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1179" r:id="rId2"/>
    <p:sldId id="1054" r:id="rId3"/>
    <p:sldId id="1061" r:id="rId4"/>
    <p:sldId id="351" r:id="rId5"/>
    <p:sldId id="1166" r:id="rId6"/>
    <p:sldId id="1162" r:id="rId7"/>
    <p:sldId id="368" r:id="rId8"/>
    <p:sldId id="1190" r:id="rId9"/>
    <p:sldId id="1186" r:id="rId10"/>
    <p:sldId id="1200" r:id="rId11"/>
    <p:sldId id="1110" r:id="rId12"/>
    <p:sldId id="1168" r:id="rId13"/>
    <p:sldId id="1199" r:id="rId14"/>
    <p:sldId id="1182" r:id="rId15"/>
    <p:sldId id="1183" r:id="rId16"/>
    <p:sldId id="1187" r:id="rId17"/>
    <p:sldId id="1197" r:id="rId18"/>
    <p:sldId id="1184" r:id="rId19"/>
    <p:sldId id="1114" r:id="rId20"/>
    <p:sldId id="1172" r:id="rId21"/>
    <p:sldId id="1195" r:id="rId22"/>
    <p:sldId id="1176" r:id="rId23"/>
    <p:sldId id="1193" r:id="rId24"/>
    <p:sldId id="1188" r:id="rId25"/>
    <p:sldId id="1174" r:id="rId26"/>
    <p:sldId id="1175" r:id="rId27"/>
    <p:sldId id="1177" r:id="rId28"/>
    <p:sldId id="1198" r:id="rId29"/>
    <p:sldId id="11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38" autoAdjust="0"/>
    <p:restoredTop sz="66821"/>
  </p:normalViewPr>
  <p:slideViewPr>
    <p:cSldViewPr snapToGrid="0">
      <p:cViewPr varScale="1">
        <p:scale>
          <a:sx n="99" d="100"/>
          <a:sy n="99" d="100"/>
        </p:scale>
        <p:origin x="1024" y="17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MICRO-2019\results\03-31-19_swapChannel_plots_tushar%20(Mayank's%20changes%202019-08-2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MICRO-2019\results\03-31-19_swapChannel_plots_tushar%20(Mayank's%20changes%202019-08-2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MICRO-2019\results\03-31-19_swapChannel_plots_tushar%20(Mayank's%20changes%202019-08-2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MICRO-2019\results\03-31-19_swapChannel_plots_tushar%20(Mayank's%20changes%202019-08-2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Talk\parsec_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Talk\parsec_resul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Talk\parsec_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yan\Dropbox%20(GaTech)\mayank-tushar\swapchannel\Talk\parsec_resul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ysClr val="windowText" lastClr="000000"/>
                </a:solidFill>
              </a:rPr>
              <a:t>Uniform Random</a:t>
            </a:r>
          </a:p>
        </c:rich>
      </c:tx>
      <c:layout>
        <c:manualLayout>
          <c:xMode val="edge"/>
          <c:yMode val="edge"/>
          <c:x val="0.14785248802615025"/>
          <c:y val="0.32515640278344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21284784155543"/>
          <c:y val="4.4340369368336151E-2"/>
          <c:w val="0.81168438389892872"/>
          <c:h val="0.739580094043592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'synthetic-perf-plot-64cVC4 (2)'!$B$2</c:f>
              <c:strCache>
                <c:ptCount val="1"/>
                <c:pt idx="0">
                  <c:v>XY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tx1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(2)'!$B$3:$B$20</c:f>
              <c:numCache>
                <c:formatCode>General</c:formatCode>
                <c:ptCount val="18"/>
                <c:pt idx="0">
                  <c:v>15.556219</c:v>
                </c:pt>
                <c:pt idx="1">
                  <c:v>15.582649</c:v>
                </c:pt>
                <c:pt idx="2">
                  <c:v>15.632621</c:v>
                </c:pt>
                <c:pt idx="3">
                  <c:v>15.698541000000001</c:v>
                </c:pt>
                <c:pt idx="4">
                  <c:v>15.776147999999999</c:v>
                </c:pt>
                <c:pt idx="5">
                  <c:v>15.833473</c:v>
                </c:pt>
                <c:pt idx="6">
                  <c:v>15.932805999999999</c:v>
                </c:pt>
                <c:pt idx="7">
                  <c:v>16.040593999999999</c:v>
                </c:pt>
                <c:pt idx="8">
                  <c:v>16.172984</c:v>
                </c:pt>
                <c:pt idx="9">
                  <c:v>16.342991999999999</c:v>
                </c:pt>
                <c:pt idx="10">
                  <c:v>16.535730999999998</c:v>
                </c:pt>
                <c:pt idx="11">
                  <c:v>16.793369999999999</c:v>
                </c:pt>
                <c:pt idx="12">
                  <c:v>17.128539</c:v>
                </c:pt>
                <c:pt idx="13">
                  <c:v>17.662330999999998</c:v>
                </c:pt>
                <c:pt idx="14">
                  <c:v>18.575330999999998</c:v>
                </c:pt>
                <c:pt idx="15">
                  <c:v>21.539441</c:v>
                </c:pt>
                <c:pt idx="16">
                  <c:v>315.70259499999997</c:v>
                </c:pt>
                <c:pt idx="17">
                  <c:v>1923.5775189999999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5E-4FCF-9DD5-5721B69877C1}"/>
            </c:ext>
          </c:extLst>
        </c:ser>
        <c:ser>
          <c:idx val="1"/>
          <c:order val="1"/>
          <c:tx>
            <c:strRef>
              <c:f>'synthetic-perf-plot-64cVC4 (2)'!$D$2</c:f>
              <c:strCache>
                <c:ptCount val="1"/>
                <c:pt idx="0">
                  <c:v>Escape VC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39700">
                <a:solidFill>
                  <a:schemeClr val="accent2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(2)'!$D$3:$D$20</c:f>
              <c:numCache>
                <c:formatCode>General</c:formatCode>
                <c:ptCount val="18"/>
                <c:pt idx="0">
                  <c:v>15.575208999999999</c:v>
                </c:pt>
                <c:pt idx="1">
                  <c:v>15.623338</c:v>
                </c:pt>
                <c:pt idx="2">
                  <c:v>15.704784999999999</c:v>
                </c:pt>
                <c:pt idx="3">
                  <c:v>15.813114000000001</c:v>
                </c:pt>
                <c:pt idx="4">
                  <c:v>15.93961</c:v>
                </c:pt>
                <c:pt idx="5">
                  <c:v>16.059137</c:v>
                </c:pt>
                <c:pt idx="6">
                  <c:v>16.246151999999999</c:v>
                </c:pt>
                <c:pt idx="7">
                  <c:v>16.481166999999999</c:v>
                </c:pt>
                <c:pt idx="8">
                  <c:v>16.783026</c:v>
                </c:pt>
                <c:pt idx="9">
                  <c:v>17.252683999999999</c:v>
                </c:pt>
                <c:pt idx="10">
                  <c:v>18.254090000000001</c:v>
                </c:pt>
                <c:pt idx="11">
                  <c:v>33231.594611</c:v>
                </c:pt>
                <c:pt idx="12">
                  <c:v>33231.594611</c:v>
                </c:pt>
                <c:pt idx="13">
                  <c:v>33231.594611</c:v>
                </c:pt>
                <c:pt idx="14">
                  <c:v>33231.594611</c:v>
                </c:pt>
                <c:pt idx="15">
                  <c:v>33231.594611</c:v>
                </c:pt>
                <c:pt idx="16">
                  <c:v>33231.594611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5E-4FCF-9DD5-5721B69877C1}"/>
            </c:ext>
          </c:extLst>
        </c:ser>
        <c:ser>
          <c:idx val="2"/>
          <c:order val="2"/>
          <c:tx>
            <c:strRef>
              <c:f>'synthetic-perf-plot-64cVC4 (2)'!$F$2</c:f>
              <c:strCache>
                <c:ptCount val="1"/>
                <c:pt idx="0">
                  <c:v>MinBD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39700">
                <a:solidFill>
                  <a:schemeClr val="accent3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(2)'!$F$3:$F$20</c:f>
              <c:numCache>
                <c:formatCode>General</c:formatCode>
                <c:ptCount val="18"/>
                <c:pt idx="0">
                  <c:v>15.882203000000001</c:v>
                </c:pt>
                <c:pt idx="1">
                  <c:v>16.268891</c:v>
                </c:pt>
                <c:pt idx="2">
                  <c:v>16.930109000000002</c:v>
                </c:pt>
                <c:pt idx="3">
                  <c:v>17.642312</c:v>
                </c:pt>
                <c:pt idx="4">
                  <c:v>18.623108999999999</c:v>
                </c:pt>
                <c:pt idx="5">
                  <c:v>19.426289000000001</c:v>
                </c:pt>
                <c:pt idx="6">
                  <c:v>20.229469000000002</c:v>
                </c:pt>
                <c:pt idx="7">
                  <c:v>23.037984000000002</c:v>
                </c:pt>
                <c:pt idx="8">
                  <c:v>30.088484000000001</c:v>
                </c:pt>
                <c:pt idx="9">
                  <c:v>84.495500000000007</c:v>
                </c:pt>
                <c:pt idx="10">
                  <c:v>312.81312500000001</c:v>
                </c:pt>
                <c:pt idx="11">
                  <c:v>599.506844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5E-4FCF-9DD5-5721B69877C1}"/>
            </c:ext>
          </c:extLst>
        </c:ser>
        <c:ser>
          <c:idx val="3"/>
          <c:order val="3"/>
          <c:tx>
            <c:strRef>
              <c:f>'synthetic-perf-plot-64cVC4 (2)'!$H$2</c:f>
              <c:strCache>
                <c:ptCount val="1"/>
                <c:pt idx="0">
                  <c:v>SPIN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139700">
                <a:solidFill>
                  <a:schemeClr val="accent4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(2)'!$H$3:$H$20</c:f>
              <c:numCache>
                <c:formatCode>General</c:formatCode>
                <c:ptCount val="18"/>
                <c:pt idx="0">
                  <c:v>15.570107999999999</c:v>
                </c:pt>
                <c:pt idx="1">
                  <c:v>15.617627000000001</c:v>
                </c:pt>
                <c:pt idx="2">
                  <c:v>15.702766</c:v>
                </c:pt>
                <c:pt idx="3">
                  <c:v>15.813048999999999</c:v>
                </c:pt>
                <c:pt idx="4">
                  <c:v>15.938762000000001</c:v>
                </c:pt>
                <c:pt idx="5">
                  <c:v>16.053135000000001</c:v>
                </c:pt>
                <c:pt idx="6">
                  <c:v>16.222522000000001</c:v>
                </c:pt>
                <c:pt idx="7">
                  <c:v>16.412277</c:v>
                </c:pt>
                <c:pt idx="8">
                  <c:v>16.639872</c:v>
                </c:pt>
                <c:pt idx="9">
                  <c:v>16.931887</c:v>
                </c:pt>
                <c:pt idx="10">
                  <c:v>17.270799</c:v>
                </c:pt>
                <c:pt idx="11">
                  <c:v>17.731497000000001</c:v>
                </c:pt>
                <c:pt idx="12">
                  <c:v>18.39077</c:v>
                </c:pt>
                <c:pt idx="13">
                  <c:v>19.516348000000001</c:v>
                </c:pt>
                <c:pt idx="14">
                  <c:v>32.014355000000002</c:v>
                </c:pt>
                <c:pt idx="15">
                  <c:v>31329.611808000001</c:v>
                </c:pt>
                <c:pt idx="16">
                  <c:v>31329.611808000001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B5E-4FCF-9DD5-5721B69877C1}"/>
            </c:ext>
          </c:extLst>
        </c:ser>
        <c:ser>
          <c:idx val="4"/>
          <c:order val="4"/>
          <c:tx>
            <c:strRef>
              <c:f>'synthetic-perf-plot-64cVC4 (2)'!$I$2</c:f>
              <c:strCache>
                <c:ptCount val="1"/>
                <c:pt idx="0">
                  <c:v>SWAP-1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39700">
                <a:solidFill>
                  <a:schemeClr val="accent5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(2)'!$I$3:$I$20</c:f>
              <c:numCache>
                <c:formatCode>General</c:formatCode>
                <c:ptCount val="18"/>
                <c:pt idx="0">
                  <c:v>15.582836</c:v>
                </c:pt>
                <c:pt idx="1">
                  <c:v>15.637316999999999</c:v>
                </c:pt>
                <c:pt idx="2">
                  <c:v>15.726818</c:v>
                </c:pt>
                <c:pt idx="3">
                  <c:v>15.839045</c:v>
                </c:pt>
                <c:pt idx="4">
                  <c:v>15.975733</c:v>
                </c:pt>
                <c:pt idx="5">
                  <c:v>16.099736</c:v>
                </c:pt>
                <c:pt idx="6">
                  <c:v>16.278397999999999</c:v>
                </c:pt>
                <c:pt idx="7">
                  <c:v>16.486242000000001</c:v>
                </c:pt>
                <c:pt idx="8">
                  <c:v>16.738579000000001</c:v>
                </c:pt>
                <c:pt idx="9">
                  <c:v>17.060416</c:v>
                </c:pt>
                <c:pt idx="10">
                  <c:v>17.448481999999998</c:v>
                </c:pt>
                <c:pt idx="11">
                  <c:v>17.960286</c:v>
                </c:pt>
                <c:pt idx="12">
                  <c:v>18.645175999999999</c:v>
                </c:pt>
                <c:pt idx="13">
                  <c:v>19.753048</c:v>
                </c:pt>
                <c:pt idx="14">
                  <c:v>23.128385000000002</c:v>
                </c:pt>
                <c:pt idx="15">
                  <c:v>36508.951313999998</c:v>
                </c:pt>
                <c:pt idx="16">
                  <c:v>36508.951313999998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B5E-4FCF-9DD5-5721B69877C1}"/>
            </c:ext>
          </c:extLst>
        </c:ser>
        <c:ser>
          <c:idx val="5"/>
          <c:order val="5"/>
          <c:tx>
            <c:strRef>
              <c:f>'synthetic-perf-plot-64cVC4 (2)'!$J$2</c:f>
              <c:strCache>
                <c:ptCount val="1"/>
                <c:pt idx="0">
                  <c:v>SWAP-16K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39700">
                <a:solidFill>
                  <a:schemeClr val="accent6"/>
                </a:solidFill>
              </a:ln>
              <a:effectLst/>
            </c:spPr>
          </c:marker>
          <c:xVal>
            <c:numRef>
              <c:f>'synthetic-perf-plot-64cVC4 (2)'!$A$3:$A$20</c:f>
              <c:numCache>
                <c:formatCode>General</c:formatCode>
                <c:ptCount val="1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</c:numCache>
            </c:numRef>
          </c:xVal>
          <c:yVal>
            <c:numRef>
              <c:f>'synthetic-perf-plot-64cVC4 (2)'!$J$3:$J$20</c:f>
              <c:numCache>
                <c:formatCode>General</c:formatCode>
                <c:ptCount val="18"/>
                <c:pt idx="0">
                  <c:v>15.563915</c:v>
                </c:pt>
                <c:pt idx="1">
                  <c:v>15.643221</c:v>
                </c:pt>
                <c:pt idx="2">
                  <c:v>15.729267999999999</c:v>
                </c:pt>
                <c:pt idx="3">
                  <c:v>15.837609</c:v>
                </c:pt>
                <c:pt idx="4">
                  <c:v>15.960186999999999</c:v>
                </c:pt>
                <c:pt idx="5">
                  <c:v>16.109826999999999</c:v>
                </c:pt>
                <c:pt idx="6">
                  <c:v>16.282947</c:v>
                </c:pt>
                <c:pt idx="7">
                  <c:v>16.491819</c:v>
                </c:pt>
                <c:pt idx="8">
                  <c:v>16.743283999999999</c:v>
                </c:pt>
                <c:pt idx="9">
                  <c:v>17.051421999999999</c:v>
                </c:pt>
                <c:pt idx="10">
                  <c:v>17.437902999999999</c:v>
                </c:pt>
                <c:pt idx="11">
                  <c:v>17.941572000000001</c:v>
                </c:pt>
                <c:pt idx="12">
                  <c:v>18.636011</c:v>
                </c:pt>
                <c:pt idx="13">
                  <c:v>19.718294</c:v>
                </c:pt>
                <c:pt idx="14">
                  <c:v>13513.237869000001</c:v>
                </c:pt>
                <c:pt idx="15">
                  <c:v>259794.803671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B5E-4FCF-9DD5-5721B6987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134480"/>
        <c:axId val="-2104942048"/>
      </c:scatterChart>
      <c:valAx>
        <c:axId val="-2099134480"/>
        <c:scaling>
          <c:orientation val="minMax"/>
          <c:max val="0.34000000000000008"/>
          <c:min val="0.0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Injection Rate (flits/node/cycle)</a:t>
                </a:r>
              </a:p>
            </c:rich>
          </c:tx>
          <c:layout>
            <c:manualLayout>
              <c:xMode val="edge"/>
              <c:yMode val="edge"/>
              <c:x val="0.2260268871648225"/>
              <c:y val="0.888623876487936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942048"/>
        <c:crosses val="autoZero"/>
        <c:crossBetween val="midCat"/>
        <c:majorUnit val="0.08"/>
      </c:valAx>
      <c:valAx>
        <c:axId val="-2104942048"/>
        <c:scaling>
          <c:orientation val="minMax"/>
          <c:max val="5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ysClr val="windowText" lastClr="000000"/>
                    </a:solidFill>
                  </a:rPr>
                  <a:t>Average packet latency</a:t>
                </a:r>
              </a:p>
            </c:rich>
          </c:tx>
          <c:layout>
            <c:manualLayout>
              <c:xMode val="edge"/>
              <c:yMode val="edge"/>
              <c:x val="0"/>
              <c:y val="6.41072611116257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134480"/>
        <c:crosses val="autoZero"/>
        <c:crossBetween val="midCat"/>
        <c:majorUnit val="10"/>
        <c:min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ysClr val="windowText" lastClr="000000"/>
                </a:solidFill>
              </a:rPr>
              <a:t>Shuffle</a:t>
            </a:r>
          </a:p>
        </c:rich>
      </c:tx>
      <c:layout>
        <c:manualLayout>
          <c:xMode val="edge"/>
          <c:yMode val="edge"/>
          <c:x val="0.19302401421079937"/>
          <c:y val="0.328094777143682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59690369426546"/>
          <c:y val="4.6456865702983199E-2"/>
          <c:w val="0.81886788681997991"/>
          <c:h val="0.73877868875883468"/>
        </c:manualLayout>
      </c:layout>
      <c:scatterChart>
        <c:scatterStyle val="lineMarker"/>
        <c:varyColors val="0"/>
        <c:ser>
          <c:idx val="0"/>
          <c:order val="0"/>
          <c:tx>
            <c:strRef>
              <c:f>'synthetic-perf-plot-64cVC4 (2)'!$B$113</c:f>
              <c:strCache>
                <c:ptCount val="1"/>
                <c:pt idx="0">
                  <c:v>XY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tx1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(2)'!$B$114:$B$130</c:f>
              <c:numCache>
                <c:formatCode>General</c:formatCode>
                <c:ptCount val="17"/>
                <c:pt idx="0">
                  <c:v>13.055758000000001</c:v>
                </c:pt>
                <c:pt idx="1">
                  <c:v>13.090662</c:v>
                </c:pt>
                <c:pt idx="2">
                  <c:v>13.133824000000001</c:v>
                </c:pt>
                <c:pt idx="3">
                  <c:v>13.185665999999999</c:v>
                </c:pt>
                <c:pt idx="4">
                  <c:v>13.257208</c:v>
                </c:pt>
                <c:pt idx="5">
                  <c:v>13.352710999999999</c:v>
                </c:pt>
                <c:pt idx="6">
                  <c:v>13.491325</c:v>
                </c:pt>
                <c:pt idx="7">
                  <c:v>13.703158999999999</c:v>
                </c:pt>
                <c:pt idx="8">
                  <c:v>14.133125</c:v>
                </c:pt>
                <c:pt idx="9">
                  <c:v>17.014942999999999</c:v>
                </c:pt>
                <c:pt idx="10">
                  <c:v>570.79303600000003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5B8-4755-B62C-B0F2CB1792B2}"/>
            </c:ext>
          </c:extLst>
        </c:ser>
        <c:ser>
          <c:idx val="1"/>
          <c:order val="1"/>
          <c:tx>
            <c:strRef>
              <c:f>'synthetic-perf-plot-64cVC4 (2)'!$D$113</c:f>
              <c:strCache>
                <c:ptCount val="1"/>
                <c:pt idx="0">
                  <c:v>Escape-VC-AdaptiveWestFirst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39700">
                <a:solidFill>
                  <a:schemeClr val="accent2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(2)'!$D$114:$D$130</c:f>
              <c:numCache>
                <c:formatCode>General</c:formatCode>
                <c:ptCount val="17"/>
                <c:pt idx="0">
                  <c:v>13.059198</c:v>
                </c:pt>
                <c:pt idx="1">
                  <c:v>13.10069</c:v>
                </c:pt>
                <c:pt idx="2">
                  <c:v>13.148857</c:v>
                </c:pt>
                <c:pt idx="3">
                  <c:v>13.207055</c:v>
                </c:pt>
                <c:pt idx="4">
                  <c:v>13.284720999999999</c:v>
                </c:pt>
                <c:pt idx="5">
                  <c:v>13.384983</c:v>
                </c:pt>
                <c:pt idx="6">
                  <c:v>13.521476</c:v>
                </c:pt>
                <c:pt idx="7">
                  <c:v>13.713912000000001</c:v>
                </c:pt>
                <c:pt idx="8">
                  <c:v>14.113799</c:v>
                </c:pt>
                <c:pt idx="9">
                  <c:v>1076.4486959999999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5B8-4755-B62C-B0F2CB1792B2}"/>
            </c:ext>
          </c:extLst>
        </c:ser>
        <c:ser>
          <c:idx val="2"/>
          <c:order val="2"/>
          <c:tx>
            <c:strRef>
              <c:f>'synthetic-perf-plot-64cVC4 (2)'!$F$113</c:f>
              <c:strCache>
                <c:ptCount val="1"/>
                <c:pt idx="0">
                  <c:v>MinBD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39700">
                <a:solidFill>
                  <a:schemeClr val="accent3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(2)'!$F$114:$F$130</c:f>
              <c:numCache>
                <c:formatCode>General</c:formatCode>
                <c:ptCount val="17"/>
                <c:pt idx="0">
                  <c:v>13.312239999999999</c:v>
                </c:pt>
                <c:pt idx="1">
                  <c:v>13.682328</c:v>
                </c:pt>
                <c:pt idx="2">
                  <c:v>14.139082999999999</c:v>
                </c:pt>
                <c:pt idx="3">
                  <c:v>14.723438</c:v>
                </c:pt>
                <c:pt idx="4">
                  <c:v>15.502786</c:v>
                </c:pt>
                <c:pt idx="5">
                  <c:v>16.745792000000002</c:v>
                </c:pt>
                <c:pt idx="6">
                  <c:v>17.752357</c:v>
                </c:pt>
                <c:pt idx="7">
                  <c:v>18.758921999999998</c:v>
                </c:pt>
                <c:pt idx="8">
                  <c:v>23.000654000000001</c:v>
                </c:pt>
                <c:pt idx="9">
                  <c:v>48.523470000000003</c:v>
                </c:pt>
                <c:pt idx="10">
                  <c:v>167.83800600000001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5B8-4755-B62C-B0F2CB1792B2}"/>
            </c:ext>
          </c:extLst>
        </c:ser>
        <c:ser>
          <c:idx val="3"/>
          <c:order val="3"/>
          <c:tx>
            <c:strRef>
              <c:f>'synthetic-perf-plot-64cVC4 (2)'!$H$113</c:f>
              <c:strCache>
                <c:ptCount val="1"/>
                <c:pt idx="0">
                  <c:v>SPIN- AdaptiveRandom
dd=128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139700">
                <a:solidFill>
                  <a:schemeClr val="accent4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(2)'!$H$114:$H$130</c:f>
              <c:numCache>
                <c:formatCode>General</c:formatCode>
                <c:ptCount val="17"/>
                <c:pt idx="0">
                  <c:v>13.05738</c:v>
                </c:pt>
                <c:pt idx="1">
                  <c:v>13.096672</c:v>
                </c:pt>
                <c:pt idx="2">
                  <c:v>13.14392</c:v>
                </c:pt>
                <c:pt idx="3">
                  <c:v>13.198435</c:v>
                </c:pt>
                <c:pt idx="4">
                  <c:v>13.266017</c:v>
                </c:pt>
                <c:pt idx="5">
                  <c:v>13.345012000000001</c:v>
                </c:pt>
                <c:pt idx="6">
                  <c:v>13.444755000000001</c:v>
                </c:pt>
                <c:pt idx="7">
                  <c:v>13.553478</c:v>
                </c:pt>
                <c:pt idx="8">
                  <c:v>13.692289000000001</c:v>
                </c:pt>
                <c:pt idx="9">
                  <c:v>13.852105999999999</c:v>
                </c:pt>
                <c:pt idx="10">
                  <c:v>14.053902000000001</c:v>
                </c:pt>
                <c:pt idx="11">
                  <c:v>14.318261</c:v>
                </c:pt>
                <c:pt idx="12">
                  <c:v>14.668801</c:v>
                </c:pt>
                <c:pt idx="13">
                  <c:v>15.239007000000001</c:v>
                </c:pt>
                <c:pt idx="14">
                  <c:v>16.501177999999999</c:v>
                </c:pt>
                <c:pt idx="15">
                  <c:v>113.407724</c:v>
                </c:pt>
                <c:pt idx="16">
                  <c:v>870.26011900000003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5B8-4755-B62C-B0F2CB1792B2}"/>
            </c:ext>
          </c:extLst>
        </c:ser>
        <c:ser>
          <c:idx val="4"/>
          <c:order val="4"/>
          <c:tx>
            <c:strRef>
              <c:f>'synthetic-perf-plot-64cVC4 (2)'!$I$113</c:f>
              <c:strCache>
                <c:ptCount val="1"/>
                <c:pt idx="0">
                  <c:v>SWAP-1-AdaptiveRand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39700">
                <a:solidFill>
                  <a:schemeClr val="accent5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(2)'!$I$114:$I$130</c:f>
              <c:numCache>
                <c:formatCode>General</c:formatCode>
                <c:ptCount val="17"/>
                <c:pt idx="0">
                  <c:v>13.060898</c:v>
                </c:pt>
                <c:pt idx="1">
                  <c:v>13.103113</c:v>
                </c:pt>
                <c:pt idx="2">
                  <c:v>13.153563</c:v>
                </c:pt>
                <c:pt idx="3">
                  <c:v>13.211831</c:v>
                </c:pt>
                <c:pt idx="4">
                  <c:v>13.285940999999999</c:v>
                </c:pt>
                <c:pt idx="5">
                  <c:v>13.374224999999999</c:v>
                </c:pt>
                <c:pt idx="6">
                  <c:v>13.484992999999999</c:v>
                </c:pt>
                <c:pt idx="7">
                  <c:v>13.611701999999999</c:v>
                </c:pt>
                <c:pt idx="8">
                  <c:v>13.772380999999999</c:v>
                </c:pt>
                <c:pt idx="9">
                  <c:v>13.963668999999999</c:v>
                </c:pt>
                <c:pt idx="10">
                  <c:v>14.199889000000001</c:v>
                </c:pt>
                <c:pt idx="11">
                  <c:v>14.509793</c:v>
                </c:pt>
                <c:pt idx="12">
                  <c:v>14.913898</c:v>
                </c:pt>
                <c:pt idx="13">
                  <c:v>15.527608000000001</c:v>
                </c:pt>
                <c:pt idx="14">
                  <c:v>16.730167000000002</c:v>
                </c:pt>
                <c:pt idx="15">
                  <c:v>211.44636199999999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5B8-4755-B62C-B0F2CB1792B2}"/>
            </c:ext>
          </c:extLst>
        </c:ser>
        <c:ser>
          <c:idx val="5"/>
          <c:order val="5"/>
          <c:tx>
            <c:strRef>
              <c:f>'synthetic-perf-plot-64cVC4 (2)'!$J$113</c:f>
              <c:strCache>
                <c:ptCount val="1"/>
                <c:pt idx="0">
                  <c:v>SWAP-16384
AdaptiveRand
occupany-0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39700">
                <a:solidFill>
                  <a:schemeClr val="accent6"/>
                </a:solidFill>
              </a:ln>
              <a:effectLst/>
            </c:spPr>
          </c:marker>
          <c:xVal>
            <c:numRef>
              <c:f>'synthetic-perf-plot-64cVC4 (2)'!$A$114:$A$130</c:f>
              <c:numCache>
                <c:formatCode>General</c:formatCode>
                <c:ptCount val="1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</c:numCache>
            </c:numRef>
          </c:xVal>
          <c:yVal>
            <c:numRef>
              <c:f>'synthetic-perf-plot-64cVC4 (2)'!$J$114:$J$130</c:f>
              <c:numCache>
                <c:formatCode>General</c:formatCode>
                <c:ptCount val="17"/>
                <c:pt idx="0">
                  <c:v>13.103113</c:v>
                </c:pt>
                <c:pt idx="1">
                  <c:v>13.153563</c:v>
                </c:pt>
                <c:pt idx="2">
                  <c:v>13.211831</c:v>
                </c:pt>
                <c:pt idx="3">
                  <c:v>13.285940999999999</c:v>
                </c:pt>
                <c:pt idx="4">
                  <c:v>13.374224999999999</c:v>
                </c:pt>
                <c:pt idx="5">
                  <c:v>13.484992999999999</c:v>
                </c:pt>
                <c:pt idx="6">
                  <c:v>13.611701999999999</c:v>
                </c:pt>
                <c:pt idx="7">
                  <c:v>13.77267</c:v>
                </c:pt>
                <c:pt idx="8">
                  <c:v>13.966744</c:v>
                </c:pt>
                <c:pt idx="9">
                  <c:v>14.206987</c:v>
                </c:pt>
                <c:pt idx="10">
                  <c:v>14.509302999999999</c:v>
                </c:pt>
                <c:pt idx="11">
                  <c:v>14.914118</c:v>
                </c:pt>
                <c:pt idx="12">
                  <c:v>15.537400999999999</c:v>
                </c:pt>
                <c:pt idx="13">
                  <c:v>16.728311999999999</c:v>
                </c:pt>
                <c:pt idx="14">
                  <c:v>238.69289000000001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5B8-4755-B62C-B0F2CB179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134480"/>
        <c:axId val="-2104942048"/>
      </c:scatterChart>
      <c:valAx>
        <c:axId val="-2099134480"/>
        <c:scaling>
          <c:orientation val="minMax"/>
          <c:max val="0.31"/>
          <c:min val="0.0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Injection Rate (flits/node/cycle)</a:t>
                </a:r>
              </a:p>
            </c:rich>
          </c:tx>
          <c:layout>
            <c:manualLayout>
              <c:xMode val="edge"/>
              <c:yMode val="edge"/>
              <c:x val="0.26492966678969287"/>
              <c:y val="0.910490365443472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942048"/>
        <c:crosses val="autoZero"/>
        <c:crossBetween val="midCat"/>
        <c:majorUnit val="0.08"/>
      </c:valAx>
      <c:valAx>
        <c:axId val="-2104942048"/>
        <c:scaling>
          <c:orientation val="minMax"/>
          <c:max val="5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ysClr val="windowText" lastClr="000000"/>
                    </a:solidFill>
                  </a:rPr>
                  <a:t>Average packet latency</a:t>
                </a:r>
              </a:p>
            </c:rich>
          </c:tx>
          <c:layout>
            <c:manualLayout>
              <c:xMode val="edge"/>
              <c:yMode val="edge"/>
              <c:x val="2.3944784458288845E-3"/>
              <c:y val="6.90534420494215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134480"/>
        <c:crosses val="autoZero"/>
        <c:crossBetween val="midCat"/>
        <c:majorUnit val="10"/>
        <c:min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ysClr val="windowText" lastClr="000000"/>
                </a:solidFill>
              </a:rPr>
              <a:t>Bit-Rotation</a:t>
            </a:r>
          </a:p>
        </c:rich>
      </c:tx>
      <c:layout>
        <c:manualLayout>
          <c:xMode val="edge"/>
          <c:yMode val="edge"/>
          <c:x val="0.19302401421079937"/>
          <c:y val="0.328094777143682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03673040550226"/>
          <c:y val="3.1859134580654487E-2"/>
          <c:w val="0.82304809323046213"/>
          <c:h val="0.74746297973012443"/>
        </c:manualLayout>
      </c:layout>
      <c:scatterChart>
        <c:scatterStyle val="lineMarker"/>
        <c:varyColors val="0"/>
        <c:ser>
          <c:idx val="0"/>
          <c:order val="0"/>
          <c:tx>
            <c:strRef>
              <c:f>'synthetic-perf-plot-64cVC4 (2)'!$B$178</c:f>
              <c:strCache>
                <c:ptCount val="1"/>
                <c:pt idx="0">
                  <c:v>XY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tx1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(2)'!$B$179:$B$198</c:f>
              <c:numCache>
                <c:formatCode>General</c:formatCode>
                <c:ptCount val="20"/>
                <c:pt idx="0">
                  <c:v>13.051031999999999</c:v>
                </c:pt>
                <c:pt idx="1">
                  <c:v>13.085380000000001</c:v>
                </c:pt>
                <c:pt idx="2">
                  <c:v>13.12429</c:v>
                </c:pt>
                <c:pt idx="3">
                  <c:v>13.179789</c:v>
                </c:pt>
                <c:pt idx="4">
                  <c:v>13.253017</c:v>
                </c:pt>
                <c:pt idx="5">
                  <c:v>13.350529</c:v>
                </c:pt>
                <c:pt idx="6">
                  <c:v>13.485096</c:v>
                </c:pt>
                <c:pt idx="7">
                  <c:v>13.702210000000001</c:v>
                </c:pt>
                <c:pt idx="8">
                  <c:v>14.111775</c:v>
                </c:pt>
                <c:pt idx="9">
                  <c:v>15.409408000000001</c:v>
                </c:pt>
                <c:pt idx="10">
                  <c:v>222.956851</c:v>
                </c:pt>
                <c:pt idx="11">
                  <c:v>1765.7345769999999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18-4FA8-B7F9-0749276B9C70}"/>
            </c:ext>
          </c:extLst>
        </c:ser>
        <c:ser>
          <c:idx val="1"/>
          <c:order val="1"/>
          <c:tx>
            <c:strRef>
              <c:f>'synthetic-perf-plot-64cVC4 (2)'!$D$178</c:f>
              <c:strCache>
                <c:ptCount val="1"/>
                <c:pt idx="0">
                  <c:v>Escape-VC-AdaptiveWestFirst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39700">
                <a:solidFill>
                  <a:schemeClr val="accent2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(2)'!$D$179:$D$198</c:f>
              <c:numCache>
                <c:formatCode>General</c:formatCode>
                <c:ptCount val="20"/>
                <c:pt idx="0">
                  <c:v>13.048301</c:v>
                </c:pt>
                <c:pt idx="1">
                  <c:v>13.081092</c:v>
                </c:pt>
                <c:pt idx="2">
                  <c:v>13.113313</c:v>
                </c:pt>
                <c:pt idx="3">
                  <c:v>13.159865999999999</c:v>
                </c:pt>
                <c:pt idx="4">
                  <c:v>13.213998</c:v>
                </c:pt>
                <c:pt idx="5">
                  <c:v>13.278803</c:v>
                </c:pt>
                <c:pt idx="6">
                  <c:v>13.353764999999999</c:v>
                </c:pt>
                <c:pt idx="7">
                  <c:v>13.450313</c:v>
                </c:pt>
                <c:pt idx="8">
                  <c:v>13.563283999999999</c:v>
                </c:pt>
                <c:pt idx="9">
                  <c:v>13.708641</c:v>
                </c:pt>
                <c:pt idx="10">
                  <c:v>13.904707999999999</c:v>
                </c:pt>
                <c:pt idx="11">
                  <c:v>14.196319000000001</c:v>
                </c:pt>
                <c:pt idx="12">
                  <c:v>14.856957</c:v>
                </c:pt>
                <c:pt idx="13">
                  <c:v>451.23052300000001</c:v>
                </c:pt>
                <c:pt idx="14">
                  <c:v>7004.3255879999997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218-4FA8-B7F9-0749276B9C70}"/>
            </c:ext>
          </c:extLst>
        </c:ser>
        <c:ser>
          <c:idx val="2"/>
          <c:order val="2"/>
          <c:tx>
            <c:strRef>
              <c:f>'synthetic-perf-plot-64cVC4 (2)'!$F$178</c:f>
              <c:strCache>
                <c:ptCount val="1"/>
                <c:pt idx="0">
                  <c:v>MinBD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39700">
                <a:solidFill>
                  <a:schemeClr val="accent3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(2)'!$F$179:$F$198</c:f>
              <c:numCache>
                <c:formatCode>General</c:formatCode>
                <c:ptCount val="20"/>
                <c:pt idx="0">
                  <c:v>13.298144000000001</c:v>
                </c:pt>
                <c:pt idx="1">
                  <c:v>13.626659</c:v>
                </c:pt>
                <c:pt idx="2">
                  <c:v>14.044589</c:v>
                </c:pt>
                <c:pt idx="3">
                  <c:v>14.587431</c:v>
                </c:pt>
                <c:pt idx="4">
                  <c:v>15.367155</c:v>
                </c:pt>
                <c:pt idx="5">
                  <c:v>16</c:v>
                </c:pt>
                <c:pt idx="6">
                  <c:v>17.231151499999999</c:v>
                </c:pt>
                <c:pt idx="7">
                  <c:v>18.462302999999999</c:v>
                </c:pt>
                <c:pt idx="8">
                  <c:v>22.321653999999999</c:v>
                </c:pt>
                <c:pt idx="9">
                  <c:v>39.060659000000001</c:v>
                </c:pt>
                <c:pt idx="10">
                  <c:v>140.96844899999999</c:v>
                </c:pt>
                <c:pt idx="11">
                  <c:v>377.71324700000002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218-4FA8-B7F9-0749276B9C70}"/>
            </c:ext>
          </c:extLst>
        </c:ser>
        <c:ser>
          <c:idx val="3"/>
          <c:order val="3"/>
          <c:tx>
            <c:strRef>
              <c:f>'synthetic-perf-plot-64cVC4 (2)'!$H$178</c:f>
              <c:strCache>
                <c:ptCount val="1"/>
                <c:pt idx="0">
                  <c:v>SPIN- AdaptiveRandom
dd=128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139700">
                <a:solidFill>
                  <a:schemeClr val="accent4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(2)'!$H$179:$H$198</c:f>
              <c:numCache>
                <c:formatCode>General</c:formatCode>
                <c:ptCount val="20"/>
                <c:pt idx="0">
                  <c:v>13.049534</c:v>
                </c:pt>
                <c:pt idx="1">
                  <c:v>13.081597</c:v>
                </c:pt>
                <c:pt idx="2">
                  <c:v>13.115415</c:v>
                </c:pt>
                <c:pt idx="3">
                  <c:v>13.16093</c:v>
                </c:pt>
                <c:pt idx="4">
                  <c:v>13.215363</c:v>
                </c:pt>
                <c:pt idx="5">
                  <c:v>13.275406</c:v>
                </c:pt>
                <c:pt idx="6">
                  <c:v>13.343521000000001</c:v>
                </c:pt>
                <c:pt idx="7">
                  <c:v>13.422845000000001</c:v>
                </c:pt>
                <c:pt idx="8">
                  <c:v>13.513958000000001</c:v>
                </c:pt>
                <c:pt idx="9">
                  <c:v>13.622531</c:v>
                </c:pt>
                <c:pt idx="10">
                  <c:v>13.749822999999999</c:v>
                </c:pt>
                <c:pt idx="11">
                  <c:v>13.898178</c:v>
                </c:pt>
                <c:pt idx="12">
                  <c:v>14.074252</c:v>
                </c:pt>
                <c:pt idx="13">
                  <c:v>14.306476999999999</c:v>
                </c:pt>
                <c:pt idx="14">
                  <c:v>14.623953</c:v>
                </c:pt>
                <c:pt idx="15">
                  <c:v>15.145937999999999</c:v>
                </c:pt>
                <c:pt idx="16">
                  <c:v>38.477746000000003</c:v>
                </c:pt>
                <c:pt idx="17">
                  <c:v>11433.410609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218-4FA8-B7F9-0749276B9C70}"/>
            </c:ext>
          </c:extLst>
        </c:ser>
        <c:ser>
          <c:idx val="4"/>
          <c:order val="4"/>
          <c:tx>
            <c:strRef>
              <c:f>'synthetic-perf-plot-64cVC4 (2)'!$I$178</c:f>
              <c:strCache>
                <c:ptCount val="1"/>
                <c:pt idx="0">
                  <c:v>SWAP-1-AdaptiveRand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39700">
                <a:solidFill>
                  <a:schemeClr val="accent5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(2)'!$I$179:$I$198</c:f>
              <c:numCache>
                <c:formatCode>General</c:formatCode>
                <c:ptCount val="20"/>
                <c:pt idx="0">
                  <c:v>13.049378000000001</c:v>
                </c:pt>
                <c:pt idx="1">
                  <c:v>13.081159</c:v>
                </c:pt>
                <c:pt idx="2">
                  <c:v>13.11299</c:v>
                </c:pt>
                <c:pt idx="3">
                  <c:v>13.155938000000001</c:v>
                </c:pt>
                <c:pt idx="4">
                  <c:v>13.210917999999999</c:v>
                </c:pt>
                <c:pt idx="5">
                  <c:v>13.270039000000001</c:v>
                </c:pt>
                <c:pt idx="6">
                  <c:v>13.338079</c:v>
                </c:pt>
                <c:pt idx="7">
                  <c:v>13.419145</c:v>
                </c:pt>
                <c:pt idx="8">
                  <c:v>13.510742</c:v>
                </c:pt>
                <c:pt idx="9">
                  <c:v>13.621371999999999</c:v>
                </c:pt>
                <c:pt idx="10">
                  <c:v>13.754249</c:v>
                </c:pt>
                <c:pt idx="11">
                  <c:v>13.904688</c:v>
                </c:pt>
                <c:pt idx="12">
                  <c:v>14.094833</c:v>
                </c:pt>
                <c:pt idx="13">
                  <c:v>14.325616999999999</c:v>
                </c:pt>
                <c:pt idx="14">
                  <c:v>14.627361000000001</c:v>
                </c:pt>
                <c:pt idx="15">
                  <c:v>15.050506</c:v>
                </c:pt>
                <c:pt idx="16">
                  <c:v>15.736606</c:v>
                </c:pt>
                <c:pt idx="17">
                  <c:v>27.496172000000001</c:v>
                </c:pt>
                <c:pt idx="18">
                  <c:v>441.31207599999999</c:v>
                </c:pt>
                <c:pt idx="19">
                  <c:v>5725.9648360000001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218-4FA8-B7F9-0749276B9C70}"/>
            </c:ext>
          </c:extLst>
        </c:ser>
        <c:ser>
          <c:idx val="5"/>
          <c:order val="5"/>
          <c:tx>
            <c:strRef>
              <c:f>'synthetic-perf-plot-64cVC4 (2)'!$J$178</c:f>
              <c:strCache>
                <c:ptCount val="1"/>
                <c:pt idx="0">
                  <c:v>SWAP-16384
AdaptiveRand
occupany-0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39700">
                <a:solidFill>
                  <a:schemeClr val="accent6"/>
                </a:solidFill>
              </a:ln>
              <a:effectLst/>
            </c:spPr>
          </c:marker>
          <c:xVal>
            <c:numRef>
              <c:f>'synthetic-perf-plot-64cVC4 (2)'!$A$179:$A$198</c:f>
              <c:numCache>
                <c:formatCode>General</c:formatCode>
                <c:ptCount val="2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</c:numCache>
            </c:numRef>
          </c:xVal>
          <c:yVal>
            <c:numRef>
              <c:f>'synthetic-perf-plot-64cVC4 (2)'!$J$179:$J$198</c:f>
              <c:numCache>
                <c:formatCode>General</c:formatCode>
                <c:ptCount val="20"/>
                <c:pt idx="0">
                  <c:v>13.049378000000001</c:v>
                </c:pt>
                <c:pt idx="1">
                  <c:v>13.081159</c:v>
                </c:pt>
                <c:pt idx="2">
                  <c:v>13.11299</c:v>
                </c:pt>
                <c:pt idx="3">
                  <c:v>13.155938000000001</c:v>
                </c:pt>
                <c:pt idx="4">
                  <c:v>13.210917999999999</c:v>
                </c:pt>
                <c:pt idx="5">
                  <c:v>13.270039000000001</c:v>
                </c:pt>
                <c:pt idx="6">
                  <c:v>13.338079</c:v>
                </c:pt>
                <c:pt idx="7">
                  <c:v>13.419145</c:v>
                </c:pt>
                <c:pt idx="8">
                  <c:v>13.510742</c:v>
                </c:pt>
                <c:pt idx="9">
                  <c:v>13.621371999999999</c:v>
                </c:pt>
                <c:pt idx="10">
                  <c:v>13.754249</c:v>
                </c:pt>
                <c:pt idx="11">
                  <c:v>13.904688</c:v>
                </c:pt>
                <c:pt idx="12">
                  <c:v>14.092359999999999</c:v>
                </c:pt>
                <c:pt idx="13">
                  <c:v>14.324178</c:v>
                </c:pt>
                <c:pt idx="14">
                  <c:v>14.622363999999999</c:v>
                </c:pt>
                <c:pt idx="15">
                  <c:v>15.047599</c:v>
                </c:pt>
                <c:pt idx="16">
                  <c:v>15.727658</c:v>
                </c:pt>
                <c:pt idx="17">
                  <c:v>20.020333000000001</c:v>
                </c:pt>
                <c:pt idx="18">
                  <c:v>447.64207299999998</c:v>
                </c:pt>
                <c:pt idx="19">
                  <c:v>3331.976983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218-4FA8-B7F9-0749276B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134480"/>
        <c:axId val="-2104942048"/>
      </c:scatterChart>
      <c:valAx>
        <c:axId val="-2099134480"/>
        <c:scaling>
          <c:orientation val="minMax"/>
          <c:max val="0.38000000000000006"/>
          <c:min val="0.0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Injection Rate (flits/node/cycle)</a:t>
                </a:r>
              </a:p>
            </c:rich>
          </c:tx>
          <c:layout>
            <c:manualLayout>
              <c:xMode val="edge"/>
              <c:yMode val="edge"/>
              <c:x val="0.24363224569113692"/>
              <c:y val="0.896855102517670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942048"/>
        <c:crosses val="autoZero"/>
        <c:crossBetween val="midCat"/>
        <c:majorUnit val="0.08"/>
      </c:valAx>
      <c:valAx>
        <c:axId val="-2104942048"/>
        <c:scaling>
          <c:orientation val="minMax"/>
          <c:max val="5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ysClr val="windowText" lastClr="000000"/>
                    </a:solidFill>
                  </a:rPr>
                  <a:t>Average packet latency</a:t>
                </a:r>
              </a:p>
            </c:rich>
          </c:tx>
          <c:layout>
            <c:manualLayout>
              <c:xMode val="edge"/>
              <c:yMode val="edge"/>
              <c:x val="6.1483987266191479E-3"/>
              <c:y val="7.09686605526023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134480"/>
        <c:crosses val="autoZero"/>
        <c:crossBetween val="midCat"/>
        <c:majorUnit val="10"/>
        <c:min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ysClr val="windowText" lastClr="000000"/>
                </a:solidFill>
              </a:rPr>
              <a:t>Transpose</a:t>
            </a:r>
          </a:p>
        </c:rich>
      </c:tx>
      <c:layout>
        <c:manualLayout>
          <c:xMode val="edge"/>
          <c:yMode val="edge"/>
          <c:x val="0.15708828022189225"/>
          <c:y val="0.31926119628525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4681192577946"/>
          <c:y val="4.30415670908584E-2"/>
          <c:w val="0.81565853200997607"/>
          <c:h val="0.74690980439101939"/>
        </c:manualLayout>
      </c:layout>
      <c:scatterChart>
        <c:scatterStyle val="lineMarker"/>
        <c:varyColors val="0"/>
        <c:ser>
          <c:idx val="0"/>
          <c:order val="0"/>
          <c:tx>
            <c:strRef>
              <c:f>'synthetic-perf-plot-64cVC4 (2)'!$B$78</c:f>
              <c:strCache>
                <c:ptCount val="1"/>
                <c:pt idx="0">
                  <c:v>XY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tx1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(2)'!$B$79:$B$99</c:f>
              <c:numCache>
                <c:formatCode>General</c:formatCode>
                <c:ptCount val="21"/>
                <c:pt idx="0">
                  <c:v>15.557468999999999</c:v>
                </c:pt>
                <c:pt idx="1">
                  <c:v>15.611367</c:v>
                </c:pt>
                <c:pt idx="2">
                  <c:v>15.684134</c:v>
                </c:pt>
                <c:pt idx="3">
                  <c:v>15.776865000000001</c:v>
                </c:pt>
                <c:pt idx="4">
                  <c:v>15.946016</c:v>
                </c:pt>
                <c:pt idx="5">
                  <c:v>16.344398999999999</c:v>
                </c:pt>
                <c:pt idx="6">
                  <c:v>20.034631000000001</c:v>
                </c:pt>
                <c:pt idx="7">
                  <c:v>798.823308</c:v>
                </c:pt>
                <c:pt idx="8">
                  <c:v>1766.13093</c:v>
                </c:pt>
                <c:pt idx="9">
                  <c:v>261.335734</c:v>
                </c:pt>
                <c:pt idx="10">
                  <c:v>355.57696700000002</c:v>
                </c:pt>
                <c:pt idx="11">
                  <c:v>421.50126899999998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7A-4EEA-90E8-3474B64C0634}"/>
            </c:ext>
          </c:extLst>
        </c:ser>
        <c:ser>
          <c:idx val="1"/>
          <c:order val="1"/>
          <c:tx>
            <c:strRef>
              <c:f>'synthetic-perf-plot-64cVC4 (2)'!$D$78</c:f>
              <c:strCache>
                <c:ptCount val="1"/>
                <c:pt idx="0">
                  <c:v>Escape-VC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accent2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(2)'!$D$79:$D$99</c:f>
              <c:numCache>
                <c:formatCode>General</c:formatCode>
                <c:ptCount val="21"/>
                <c:pt idx="0">
                  <c:v>15.563656</c:v>
                </c:pt>
                <c:pt idx="1">
                  <c:v>15.624779</c:v>
                </c:pt>
                <c:pt idx="2">
                  <c:v>15.703854</c:v>
                </c:pt>
                <c:pt idx="3">
                  <c:v>15.783355999999999</c:v>
                </c:pt>
                <c:pt idx="4">
                  <c:v>15.896274999999999</c:v>
                </c:pt>
                <c:pt idx="5">
                  <c:v>16.046859000000001</c:v>
                </c:pt>
                <c:pt idx="6">
                  <c:v>16.239041</c:v>
                </c:pt>
                <c:pt idx="7">
                  <c:v>16.516427</c:v>
                </c:pt>
                <c:pt idx="8">
                  <c:v>16.973127999999999</c:v>
                </c:pt>
                <c:pt idx="9">
                  <c:v>18.044796999999999</c:v>
                </c:pt>
                <c:pt idx="10">
                  <c:v>312.60477100000003</c:v>
                </c:pt>
                <c:pt idx="11">
                  <c:v>1536.838426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7A-4EEA-90E8-3474B64C0634}"/>
            </c:ext>
          </c:extLst>
        </c:ser>
        <c:ser>
          <c:idx val="2"/>
          <c:order val="2"/>
          <c:tx>
            <c:strRef>
              <c:f>'synthetic-perf-plot-64cVC4 (2)'!$F$78</c:f>
              <c:strCache>
                <c:ptCount val="1"/>
                <c:pt idx="0">
                  <c:v>MinBD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accent3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(2)'!$F$79:$F$99</c:f>
              <c:numCache>
                <c:formatCode>General</c:formatCode>
                <c:ptCount val="21"/>
                <c:pt idx="0">
                  <c:v>15.824358999999999</c:v>
                </c:pt>
                <c:pt idx="1">
                  <c:v>16.214483999999999</c:v>
                </c:pt>
                <c:pt idx="2">
                  <c:v>16.702016</c:v>
                </c:pt>
                <c:pt idx="3">
                  <c:v>17.342047000000001</c:v>
                </c:pt>
                <c:pt idx="4">
                  <c:v>18.180171999999999</c:v>
                </c:pt>
                <c:pt idx="5">
                  <c:v>19.516172000000001</c:v>
                </c:pt>
                <c:pt idx="6">
                  <c:v>20.636945500000003</c:v>
                </c:pt>
                <c:pt idx="7">
                  <c:v>21.757719000000002</c:v>
                </c:pt>
                <c:pt idx="8">
                  <c:v>27.147843999999999</c:v>
                </c:pt>
                <c:pt idx="9">
                  <c:v>80</c:v>
                </c:pt>
                <c:pt idx="10">
                  <c:v>221.64898400000001</c:v>
                </c:pt>
                <c:pt idx="11">
                  <c:v>496.22070300000001</c:v>
                </c:pt>
                <c:pt idx="12">
                  <c:v>750.69885899999997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47A-4EEA-90E8-3474B64C0634}"/>
            </c:ext>
          </c:extLst>
        </c:ser>
        <c:ser>
          <c:idx val="3"/>
          <c:order val="3"/>
          <c:tx>
            <c:strRef>
              <c:f>'synthetic-perf-plot-64cVC4 (2)'!$H$78</c:f>
              <c:strCache>
                <c:ptCount val="1"/>
                <c:pt idx="0">
                  <c:v>SPIN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accent4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(2)'!$H$79:$H$99</c:f>
              <c:numCache>
                <c:formatCode>General</c:formatCode>
                <c:ptCount val="21"/>
                <c:pt idx="0">
                  <c:v>15.572915</c:v>
                </c:pt>
                <c:pt idx="1">
                  <c:v>15.659393</c:v>
                </c:pt>
                <c:pt idx="2">
                  <c:v>15.763294999999999</c:v>
                </c:pt>
                <c:pt idx="3">
                  <c:v>15.860409000000001</c:v>
                </c:pt>
                <c:pt idx="4">
                  <c:v>15.985815000000001</c:v>
                </c:pt>
                <c:pt idx="5">
                  <c:v>16.140014000000001</c:v>
                </c:pt>
                <c:pt idx="6">
                  <c:v>16.319168999999999</c:v>
                </c:pt>
                <c:pt idx="7">
                  <c:v>16.538981</c:v>
                </c:pt>
                <c:pt idx="8">
                  <c:v>16.809401999999999</c:v>
                </c:pt>
                <c:pt idx="9">
                  <c:v>17.149125999999999</c:v>
                </c:pt>
                <c:pt idx="10">
                  <c:v>17.60866</c:v>
                </c:pt>
                <c:pt idx="11">
                  <c:v>18.330155000000001</c:v>
                </c:pt>
                <c:pt idx="12">
                  <c:v>19.958741</c:v>
                </c:pt>
                <c:pt idx="13">
                  <c:v>346.26521000000002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47A-4EEA-90E8-3474B64C0634}"/>
            </c:ext>
          </c:extLst>
        </c:ser>
        <c:ser>
          <c:idx val="4"/>
          <c:order val="4"/>
          <c:tx>
            <c:strRef>
              <c:f>'synthetic-perf-plot-64cVC4 (2)'!$I$78</c:f>
              <c:strCache>
                <c:ptCount val="1"/>
                <c:pt idx="0">
                  <c:v>SWAP-1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39700">
                <a:solidFill>
                  <a:schemeClr val="accent5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(2)'!$I$79:$I$99</c:f>
              <c:numCache>
                <c:formatCode>General</c:formatCode>
                <c:ptCount val="21"/>
                <c:pt idx="0">
                  <c:v>15.563609</c:v>
                </c:pt>
                <c:pt idx="1">
                  <c:v>15.622415</c:v>
                </c:pt>
                <c:pt idx="2">
                  <c:v>15.695539</c:v>
                </c:pt>
                <c:pt idx="3">
                  <c:v>15.765081</c:v>
                </c:pt>
                <c:pt idx="4">
                  <c:v>15.858186999999999</c:v>
                </c:pt>
                <c:pt idx="5">
                  <c:v>15.987527999999999</c:v>
                </c:pt>
                <c:pt idx="6">
                  <c:v>16.135327</c:v>
                </c:pt>
                <c:pt idx="7">
                  <c:v>16.330587999999999</c:v>
                </c:pt>
                <c:pt idx="8">
                  <c:v>16.575976000000001</c:v>
                </c:pt>
                <c:pt idx="9">
                  <c:v>16.908231000000001</c:v>
                </c:pt>
                <c:pt idx="10">
                  <c:v>17.389379999999999</c:v>
                </c:pt>
                <c:pt idx="11">
                  <c:v>18.108561000000002</c:v>
                </c:pt>
                <c:pt idx="12">
                  <c:v>19.419181999999999</c:v>
                </c:pt>
                <c:pt idx="13">
                  <c:v>47.587408000000003</c:v>
                </c:pt>
                <c:pt idx="14">
                  <c:v>798.59210700000006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47A-4EEA-90E8-3474B64C0634}"/>
            </c:ext>
          </c:extLst>
        </c:ser>
        <c:ser>
          <c:idx val="5"/>
          <c:order val="5"/>
          <c:tx>
            <c:strRef>
              <c:f>'synthetic-perf-plot-64cVC4 (2)'!$J$78</c:f>
              <c:strCache>
                <c:ptCount val="1"/>
                <c:pt idx="0">
                  <c:v>SWAP-16k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39700">
                <a:solidFill>
                  <a:schemeClr val="accent6"/>
                </a:solidFill>
              </a:ln>
              <a:effectLst/>
            </c:spPr>
          </c:marker>
          <c:xVal>
            <c:numRef>
              <c:f>'synthetic-perf-plot-64cVC4 (2)'!$A$79:$A$99</c:f>
              <c:numCache>
                <c:formatCode>General</c:formatCode>
                <c:ptCount val="21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0.22</c:v>
                </c:pt>
                <c:pt idx="11">
                  <c:v>0.24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</c:v>
                </c:pt>
                <c:pt idx="18">
                  <c:v>0.38</c:v>
                </c:pt>
                <c:pt idx="19">
                  <c:v>0.4</c:v>
                </c:pt>
                <c:pt idx="20">
                  <c:v>0.42</c:v>
                </c:pt>
              </c:numCache>
            </c:numRef>
          </c:xVal>
          <c:yVal>
            <c:numRef>
              <c:f>'synthetic-perf-plot-64cVC4 (2)'!$J$79:$J$99</c:f>
              <c:numCache>
                <c:formatCode>General</c:formatCode>
                <c:ptCount val="21"/>
                <c:pt idx="0">
                  <c:v>15.563609</c:v>
                </c:pt>
                <c:pt idx="1">
                  <c:v>15.622415</c:v>
                </c:pt>
                <c:pt idx="2">
                  <c:v>15.695539</c:v>
                </c:pt>
                <c:pt idx="3">
                  <c:v>15.765081</c:v>
                </c:pt>
                <c:pt idx="4">
                  <c:v>15.858186999999999</c:v>
                </c:pt>
                <c:pt idx="5">
                  <c:v>15.987527999999999</c:v>
                </c:pt>
                <c:pt idx="6">
                  <c:v>16.135327</c:v>
                </c:pt>
                <c:pt idx="7">
                  <c:v>16.330587999999999</c:v>
                </c:pt>
                <c:pt idx="8">
                  <c:v>16.575976000000001</c:v>
                </c:pt>
                <c:pt idx="9">
                  <c:v>16.917145999999999</c:v>
                </c:pt>
                <c:pt idx="10">
                  <c:v>17.391431000000001</c:v>
                </c:pt>
                <c:pt idx="11">
                  <c:v>18.092946000000001</c:v>
                </c:pt>
                <c:pt idx="12">
                  <c:v>19.398555999999999</c:v>
                </c:pt>
                <c:pt idx="13">
                  <c:v>48.148862999999999</c:v>
                </c:pt>
                <c:pt idx="14">
                  <c:v>806.45306700000003</c:v>
                </c:pt>
                <c:pt idx="15">
                  <c:v>1803.050078</c:v>
                </c:pt>
                <c:pt idx="16">
                  <c:v>2597.2863189999998</c:v>
                </c:pt>
                <c:pt idx="17">
                  <c:v>3675.45975</c:v>
                </c:pt>
                <c:pt idx="18">
                  <c:v>4703.0866660000002</c:v>
                </c:pt>
                <c:pt idx="19">
                  <c:v>5605.3978539999998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47A-4EEA-90E8-3474B64C0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134480"/>
        <c:axId val="-2104942048"/>
      </c:scatterChart>
      <c:valAx>
        <c:axId val="-2099134480"/>
        <c:scaling>
          <c:orientation val="minMax"/>
          <c:max val="0.31"/>
          <c:min val="0.0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Injection Rate (flits/node/cycle)</a:t>
                </a:r>
              </a:p>
            </c:rich>
          </c:tx>
          <c:layout>
            <c:manualLayout>
              <c:xMode val="edge"/>
              <c:yMode val="edge"/>
              <c:x val="0.18390985463239004"/>
              <c:y val="0.89207547259012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942048"/>
        <c:crosses val="autoZero"/>
        <c:crossBetween val="midCat"/>
        <c:majorUnit val="0.08"/>
      </c:valAx>
      <c:valAx>
        <c:axId val="-2104942048"/>
        <c:scaling>
          <c:orientation val="minMax"/>
          <c:max val="5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ysClr val="windowText" lastClr="000000"/>
                    </a:solidFill>
                  </a:rPr>
                  <a:t>Average packet latency </a:t>
                </a:r>
              </a:p>
            </c:rich>
          </c:tx>
          <c:layout>
            <c:manualLayout>
              <c:xMode val="edge"/>
              <c:yMode val="edge"/>
              <c:x val="5.5285414684907814E-3"/>
              <c:y val="7.807911447511391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13448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u="sng">
                <a:solidFill>
                  <a:schemeClr val="tx1"/>
                </a:solidFill>
              </a:rPr>
              <a:t>MESI</a:t>
            </a:r>
          </a:p>
        </c:rich>
      </c:tx>
      <c:layout>
        <c:manualLayout>
          <c:xMode val="edge"/>
          <c:yMode val="edge"/>
          <c:x val="0.43769999929633469"/>
          <c:y val="0.10792578190423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461061957549379E-2"/>
          <c:y val="0.11037641949136788"/>
          <c:w val="0.9088526321068231"/>
          <c:h val="0.76606378597835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MESI!$B$78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MESI!$A$79:$A$85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MESI!$B$79:$B$85</c:f>
              <c:numCache>
                <c:formatCode>General</c:formatCode>
                <c:ptCount val="7"/>
                <c:pt idx="0">
                  <c:v>26.726953000000002</c:v>
                </c:pt>
                <c:pt idx="1">
                  <c:v>17.581872000000001</c:v>
                </c:pt>
                <c:pt idx="2">
                  <c:v>24.611705000000001</c:v>
                </c:pt>
                <c:pt idx="3">
                  <c:v>66.206817000000001</c:v>
                </c:pt>
                <c:pt idx="4">
                  <c:v>38.849933999999998</c:v>
                </c:pt>
                <c:pt idx="5">
                  <c:v>20.594168</c:v>
                </c:pt>
                <c:pt idx="6">
                  <c:v>32.428574833333329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D1-42A1-85A6-A3D83B46D840}"/>
            </c:ext>
          </c:extLst>
        </c:ser>
        <c:ser>
          <c:idx val="1"/>
          <c:order val="1"/>
          <c:tx>
            <c:strRef>
              <c:f>MESI!$C$78</c:f>
              <c:strCache>
                <c:ptCount val="1"/>
                <c:pt idx="0">
                  <c:v>WF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MESI!$A$79:$A$85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MESI!$C$79:$C$85</c:f>
              <c:numCache>
                <c:formatCode>General</c:formatCode>
                <c:ptCount val="7"/>
                <c:pt idx="0">
                  <c:v>26.726953000000002</c:v>
                </c:pt>
                <c:pt idx="1">
                  <c:v>17.601262999999999</c:v>
                </c:pt>
                <c:pt idx="2">
                  <c:v>24.611705000000001</c:v>
                </c:pt>
                <c:pt idx="3">
                  <c:v>66.539961000000005</c:v>
                </c:pt>
                <c:pt idx="4">
                  <c:v>38.615178999999998</c:v>
                </c:pt>
                <c:pt idx="5">
                  <c:v>20.256533999999998</c:v>
                </c:pt>
                <c:pt idx="6">
                  <c:v>32.391932499999996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D1-42A1-85A6-A3D83B46D840}"/>
            </c:ext>
          </c:extLst>
        </c:ser>
        <c:ser>
          <c:idx val="2"/>
          <c:order val="2"/>
          <c:tx>
            <c:strRef>
              <c:f>MESI!$D$78</c:f>
              <c:strCache>
                <c:ptCount val="1"/>
                <c:pt idx="0">
                  <c:v>Escape VC(WF)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MESI!$A$79:$A$85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MESI!$D$79:$D$85</c:f>
              <c:numCache>
                <c:formatCode>General</c:formatCode>
                <c:ptCount val="7"/>
                <c:pt idx="0">
                  <c:v>26.721049000000001</c:v>
                </c:pt>
                <c:pt idx="1">
                  <c:v>17.642861</c:v>
                </c:pt>
                <c:pt idx="2">
                  <c:v>25.148187</c:v>
                </c:pt>
                <c:pt idx="3">
                  <c:v>72.608850000000004</c:v>
                </c:pt>
                <c:pt idx="4">
                  <c:v>38.648750999999997</c:v>
                </c:pt>
                <c:pt idx="5">
                  <c:v>20.421382999999999</c:v>
                </c:pt>
                <c:pt idx="6">
                  <c:v>33.531846833333333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D1-42A1-85A6-A3D83B46D840}"/>
            </c:ext>
          </c:extLst>
        </c:ser>
        <c:ser>
          <c:idx val="3"/>
          <c:order val="3"/>
          <c:tx>
            <c:strRef>
              <c:f>MESI!$E$78</c:f>
              <c:strCache>
                <c:ptCount val="1"/>
                <c:pt idx="0">
                  <c:v>SPIN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MESI!$A$79:$A$85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MESI!$E$79:$E$85</c:f>
              <c:numCache>
                <c:formatCode>General</c:formatCode>
                <c:ptCount val="7"/>
                <c:pt idx="0">
                  <c:v>12.146865</c:v>
                </c:pt>
                <c:pt idx="1">
                  <c:v>11.598463000000001</c:v>
                </c:pt>
                <c:pt idx="2">
                  <c:v>13.061389</c:v>
                </c:pt>
                <c:pt idx="3">
                  <c:v>44.793653999999997</c:v>
                </c:pt>
                <c:pt idx="4">
                  <c:v>12.809519</c:v>
                </c:pt>
                <c:pt idx="5">
                  <c:v>11.141745</c:v>
                </c:pt>
                <c:pt idx="6">
                  <c:v>17.591939166666666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D1-42A1-85A6-A3D83B46D840}"/>
            </c:ext>
          </c:extLst>
        </c:ser>
        <c:ser>
          <c:idx val="4"/>
          <c:order val="4"/>
          <c:tx>
            <c:strRef>
              <c:f>MESI!$F$78</c:f>
              <c:strCache>
                <c:ptCount val="1"/>
                <c:pt idx="0">
                  <c:v>SWAP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MESI!$A$79:$A$85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MESI!$F$79:$F$85</c:f>
              <c:numCache>
                <c:formatCode>General</c:formatCode>
                <c:ptCount val="7"/>
                <c:pt idx="0">
                  <c:v>11.064076999999999</c:v>
                </c:pt>
                <c:pt idx="1">
                  <c:v>11.079713999999999</c:v>
                </c:pt>
                <c:pt idx="2">
                  <c:v>11.490914999999999</c:v>
                </c:pt>
                <c:pt idx="3">
                  <c:v>23.819154000000001</c:v>
                </c:pt>
                <c:pt idx="4">
                  <c:v>11.243562000000001</c:v>
                </c:pt>
                <c:pt idx="5">
                  <c:v>11.246892000000001</c:v>
                </c:pt>
                <c:pt idx="6">
                  <c:v>13.324052333333334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D1-42A1-85A6-A3D83B46D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1863623055"/>
        <c:axId val="1735737535"/>
      </c:barChart>
      <c:catAx>
        <c:axId val="186362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737535"/>
        <c:crosses val="autoZero"/>
        <c:auto val="1"/>
        <c:lblAlgn val="ctr"/>
        <c:lblOffset val="100"/>
        <c:noMultiLvlLbl val="0"/>
      </c:catAx>
      <c:valAx>
        <c:axId val="173573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Average Packet Latency</a:t>
                </a:r>
              </a:p>
            </c:rich>
          </c:tx>
          <c:layout>
            <c:manualLayout>
              <c:xMode val="edge"/>
              <c:yMode val="edge"/>
              <c:x val="0"/>
              <c:y val="0.11795565624222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62305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9.5759008676194302E-2"/>
          <c:y val="2.0235730019832424E-2"/>
          <c:w val="0.85817525490278868"/>
          <c:h val="7.7952299495461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u="sng">
                <a:solidFill>
                  <a:schemeClr val="tx1"/>
                </a:solidFill>
              </a:rPr>
              <a:t>MESI</a:t>
            </a:r>
          </a:p>
        </c:rich>
      </c:tx>
      <c:layout>
        <c:manualLayout>
          <c:xMode val="edge"/>
          <c:yMode val="edge"/>
          <c:x val="0.44484923968954282"/>
          <c:y val="0.1169195970629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70366592051316E-2"/>
          <c:y val="0.11037641949136788"/>
          <c:w val="0.90064322500893068"/>
          <c:h val="0.76606378597835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MESI!$B$90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MESI!$A$91:$A$97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MESI!$B$91:$B$97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5-415E-8ACC-03EF7E73B9CA}"/>
            </c:ext>
          </c:extLst>
        </c:ser>
        <c:ser>
          <c:idx val="1"/>
          <c:order val="1"/>
          <c:tx>
            <c:strRef>
              <c:f>MESI!$C$90</c:f>
              <c:strCache>
                <c:ptCount val="1"/>
                <c:pt idx="0">
                  <c:v>WF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MESI!$A$91:$A$97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MESI!$C$91:$C$97</c:f>
              <c:numCache>
                <c:formatCode>General</c:formatCode>
                <c:ptCount val="7"/>
                <c:pt idx="0">
                  <c:v>1</c:v>
                </c:pt>
                <c:pt idx="1">
                  <c:v>1.0071486464355455</c:v>
                </c:pt>
                <c:pt idx="2">
                  <c:v>0.99212946744464792</c:v>
                </c:pt>
                <c:pt idx="3">
                  <c:v>0.98161065146768667</c:v>
                </c:pt>
                <c:pt idx="4">
                  <c:v>1.0072387731121693</c:v>
                </c:pt>
                <c:pt idx="5">
                  <c:v>1.0063080475224293</c:v>
                </c:pt>
                <c:pt idx="6">
                  <c:v>0.99907259766374645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5-415E-8ACC-03EF7E73B9CA}"/>
            </c:ext>
          </c:extLst>
        </c:ser>
        <c:ser>
          <c:idx val="2"/>
          <c:order val="2"/>
          <c:tx>
            <c:strRef>
              <c:f>MESI!$D$90</c:f>
              <c:strCache>
                <c:ptCount val="1"/>
                <c:pt idx="0">
                  <c:v>Escape VC(WF)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MESI!$A$91:$A$97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MESI!$D$91:$D$97</c:f>
              <c:numCache>
                <c:formatCode>General</c:formatCode>
                <c:ptCount val="7"/>
                <c:pt idx="0">
                  <c:v>1.0091996988466636</c:v>
                </c:pt>
                <c:pt idx="1">
                  <c:v>0.99284457590565844</c:v>
                </c:pt>
                <c:pt idx="2">
                  <c:v>0.94320457457224638</c:v>
                </c:pt>
                <c:pt idx="3">
                  <c:v>0.99859815370760863</c:v>
                </c:pt>
                <c:pt idx="4">
                  <c:v>1.0036005266132761</c:v>
                </c:pt>
                <c:pt idx="5">
                  <c:v>1.0261597711325052</c:v>
                </c:pt>
                <c:pt idx="6">
                  <c:v>0.9956012167963264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55-415E-8ACC-03EF7E73B9CA}"/>
            </c:ext>
          </c:extLst>
        </c:ser>
        <c:ser>
          <c:idx val="3"/>
          <c:order val="3"/>
          <c:tx>
            <c:strRef>
              <c:f>MESI!$E$90</c:f>
              <c:strCache>
                <c:ptCount val="1"/>
                <c:pt idx="0">
                  <c:v>SPIN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MESI!$A$91:$A$97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MESI!$E$91:$E$97</c:f>
              <c:numCache>
                <c:formatCode>General</c:formatCode>
                <c:ptCount val="7"/>
                <c:pt idx="0">
                  <c:v>0.86643270423719154</c:v>
                </c:pt>
                <c:pt idx="1">
                  <c:v>0.89526332256743846</c:v>
                </c:pt>
                <c:pt idx="2">
                  <c:v>0.91549377022155454</c:v>
                </c:pt>
                <c:pt idx="3">
                  <c:v>0.64258903686633695</c:v>
                </c:pt>
                <c:pt idx="4">
                  <c:v>0.82393308319439962</c:v>
                </c:pt>
                <c:pt idx="5">
                  <c:v>1.0504755091009641</c:v>
                </c:pt>
                <c:pt idx="6">
                  <c:v>0.86569790436464766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5-415E-8ACC-03EF7E73B9CA}"/>
            </c:ext>
          </c:extLst>
        </c:ser>
        <c:ser>
          <c:idx val="4"/>
          <c:order val="4"/>
          <c:tx>
            <c:strRef>
              <c:f>MESI!$F$90</c:f>
              <c:strCache>
                <c:ptCount val="1"/>
                <c:pt idx="0">
                  <c:v>SWAP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MESI!$A$91:$A$97</c:f>
              <c:strCache>
                <c:ptCount val="7"/>
                <c:pt idx="0">
                  <c:v>Barnes</c:v>
                </c:pt>
                <c:pt idx="1">
                  <c:v>canneal</c:v>
                </c:pt>
                <c:pt idx="2">
                  <c:v>Fmm</c:v>
                </c:pt>
                <c:pt idx="3">
                  <c:v>Lu_ncb</c:v>
                </c:pt>
                <c:pt idx="4">
                  <c:v>Radix</c:v>
                </c:pt>
                <c:pt idx="5">
                  <c:v>Swaptions</c:v>
                </c:pt>
                <c:pt idx="6">
                  <c:v>Average</c:v>
                </c:pt>
              </c:strCache>
            </c:strRef>
          </c:cat>
          <c:val>
            <c:numRef>
              <c:f>MESI!$F$91:$F$97</c:f>
              <c:numCache>
                <c:formatCode>General</c:formatCode>
                <c:ptCount val="7"/>
                <c:pt idx="0">
                  <c:v>0.85614026565875667</c:v>
                </c:pt>
                <c:pt idx="1">
                  <c:v>0.91847391452138005</c:v>
                </c:pt>
                <c:pt idx="2">
                  <c:v>0.8803450291252134</c:v>
                </c:pt>
                <c:pt idx="3">
                  <c:v>0.48430786458462805</c:v>
                </c:pt>
                <c:pt idx="4">
                  <c:v>0.81826797083104619</c:v>
                </c:pt>
                <c:pt idx="5">
                  <c:v>0.96545382320289941</c:v>
                </c:pt>
                <c:pt idx="6">
                  <c:v>0.82049814465398729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55-415E-8ACC-03EF7E73B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1863623055"/>
        <c:axId val="1735737535"/>
      </c:barChart>
      <c:catAx>
        <c:axId val="186362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737535"/>
        <c:crosses val="autoZero"/>
        <c:auto val="1"/>
        <c:lblAlgn val="ctr"/>
        <c:lblOffset val="100"/>
        <c:noMultiLvlLbl val="0"/>
      </c:catAx>
      <c:valAx>
        <c:axId val="173573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Normalized runtime</a:t>
                </a:r>
              </a:p>
            </c:rich>
          </c:tx>
          <c:layout>
            <c:manualLayout>
              <c:xMode val="edge"/>
              <c:yMode val="edge"/>
              <c:x val="0"/>
              <c:y val="0.17641545477367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62305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9.397169857789224E-2"/>
          <c:y val="2.0235730019832424E-2"/>
          <c:w val="0.85817525490278868"/>
          <c:h val="7.7952299495461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u="sng">
                <a:solidFill>
                  <a:schemeClr val="tx1"/>
                </a:solidFill>
              </a:rPr>
              <a:t>MOESI</a:t>
            </a:r>
          </a:p>
        </c:rich>
      </c:tx>
      <c:layout>
        <c:manualLayout>
          <c:xMode val="edge"/>
          <c:yMode val="edge"/>
          <c:x val="0.46711698758830567"/>
          <c:y val="0.21585161279760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927880745332658E-2"/>
          <c:y val="2.4699353401344045E-2"/>
          <c:w val="0.93741302394089554"/>
          <c:h val="0.842638679749695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MOESI_hammer!$B$41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MOESI_hammer!$A$42:$A$51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MOESI_hammer!$B$42:$B$51</c:f>
              <c:numCache>
                <c:formatCode>General</c:formatCode>
                <c:ptCount val="10"/>
                <c:pt idx="0">
                  <c:v>27.624310999999999</c:v>
                </c:pt>
                <c:pt idx="1">
                  <c:v>27.397693</c:v>
                </c:pt>
                <c:pt idx="2">
                  <c:v>25.778324999999999</c:v>
                </c:pt>
                <c:pt idx="3">
                  <c:v>58.585154000000003</c:v>
                </c:pt>
                <c:pt idx="4">
                  <c:v>27.631406999999999</c:v>
                </c:pt>
                <c:pt idx="5">
                  <c:v>30.550523999999999</c:v>
                </c:pt>
                <c:pt idx="6">
                  <c:v>41.335061000000003</c:v>
                </c:pt>
                <c:pt idx="7">
                  <c:v>59.716729000000001</c:v>
                </c:pt>
                <c:pt idx="8">
                  <c:v>26.491533</c:v>
                </c:pt>
                <c:pt idx="9">
                  <c:v>36.123415222222221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B-4166-940A-F64BDB2BB7F9}"/>
            </c:ext>
          </c:extLst>
        </c:ser>
        <c:ser>
          <c:idx val="1"/>
          <c:order val="1"/>
          <c:tx>
            <c:strRef>
              <c:f>MOESI_hammer!$C$41</c:f>
              <c:strCache>
                <c:ptCount val="1"/>
                <c:pt idx="0">
                  <c:v>WF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MOESI_hammer!$A$42:$A$51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MOESI_hammer!$C$42:$C$51</c:f>
              <c:numCache>
                <c:formatCode>General</c:formatCode>
                <c:ptCount val="10"/>
                <c:pt idx="0">
                  <c:v>28.0961</c:v>
                </c:pt>
                <c:pt idx="1">
                  <c:v>27.688974000000002</c:v>
                </c:pt>
                <c:pt idx="2">
                  <c:v>25.940034000000001</c:v>
                </c:pt>
                <c:pt idx="3">
                  <c:v>77.120343000000005</c:v>
                </c:pt>
                <c:pt idx="4">
                  <c:v>27.903462000000001</c:v>
                </c:pt>
                <c:pt idx="5">
                  <c:v>31.026399000000001</c:v>
                </c:pt>
                <c:pt idx="6">
                  <c:v>43.996896</c:v>
                </c:pt>
                <c:pt idx="7">
                  <c:v>65.369118</c:v>
                </c:pt>
                <c:pt idx="8">
                  <c:v>26.540433</c:v>
                </c:pt>
                <c:pt idx="9">
                  <c:v>39.297973222222225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B-4166-940A-F64BDB2BB7F9}"/>
            </c:ext>
          </c:extLst>
        </c:ser>
        <c:ser>
          <c:idx val="2"/>
          <c:order val="2"/>
          <c:tx>
            <c:strRef>
              <c:f>MOESI_hammer!$D$41</c:f>
              <c:strCache>
                <c:ptCount val="1"/>
                <c:pt idx="0">
                  <c:v>Escape VC(WF)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MOESI_hammer!$A$42:$A$51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MOESI_hammer!$D$42:$D$51</c:f>
              <c:numCache>
                <c:formatCode>General</c:formatCode>
                <c:ptCount val="10"/>
                <c:pt idx="0">
                  <c:v>27.935993</c:v>
                </c:pt>
                <c:pt idx="1">
                  <c:v>27.631855999999999</c:v>
                </c:pt>
                <c:pt idx="2">
                  <c:v>25.924627000000001</c:v>
                </c:pt>
                <c:pt idx="3">
                  <c:v>58.793221000000003</c:v>
                </c:pt>
                <c:pt idx="4">
                  <c:v>27.958638000000001</c:v>
                </c:pt>
                <c:pt idx="5">
                  <c:v>31.029862000000001</c:v>
                </c:pt>
                <c:pt idx="6">
                  <c:v>44.141902000000002</c:v>
                </c:pt>
                <c:pt idx="7">
                  <c:v>66.156141000000005</c:v>
                </c:pt>
                <c:pt idx="8">
                  <c:v>26.562881000000001</c:v>
                </c:pt>
                <c:pt idx="9">
                  <c:v>37.348346777777778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8B-4166-940A-F64BDB2BB7F9}"/>
            </c:ext>
          </c:extLst>
        </c:ser>
        <c:ser>
          <c:idx val="3"/>
          <c:order val="3"/>
          <c:tx>
            <c:strRef>
              <c:f>MOESI_hammer!$E$41</c:f>
              <c:strCache>
                <c:ptCount val="1"/>
                <c:pt idx="0">
                  <c:v>SPIN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MOESI_hammer!$A$42:$A$51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MOESI_hammer!$E$42:$E$51</c:f>
              <c:numCache>
                <c:formatCode>General</c:formatCode>
                <c:ptCount val="10"/>
                <c:pt idx="0">
                  <c:v>25.998605000000001</c:v>
                </c:pt>
                <c:pt idx="1">
                  <c:v>26.354593000000001</c:v>
                </c:pt>
                <c:pt idx="2">
                  <c:v>25.048634</c:v>
                </c:pt>
                <c:pt idx="3">
                  <c:v>32.763353000000002</c:v>
                </c:pt>
                <c:pt idx="4">
                  <c:v>26.445443000000001</c:v>
                </c:pt>
                <c:pt idx="5">
                  <c:v>29.053256999999999</c:v>
                </c:pt>
                <c:pt idx="6">
                  <c:v>39.434297000000001</c:v>
                </c:pt>
                <c:pt idx="7">
                  <c:v>46.695847000000001</c:v>
                </c:pt>
                <c:pt idx="8">
                  <c:v>25.377931</c:v>
                </c:pt>
                <c:pt idx="9">
                  <c:v>30.796884444444444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8B-4166-940A-F64BDB2BB7F9}"/>
            </c:ext>
          </c:extLst>
        </c:ser>
        <c:ser>
          <c:idx val="4"/>
          <c:order val="4"/>
          <c:tx>
            <c:strRef>
              <c:f>MOESI_hammer!$F$41</c:f>
              <c:strCache>
                <c:ptCount val="1"/>
                <c:pt idx="0">
                  <c:v>SWAP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MOESI_hammer!$A$42:$A$51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MOESI_hammer!$F$42:$F$51</c:f>
              <c:numCache>
                <c:formatCode>General</c:formatCode>
                <c:ptCount val="10"/>
                <c:pt idx="0">
                  <c:v>19.035710999999999</c:v>
                </c:pt>
                <c:pt idx="1">
                  <c:v>19.115929999999999</c:v>
                </c:pt>
                <c:pt idx="2">
                  <c:v>18.743293000000001</c:v>
                </c:pt>
                <c:pt idx="3">
                  <c:v>20.289401999999999</c:v>
                </c:pt>
                <c:pt idx="4">
                  <c:v>19.132279</c:v>
                </c:pt>
                <c:pt idx="5">
                  <c:v>19.432828000000001</c:v>
                </c:pt>
                <c:pt idx="6">
                  <c:v>24.138597000000001</c:v>
                </c:pt>
                <c:pt idx="7">
                  <c:v>22.451885999999998</c:v>
                </c:pt>
                <c:pt idx="8">
                  <c:v>18.957812000000001</c:v>
                </c:pt>
                <c:pt idx="9">
                  <c:v>20.144193111111107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8B-4166-940A-F64BDB2BB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1863623055"/>
        <c:axId val="1735737535"/>
      </c:barChart>
      <c:catAx>
        <c:axId val="186362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737535"/>
        <c:crosses val="autoZero"/>
        <c:auto val="1"/>
        <c:lblAlgn val="ctr"/>
        <c:lblOffset val="100"/>
        <c:noMultiLvlLbl val="0"/>
      </c:catAx>
      <c:valAx>
        <c:axId val="1735737535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Average Packet Latency</a:t>
                </a:r>
              </a:p>
            </c:rich>
          </c:tx>
          <c:layout>
            <c:manualLayout>
              <c:xMode val="edge"/>
              <c:yMode val="edge"/>
              <c:x val="4.4991828599810517E-3"/>
              <c:y val="9.805052401825425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62305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0983560747351846"/>
          <c:y val="4.5017379984109034E-2"/>
          <c:w val="0.81147123964602919"/>
          <c:h val="0.113927560130204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u="sng">
                <a:solidFill>
                  <a:schemeClr val="tx1"/>
                </a:solidFill>
              </a:rPr>
              <a:t>MOESI</a:t>
            </a:r>
          </a:p>
        </c:rich>
      </c:tx>
      <c:layout>
        <c:manualLayout>
          <c:xMode val="edge"/>
          <c:yMode val="edge"/>
          <c:x val="0.47364435321910336"/>
          <c:y val="0.18249846233743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699306087622765E-2"/>
          <c:y val="4.2409082747816358E-2"/>
          <c:w val="0.94502790450651253"/>
          <c:h val="0.83789030641906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MOESI_hammer!$B$58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MOESI_hammer!$A$59:$A$68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MOESI_hammer!$B$59:$B$68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B-4E34-92CC-75A52E78B5BD}"/>
            </c:ext>
          </c:extLst>
        </c:ser>
        <c:ser>
          <c:idx val="1"/>
          <c:order val="1"/>
          <c:tx>
            <c:strRef>
              <c:f>MOESI_hammer!$C$58</c:f>
              <c:strCache>
                <c:ptCount val="1"/>
                <c:pt idx="0">
                  <c:v>WF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MOESI_hammer!$A$59:$A$68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MOESI_hammer!$C$59:$C$68</c:f>
              <c:numCache>
                <c:formatCode>General</c:formatCode>
                <c:ptCount val="10"/>
                <c:pt idx="0">
                  <c:v>1.016353012870014</c:v>
                </c:pt>
                <c:pt idx="1">
                  <c:v>0.99600235991187436</c:v>
                </c:pt>
                <c:pt idx="2">
                  <c:v>1.0528034452981778</c:v>
                </c:pt>
                <c:pt idx="3">
                  <c:v>1.0078032284073559</c:v>
                </c:pt>
                <c:pt idx="4">
                  <c:v>1.0048539257898192</c:v>
                </c:pt>
                <c:pt idx="5">
                  <c:v>0.87575671203682415</c:v>
                </c:pt>
                <c:pt idx="6">
                  <c:v>0.99548201535080116</c:v>
                </c:pt>
                <c:pt idx="7">
                  <c:v>1.4279973154508305</c:v>
                </c:pt>
                <c:pt idx="8">
                  <c:v>1.0035516552739225</c:v>
                </c:pt>
                <c:pt idx="9">
                  <c:v>1.0422892967099577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4B-4E34-92CC-75A52E78B5BD}"/>
            </c:ext>
          </c:extLst>
        </c:ser>
        <c:ser>
          <c:idx val="2"/>
          <c:order val="2"/>
          <c:tx>
            <c:strRef>
              <c:f>MOESI_hammer!$D$58</c:f>
              <c:strCache>
                <c:ptCount val="1"/>
                <c:pt idx="0">
                  <c:v>Escape VC(WF)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MOESI_hammer!$A$59:$A$68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MOESI_hammer!$D$59:$D$68</c:f>
              <c:numCache>
                <c:formatCode>General</c:formatCode>
                <c:ptCount val="10"/>
                <c:pt idx="0">
                  <c:v>0.99109048130306454</c:v>
                </c:pt>
                <c:pt idx="1">
                  <c:v>1.0141274074346813</c:v>
                </c:pt>
                <c:pt idx="2">
                  <c:v>1.0131590461628193</c:v>
                </c:pt>
                <c:pt idx="3">
                  <c:v>1.0075326385849077</c:v>
                </c:pt>
                <c:pt idx="4">
                  <c:v>1.0025650499063892</c:v>
                </c:pt>
                <c:pt idx="5">
                  <c:v>0.97624164937554725</c:v>
                </c:pt>
                <c:pt idx="6">
                  <c:v>1.0088825107171984</c:v>
                </c:pt>
                <c:pt idx="7">
                  <c:v>1.2139869011320412</c:v>
                </c:pt>
                <c:pt idx="8">
                  <c:v>0.97602597944249669</c:v>
                </c:pt>
                <c:pt idx="9">
                  <c:v>1.0226235182287939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4B-4E34-92CC-75A52E78B5BD}"/>
            </c:ext>
          </c:extLst>
        </c:ser>
        <c:ser>
          <c:idx val="3"/>
          <c:order val="3"/>
          <c:tx>
            <c:strRef>
              <c:f>MOESI_hammer!$E$58</c:f>
              <c:strCache>
                <c:ptCount val="1"/>
                <c:pt idx="0">
                  <c:v>SPIN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MOESI_hammer!$A$59:$A$68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MOESI_hammer!$E$59:$E$68</c:f>
              <c:numCache>
                <c:formatCode>General</c:formatCode>
                <c:ptCount val="10"/>
                <c:pt idx="0">
                  <c:v>1.1396693757305161</c:v>
                </c:pt>
                <c:pt idx="1">
                  <c:v>0.98518836003096311</c:v>
                </c:pt>
                <c:pt idx="2">
                  <c:v>1.0335469209230284</c:v>
                </c:pt>
                <c:pt idx="3">
                  <c:v>0.98407447191881814</c:v>
                </c:pt>
                <c:pt idx="4">
                  <c:v>1.0019610977720965</c:v>
                </c:pt>
                <c:pt idx="5">
                  <c:v>0.91133159544645437</c:v>
                </c:pt>
                <c:pt idx="6">
                  <c:v>0.93879365527780312</c:v>
                </c:pt>
                <c:pt idx="7">
                  <c:v>1.1982041475453957</c:v>
                </c:pt>
                <c:pt idx="8">
                  <c:v>0.98473562271912829</c:v>
                </c:pt>
                <c:pt idx="9">
                  <c:v>1.0197228052626892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4B-4E34-92CC-75A52E78B5BD}"/>
            </c:ext>
          </c:extLst>
        </c:ser>
        <c:ser>
          <c:idx val="4"/>
          <c:order val="4"/>
          <c:tx>
            <c:strRef>
              <c:f>MOESI_hammer!$F$58</c:f>
              <c:strCache>
                <c:ptCount val="1"/>
                <c:pt idx="0">
                  <c:v>SWAP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MOESI_hammer!$A$59:$A$68</c:f>
              <c:strCache>
                <c:ptCount val="10"/>
                <c:pt idx="0">
                  <c:v>Barnes</c:v>
                </c:pt>
                <c:pt idx="1">
                  <c:v>Bodytrack</c:v>
                </c:pt>
                <c:pt idx="2">
                  <c:v>canneal</c:v>
                </c:pt>
                <c:pt idx="3">
                  <c:v>FFT</c:v>
                </c:pt>
                <c:pt idx="4">
                  <c:v>F'animate</c:v>
                </c:pt>
                <c:pt idx="5">
                  <c:v>Fmm</c:v>
                </c:pt>
                <c:pt idx="6">
                  <c:v>Lu_ncb</c:v>
                </c:pt>
                <c:pt idx="7">
                  <c:v>Ocean_cp</c:v>
                </c:pt>
                <c:pt idx="8">
                  <c:v>Streamcluster</c:v>
                </c:pt>
                <c:pt idx="9">
                  <c:v>Average</c:v>
                </c:pt>
              </c:strCache>
            </c:strRef>
          </c:cat>
          <c:val>
            <c:numRef>
              <c:f>MOESI_hammer!$F$59:$F$68</c:f>
              <c:numCache>
                <c:formatCode>General</c:formatCode>
                <c:ptCount val="10"/>
                <c:pt idx="0">
                  <c:v>0.97570520850729014</c:v>
                </c:pt>
                <c:pt idx="1">
                  <c:v>0.98531399762762317</c:v>
                </c:pt>
                <c:pt idx="2">
                  <c:v>0.97450444855780571</c:v>
                </c:pt>
                <c:pt idx="3">
                  <c:v>0.96959624019770407</c:v>
                </c:pt>
                <c:pt idx="4">
                  <c:v>0.99267249590134943</c:v>
                </c:pt>
                <c:pt idx="5">
                  <c:v>0.9463716608939603</c:v>
                </c:pt>
                <c:pt idx="6">
                  <c:v>0.82795508688983643</c:v>
                </c:pt>
                <c:pt idx="7">
                  <c:v>0.91328137625295502</c:v>
                </c:pt>
                <c:pt idx="8">
                  <c:v>0.88494772376383379</c:v>
                </c:pt>
                <c:pt idx="9">
                  <c:v>0.94114980428803974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4B-4E34-92CC-75A52E78B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1863623055"/>
        <c:axId val="1735737535"/>
      </c:barChart>
      <c:catAx>
        <c:axId val="186362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737535"/>
        <c:crosses val="autoZero"/>
        <c:auto val="1"/>
        <c:lblAlgn val="ctr"/>
        <c:lblOffset val="100"/>
        <c:noMultiLvlLbl val="0"/>
      </c:catAx>
      <c:valAx>
        <c:axId val="1735737535"/>
        <c:scaling>
          <c:orientation val="minMax"/>
          <c:max val="1.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Normalized runtime</a:t>
                </a:r>
              </a:p>
            </c:rich>
          </c:tx>
          <c:layout>
            <c:manualLayout>
              <c:xMode val="edge"/>
              <c:yMode val="edge"/>
              <c:x val="0"/>
              <c:y val="0.18616539829524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62305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0433789556778343"/>
          <c:y val="7.0012379457582499E-2"/>
          <c:w val="0.84665717289475517"/>
          <c:h val="7.7952299495461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CA3F9-AE85-4E9D-B144-5EB25424906E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F8F3D-8EC2-401A-A382-71B6C9BA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13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58922-96C1-4651-9568-26E521ADEF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5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64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4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6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55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82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53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5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58922-96C1-4651-9568-26E521ADE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05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45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1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directory based protocol with less network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80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introduce to you the concept of BBR and how it takes an orthogonal approach compared to prior work to resolve deadlocks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66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3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7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1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8F3D-8EC2-401A-A382-71B6C9BA2D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0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4" cy="6858000"/>
            <a:chOff x="0" y="0"/>
            <a:chExt cx="12188824" cy="6858000"/>
          </a:xfrm>
        </p:grpSpPr>
        <p:sp>
          <p:nvSpPr>
            <p:cNvPr id="31" name="Isosceles Triangle 30"/>
            <p:cNvSpPr/>
            <p:nvPr/>
          </p:nvSpPr>
          <p:spPr>
            <a:xfrm>
              <a:off x="10956175" y="3589867"/>
              <a:ext cx="123264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46" y="1872520"/>
            <a:ext cx="10041774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3518819"/>
            <a:ext cx="10041774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11074487" y="83871"/>
            <a:ext cx="1061254" cy="941624"/>
            <a:chOff x="-2220464" y="3217020"/>
            <a:chExt cx="2637151" cy="2586083"/>
          </a:xfrm>
          <a:solidFill>
            <a:schemeClr val="accent2"/>
          </a:solidFill>
        </p:grpSpPr>
        <p:cxnSp>
          <p:nvCxnSpPr>
            <p:cNvPr id="57" name="Straight Connector 56"/>
            <p:cNvCxnSpPr/>
            <p:nvPr/>
          </p:nvCxnSpPr>
          <p:spPr>
            <a:xfrm>
              <a:off x="-1884826" y="4137709"/>
              <a:ext cx="1946100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-1884826" y="4893147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-1884826" y="5637851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-2052645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-128547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-51830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248869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-1884826" y="3382272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-2220464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53293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686122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1049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2220464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5329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686122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2220464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53293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-686122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1049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2220464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-1453293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686122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1049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127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C8CA1FDA-9B56-4F77-BD7E-ADD43C35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3DF9083B-4BC6-4A2E-802E-7B64C8FD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1516" y="6474691"/>
            <a:ext cx="812911" cy="383309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DEA409-3259-8546-8BA4-2B4CC5C7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0799C0-3956-8949-A242-17C01AAD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8ABAA53-CD8E-B441-96C4-444CE4C1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6BE6CC2-A0D0-4E46-9DFC-0E285A4A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9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EDBA232-0D0F-C247-B7C2-13A78E02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231967-058E-A943-ACE0-8C42323C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9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9C02B4-7305-B644-9501-49128404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A0784D3-4F5A-CD4A-A441-79943E7B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47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0CAD69-7CEC-A14C-BFA2-EBDB43E5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5E8B1-48D0-AB49-BFD9-00EC625A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08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48784B-0C3D-D140-8B9A-F780F48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E73649-33CA-F046-BFFD-F1B33AE4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67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A7E87E-A85C-8E4E-81C4-1AC2247D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B5FC59-A4EE-2D45-A9C7-893D4EFC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1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07" y="1114425"/>
            <a:ext cx="10707879" cy="5203248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1516" y="6474691"/>
            <a:ext cx="812911" cy="383309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997399E-4411-D243-A175-E5C440F94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" y="6425901"/>
            <a:ext cx="575237" cy="442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D4C9A4-2A02-0745-8D9D-38252EF63302}"/>
              </a:ext>
            </a:extLst>
          </p:cNvPr>
          <p:cNvSpPr/>
          <p:nvPr userDrawn="1"/>
        </p:nvSpPr>
        <p:spPr>
          <a:xfrm>
            <a:off x="984393" y="6462333"/>
            <a:ext cx="147432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MICRO-2019</a:t>
            </a:r>
          </a:p>
        </p:txBody>
      </p:sp>
    </p:spTree>
    <p:extLst>
      <p:ext uri="{BB962C8B-B14F-4D97-AF65-F5344CB8AC3E}">
        <p14:creationId xmlns:p14="http://schemas.microsoft.com/office/powerpoint/2010/main" val="147887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8AAD60-2777-C845-B3F2-9E68ADE1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4032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5AF3ED8-95FA-4425-949A-5636C906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41078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072342"/>
            <a:ext cx="5332768" cy="4969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3229" y="1072343"/>
            <a:ext cx="5051143" cy="496902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36571A-D92A-994D-8031-54E3E80C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00164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245DB2-ECC5-47C4-96C4-60D1D2EE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96244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433" y="1080328"/>
            <a:ext cx="51930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1712422"/>
            <a:ext cx="5193040" cy="455537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3599" y="1088640"/>
            <a:ext cx="52702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7966" y="1723092"/>
            <a:ext cx="5260965" cy="45363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78661A2-0243-F94A-BB59-825E2F21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58599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587D291-D9E7-4A05-A824-03B34B40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170217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385" y="169027"/>
            <a:ext cx="10598728" cy="728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E339530-0C7A-274F-9B38-6AFE97FA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58596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018404-8963-41C1-B24F-8D9C2D8C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04474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66F08E-4DB8-DA49-9A48-3E3ED2C0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7284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BDBA-293A-46FC-AAE1-EFBFD8DC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122186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90A1D8-5927-469D-B8F4-E04F0009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92875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C249F43-CFBE-4EDB-B5F6-27C3BA4E3AC8}"/>
              </a:ext>
            </a:extLst>
          </p:cNvPr>
          <p:cNvSpPr txBox="1">
            <a:spLocks/>
          </p:cNvSpPr>
          <p:nvPr userDrawn="1"/>
        </p:nvSpPr>
        <p:spPr>
          <a:xfrm>
            <a:off x="9617284" y="6401579"/>
            <a:ext cx="812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9/16/18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6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41EEE0-25E3-2740-BA4C-3E723229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2307" y="6401579"/>
            <a:ext cx="812911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25FCB7-3158-8D45-B8B2-E8E40E5F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6" y="6401580"/>
            <a:ext cx="7584973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589867"/>
            <a:ext cx="12188825" cy="3268133"/>
            <a:chOff x="0" y="3589867"/>
            <a:chExt cx="12188825" cy="3268133"/>
          </a:xfrm>
        </p:grpSpPr>
        <p:sp>
          <p:nvSpPr>
            <p:cNvPr id="28" name="Isosceles Triangle 27"/>
            <p:cNvSpPr/>
            <p:nvPr/>
          </p:nvSpPr>
          <p:spPr>
            <a:xfrm>
              <a:off x="10989425" y="3589867"/>
              <a:ext cx="1199400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107" y="213915"/>
            <a:ext cx="10690788" cy="76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653" y="1042587"/>
            <a:ext cx="10648060" cy="5267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8436" y="6401579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2"/>
                </a:solidFill>
              </a:defRPr>
            </a:lvl1pPr>
          </a:lstStyle>
          <a:p>
            <a:fld id="{0D1D0697-F66A-EE4C-B4D3-9802540BCC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377554" y="6401579"/>
            <a:ext cx="10778126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 userDrawn="1"/>
        </p:nvCxnSpPr>
        <p:spPr>
          <a:xfrm>
            <a:off x="707009" y="977633"/>
            <a:ext cx="1010342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29675" y="977633"/>
            <a:ext cx="6773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 userDrawn="1"/>
        </p:nvCxnSpPr>
        <p:spPr>
          <a:xfrm>
            <a:off x="10801884" y="977633"/>
            <a:ext cx="126112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 userDrawn="1"/>
        </p:nvGrpSpPr>
        <p:grpSpPr>
          <a:xfrm>
            <a:off x="11065941" y="32595"/>
            <a:ext cx="1000721" cy="887914"/>
            <a:chOff x="-2220464" y="3217020"/>
            <a:chExt cx="2637151" cy="2586083"/>
          </a:xfrm>
          <a:solidFill>
            <a:schemeClr val="accent2"/>
          </a:solidFill>
        </p:grpSpPr>
        <p:cxnSp>
          <p:nvCxnSpPr>
            <p:cNvPr id="36" name="Straight Connector 35"/>
            <p:cNvCxnSpPr/>
            <p:nvPr/>
          </p:nvCxnSpPr>
          <p:spPr>
            <a:xfrm>
              <a:off x="-1884826" y="4137709"/>
              <a:ext cx="1946100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-1884826" y="4893147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-1884826" y="5637851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 flipV="1">
              <a:off x="-2052645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-128547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-518303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248869" y="3547524"/>
              <a:ext cx="0" cy="1925075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-1884826" y="3382272"/>
              <a:ext cx="1965876" cy="0"/>
            </a:xfrm>
            <a:prstGeom prst="lin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-2220464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1453293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686122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1049" y="3217020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2220464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5329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686122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2220464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1453293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-686122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1049" y="4727895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-2220464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-1453293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86122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049" y="5472599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1273" y="3972457"/>
              <a:ext cx="335638" cy="330504"/>
            </a:xfrm>
            <a:prstGeom prst="rect">
              <a:avLst/>
            </a:prstGeom>
            <a:grpFill/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39608CBE-E3BA-40B6-A49C-79E8D5365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3710" y="6455551"/>
            <a:ext cx="4064000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6D8D822D-556C-4EB5-A37C-4F157CAE0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1516" y="6474691"/>
            <a:ext cx="812911" cy="383309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9/16/18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>
            <a:lumMod val="50000"/>
          </a:schemeClr>
        </a:buClr>
        <a:buSzPct val="80000"/>
        <a:buFont typeface="Wingdings 3" charset="2"/>
        <a:buChar char="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2">
            <a:lumMod val="50000"/>
          </a:schemeClr>
        </a:buClr>
        <a:buSzPct val="80000"/>
        <a:buFont typeface="Wingdings 3" charset="2"/>
        <a:buChar char="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hyperlink" Target="http://synergy.ece.gatech.edu/" TargetMode="External"/><Relationship Id="rId4" Type="http://schemas.openxmlformats.org/officeDocument/2006/relationships/hyperlink" Target="mailto:mparasar3@gatech.edu" TargetMode="External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EF3E27-2677-4E57-9C20-EB164BB50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19" y="4261887"/>
            <a:ext cx="11682766" cy="381000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chemeClr val="tx1"/>
                </a:solidFill>
              </a:rPr>
              <a:t>Mayank Parasar, Natalie Enright </a:t>
            </a:r>
            <a:r>
              <a:rPr lang="en-US" sz="2100" b="1" dirty="0" err="1">
                <a:solidFill>
                  <a:schemeClr val="tx1"/>
                </a:solidFill>
              </a:rPr>
              <a:t>Jerger</a:t>
            </a:r>
            <a:r>
              <a:rPr lang="en-US" sz="2100" b="1" dirty="0">
                <a:solidFill>
                  <a:schemeClr val="tx1"/>
                </a:solidFill>
              </a:rPr>
              <a:t>, Paul V. Gratz, Joshua San Miguel and Tushar Krishna</a:t>
            </a:r>
          </a:p>
          <a:p>
            <a:endParaRPr lang="en-US" sz="2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781C3D-98C3-45AE-8B65-7727BD9CB09D}"/>
              </a:ext>
            </a:extLst>
          </p:cNvPr>
          <p:cNvSpPr txBox="1">
            <a:spLocks/>
          </p:cNvSpPr>
          <p:nvPr/>
        </p:nvSpPr>
        <p:spPr>
          <a:xfrm>
            <a:off x="2986087" y="1"/>
            <a:ext cx="8045435" cy="4087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>
                <a:solidFill>
                  <a:schemeClr val="accent2"/>
                </a:solidFill>
              </a:rPr>
              <a:t>SWAP: </a:t>
            </a:r>
            <a:r>
              <a:rPr lang="en-US" sz="3800" b="1" u="sng" dirty="0">
                <a:solidFill>
                  <a:schemeClr val="accent2"/>
                </a:solidFill>
              </a:rPr>
              <a:t>S</a:t>
            </a:r>
            <a:r>
              <a:rPr lang="en-US" sz="3800" dirty="0">
                <a:solidFill>
                  <a:schemeClr val="accent2"/>
                </a:solidFill>
              </a:rPr>
              <a:t>ynchronized </a:t>
            </a:r>
            <a:r>
              <a:rPr lang="en-US" sz="3800" b="1" u="sng" dirty="0">
                <a:solidFill>
                  <a:schemeClr val="accent2"/>
                </a:solidFill>
              </a:rPr>
              <a:t>W</a:t>
            </a:r>
            <a:r>
              <a:rPr lang="en-US" sz="3800" dirty="0">
                <a:solidFill>
                  <a:schemeClr val="accent2"/>
                </a:solidFill>
              </a:rPr>
              <a:t>eaving of </a:t>
            </a:r>
            <a:r>
              <a:rPr lang="en-US" sz="3800" b="1" u="sng" dirty="0">
                <a:solidFill>
                  <a:schemeClr val="accent2"/>
                </a:solidFill>
              </a:rPr>
              <a:t>A</a:t>
            </a:r>
            <a:r>
              <a:rPr lang="en-US" sz="3800" dirty="0">
                <a:solidFill>
                  <a:schemeClr val="accent2"/>
                </a:solidFill>
              </a:rPr>
              <a:t>djacent </a:t>
            </a:r>
            <a:r>
              <a:rPr lang="en-US" sz="3800" b="1" u="sng" dirty="0">
                <a:solidFill>
                  <a:schemeClr val="accent2"/>
                </a:solidFill>
              </a:rPr>
              <a:t>P</a:t>
            </a:r>
            <a:r>
              <a:rPr lang="en-US" sz="3800" dirty="0">
                <a:solidFill>
                  <a:schemeClr val="accent2"/>
                </a:solidFill>
              </a:rPr>
              <a:t>ackets for Network Deadlock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0E70E-5A31-49FC-9766-2852F32A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3" y="4742784"/>
            <a:ext cx="1404746" cy="10968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9576FD-8CD6-428F-A944-79C481AF3B13}"/>
              </a:ext>
            </a:extLst>
          </p:cNvPr>
          <p:cNvSpPr txBox="1">
            <a:spLocks/>
          </p:cNvSpPr>
          <p:nvPr/>
        </p:nvSpPr>
        <p:spPr>
          <a:xfrm>
            <a:off x="-50385" y="5969802"/>
            <a:ext cx="3067918" cy="3809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 3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b="1" dirty="0">
                <a:latin typeface="Helvetica" charset="0"/>
                <a:ea typeface="Helvetica" charset="0"/>
                <a:cs typeface="Helvetica" charset="0"/>
                <a:hlinkClick r:id="rId4"/>
              </a:rPr>
              <a:t>mparasar3@gatech.edu</a:t>
            </a:r>
            <a:endParaRPr lang="en-US" sz="4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202BB-B3A0-4A5F-865F-0B89B7E87BB9}"/>
              </a:ext>
            </a:extLst>
          </p:cNvPr>
          <p:cNvSpPr/>
          <p:nvPr/>
        </p:nvSpPr>
        <p:spPr>
          <a:xfrm>
            <a:off x="228037" y="3485780"/>
            <a:ext cx="30508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>
                    <a:lumMod val="75000"/>
                    <a:lumOff val="25000"/>
                  </a:srgbClr>
                </a:solidFill>
                <a:hlinkClick r:id="rId5"/>
              </a:rPr>
              <a:t>http://synergy.ece.gatech.edu</a:t>
            </a:r>
            <a:endParaRPr lang="en-US" sz="15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856AA-B9B4-3841-9CAA-ADA0EA986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9" y="2635757"/>
            <a:ext cx="2014114" cy="909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D5026-766A-E748-83B9-FB1EF20DC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631" y="4658968"/>
            <a:ext cx="1472796" cy="1472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A8F35-9CFC-2244-8AFD-5489F27CC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588" y="4606559"/>
            <a:ext cx="1749465" cy="1399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AA35B-059E-FB45-B27B-04BFEFF43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380" y="4726875"/>
            <a:ext cx="923937" cy="1242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3BD589-DD3D-844E-8F30-6AB2AC61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841" y="4659538"/>
            <a:ext cx="1404746" cy="10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0B24-A800-0849-BCDF-800EF1E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in network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229F1-D0B0-9141-A2F4-5BB55E25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EAAE1-DE60-664C-82DF-1DB9A598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10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577DB8-A8C0-A64A-9DCC-E2E803723C5A}"/>
              </a:ext>
            </a:extLst>
          </p:cNvPr>
          <p:cNvSpPr/>
          <p:nvPr/>
        </p:nvSpPr>
        <p:spPr>
          <a:xfrm>
            <a:off x="3636557" y="1565294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83757B-1EAB-BF44-9039-29B9F83BE16B}"/>
              </a:ext>
            </a:extLst>
          </p:cNvPr>
          <p:cNvSpPr/>
          <p:nvPr/>
        </p:nvSpPr>
        <p:spPr>
          <a:xfrm>
            <a:off x="5197571" y="1565294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DAF07B-AB0D-924B-B5A3-B03A9E0BFDAA}"/>
              </a:ext>
            </a:extLst>
          </p:cNvPr>
          <p:cNvSpPr/>
          <p:nvPr/>
        </p:nvSpPr>
        <p:spPr>
          <a:xfrm>
            <a:off x="6732459" y="1565294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DD9540-C82B-A54A-B99C-1EA8528BCB54}"/>
              </a:ext>
            </a:extLst>
          </p:cNvPr>
          <p:cNvSpPr/>
          <p:nvPr/>
        </p:nvSpPr>
        <p:spPr>
          <a:xfrm>
            <a:off x="3636557" y="2944441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86C638-800B-7E44-803A-72C6AAB589D6}"/>
              </a:ext>
            </a:extLst>
          </p:cNvPr>
          <p:cNvSpPr/>
          <p:nvPr/>
        </p:nvSpPr>
        <p:spPr>
          <a:xfrm>
            <a:off x="5197571" y="2910031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AF12A9-042C-004B-95B4-7AD9B0C10962}"/>
              </a:ext>
            </a:extLst>
          </p:cNvPr>
          <p:cNvSpPr/>
          <p:nvPr/>
        </p:nvSpPr>
        <p:spPr>
          <a:xfrm>
            <a:off x="6732459" y="2910031"/>
            <a:ext cx="690878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D285B9-7303-8E48-9BF6-FE01536EB62C}"/>
              </a:ext>
            </a:extLst>
          </p:cNvPr>
          <p:cNvCxnSpPr>
            <a:cxnSpLocks/>
          </p:cNvCxnSpPr>
          <p:nvPr/>
        </p:nvCxnSpPr>
        <p:spPr>
          <a:xfrm>
            <a:off x="4327435" y="3249241"/>
            <a:ext cx="857073" cy="0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67DC5F-FA96-614B-87D7-79055A10D81F}"/>
              </a:ext>
            </a:extLst>
          </p:cNvPr>
          <p:cNvCxnSpPr>
            <a:cxnSpLocks/>
          </p:cNvCxnSpPr>
          <p:nvPr/>
        </p:nvCxnSpPr>
        <p:spPr>
          <a:xfrm>
            <a:off x="5875386" y="3249241"/>
            <a:ext cx="857073" cy="0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EE7387-AF9A-0741-BA58-CE28CC5CEAAA}"/>
              </a:ext>
            </a:extLst>
          </p:cNvPr>
          <p:cNvCxnSpPr>
            <a:cxnSpLocks/>
          </p:cNvCxnSpPr>
          <p:nvPr/>
        </p:nvCxnSpPr>
        <p:spPr>
          <a:xfrm>
            <a:off x="4340498" y="1870094"/>
            <a:ext cx="857073" cy="0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419D30-C3D1-DC44-9ADB-C13BC97DEC2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901512" y="1870094"/>
            <a:ext cx="830947" cy="0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E34D2D-5832-244B-8BB9-4B7ABD30F64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981996" y="2174894"/>
            <a:ext cx="0" cy="769547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E5C981-BD58-8848-B01A-3DA5D6EE911A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5543010" y="2174894"/>
            <a:ext cx="0" cy="735137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1766FE-05F8-444B-8743-143517366130}"/>
              </a:ext>
            </a:extLst>
          </p:cNvPr>
          <p:cNvCxnSpPr>
            <a:cxnSpLocks/>
          </p:cNvCxnSpPr>
          <p:nvPr/>
        </p:nvCxnSpPr>
        <p:spPr>
          <a:xfrm>
            <a:off x="7077898" y="2219876"/>
            <a:ext cx="0" cy="672313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1ACDB15-BC8A-9342-86E5-53F5D823F057}"/>
              </a:ext>
            </a:extLst>
          </p:cNvPr>
          <p:cNvSpPr/>
          <p:nvPr/>
        </p:nvSpPr>
        <p:spPr>
          <a:xfrm>
            <a:off x="4466050" y="4141486"/>
            <a:ext cx="718458" cy="44413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D1708C6-98AA-7F4D-B34D-E03F4BF47149}"/>
              </a:ext>
            </a:extLst>
          </p:cNvPr>
          <p:cNvSpPr/>
          <p:nvPr/>
        </p:nvSpPr>
        <p:spPr>
          <a:xfrm>
            <a:off x="5928233" y="4136770"/>
            <a:ext cx="718458" cy="444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9AD0A6-7A26-B24F-8E7B-881E2593DE06}"/>
              </a:ext>
            </a:extLst>
          </p:cNvPr>
          <p:cNvSpPr/>
          <p:nvPr/>
        </p:nvSpPr>
        <p:spPr>
          <a:xfrm>
            <a:off x="4466050" y="5603811"/>
            <a:ext cx="718458" cy="444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156C57-AAB2-C642-BD66-F221D42CB0CB}"/>
              </a:ext>
            </a:extLst>
          </p:cNvPr>
          <p:cNvSpPr/>
          <p:nvPr/>
        </p:nvSpPr>
        <p:spPr>
          <a:xfrm>
            <a:off x="5928233" y="5571728"/>
            <a:ext cx="718458" cy="444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2092BD-4D41-D04C-80E7-FD6C2763CCE8}"/>
              </a:ext>
            </a:extLst>
          </p:cNvPr>
          <p:cNvSpPr/>
          <p:nvPr/>
        </p:nvSpPr>
        <p:spPr>
          <a:xfrm>
            <a:off x="7077898" y="4817390"/>
            <a:ext cx="718458" cy="444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0357E3-1A9F-714A-98B3-8BD30CA7ADB5}"/>
              </a:ext>
            </a:extLst>
          </p:cNvPr>
          <p:cNvSpPr/>
          <p:nvPr/>
        </p:nvSpPr>
        <p:spPr>
          <a:xfrm>
            <a:off x="3402881" y="4900119"/>
            <a:ext cx="718458" cy="444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4529B2-E365-B84A-8130-36E812DEDE66}"/>
              </a:ext>
            </a:extLst>
          </p:cNvPr>
          <p:cNvSpPr txBox="1"/>
          <p:nvPr/>
        </p:nvSpPr>
        <p:spPr>
          <a:xfrm>
            <a:off x="7361958" y="5466120"/>
            <a:ext cx="213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Runtime Channel Dependency Graph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6BF97-873D-8D44-9ED3-DE891A1E4DC5}"/>
              </a:ext>
            </a:extLst>
          </p:cNvPr>
          <p:cNvCxnSpPr>
            <a:cxnSpLocks/>
            <a:endCxn id="37" idx="3"/>
          </p:cNvCxnSpPr>
          <p:nvPr/>
        </p:nvCxnSpPr>
        <p:spPr>
          <a:xfrm flipV="1">
            <a:off x="3935549" y="4520581"/>
            <a:ext cx="635717" cy="3997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846C0F8-B8B7-7341-856E-DE84913F482B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5184508" y="4358839"/>
            <a:ext cx="743725" cy="471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B6E161-DF9B-BC4C-9490-B86F047A6505}"/>
              </a:ext>
            </a:extLst>
          </p:cNvPr>
          <p:cNvCxnSpPr>
            <a:cxnSpLocks/>
          </p:cNvCxnSpPr>
          <p:nvPr/>
        </p:nvCxnSpPr>
        <p:spPr>
          <a:xfrm>
            <a:off x="6667732" y="4416908"/>
            <a:ext cx="627931" cy="44179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6C2F159-4C3E-5D44-AE2C-7CDA7F35526C}"/>
              </a:ext>
            </a:extLst>
          </p:cNvPr>
          <p:cNvCxnSpPr>
            <a:cxnSpLocks/>
            <a:stCxn id="41" idx="3"/>
            <a:endCxn id="40" idx="7"/>
          </p:cNvCxnSpPr>
          <p:nvPr/>
        </p:nvCxnSpPr>
        <p:spPr>
          <a:xfrm flipH="1">
            <a:off x="6541475" y="5196485"/>
            <a:ext cx="641639" cy="4402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0821D1-D081-7C44-BE50-1C493C169810}"/>
              </a:ext>
            </a:extLst>
          </p:cNvPr>
          <p:cNvCxnSpPr>
            <a:cxnSpLocks/>
            <a:stCxn id="40" idx="2"/>
            <a:endCxn id="39" idx="6"/>
          </p:cNvCxnSpPr>
          <p:nvPr/>
        </p:nvCxnSpPr>
        <p:spPr>
          <a:xfrm flipH="1">
            <a:off x="5184508" y="5793797"/>
            <a:ext cx="743725" cy="3208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0EEAE77-922B-4F4A-A610-DC4AF3912397}"/>
              </a:ext>
            </a:extLst>
          </p:cNvPr>
          <p:cNvCxnSpPr>
            <a:cxnSpLocks/>
            <a:stCxn id="39" idx="2"/>
            <a:endCxn id="42" idx="4"/>
          </p:cNvCxnSpPr>
          <p:nvPr/>
        </p:nvCxnSpPr>
        <p:spPr>
          <a:xfrm flipH="1" flipV="1">
            <a:off x="3762110" y="5344256"/>
            <a:ext cx="703940" cy="4816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CF31D66-0BFA-4B4E-AACD-E8669DA1C387}"/>
              </a:ext>
            </a:extLst>
          </p:cNvPr>
          <p:cNvSpPr txBox="1"/>
          <p:nvPr/>
        </p:nvSpPr>
        <p:spPr>
          <a:xfrm>
            <a:off x="4600424" y="4189304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E4D80D-9373-694F-839D-B4C0FC8C5C9D}"/>
              </a:ext>
            </a:extLst>
          </p:cNvPr>
          <p:cNvSpPr txBox="1"/>
          <p:nvPr/>
        </p:nvSpPr>
        <p:spPr>
          <a:xfrm>
            <a:off x="6077007" y="4174172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7F793CA-B888-8A49-967F-9655CF0AF513}"/>
              </a:ext>
            </a:extLst>
          </p:cNvPr>
          <p:cNvSpPr txBox="1"/>
          <p:nvPr/>
        </p:nvSpPr>
        <p:spPr>
          <a:xfrm>
            <a:off x="7195464" y="4875446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181187-C842-7046-A5CC-82A01A62F1BD}"/>
              </a:ext>
            </a:extLst>
          </p:cNvPr>
          <p:cNvSpPr txBox="1"/>
          <p:nvPr/>
        </p:nvSpPr>
        <p:spPr>
          <a:xfrm>
            <a:off x="6062259" y="5603811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884926-8DAB-F34B-A24B-B773C1B18D82}"/>
              </a:ext>
            </a:extLst>
          </p:cNvPr>
          <p:cNvSpPr txBox="1"/>
          <p:nvPr/>
        </p:nvSpPr>
        <p:spPr>
          <a:xfrm>
            <a:off x="4634170" y="5646533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0506AEC-6AAB-6446-91DE-B5651514CB7F}"/>
              </a:ext>
            </a:extLst>
          </p:cNvPr>
          <p:cNvSpPr txBox="1"/>
          <p:nvPr/>
        </p:nvSpPr>
        <p:spPr>
          <a:xfrm>
            <a:off x="3568707" y="4941219"/>
            <a:ext cx="48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BB8004-EC64-B742-A975-4435F892CF94}"/>
              </a:ext>
            </a:extLst>
          </p:cNvPr>
          <p:cNvCxnSpPr>
            <a:cxnSpLocks/>
          </p:cNvCxnSpPr>
          <p:nvPr/>
        </p:nvCxnSpPr>
        <p:spPr>
          <a:xfrm>
            <a:off x="3288890" y="1870094"/>
            <a:ext cx="347667" cy="0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FB456CFF-D5E2-5A41-8229-FEA2E02FB28B}"/>
              </a:ext>
            </a:extLst>
          </p:cNvPr>
          <p:cNvSpPr/>
          <p:nvPr/>
        </p:nvSpPr>
        <p:spPr>
          <a:xfrm>
            <a:off x="3568707" y="1478361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7232406-04C8-6F41-9A55-3CEF5308FFE6}"/>
              </a:ext>
            </a:extLst>
          </p:cNvPr>
          <p:cNvSpPr/>
          <p:nvPr/>
        </p:nvSpPr>
        <p:spPr>
          <a:xfrm>
            <a:off x="5120329" y="1482278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FEF0B5-71AC-FC4E-83B4-253300DDDA42}"/>
              </a:ext>
            </a:extLst>
          </p:cNvPr>
          <p:cNvSpPr/>
          <p:nvPr/>
        </p:nvSpPr>
        <p:spPr>
          <a:xfrm>
            <a:off x="2949677" y="1580035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AF990D5-0E24-EA4B-988F-BBA97A743147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3981996" y="3554041"/>
            <a:ext cx="0" cy="359519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C87D4FE6-A467-6B42-9910-BDF2DDE513DA}"/>
              </a:ext>
            </a:extLst>
          </p:cNvPr>
          <p:cNvSpPr/>
          <p:nvPr/>
        </p:nvSpPr>
        <p:spPr>
          <a:xfrm>
            <a:off x="3636557" y="3625399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E5522DE-3749-854C-92EE-4629F35F0FFC}"/>
              </a:ext>
            </a:extLst>
          </p:cNvPr>
          <p:cNvSpPr/>
          <p:nvPr/>
        </p:nvSpPr>
        <p:spPr>
          <a:xfrm>
            <a:off x="7253729" y="2892189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00CC822-DC68-0747-AF86-FB82B6B312E7}"/>
              </a:ext>
            </a:extLst>
          </p:cNvPr>
          <p:cNvSpPr/>
          <p:nvPr/>
        </p:nvSpPr>
        <p:spPr>
          <a:xfrm>
            <a:off x="5718841" y="2891582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6C6E682-2F8E-0944-B62A-418D03DAB670}"/>
              </a:ext>
            </a:extLst>
          </p:cNvPr>
          <p:cNvCxnSpPr>
            <a:cxnSpLocks/>
          </p:cNvCxnSpPr>
          <p:nvPr/>
        </p:nvCxnSpPr>
        <p:spPr>
          <a:xfrm>
            <a:off x="4466587" y="1870094"/>
            <a:ext cx="604893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31AB33D-9FF8-C248-93CC-36AEA71B5CAA}"/>
              </a:ext>
            </a:extLst>
          </p:cNvPr>
          <p:cNvCxnSpPr>
            <a:cxnSpLocks/>
          </p:cNvCxnSpPr>
          <p:nvPr/>
        </p:nvCxnSpPr>
        <p:spPr>
          <a:xfrm>
            <a:off x="6028936" y="1870094"/>
            <a:ext cx="604893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1C5056C-FE7B-1B41-BEA7-8F984503EEBD}"/>
              </a:ext>
            </a:extLst>
          </p:cNvPr>
          <p:cNvCxnSpPr>
            <a:cxnSpLocks/>
          </p:cNvCxnSpPr>
          <p:nvPr/>
        </p:nvCxnSpPr>
        <p:spPr>
          <a:xfrm>
            <a:off x="7077898" y="2295537"/>
            <a:ext cx="0" cy="52099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2BB8DA7-3F9D-F846-95AA-4777784BAA0A}"/>
              </a:ext>
            </a:extLst>
          </p:cNvPr>
          <p:cNvCxnSpPr>
            <a:cxnSpLocks/>
          </p:cNvCxnSpPr>
          <p:nvPr/>
        </p:nvCxnSpPr>
        <p:spPr>
          <a:xfrm flipH="1">
            <a:off x="5980329" y="3249241"/>
            <a:ext cx="70210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CF76A91-A053-7540-9002-6078FCDE167E}"/>
              </a:ext>
            </a:extLst>
          </p:cNvPr>
          <p:cNvCxnSpPr>
            <a:cxnSpLocks/>
          </p:cNvCxnSpPr>
          <p:nvPr/>
        </p:nvCxnSpPr>
        <p:spPr>
          <a:xfrm flipH="1">
            <a:off x="4454177" y="3249241"/>
            <a:ext cx="70210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A3003EC-9206-5040-BAFF-CD5044EF174B}"/>
              </a:ext>
            </a:extLst>
          </p:cNvPr>
          <p:cNvCxnSpPr>
            <a:cxnSpLocks/>
          </p:cNvCxnSpPr>
          <p:nvPr/>
        </p:nvCxnSpPr>
        <p:spPr>
          <a:xfrm flipV="1">
            <a:off x="3992315" y="2262558"/>
            <a:ext cx="0" cy="55980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EAF72CDB-57D0-A54B-872B-5DD846D95DA6}"/>
              </a:ext>
            </a:extLst>
          </p:cNvPr>
          <p:cNvSpPr txBox="1"/>
          <p:nvPr/>
        </p:nvSpPr>
        <p:spPr>
          <a:xfrm>
            <a:off x="5050482" y="4835846"/>
            <a:ext cx="107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Cyclic</a:t>
            </a:r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A0DAF7FF-E794-6945-BEE4-EB3BF5E05BC3}"/>
              </a:ext>
            </a:extLst>
          </p:cNvPr>
          <p:cNvSpPr/>
          <p:nvPr/>
        </p:nvSpPr>
        <p:spPr>
          <a:xfrm>
            <a:off x="3944298" y="1115618"/>
            <a:ext cx="1242764" cy="698907"/>
          </a:xfrm>
          <a:prstGeom prst="arc">
            <a:avLst>
              <a:gd name="adj1" fmla="val 10761488"/>
              <a:gd name="adj2" fmla="val 21377929"/>
            </a:avLst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2979F89-C750-FD47-9890-61C45240ED6E}"/>
              </a:ext>
            </a:extLst>
          </p:cNvPr>
          <p:cNvSpPr txBox="1"/>
          <p:nvPr/>
        </p:nvSpPr>
        <p:spPr>
          <a:xfrm>
            <a:off x="4057216" y="1232571"/>
            <a:ext cx="120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C00000"/>
                </a:solidFill>
              </a:rPr>
              <a:t>backtrack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4D8F345-A8AB-BF41-8C56-760E75204F5C}"/>
              </a:ext>
            </a:extLst>
          </p:cNvPr>
          <p:cNvSpPr/>
          <p:nvPr/>
        </p:nvSpPr>
        <p:spPr>
          <a:xfrm>
            <a:off x="3824892" y="4435147"/>
            <a:ext cx="339213" cy="292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98415A39-99E8-AE48-B3E3-27916F4059E7}"/>
              </a:ext>
            </a:extLst>
          </p:cNvPr>
          <p:cNvSpPr/>
          <p:nvPr/>
        </p:nvSpPr>
        <p:spPr>
          <a:xfrm rot="307479">
            <a:off x="5500025" y="1115392"/>
            <a:ext cx="1242764" cy="763716"/>
          </a:xfrm>
          <a:prstGeom prst="arc">
            <a:avLst>
              <a:gd name="adj1" fmla="val 10761488"/>
              <a:gd name="adj2" fmla="val 21377929"/>
            </a:avLst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ADC1328-796C-854C-AFDB-D9554E36848E}"/>
              </a:ext>
            </a:extLst>
          </p:cNvPr>
          <p:cNvSpPr txBox="1"/>
          <p:nvPr/>
        </p:nvSpPr>
        <p:spPr>
          <a:xfrm>
            <a:off x="5585633" y="1256993"/>
            <a:ext cx="120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C00000"/>
                </a:solidFill>
              </a:rPr>
              <a:t>backtrack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58674B8A-720A-1147-9379-CD2A9DF8402B}"/>
              </a:ext>
            </a:extLst>
          </p:cNvPr>
          <p:cNvCxnSpPr>
            <a:cxnSpLocks/>
          </p:cNvCxnSpPr>
          <p:nvPr/>
        </p:nvCxnSpPr>
        <p:spPr>
          <a:xfrm flipV="1">
            <a:off x="6633829" y="4299277"/>
            <a:ext cx="855753" cy="1022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5338A84E-0216-2B4C-A77C-A3CACBC7E8FE}"/>
              </a:ext>
            </a:extLst>
          </p:cNvPr>
          <p:cNvSpPr txBox="1"/>
          <p:nvPr/>
        </p:nvSpPr>
        <p:spPr>
          <a:xfrm>
            <a:off x="4982571" y="4803755"/>
            <a:ext cx="123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B050"/>
                </a:solidFill>
              </a:rPr>
              <a:t>Acyclic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006C55F-7A23-7942-A87C-3A0C92C67F8B}"/>
              </a:ext>
            </a:extLst>
          </p:cNvPr>
          <p:cNvSpPr/>
          <p:nvPr/>
        </p:nvSpPr>
        <p:spPr>
          <a:xfrm>
            <a:off x="7437126" y="4107110"/>
            <a:ext cx="8050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Eject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86D232C-195A-5C4C-84DC-BB1C89BE6E0A}"/>
              </a:ext>
            </a:extLst>
          </p:cNvPr>
          <p:cNvCxnSpPr>
            <a:cxnSpLocks/>
          </p:cNvCxnSpPr>
          <p:nvPr/>
        </p:nvCxnSpPr>
        <p:spPr>
          <a:xfrm flipH="1">
            <a:off x="7361959" y="1360701"/>
            <a:ext cx="285751" cy="264071"/>
          </a:xfrm>
          <a:prstGeom prst="line">
            <a:avLst/>
          </a:prstGeom>
          <a:ln w="1143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A6489D1-7AD5-284F-ACF9-59B982D3B825}"/>
              </a:ext>
            </a:extLst>
          </p:cNvPr>
          <p:cNvSpPr txBox="1"/>
          <p:nvPr/>
        </p:nvSpPr>
        <p:spPr>
          <a:xfrm>
            <a:off x="8585457" y="4081526"/>
            <a:ext cx="249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Deadlock Resolved</a:t>
            </a:r>
          </a:p>
        </p:txBody>
      </p:sp>
    </p:spTree>
    <p:extLst>
      <p:ext uri="{BB962C8B-B14F-4D97-AF65-F5344CB8AC3E}">
        <p14:creationId xmlns:p14="http://schemas.microsoft.com/office/powerpoint/2010/main" val="42619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78 0 " pathEditMode="relative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669 0 " pathEditMode="relative" ptsTypes="AA"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05078 -3.7037E-7 L 0.05078 -0.020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0139 L 0.03594 -0.10139 " pathEditMode="relative" ptsTypes="AAA">
                                      <p:cBhvr>
                                        <p:cTn id="1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69 -3.7037E-6 L 0.10651 0.06574 L 0.03893 0.06574 L 0.00417 0.0037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3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78 -0.0206 L 0.08867 0.04491 L 0.15312 0.04699 L 0.17643 -0.01875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4102 -0.08032 L 0.09466 -0.08495 L 0.10287 -0.05601 L 0.11641 -0.05601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7 -0.01481 L 0.23034 0.04722 L 0.28763 0.05 L 0.30065 -0.00949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324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-3.7037E-6 L 0.11094 0.0713 L 0.05274 0.0713 L 0.00104 -0.0037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8 -0.01412 L 0.31107 -0.04815 L 0.34492 -0.04815 L 0.35872 -0.07246 " pathEditMode="relative" rAng="0" ptsTypes="AAAA">
                                      <p:cBhvr>
                                        <p:cTn id="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291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31 -0.04467 L 0.15821 -0.04467 L 0.18464 -0.08588 L 0.22266 -0.08588 L 0.22891 -0.07106 L 0.24909 -0.07106 " pathEditMode="relative" rAng="0" ptsTypes="AAAAAA">
                                      <p:cBhvr>
                                        <p:cTn id="9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206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253 0 " pathEditMode="relative" ptsTypes="AA">
                                      <p:cBhvr>
                                        <p:cTn id="11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461 0 " pathEditMode="relative" ptsTypes="AA">
                                      <p:cBhvr>
                                        <p:cTn id="11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10139 L -0.00742 -0.12593 L -0.00742 -0.31181 " pathEditMode="relative" rAng="0" ptsTypes="AAA">
                                      <p:cBhvr>
                                        <p:cTn id="1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1053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5" grpId="3" animBg="1"/>
      <p:bldP spid="85" grpId="4" animBg="1"/>
      <p:bldP spid="89" grpId="0" animBg="1"/>
      <p:bldP spid="89" grpId="1" animBg="1"/>
      <p:bldP spid="104" grpId="0"/>
      <p:bldP spid="104" grpId="1"/>
      <p:bldP spid="105" grpId="0" animBg="1"/>
      <p:bldP spid="105" grpId="1" animBg="1"/>
      <p:bldP spid="106" grpId="0"/>
      <p:bldP spid="106" grpId="1"/>
      <p:bldP spid="107" grpId="0" animBg="1"/>
      <p:bldP spid="107" grpId="1" animBg="1"/>
      <p:bldP spid="107" grpId="2" animBg="1"/>
      <p:bldP spid="107" grpId="3" animBg="1"/>
      <p:bldP spid="110" grpId="0" animBg="1"/>
      <p:bldP spid="110" grpId="1" animBg="1"/>
      <p:bldP spid="111" grpId="0"/>
      <p:bldP spid="111" grpId="1"/>
      <p:bldP spid="114" grpId="0"/>
      <p:bldP spid="115" grpId="0"/>
      <p:bldP spid="115" grpId="1"/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7BB67D-5924-41A9-AAE4-0902A88F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SWAP: Key Idea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5897A8-2023-E641-950F-E2B7D6EE4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Swap implies interchanging two packets from two adjacent routers</a:t>
            </a:r>
          </a:p>
          <a:p>
            <a:r>
              <a:rPr lang="en-US" dirty="0"/>
              <a:t>Requires no additional buffers</a:t>
            </a:r>
          </a:p>
          <a:p>
            <a:r>
              <a:rPr lang="en-US" dirty="0"/>
              <a:t>Leverages the </a:t>
            </a:r>
            <a:r>
              <a:rPr lang="en-US" i="1" dirty="0"/>
              <a:t>bidirectional</a:t>
            </a:r>
            <a:r>
              <a:rPr lang="en-US" dirty="0"/>
              <a:t> links to simultaneously send two packets</a:t>
            </a:r>
          </a:p>
          <a:p>
            <a:r>
              <a:rPr lang="en-US" dirty="0"/>
              <a:t>Topology and Routing Algorithm agnostic</a:t>
            </a:r>
          </a:p>
          <a:p>
            <a:r>
              <a:rPr lang="en-US" dirty="0"/>
              <a:t>If any VC at the downstream is empty, swap is </a:t>
            </a:r>
            <a:r>
              <a:rPr lang="en-US" u="sng" dirty="0"/>
              <a:t>not</a:t>
            </a:r>
            <a:r>
              <a:rPr lang="en-US" dirty="0"/>
              <a:t> performed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AD16DAD-2E79-4876-864B-40EA643B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9A6D1-52D1-41F8-ADED-72E37E60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6DF7C2-4C3C-47C7-8FDC-70C6E065296A}"/>
              </a:ext>
            </a:extLst>
          </p:cNvPr>
          <p:cNvSpPr txBox="1">
            <a:spLocks/>
          </p:cNvSpPr>
          <p:nvPr/>
        </p:nvSpPr>
        <p:spPr>
          <a:xfrm>
            <a:off x="385334" y="1215484"/>
            <a:ext cx="11425665" cy="531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46054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b="1" dirty="0">
                <a:solidFill>
                  <a:srgbClr val="C00000"/>
                </a:solidFill>
              </a:rPr>
              <a:t>SWAP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Concept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Deadlock freedom proof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Router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microarch</a:t>
            </a:r>
            <a:endParaRPr lang="en-US" sz="3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51283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568B-944C-C347-8C81-6C3B4D24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Datapath -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A76CF-E998-384F-8172-50EE76BF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57DD-9EE5-5D44-83F1-89C5D259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DEC45-7B35-3043-96F0-F33FBFA0A65C}"/>
              </a:ext>
            </a:extLst>
          </p:cNvPr>
          <p:cNvSpPr/>
          <p:nvPr/>
        </p:nvSpPr>
        <p:spPr>
          <a:xfrm>
            <a:off x="1111010" y="4888926"/>
            <a:ext cx="95246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Periodic in-place exchange of packets can be used to break deadlock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A6EBCF-B90D-2D41-ABE5-8C0A8C7E4378}"/>
              </a:ext>
            </a:extLst>
          </p:cNvPr>
          <p:cNvSpPr/>
          <p:nvPr/>
        </p:nvSpPr>
        <p:spPr>
          <a:xfrm>
            <a:off x="1000655" y="2413912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42FB7B-93CF-3748-B044-ADBC31D31DF3}"/>
              </a:ext>
            </a:extLst>
          </p:cNvPr>
          <p:cNvSpPr/>
          <p:nvPr/>
        </p:nvSpPr>
        <p:spPr>
          <a:xfrm>
            <a:off x="2534319" y="2413912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64355A-06CF-5F4D-A761-DDEA63A4DE2E}"/>
              </a:ext>
            </a:extLst>
          </p:cNvPr>
          <p:cNvSpPr/>
          <p:nvPr/>
        </p:nvSpPr>
        <p:spPr>
          <a:xfrm>
            <a:off x="2708108" y="2975310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3E1B383F-9AD6-1547-AD32-CC01DC770ABF}"/>
              </a:ext>
            </a:extLst>
          </p:cNvPr>
          <p:cNvSpPr/>
          <p:nvPr/>
        </p:nvSpPr>
        <p:spPr>
          <a:xfrm rot="5400000">
            <a:off x="1840107" y="3065897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56842C60-DBA4-FC40-BC09-411FC22313DB}"/>
              </a:ext>
            </a:extLst>
          </p:cNvPr>
          <p:cNvSpPr/>
          <p:nvPr/>
        </p:nvSpPr>
        <p:spPr>
          <a:xfrm rot="5400000">
            <a:off x="290780" y="3034609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C1F21-FC27-0B47-9226-70DAD1550EAD}"/>
              </a:ext>
            </a:extLst>
          </p:cNvPr>
          <p:cNvSpPr/>
          <p:nvPr/>
        </p:nvSpPr>
        <p:spPr>
          <a:xfrm>
            <a:off x="1174444" y="2975309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227FD0-1868-B74A-A472-FB38F2360124}"/>
              </a:ext>
            </a:extLst>
          </p:cNvPr>
          <p:cNvCxnSpPr>
            <a:cxnSpLocks/>
          </p:cNvCxnSpPr>
          <p:nvPr/>
        </p:nvCxnSpPr>
        <p:spPr>
          <a:xfrm>
            <a:off x="472619" y="4158319"/>
            <a:ext cx="237525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A34E19-D1F7-1D4D-A408-517A14114A91}"/>
              </a:ext>
            </a:extLst>
          </p:cNvPr>
          <p:cNvCxnSpPr>
            <a:cxnSpLocks/>
          </p:cNvCxnSpPr>
          <p:nvPr/>
        </p:nvCxnSpPr>
        <p:spPr>
          <a:xfrm flipV="1">
            <a:off x="2868444" y="3864632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15EF9B-7796-9C47-BE5B-3271DDB6A1C7}"/>
              </a:ext>
            </a:extLst>
          </p:cNvPr>
          <p:cNvCxnSpPr>
            <a:cxnSpLocks/>
          </p:cNvCxnSpPr>
          <p:nvPr/>
        </p:nvCxnSpPr>
        <p:spPr>
          <a:xfrm>
            <a:off x="3212653" y="3209730"/>
            <a:ext cx="278077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775A7C-9609-3E40-8490-C82227833A21}"/>
              </a:ext>
            </a:extLst>
          </p:cNvPr>
          <p:cNvCxnSpPr>
            <a:cxnSpLocks/>
          </p:cNvCxnSpPr>
          <p:nvPr/>
        </p:nvCxnSpPr>
        <p:spPr>
          <a:xfrm flipV="1">
            <a:off x="3490731" y="1981230"/>
            <a:ext cx="0" cy="122850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A0E828-F5B4-F547-8F28-E9BCF486A316}"/>
              </a:ext>
            </a:extLst>
          </p:cNvPr>
          <p:cNvCxnSpPr>
            <a:cxnSpLocks/>
          </p:cNvCxnSpPr>
          <p:nvPr/>
        </p:nvCxnSpPr>
        <p:spPr>
          <a:xfrm>
            <a:off x="211653" y="1981229"/>
            <a:ext cx="3279077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1AE15E-12A8-1545-B48E-17295BAFD0CA}"/>
              </a:ext>
            </a:extLst>
          </p:cNvPr>
          <p:cNvCxnSpPr>
            <a:cxnSpLocks/>
          </p:cNvCxnSpPr>
          <p:nvPr/>
        </p:nvCxnSpPr>
        <p:spPr>
          <a:xfrm>
            <a:off x="410613" y="2942174"/>
            <a:ext cx="21064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753173-5A98-6541-AF36-DF165546C63F}"/>
              </a:ext>
            </a:extLst>
          </p:cNvPr>
          <p:cNvCxnSpPr>
            <a:cxnSpLocks/>
          </p:cNvCxnSpPr>
          <p:nvPr/>
        </p:nvCxnSpPr>
        <p:spPr>
          <a:xfrm flipV="1">
            <a:off x="414364" y="2207463"/>
            <a:ext cx="0" cy="729211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6FDE50-E690-9E4D-81B3-F46BFB8918C7}"/>
              </a:ext>
            </a:extLst>
          </p:cNvPr>
          <p:cNvCxnSpPr>
            <a:cxnSpLocks/>
          </p:cNvCxnSpPr>
          <p:nvPr/>
        </p:nvCxnSpPr>
        <p:spPr>
          <a:xfrm flipV="1">
            <a:off x="2003400" y="2177414"/>
            <a:ext cx="0" cy="75655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BE78CC-2F21-AE48-9A2C-28D062CC4543}"/>
              </a:ext>
            </a:extLst>
          </p:cNvPr>
          <p:cNvCxnSpPr>
            <a:cxnSpLocks/>
          </p:cNvCxnSpPr>
          <p:nvPr/>
        </p:nvCxnSpPr>
        <p:spPr>
          <a:xfrm>
            <a:off x="211653" y="3300638"/>
            <a:ext cx="397921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DFD49E-C7FA-F348-BA84-76DABDCCB023}"/>
              </a:ext>
            </a:extLst>
          </p:cNvPr>
          <p:cNvCxnSpPr>
            <a:cxnSpLocks/>
          </p:cNvCxnSpPr>
          <p:nvPr/>
        </p:nvCxnSpPr>
        <p:spPr>
          <a:xfrm flipV="1">
            <a:off x="198774" y="1981230"/>
            <a:ext cx="0" cy="1319408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33DFAF-DFE1-284F-BFC2-74038BF8D76A}"/>
              </a:ext>
            </a:extLst>
          </p:cNvPr>
          <p:cNvCxnSpPr>
            <a:cxnSpLocks/>
          </p:cNvCxnSpPr>
          <p:nvPr/>
        </p:nvCxnSpPr>
        <p:spPr>
          <a:xfrm>
            <a:off x="860613" y="3155049"/>
            <a:ext cx="13556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E1B31-4037-2C4C-BC5A-1D81E357C2E1}"/>
              </a:ext>
            </a:extLst>
          </p:cNvPr>
          <p:cNvCxnSpPr>
            <a:cxnSpLocks/>
          </p:cNvCxnSpPr>
          <p:nvPr/>
        </p:nvCxnSpPr>
        <p:spPr>
          <a:xfrm>
            <a:off x="1670886" y="3323932"/>
            <a:ext cx="499285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1E0BF1-F7A1-2743-937B-A8A7B8A11739}"/>
              </a:ext>
            </a:extLst>
          </p:cNvPr>
          <p:cNvCxnSpPr>
            <a:cxnSpLocks/>
          </p:cNvCxnSpPr>
          <p:nvPr/>
        </p:nvCxnSpPr>
        <p:spPr>
          <a:xfrm>
            <a:off x="2006032" y="2950759"/>
            <a:ext cx="159736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155A-EA34-1F4B-ABF9-0325992FEEEF}"/>
              </a:ext>
            </a:extLst>
          </p:cNvPr>
          <p:cNvCxnSpPr>
            <a:cxnSpLocks/>
          </p:cNvCxnSpPr>
          <p:nvPr/>
        </p:nvCxnSpPr>
        <p:spPr>
          <a:xfrm>
            <a:off x="2003400" y="2177414"/>
            <a:ext cx="1348291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26CF3D-D433-5340-8F09-144D90ED36A9}"/>
              </a:ext>
            </a:extLst>
          </p:cNvPr>
          <p:cNvCxnSpPr>
            <a:cxnSpLocks/>
          </p:cNvCxnSpPr>
          <p:nvPr/>
        </p:nvCxnSpPr>
        <p:spPr>
          <a:xfrm flipV="1">
            <a:off x="3351691" y="2177415"/>
            <a:ext cx="0" cy="103924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9E5038-6BDA-5D4E-84AB-688AF8E5650E}"/>
              </a:ext>
            </a:extLst>
          </p:cNvPr>
          <p:cNvCxnSpPr>
            <a:cxnSpLocks/>
          </p:cNvCxnSpPr>
          <p:nvPr/>
        </p:nvCxnSpPr>
        <p:spPr>
          <a:xfrm flipV="1">
            <a:off x="1812554" y="2207463"/>
            <a:ext cx="0" cy="1104779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9E130B-FA4A-B145-8902-D409BD735632}"/>
              </a:ext>
            </a:extLst>
          </p:cNvPr>
          <p:cNvCxnSpPr>
            <a:cxnSpLocks/>
          </p:cNvCxnSpPr>
          <p:nvPr/>
        </p:nvCxnSpPr>
        <p:spPr>
          <a:xfrm>
            <a:off x="426995" y="2207463"/>
            <a:ext cx="1383637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4C6852-92DD-F841-9B1A-D214E399F561}"/>
              </a:ext>
            </a:extLst>
          </p:cNvPr>
          <p:cNvCxnSpPr>
            <a:cxnSpLocks/>
          </p:cNvCxnSpPr>
          <p:nvPr/>
        </p:nvCxnSpPr>
        <p:spPr>
          <a:xfrm>
            <a:off x="2392401" y="3169700"/>
            <a:ext cx="159736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F444F7-C4CA-154C-BBDC-43BE325712B2}"/>
              </a:ext>
            </a:extLst>
          </p:cNvPr>
          <p:cNvCxnSpPr>
            <a:cxnSpLocks/>
          </p:cNvCxnSpPr>
          <p:nvPr/>
        </p:nvCxnSpPr>
        <p:spPr>
          <a:xfrm flipV="1">
            <a:off x="1339822" y="3863570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5334F2-A149-9145-BCF8-748115091058}"/>
              </a:ext>
            </a:extLst>
          </p:cNvPr>
          <p:cNvCxnSpPr>
            <a:cxnSpLocks/>
          </p:cNvCxnSpPr>
          <p:nvPr/>
        </p:nvCxnSpPr>
        <p:spPr>
          <a:xfrm flipV="1">
            <a:off x="2335944" y="3518679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4A0D37-E138-AD41-8609-659FEA59C54D}"/>
              </a:ext>
            </a:extLst>
          </p:cNvPr>
          <p:cNvCxnSpPr>
            <a:cxnSpLocks/>
          </p:cNvCxnSpPr>
          <p:nvPr/>
        </p:nvCxnSpPr>
        <p:spPr>
          <a:xfrm flipV="1">
            <a:off x="775447" y="3496191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984F00-465F-504C-A375-0BDB0DFDDC42}"/>
              </a:ext>
            </a:extLst>
          </p:cNvPr>
          <p:cNvCxnSpPr>
            <a:cxnSpLocks/>
          </p:cNvCxnSpPr>
          <p:nvPr/>
        </p:nvCxnSpPr>
        <p:spPr>
          <a:xfrm flipH="1">
            <a:off x="1692435" y="3323932"/>
            <a:ext cx="102502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601FF3-2BD0-1746-84AF-569E814FF567}"/>
              </a:ext>
            </a:extLst>
          </p:cNvPr>
          <p:cNvCxnSpPr>
            <a:cxnSpLocks/>
          </p:cNvCxnSpPr>
          <p:nvPr/>
        </p:nvCxnSpPr>
        <p:spPr>
          <a:xfrm>
            <a:off x="3240361" y="3216656"/>
            <a:ext cx="125677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D48C844-78D2-1349-8665-3CEA237EFFD9}"/>
              </a:ext>
            </a:extLst>
          </p:cNvPr>
          <p:cNvSpPr txBox="1"/>
          <p:nvPr/>
        </p:nvSpPr>
        <p:spPr>
          <a:xfrm>
            <a:off x="1834960" y="3699738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0A8859-645B-FD47-934C-DCB63FF8DBF2}"/>
              </a:ext>
            </a:extLst>
          </p:cNvPr>
          <p:cNvSpPr txBox="1"/>
          <p:nvPr/>
        </p:nvSpPr>
        <p:spPr>
          <a:xfrm>
            <a:off x="280405" y="3673678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D9D165-D7DF-EF4A-9824-83415261F6CB}"/>
              </a:ext>
            </a:extLst>
          </p:cNvPr>
          <p:cNvSpPr txBox="1"/>
          <p:nvPr/>
        </p:nvSpPr>
        <p:spPr>
          <a:xfrm>
            <a:off x="83431" y="3998074"/>
            <a:ext cx="46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clk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0D2D20-035C-3D42-B6F9-C44CFD148355}"/>
              </a:ext>
            </a:extLst>
          </p:cNvPr>
          <p:cNvSpPr txBox="1"/>
          <p:nvPr/>
        </p:nvSpPr>
        <p:spPr>
          <a:xfrm>
            <a:off x="1195070" y="3095662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3E9E58-43FA-DB44-A385-F00D4EB8B739}"/>
              </a:ext>
            </a:extLst>
          </p:cNvPr>
          <p:cNvSpPr txBox="1"/>
          <p:nvPr/>
        </p:nvSpPr>
        <p:spPr>
          <a:xfrm>
            <a:off x="2733892" y="3068202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C2A74F-DB3F-F946-98D6-9D6089D2E5FA}"/>
              </a:ext>
            </a:extLst>
          </p:cNvPr>
          <p:cNvSpPr txBox="1"/>
          <p:nvPr/>
        </p:nvSpPr>
        <p:spPr>
          <a:xfrm>
            <a:off x="2121605" y="2789066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  <a:endParaRPr lang="en-US" sz="1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D4D0C2-A48C-2F40-8450-5FD2D282823B}"/>
              </a:ext>
            </a:extLst>
          </p:cNvPr>
          <p:cNvSpPr txBox="1"/>
          <p:nvPr/>
        </p:nvSpPr>
        <p:spPr>
          <a:xfrm>
            <a:off x="2122030" y="3172605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4A66D5-52CF-F04F-AF6C-8E777C232040}"/>
              </a:ext>
            </a:extLst>
          </p:cNvPr>
          <p:cNvSpPr txBox="1"/>
          <p:nvPr/>
        </p:nvSpPr>
        <p:spPr>
          <a:xfrm>
            <a:off x="559504" y="2723255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  <a:endParaRPr lang="en-US" sz="14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CF857D-6709-0D4A-8B66-0C9C9E50114A}"/>
              </a:ext>
            </a:extLst>
          </p:cNvPr>
          <p:cNvSpPr txBox="1"/>
          <p:nvPr/>
        </p:nvSpPr>
        <p:spPr>
          <a:xfrm>
            <a:off x="559929" y="3106794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55A86D7-2DE7-0543-B784-41AE34EB0D40}"/>
              </a:ext>
            </a:extLst>
          </p:cNvPr>
          <p:cNvCxnSpPr>
            <a:cxnSpLocks/>
          </p:cNvCxnSpPr>
          <p:nvPr/>
        </p:nvCxnSpPr>
        <p:spPr>
          <a:xfrm flipH="1" flipV="1">
            <a:off x="3090426" y="3223581"/>
            <a:ext cx="278198" cy="42241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8D74433-683D-6345-9D17-60383D2CB2F8}"/>
              </a:ext>
            </a:extLst>
          </p:cNvPr>
          <p:cNvSpPr txBox="1"/>
          <p:nvPr/>
        </p:nvSpPr>
        <p:spPr>
          <a:xfrm>
            <a:off x="3291172" y="3566958"/>
            <a:ext cx="75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Router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A20231-EBA6-5847-8F40-08E859082D79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2930174" y="3718408"/>
            <a:ext cx="207626" cy="38561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AC889B0-CCE4-4140-8069-0515C265BC37}"/>
              </a:ext>
            </a:extLst>
          </p:cNvPr>
          <p:cNvSpPr txBox="1"/>
          <p:nvPr/>
        </p:nvSpPr>
        <p:spPr>
          <a:xfrm>
            <a:off x="2798634" y="4104020"/>
            <a:ext cx="678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Buffer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5DFC510-4D87-F24D-9863-5906FFC1843C}"/>
              </a:ext>
            </a:extLst>
          </p:cNvPr>
          <p:cNvCxnSpPr>
            <a:cxnSpLocks/>
          </p:cNvCxnSpPr>
          <p:nvPr/>
        </p:nvCxnSpPr>
        <p:spPr>
          <a:xfrm flipH="1" flipV="1">
            <a:off x="2989459" y="3423110"/>
            <a:ext cx="313035" cy="56522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979FE24-06C2-EC43-B4EA-C1F7EE0C7CAF}"/>
              </a:ext>
            </a:extLst>
          </p:cNvPr>
          <p:cNvSpPr txBox="1"/>
          <p:nvPr/>
        </p:nvSpPr>
        <p:spPr>
          <a:xfrm>
            <a:off x="3235891" y="3909392"/>
            <a:ext cx="75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Packet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50CE58F-F809-824F-BD2D-24D640258AE3}"/>
              </a:ext>
            </a:extLst>
          </p:cNvPr>
          <p:cNvSpPr/>
          <p:nvPr/>
        </p:nvSpPr>
        <p:spPr>
          <a:xfrm>
            <a:off x="5182612" y="2411332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D46F2F6-A4EE-F94D-A8DC-A539285E8DFE}"/>
              </a:ext>
            </a:extLst>
          </p:cNvPr>
          <p:cNvSpPr/>
          <p:nvPr/>
        </p:nvSpPr>
        <p:spPr>
          <a:xfrm>
            <a:off x="6716276" y="2411332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DD9411-2BCE-4D4E-842D-64E2B31367AC}"/>
              </a:ext>
            </a:extLst>
          </p:cNvPr>
          <p:cNvSpPr/>
          <p:nvPr/>
        </p:nvSpPr>
        <p:spPr>
          <a:xfrm>
            <a:off x="6890065" y="2972730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A41BD6FE-B775-EF46-9EC3-227F45EF2611}"/>
              </a:ext>
            </a:extLst>
          </p:cNvPr>
          <p:cNvSpPr/>
          <p:nvPr/>
        </p:nvSpPr>
        <p:spPr>
          <a:xfrm rot="5400000">
            <a:off x="6022064" y="3063317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5FAC0086-57D3-5C43-B884-73A5B45AFE0A}"/>
              </a:ext>
            </a:extLst>
          </p:cNvPr>
          <p:cNvSpPr/>
          <p:nvPr/>
        </p:nvSpPr>
        <p:spPr>
          <a:xfrm rot="5400000">
            <a:off x="4472737" y="3032029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DBD301-890E-874C-9255-68E7F614DBF1}"/>
              </a:ext>
            </a:extLst>
          </p:cNvPr>
          <p:cNvSpPr/>
          <p:nvPr/>
        </p:nvSpPr>
        <p:spPr>
          <a:xfrm>
            <a:off x="5356401" y="2972729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CC29F7-19F7-B44E-9F92-E4868619760A}"/>
              </a:ext>
            </a:extLst>
          </p:cNvPr>
          <p:cNvCxnSpPr>
            <a:cxnSpLocks/>
          </p:cNvCxnSpPr>
          <p:nvPr/>
        </p:nvCxnSpPr>
        <p:spPr>
          <a:xfrm>
            <a:off x="4674031" y="4155739"/>
            <a:ext cx="237525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433BA2-51C9-3840-925A-8EF38D839247}"/>
              </a:ext>
            </a:extLst>
          </p:cNvPr>
          <p:cNvCxnSpPr>
            <a:cxnSpLocks/>
          </p:cNvCxnSpPr>
          <p:nvPr/>
        </p:nvCxnSpPr>
        <p:spPr>
          <a:xfrm flipV="1">
            <a:off x="7050401" y="3862052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694A47-5A0C-8543-BC34-1212B312D0DA}"/>
              </a:ext>
            </a:extLst>
          </p:cNvPr>
          <p:cNvCxnSpPr>
            <a:cxnSpLocks/>
          </p:cNvCxnSpPr>
          <p:nvPr/>
        </p:nvCxnSpPr>
        <p:spPr>
          <a:xfrm>
            <a:off x="7394610" y="3207150"/>
            <a:ext cx="278077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1BB34A-CDA9-1549-809F-0B90E7CA6A35}"/>
              </a:ext>
            </a:extLst>
          </p:cNvPr>
          <p:cNvCxnSpPr>
            <a:cxnSpLocks/>
          </p:cNvCxnSpPr>
          <p:nvPr/>
        </p:nvCxnSpPr>
        <p:spPr>
          <a:xfrm flipV="1">
            <a:off x="7672688" y="1978650"/>
            <a:ext cx="0" cy="122850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E5CD6F-AA39-B64D-B574-F62745EC8409}"/>
              </a:ext>
            </a:extLst>
          </p:cNvPr>
          <p:cNvCxnSpPr>
            <a:cxnSpLocks/>
          </p:cNvCxnSpPr>
          <p:nvPr/>
        </p:nvCxnSpPr>
        <p:spPr>
          <a:xfrm flipV="1">
            <a:off x="4380731" y="1978649"/>
            <a:ext cx="3291956" cy="1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2E9C6FE-7D17-CA4A-A75A-1AE6409B8977}"/>
              </a:ext>
            </a:extLst>
          </p:cNvPr>
          <p:cNvCxnSpPr>
            <a:cxnSpLocks/>
          </p:cNvCxnSpPr>
          <p:nvPr/>
        </p:nvCxnSpPr>
        <p:spPr>
          <a:xfrm>
            <a:off x="4592570" y="2939594"/>
            <a:ext cx="210640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323BC2-2F0C-9F4F-BCE7-57ABADB4F63C}"/>
              </a:ext>
            </a:extLst>
          </p:cNvPr>
          <p:cNvCxnSpPr>
            <a:cxnSpLocks/>
          </p:cNvCxnSpPr>
          <p:nvPr/>
        </p:nvCxnSpPr>
        <p:spPr>
          <a:xfrm flipV="1">
            <a:off x="4596321" y="2204883"/>
            <a:ext cx="0" cy="729211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8A732A7-7004-3846-9624-3A513EF05515}"/>
              </a:ext>
            </a:extLst>
          </p:cNvPr>
          <p:cNvCxnSpPr>
            <a:cxnSpLocks/>
          </p:cNvCxnSpPr>
          <p:nvPr/>
        </p:nvCxnSpPr>
        <p:spPr>
          <a:xfrm flipV="1">
            <a:off x="6185357" y="2174834"/>
            <a:ext cx="0" cy="756552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2D46F0E-1AE1-594E-8098-9BA2CEB98DB1}"/>
              </a:ext>
            </a:extLst>
          </p:cNvPr>
          <p:cNvCxnSpPr>
            <a:cxnSpLocks/>
          </p:cNvCxnSpPr>
          <p:nvPr/>
        </p:nvCxnSpPr>
        <p:spPr>
          <a:xfrm>
            <a:off x="4393610" y="3298058"/>
            <a:ext cx="397921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70DDAA1-C90B-DF44-B74F-9E9C3735D9F7}"/>
              </a:ext>
            </a:extLst>
          </p:cNvPr>
          <p:cNvCxnSpPr>
            <a:cxnSpLocks/>
          </p:cNvCxnSpPr>
          <p:nvPr/>
        </p:nvCxnSpPr>
        <p:spPr>
          <a:xfrm flipV="1">
            <a:off x="4380731" y="1978650"/>
            <a:ext cx="0" cy="1319408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9183FF8-6C0C-7B4B-9B46-991B09B29C11}"/>
              </a:ext>
            </a:extLst>
          </p:cNvPr>
          <p:cNvCxnSpPr>
            <a:cxnSpLocks/>
          </p:cNvCxnSpPr>
          <p:nvPr/>
        </p:nvCxnSpPr>
        <p:spPr>
          <a:xfrm>
            <a:off x="5042570" y="3152469"/>
            <a:ext cx="13556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45C0AED-FA5A-C44A-8C16-EE85321C46EE}"/>
              </a:ext>
            </a:extLst>
          </p:cNvPr>
          <p:cNvCxnSpPr>
            <a:cxnSpLocks/>
          </p:cNvCxnSpPr>
          <p:nvPr/>
        </p:nvCxnSpPr>
        <p:spPr>
          <a:xfrm>
            <a:off x="5852843" y="3321352"/>
            <a:ext cx="499285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1F7593F-3462-2949-8557-DB9C3F39923D}"/>
              </a:ext>
            </a:extLst>
          </p:cNvPr>
          <p:cNvCxnSpPr>
            <a:cxnSpLocks/>
          </p:cNvCxnSpPr>
          <p:nvPr/>
        </p:nvCxnSpPr>
        <p:spPr>
          <a:xfrm>
            <a:off x="6187989" y="2948179"/>
            <a:ext cx="159736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242288E-20FF-9E4D-B944-4BA08B144743}"/>
              </a:ext>
            </a:extLst>
          </p:cNvPr>
          <p:cNvCxnSpPr>
            <a:cxnSpLocks/>
          </p:cNvCxnSpPr>
          <p:nvPr/>
        </p:nvCxnSpPr>
        <p:spPr>
          <a:xfrm>
            <a:off x="6185357" y="2174834"/>
            <a:ext cx="1348291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6017E7-BBB6-C74A-9000-A29C8B140A55}"/>
              </a:ext>
            </a:extLst>
          </p:cNvPr>
          <p:cNvCxnSpPr>
            <a:cxnSpLocks/>
          </p:cNvCxnSpPr>
          <p:nvPr/>
        </p:nvCxnSpPr>
        <p:spPr>
          <a:xfrm flipV="1">
            <a:off x="7533648" y="2174835"/>
            <a:ext cx="0" cy="1039241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64ABA7B-B919-0B4E-B9AE-A97433C7CF4C}"/>
              </a:ext>
            </a:extLst>
          </p:cNvPr>
          <p:cNvCxnSpPr>
            <a:cxnSpLocks/>
          </p:cNvCxnSpPr>
          <p:nvPr/>
        </p:nvCxnSpPr>
        <p:spPr>
          <a:xfrm flipV="1">
            <a:off x="5994511" y="2204883"/>
            <a:ext cx="0" cy="1104779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626C739-020D-3346-AE95-E1A877AB6371}"/>
              </a:ext>
            </a:extLst>
          </p:cNvPr>
          <p:cNvCxnSpPr>
            <a:cxnSpLocks/>
          </p:cNvCxnSpPr>
          <p:nvPr/>
        </p:nvCxnSpPr>
        <p:spPr>
          <a:xfrm>
            <a:off x="4621064" y="2204883"/>
            <a:ext cx="1383637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D573105-38C5-A84F-87F2-938CDF0695D3}"/>
              </a:ext>
            </a:extLst>
          </p:cNvPr>
          <p:cNvCxnSpPr>
            <a:cxnSpLocks/>
          </p:cNvCxnSpPr>
          <p:nvPr/>
        </p:nvCxnSpPr>
        <p:spPr>
          <a:xfrm>
            <a:off x="6574358" y="3167120"/>
            <a:ext cx="159736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51CCB9D-FF84-1C42-8CBD-E6C1A834B71A}"/>
              </a:ext>
            </a:extLst>
          </p:cNvPr>
          <p:cNvCxnSpPr>
            <a:cxnSpLocks/>
          </p:cNvCxnSpPr>
          <p:nvPr/>
        </p:nvCxnSpPr>
        <p:spPr>
          <a:xfrm flipV="1">
            <a:off x="5521779" y="3860990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6B1DAF9-495F-6A40-84A1-C23169396DEA}"/>
              </a:ext>
            </a:extLst>
          </p:cNvPr>
          <p:cNvCxnSpPr>
            <a:cxnSpLocks/>
          </p:cNvCxnSpPr>
          <p:nvPr/>
        </p:nvCxnSpPr>
        <p:spPr>
          <a:xfrm flipV="1">
            <a:off x="6517901" y="3516099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DB455DD-483A-1E47-AADE-A5250D431305}"/>
              </a:ext>
            </a:extLst>
          </p:cNvPr>
          <p:cNvCxnSpPr>
            <a:cxnSpLocks/>
          </p:cNvCxnSpPr>
          <p:nvPr/>
        </p:nvCxnSpPr>
        <p:spPr>
          <a:xfrm flipV="1">
            <a:off x="4957404" y="3493611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89A0ED6-78D2-0748-8E7D-012D74760268}"/>
              </a:ext>
            </a:extLst>
          </p:cNvPr>
          <p:cNvCxnSpPr>
            <a:cxnSpLocks/>
          </p:cNvCxnSpPr>
          <p:nvPr/>
        </p:nvCxnSpPr>
        <p:spPr>
          <a:xfrm>
            <a:off x="7415061" y="3214076"/>
            <a:ext cx="250369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4F43F7B-CE31-BC44-93D2-600BCF541272}"/>
              </a:ext>
            </a:extLst>
          </p:cNvPr>
          <p:cNvSpPr txBox="1"/>
          <p:nvPr/>
        </p:nvSpPr>
        <p:spPr>
          <a:xfrm>
            <a:off x="6016917" y="3697158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8812C29-CB1C-B640-9A43-4ACC27B49E8F}"/>
              </a:ext>
            </a:extLst>
          </p:cNvPr>
          <p:cNvSpPr txBox="1"/>
          <p:nvPr/>
        </p:nvSpPr>
        <p:spPr>
          <a:xfrm>
            <a:off x="4462362" y="3671098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25181B-71B4-5D46-8E13-742A6619D379}"/>
              </a:ext>
            </a:extLst>
          </p:cNvPr>
          <p:cNvSpPr txBox="1"/>
          <p:nvPr/>
        </p:nvSpPr>
        <p:spPr>
          <a:xfrm>
            <a:off x="4297813" y="3982524"/>
            <a:ext cx="46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clk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6FAC7C2-2276-C041-BC55-1F476F07FD7F}"/>
              </a:ext>
            </a:extLst>
          </p:cNvPr>
          <p:cNvSpPr txBox="1"/>
          <p:nvPr/>
        </p:nvSpPr>
        <p:spPr>
          <a:xfrm>
            <a:off x="5377027" y="3093082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4AD3EE1-75F2-0D43-809F-580926EDF932}"/>
              </a:ext>
            </a:extLst>
          </p:cNvPr>
          <p:cNvSpPr txBox="1"/>
          <p:nvPr/>
        </p:nvSpPr>
        <p:spPr>
          <a:xfrm>
            <a:off x="6915849" y="3065622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81C71B3-15E6-A348-A793-275E34017DFC}"/>
              </a:ext>
            </a:extLst>
          </p:cNvPr>
          <p:cNvSpPr txBox="1"/>
          <p:nvPr/>
        </p:nvSpPr>
        <p:spPr>
          <a:xfrm>
            <a:off x="4747798" y="3104524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endParaRPr lang="en-US" sz="14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506743-F985-5643-A5E8-2CC61D5A1F37}"/>
              </a:ext>
            </a:extLst>
          </p:cNvPr>
          <p:cNvSpPr txBox="1"/>
          <p:nvPr/>
        </p:nvSpPr>
        <p:spPr>
          <a:xfrm>
            <a:off x="4768198" y="2785691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840610-07B0-B743-B407-E3F94C997AB6}"/>
              </a:ext>
            </a:extLst>
          </p:cNvPr>
          <p:cNvSpPr txBox="1"/>
          <p:nvPr/>
        </p:nvSpPr>
        <p:spPr>
          <a:xfrm>
            <a:off x="6279055" y="3104527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endParaRPr lang="en-US" sz="140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89A2668-0FE6-2549-9111-3BD0273C8EE8}"/>
              </a:ext>
            </a:extLst>
          </p:cNvPr>
          <p:cNvSpPr txBox="1"/>
          <p:nvPr/>
        </p:nvSpPr>
        <p:spPr>
          <a:xfrm>
            <a:off x="6299455" y="2785694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9826EB38-79AC-B54C-978C-D2DEDA3A2C67}"/>
              </a:ext>
            </a:extLst>
          </p:cNvPr>
          <p:cNvSpPr/>
          <p:nvPr/>
        </p:nvSpPr>
        <p:spPr>
          <a:xfrm>
            <a:off x="3664613" y="2686310"/>
            <a:ext cx="510415" cy="549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BF917A3C-3E84-1C49-B5B5-9C85723E57B7}"/>
              </a:ext>
            </a:extLst>
          </p:cNvPr>
          <p:cNvSpPr/>
          <p:nvPr/>
        </p:nvSpPr>
        <p:spPr>
          <a:xfrm>
            <a:off x="9424403" y="2379255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1FD5BF83-F866-964C-BF2B-23D85C04E92B}"/>
              </a:ext>
            </a:extLst>
          </p:cNvPr>
          <p:cNvSpPr/>
          <p:nvPr/>
        </p:nvSpPr>
        <p:spPr>
          <a:xfrm>
            <a:off x="10958067" y="2379255"/>
            <a:ext cx="678334" cy="1449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F14E5B6-9F50-A34C-B065-CCE90B2425B6}"/>
              </a:ext>
            </a:extLst>
          </p:cNvPr>
          <p:cNvSpPr/>
          <p:nvPr/>
        </p:nvSpPr>
        <p:spPr>
          <a:xfrm>
            <a:off x="11131856" y="2940653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rapezoid 91">
            <a:extLst>
              <a:ext uri="{FF2B5EF4-FFF2-40B4-BE49-F238E27FC236}">
                <a16:creationId xmlns:a16="http://schemas.microsoft.com/office/drawing/2014/main" id="{68431D4C-5B0F-9F49-B065-5EDA863703EA}"/>
              </a:ext>
            </a:extLst>
          </p:cNvPr>
          <p:cNvSpPr/>
          <p:nvPr/>
        </p:nvSpPr>
        <p:spPr>
          <a:xfrm rot="5400000">
            <a:off x="10263855" y="3031240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rapezoid 92">
            <a:extLst>
              <a:ext uri="{FF2B5EF4-FFF2-40B4-BE49-F238E27FC236}">
                <a16:creationId xmlns:a16="http://schemas.microsoft.com/office/drawing/2014/main" id="{ED839A3A-A274-FD46-BDBE-C5C4D0C6F626}"/>
              </a:ext>
            </a:extLst>
          </p:cNvPr>
          <p:cNvSpPr/>
          <p:nvPr/>
        </p:nvSpPr>
        <p:spPr>
          <a:xfrm rot="5400000">
            <a:off x="8714528" y="2999952"/>
            <a:ext cx="914400" cy="222962"/>
          </a:xfrm>
          <a:prstGeom prst="trapezoid">
            <a:avLst>
              <a:gd name="adj" fmla="val 873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F8B7CAA-F9F8-7941-B117-64D384685A92}"/>
              </a:ext>
            </a:extLst>
          </p:cNvPr>
          <p:cNvSpPr/>
          <p:nvPr/>
        </p:nvSpPr>
        <p:spPr>
          <a:xfrm>
            <a:off x="9598192" y="2940652"/>
            <a:ext cx="330756" cy="88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5652230-1735-8C40-8960-F076E29DAABF}"/>
              </a:ext>
            </a:extLst>
          </p:cNvPr>
          <p:cNvCxnSpPr>
            <a:cxnSpLocks/>
          </p:cNvCxnSpPr>
          <p:nvPr/>
        </p:nvCxnSpPr>
        <p:spPr>
          <a:xfrm>
            <a:off x="8915822" y="4123662"/>
            <a:ext cx="237525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69F4C5-3034-4D4A-AE18-B7D23E628A35}"/>
              </a:ext>
            </a:extLst>
          </p:cNvPr>
          <p:cNvCxnSpPr>
            <a:cxnSpLocks/>
          </p:cNvCxnSpPr>
          <p:nvPr/>
        </p:nvCxnSpPr>
        <p:spPr>
          <a:xfrm flipV="1">
            <a:off x="11292192" y="3829975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31D41AA-AF41-2A42-9EE7-203522DA4A11}"/>
              </a:ext>
            </a:extLst>
          </p:cNvPr>
          <p:cNvCxnSpPr>
            <a:cxnSpLocks/>
          </p:cNvCxnSpPr>
          <p:nvPr/>
        </p:nvCxnSpPr>
        <p:spPr>
          <a:xfrm>
            <a:off x="11636401" y="3175073"/>
            <a:ext cx="278077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ADB770E-22CF-3A4E-8932-16742E029A20}"/>
              </a:ext>
            </a:extLst>
          </p:cNvPr>
          <p:cNvCxnSpPr>
            <a:cxnSpLocks/>
          </p:cNvCxnSpPr>
          <p:nvPr/>
        </p:nvCxnSpPr>
        <p:spPr>
          <a:xfrm flipV="1">
            <a:off x="11914479" y="1946573"/>
            <a:ext cx="0" cy="122850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F6092C2-804F-E242-B048-285850DE7E3C}"/>
              </a:ext>
            </a:extLst>
          </p:cNvPr>
          <p:cNvCxnSpPr>
            <a:cxnSpLocks/>
          </p:cNvCxnSpPr>
          <p:nvPr/>
        </p:nvCxnSpPr>
        <p:spPr>
          <a:xfrm>
            <a:off x="8622522" y="1946572"/>
            <a:ext cx="3291956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6EDD1D-0D16-764A-9887-B7FAAF093031}"/>
              </a:ext>
            </a:extLst>
          </p:cNvPr>
          <p:cNvCxnSpPr>
            <a:cxnSpLocks/>
          </p:cNvCxnSpPr>
          <p:nvPr/>
        </p:nvCxnSpPr>
        <p:spPr>
          <a:xfrm>
            <a:off x="8834361" y="2907517"/>
            <a:ext cx="21064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11DEF8F-D132-2C43-B9FD-33D82DA7FB1D}"/>
              </a:ext>
            </a:extLst>
          </p:cNvPr>
          <p:cNvCxnSpPr>
            <a:cxnSpLocks/>
          </p:cNvCxnSpPr>
          <p:nvPr/>
        </p:nvCxnSpPr>
        <p:spPr>
          <a:xfrm flipV="1">
            <a:off x="8838112" y="2172806"/>
            <a:ext cx="0" cy="729211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FF2C6E4-28FB-AE4E-B3D9-AFE81BD06FF8}"/>
              </a:ext>
            </a:extLst>
          </p:cNvPr>
          <p:cNvCxnSpPr>
            <a:cxnSpLocks/>
          </p:cNvCxnSpPr>
          <p:nvPr/>
        </p:nvCxnSpPr>
        <p:spPr>
          <a:xfrm flipV="1">
            <a:off x="10427148" y="2142757"/>
            <a:ext cx="0" cy="756552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3CFF19C-8895-E445-8E3D-273A67352EB8}"/>
              </a:ext>
            </a:extLst>
          </p:cNvPr>
          <p:cNvCxnSpPr>
            <a:cxnSpLocks/>
          </p:cNvCxnSpPr>
          <p:nvPr/>
        </p:nvCxnSpPr>
        <p:spPr>
          <a:xfrm>
            <a:off x="8635401" y="3265981"/>
            <a:ext cx="397921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0A9299C-BB45-BA48-9F6B-672BC12D8ABE}"/>
              </a:ext>
            </a:extLst>
          </p:cNvPr>
          <p:cNvCxnSpPr>
            <a:cxnSpLocks/>
          </p:cNvCxnSpPr>
          <p:nvPr/>
        </p:nvCxnSpPr>
        <p:spPr>
          <a:xfrm flipV="1">
            <a:off x="8622522" y="1946573"/>
            <a:ext cx="0" cy="1319408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FEF4C15-3517-6946-86BC-BCC60C120A8F}"/>
              </a:ext>
            </a:extLst>
          </p:cNvPr>
          <p:cNvCxnSpPr>
            <a:cxnSpLocks/>
          </p:cNvCxnSpPr>
          <p:nvPr/>
        </p:nvCxnSpPr>
        <p:spPr>
          <a:xfrm>
            <a:off x="9284361" y="3120392"/>
            <a:ext cx="13556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6C5C7A9-16BF-564A-98DC-18ABBB6A571D}"/>
              </a:ext>
            </a:extLst>
          </p:cNvPr>
          <p:cNvCxnSpPr>
            <a:cxnSpLocks/>
          </p:cNvCxnSpPr>
          <p:nvPr/>
        </p:nvCxnSpPr>
        <p:spPr>
          <a:xfrm>
            <a:off x="10094634" y="3289275"/>
            <a:ext cx="499285" cy="0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4D3C75-88DB-C942-B910-AE63E62508F8}"/>
              </a:ext>
            </a:extLst>
          </p:cNvPr>
          <p:cNvCxnSpPr>
            <a:cxnSpLocks/>
          </p:cNvCxnSpPr>
          <p:nvPr/>
        </p:nvCxnSpPr>
        <p:spPr>
          <a:xfrm>
            <a:off x="10429780" y="2916102"/>
            <a:ext cx="159736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901162E-D3C1-1646-AC5E-0CDBE46D07AB}"/>
              </a:ext>
            </a:extLst>
          </p:cNvPr>
          <p:cNvCxnSpPr>
            <a:cxnSpLocks/>
          </p:cNvCxnSpPr>
          <p:nvPr/>
        </p:nvCxnSpPr>
        <p:spPr>
          <a:xfrm>
            <a:off x="10427148" y="2142757"/>
            <a:ext cx="1348291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883CAB0-756C-3E4A-ACE9-7D7946304A1C}"/>
              </a:ext>
            </a:extLst>
          </p:cNvPr>
          <p:cNvCxnSpPr>
            <a:cxnSpLocks/>
          </p:cNvCxnSpPr>
          <p:nvPr/>
        </p:nvCxnSpPr>
        <p:spPr>
          <a:xfrm flipV="1">
            <a:off x="11775439" y="2142758"/>
            <a:ext cx="0" cy="1039241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8ADEBC5-03B1-2E4B-A76C-CB7B26F6E8D3}"/>
              </a:ext>
            </a:extLst>
          </p:cNvPr>
          <p:cNvCxnSpPr>
            <a:cxnSpLocks/>
          </p:cNvCxnSpPr>
          <p:nvPr/>
        </p:nvCxnSpPr>
        <p:spPr>
          <a:xfrm flipV="1">
            <a:off x="10236302" y="2172806"/>
            <a:ext cx="0" cy="1104779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3A71F96-8844-F84E-833F-48E8ACB30402}"/>
              </a:ext>
            </a:extLst>
          </p:cNvPr>
          <p:cNvCxnSpPr>
            <a:cxnSpLocks/>
          </p:cNvCxnSpPr>
          <p:nvPr/>
        </p:nvCxnSpPr>
        <p:spPr>
          <a:xfrm>
            <a:off x="8834361" y="2172806"/>
            <a:ext cx="1400272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C675A7C-4770-3A42-8F91-129C3D307A78}"/>
              </a:ext>
            </a:extLst>
          </p:cNvPr>
          <p:cNvCxnSpPr>
            <a:cxnSpLocks/>
          </p:cNvCxnSpPr>
          <p:nvPr/>
        </p:nvCxnSpPr>
        <p:spPr>
          <a:xfrm>
            <a:off x="10816149" y="3135043"/>
            <a:ext cx="159736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1B0D91-084D-8E41-89BE-2D472553EB73}"/>
              </a:ext>
            </a:extLst>
          </p:cNvPr>
          <p:cNvCxnSpPr>
            <a:cxnSpLocks/>
          </p:cNvCxnSpPr>
          <p:nvPr/>
        </p:nvCxnSpPr>
        <p:spPr>
          <a:xfrm flipV="1">
            <a:off x="9763570" y="3828913"/>
            <a:ext cx="0" cy="28011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6009B06-769A-DE46-B2D8-842A38A84B1B}"/>
              </a:ext>
            </a:extLst>
          </p:cNvPr>
          <p:cNvCxnSpPr>
            <a:cxnSpLocks/>
          </p:cNvCxnSpPr>
          <p:nvPr/>
        </p:nvCxnSpPr>
        <p:spPr>
          <a:xfrm flipV="1">
            <a:off x="10759692" y="3484022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37CD902-9C37-D240-BD3C-D4EAA8A4CE4F}"/>
              </a:ext>
            </a:extLst>
          </p:cNvPr>
          <p:cNvCxnSpPr>
            <a:cxnSpLocks/>
          </p:cNvCxnSpPr>
          <p:nvPr/>
        </p:nvCxnSpPr>
        <p:spPr>
          <a:xfrm flipV="1">
            <a:off x="9199195" y="3461534"/>
            <a:ext cx="0" cy="21394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539B9CA-5970-074B-B82A-D87BFA61D246}"/>
              </a:ext>
            </a:extLst>
          </p:cNvPr>
          <p:cNvCxnSpPr>
            <a:cxnSpLocks/>
          </p:cNvCxnSpPr>
          <p:nvPr/>
        </p:nvCxnSpPr>
        <p:spPr>
          <a:xfrm flipH="1">
            <a:off x="10099943" y="3291138"/>
            <a:ext cx="13469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63CCF53-7A3E-2E4B-A485-F471431131ED}"/>
              </a:ext>
            </a:extLst>
          </p:cNvPr>
          <p:cNvCxnSpPr>
            <a:cxnSpLocks/>
          </p:cNvCxnSpPr>
          <p:nvPr/>
        </p:nvCxnSpPr>
        <p:spPr>
          <a:xfrm>
            <a:off x="11642457" y="3175943"/>
            <a:ext cx="125677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5944F7F-3BC3-8A40-9C6B-C1A078FA4D21}"/>
              </a:ext>
            </a:extLst>
          </p:cNvPr>
          <p:cNvSpPr txBox="1"/>
          <p:nvPr/>
        </p:nvSpPr>
        <p:spPr>
          <a:xfrm>
            <a:off x="10258708" y="3665081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069B8E9-55C1-DC4A-885B-00DBCDD9AFF9}"/>
              </a:ext>
            </a:extLst>
          </p:cNvPr>
          <p:cNvSpPr txBox="1"/>
          <p:nvPr/>
        </p:nvSpPr>
        <p:spPr>
          <a:xfrm>
            <a:off x="8704153" y="3639021"/>
            <a:ext cx="8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Swap=0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9A8980C-41CF-A84F-A081-5877290082A3}"/>
              </a:ext>
            </a:extLst>
          </p:cNvPr>
          <p:cNvSpPr txBox="1"/>
          <p:nvPr/>
        </p:nvSpPr>
        <p:spPr>
          <a:xfrm>
            <a:off x="8507179" y="3963417"/>
            <a:ext cx="46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clk</a:t>
            </a:r>
            <a:endParaRPr lang="en-US" sz="14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989EE30-5240-6845-97F3-73C35EAEA3B8}"/>
              </a:ext>
            </a:extLst>
          </p:cNvPr>
          <p:cNvSpPr txBox="1"/>
          <p:nvPr/>
        </p:nvSpPr>
        <p:spPr>
          <a:xfrm>
            <a:off x="9618818" y="3061005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CFC9171-2AC0-8847-AD22-D126C50D7CCC}"/>
              </a:ext>
            </a:extLst>
          </p:cNvPr>
          <p:cNvSpPr txBox="1"/>
          <p:nvPr/>
        </p:nvSpPr>
        <p:spPr>
          <a:xfrm>
            <a:off x="11157640" y="3033545"/>
            <a:ext cx="3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AA8F4AD-0A7A-F143-9CA9-EAE3C46F22DA}"/>
              </a:ext>
            </a:extLst>
          </p:cNvPr>
          <p:cNvSpPr txBox="1"/>
          <p:nvPr/>
        </p:nvSpPr>
        <p:spPr>
          <a:xfrm>
            <a:off x="10545353" y="2754409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  <a:endParaRPr lang="en-US" sz="1400" b="1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0A2F174-3A8D-F24C-BDBE-7BB6BA7E2B98}"/>
              </a:ext>
            </a:extLst>
          </p:cNvPr>
          <p:cNvSpPr txBox="1"/>
          <p:nvPr/>
        </p:nvSpPr>
        <p:spPr>
          <a:xfrm>
            <a:off x="10545778" y="3137948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6C7B63-2314-D34F-843F-2940B435F5D3}"/>
              </a:ext>
            </a:extLst>
          </p:cNvPr>
          <p:cNvSpPr txBox="1"/>
          <p:nvPr/>
        </p:nvSpPr>
        <p:spPr>
          <a:xfrm>
            <a:off x="8983252" y="2688598"/>
            <a:ext cx="2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  <a:endParaRPr lang="en-US" sz="1400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A90DA29-7CC7-9243-A56A-2041C5AEAF8A}"/>
              </a:ext>
            </a:extLst>
          </p:cNvPr>
          <p:cNvSpPr txBox="1"/>
          <p:nvPr/>
        </p:nvSpPr>
        <p:spPr>
          <a:xfrm>
            <a:off x="8983677" y="3072137"/>
            <a:ext cx="24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37D04AB6-9F39-C744-A8CE-89137224BEAE}"/>
              </a:ext>
            </a:extLst>
          </p:cNvPr>
          <p:cNvSpPr/>
          <p:nvPr/>
        </p:nvSpPr>
        <p:spPr>
          <a:xfrm>
            <a:off x="7952586" y="2692294"/>
            <a:ext cx="510415" cy="549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05716 -0.01158 L 0.05716 -0.19769 L -0.23216 -0.19769 L -0.23216 0.0074 L -0.18997 0.0074 L -0.18997 -0.02107 L -0.1388 -0.02107 L -0.12448 0.0118 " pathEditMode="relative" rAng="0" ptsTypes="AAAAAAAAA">
                                      <p:cBhvr>
                                        <p:cTn id="10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930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6419 0.00232 L 0.08203 -0.02523 L 0.11302 -0.0243 L 0.125 -0.00208 " pathEditMode="relative" rAng="0" ptsTypes="AAAAA">
                                      <p:cBhvr>
                                        <p:cTn id="10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8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79" grpId="0"/>
      <p:bldP spid="80" grpId="0"/>
      <p:bldP spid="81" grpId="0"/>
      <p:bldP spid="82" grpId="0"/>
      <p:bldP spid="82" grpId="1"/>
      <p:bldP spid="83" grpId="0"/>
      <p:bldP spid="83" grpId="1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E155C-501A-AF4A-AC2D-34E0090F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Control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8D4E-B658-3E48-97C5-714B40E6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14425"/>
            <a:ext cx="11153130" cy="52032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to initiate a swap?</a:t>
            </a:r>
          </a:p>
          <a:p>
            <a:pPr lvl="1"/>
            <a:r>
              <a:rPr lang="en-US" dirty="0"/>
              <a:t>Every router gets the chance to initiate a swap every </a:t>
            </a:r>
            <a:r>
              <a:rPr lang="en-US" i="1" dirty="0"/>
              <a:t>p</a:t>
            </a:r>
            <a:r>
              <a:rPr lang="en-US" dirty="0"/>
              <a:t> cycles</a:t>
            </a:r>
          </a:p>
          <a:p>
            <a:pPr lvl="2"/>
            <a:r>
              <a:rPr lang="en-US" i="1" dirty="0"/>
              <a:t>p</a:t>
            </a:r>
            <a:r>
              <a:rPr lang="en-US" dirty="0"/>
              <a:t> is configurable</a:t>
            </a:r>
          </a:p>
          <a:p>
            <a:pPr lvl="1"/>
            <a:r>
              <a:rPr lang="en-US" dirty="0"/>
              <a:t>No explicit deadlock detection</a:t>
            </a:r>
          </a:p>
          <a:p>
            <a:pPr lvl="1"/>
            <a:endParaRPr lang="en-US" dirty="0"/>
          </a:p>
          <a:p>
            <a:r>
              <a:rPr lang="en-US" dirty="0"/>
              <a:t>How to swap?</a:t>
            </a:r>
          </a:p>
          <a:p>
            <a:pPr lvl="1"/>
            <a:r>
              <a:rPr lang="en-US" dirty="0"/>
              <a:t>The router selects a packet and sends a </a:t>
            </a:r>
            <a:r>
              <a:rPr lang="en-US" i="1" dirty="0" err="1"/>
              <a:t>swap_req</a:t>
            </a:r>
            <a:r>
              <a:rPr lang="en-US" i="1" dirty="0"/>
              <a:t> </a:t>
            </a:r>
            <a:r>
              <a:rPr lang="en-US" dirty="0"/>
              <a:t>to the downstream router at its output port</a:t>
            </a:r>
          </a:p>
          <a:p>
            <a:pPr lvl="1"/>
            <a:r>
              <a:rPr lang="en-US" dirty="0"/>
              <a:t>If packet at any VC at the downstream is ejecting, swap is </a:t>
            </a:r>
            <a:r>
              <a:rPr lang="en-US" u="sng" dirty="0"/>
              <a:t>not</a:t>
            </a:r>
            <a:r>
              <a:rPr lang="en-US" dirty="0"/>
              <a:t> performed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EDB60-482B-2A47-A9E7-AB128260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D07C0-2CF1-424B-AE44-52CF893C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46054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b="1" dirty="0">
                <a:solidFill>
                  <a:srgbClr val="C00000"/>
                </a:solidFill>
              </a:rPr>
              <a:t>SWAP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Concept</a:t>
            </a:r>
          </a:p>
          <a:p>
            <a:pPr lvl="1"/>
            <a:r>
              <a:rPr lang="en-US" sz="3100" b="1" dirty="0">
                <a:solidFill>
                  <a:srgbClr val="C00000"/>
                </a:solidFill>
              </a:rPr>
              <a:t>Router </a:t>
            </a:r>
            <a:r>
              <a:rPr lang="en-US" sz="3100" b="1" dirty="0" err="1">
                <a:solidFill>
                  <a:srgbClr val="C00000"/>
                </a:solidFill>
              </a:rPr>
              <a:t>microarch</a:t>
            </a:r>
            <a:endParaRPr lang="en-US" sz="3100" b="1" dirty="0">
              <a:solidFill>
                <a:srgbClr val="C00000"/>
              </a:solidFill>
            </a:endParaRP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Deadlock freedom proof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22464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352B-1FCD-8043-8A1F-5EFCB9F4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Micro-Architecture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108EA-548A-4F45-ADE3-356B9603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A3AFA-1D08-494E-AE9C-86FEC9810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8" y="1157845"/>
            <a:ext cx="5303586" cy="5088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D59F2-2585-9449-896B-A881C47D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8" y="1101023"/>
            <a:ext cx="5475685" cy="5253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CF541-6373-A646-B246-5393215ED7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7" t="1891" r="1475" b="30386"/>
          <a:stretch/>
        </p:blipFill>
        <p:spPr>
          <a:xfrm>
            <a:off x="4693541" y="1027824"/>
            <a:ext cx="7315201" cy="2174726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ADFEE13-5128-A449-80E2-E3F7690E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1385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097720-8CF8-044B-9BCB-A3FB1AD5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062" y="3402349"/>
            <a:ext cx="6303274" cy="3070481"/>
          </a:xfrm>
        </p:spPr>
        <p:txBody>
          <a:bodyPr>
            <a:normAutofit/>
          </a:bodyPr>
          <a:lstStyle/>
          <a:p>
            <a:r>
              <a:rPr lang="en-US" dirty="0"/>
              <a:t>30% lower area than Escape VC router</a:t>
            </a:r>
          </a:p>
          <a:p>
            <a:endParaRPr lang="en-US" dirty="0"/>
          </a:p>
          <a:p>
            <a:r>
              <a:rPr lang="en-US" dirty="0"/>
              <a:t>4% higher area than XY/West-First router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85CC7A-E5AF-0140-BBE8-7BFB4C3DFAF7}"/>
              </a:ext>
            </a:extLst>
          </p:cNvPr>
          <p:cNvSpPr/>
          <p:nvPr/>
        </p:nvSpPr>
        <p:spPr>
          <a:xfrm rot="12845585">
            <a:off x="4407929" y="4311673"/>
            <a:ext cx="822088" cy="348122"/>
          </a:xfrm>
          <a:prstGeom prst="rightArrow">
            <a:avLst>
              <a:gd name="adj1" fmla="val 33035"/>
              <a:gd name="adj2" fmla="val 83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5265A-33B2-CE40-8CBD-A3CCB3A01A62}"/>
              </a:ext>
            </a:extLst>
          </p:cNvPr>
          <p:cNvSpPr/>
          <p:nvPr/>
        </p:nvSpPr>
        <p:spPr>
          <a:xfrm>
            <a:off x="4693541" y="4641096"/>
            <a:ext cx="32544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Least expensive!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EAC0E4-55E9-7049-80FA-548B6BF8B26C}"/>
              </a:ext>
            </a:extLst>
          </p:cNvPr>
          <p:cNvSpPr/>
          <p:nvPr/>
        </p:nvSpPr>
        <p:spPr>
          <a:xfrm>
            <a:off x="3731352" y="5173619"/>
            <a:ext cx="875932" cy="3258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53EA-CF4B-D94C-882E-CE4716B31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Datapath - Router Microarchitecture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96069-B450-DA4E-927E-E913B03C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CFEFC-3260-C747-AB92-CD382E50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91481-4EF0-264B-8F15-07EE0F5B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5" y="1360974"/>
            <a:ext cx="4690356" cy="4649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1A4D8-B826-2741-8DEB-3C8DAEAD3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55" y="1315111"/>
            <a:ext cx="4582376" cy="464927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9610FA-2ABA-E444-A5A3-B22AD114D998}"/>
              </a:ext>
            </a:extLst>
          </p:cNvPr>
          <p:cNvCxnSpPr>
            <a:cxnSpLocks/>
          </p:cNvCxnSpPr>
          <p:nvPr/>
        </p:nvCxnSpPr>
        <p:spPr>
          <a:xfrm>
            <a:off x="5646309" y="3419165"/>
            <a:ext cx="672715" cy="401987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2FDDC8-0D6B-3442-B6D7-9BF2DDF6459D}"/>
              </a:ext>
            </a:extLst>
          </p:cNvPr>
          <p:cNvCxnSpPr>
            <a:cxnSpLocks/>
          </p:cNvCxnSpPr>
          <p:nvPr/>
        </p:nvCxnSpPr>
        <p:spPr>
          <a:xfrm>
            <a:off x="5615710" y="3783980"/>
            <a:ext cx="777323" cy="2601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B367C97-C7BA-D74D-A39F-45EF29FD2F47}"/>
              </a:ext>
            </a:extLst>
          </p:cNvPr>
          <p:cNvSpPr/>
          <p:nvPr/>
        </p:nvSpPr>
        <p:spPr>
          <a:xfrm>
            <a:off x="3061253" y="4126729"/>
            <a:ext cx="119104" cy="111318"/>
          </a:xfrm>
          <a:prstGeom prst="rect">
            <a:avLst/>
          </a:prstGeom>
          <a:solidFill>
            <a:srgbClr val="0432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49AB5F-2225-3B48-8629-1CA5E3A49670}"/>
              </a:ext>
            </a:extLst>
          </p:cNvPr>
          <p:cNvSpPr/>
          <p:nvPr/>
        </p:nvSpPr>
        <p:spPr>
          <a:xfrm>
            <a:off x="8028168" y="3315694"/>
            <a:ext cx="98066" cy="121257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8479AEFF-EEF8-A14B-B3DA-0D93DE369562}"/>
              </a:ext>
            </a:extLst>
          </p:cNvPr>
          <p:cNvSpPr/>
          <p:nvPr/>
        </p:nvSpPr>
        <p:spPr>
          <a:xfrm>
            <a:off x="1702677" y="5497142"/>
            <a:ext cx="1114096" cy="288169"/>
          </a:xfrm>
          <a:prstGeom prst="borderCallout1">
            <a:avLst>
              <a:gd name="adj1" fmla="val 7918"/>
              <a:gd name="adj2" fmla="val 54122"/>
              <a:gd name="adj3" fmla="val -444552"/>
              <a:gd name="adj4" fmla="val 126175"/>
            </a:avLst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swapFwd</a:t>
            </a:r>
            <a:endParaRPr lang="en-US" dirty="0"/>
          </a:p>
        </p:txBody>
      </p:sp>
      <p:sp>
        <p:nvSpPr>
          <p:cNvPr id="21" name="Line Callout 1 20">
            <a:extLst>
              <a:ext uri="{FF2B5EF4-FFF2-40B4-BE49-F238E27FC236}">
                <a16:creationId xmlns:a16="http://schemas.microsoft.com/office/drawing/2014/main" id="{330080CF-260F-B04A-8240-DC31283A7659}"/>
              </a:ext>
            </a:extLst>
          </p:cNvPr>
          <p:cNvSpPr/>
          <p:nvPr/>
        </p:nvSpPr>
        <p:spPr>
          <a:xfrm>
            <a:off x="5761937" y="5620331"/>
            <a:ext cx="1262192" cy="288169"/>
          </a:xfrm>
          <a:prstGeom prst="borderCallout1">
            <a:avLst>
              <a:gd name="adj1" fmla="val 7918"/>
              <a:gd name="adj2" fmla="val 54122"/>
              <a:gd name="adj3" fmla="val -754571"/>
              <a:gd name="adj4" fmla="val 18055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swapBack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653 L 0.0336 0.04653 L 0.00365 0.09745 L -0.13958 0.09745 L -0.2043 0.05833 L -0.23659 0.06157 L -0.25364 0.03356 L -0.26771 0.03241 L -0.27252 0.10926 L -0.29023 0.17338 L -0.3164 0.2287 L -0.35247 0.26111 L -0.39023 0.26991 L -0.40182 0.26435 L -0.40299 0.23079 L -0.39206 0.23079 L -0.39206 0.17338 L -0.40664 0.1169 " pathEditMode="relative" ptsTypes="AAAAAAAAAAAAAAAAA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005 0 L 0.02005 -0.06852 L 0.05417 -0.11296 L 0.20365 -0.11296 L 0.26758 -0.05 L 0.2957 -0.05 L 0.31159 -0.07384 L 0.36159 -0.07616 L 0.40612 -0.11505 " pathEditMode="relative" ptsTypes="AAAAAAAAAA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46054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b="1" dirty="0">
                <a:solidFill>
                  <a:srgbClr val="C00000"/>
                </a:solidFill>
              </a:rPr>
              <a:t>SWAP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Concept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Router </a:t>
            </a:r>
            <a:r>
              <a:rPr lang="en-US" sz="3100" dirty="0" err="1">
                <a:solidFill>
                  <a:schemeClr val="tx1"/>
                </a:solidFill>
              </a:rPr>
              <a:t>microarch</a:t>
            </a:r>
            <a:endParaRPr lang="en-US" sz="3100" dirty="0">
              <a:solidFill>
                <a:schemeClr val="tx1"/>
              </a:solidFill>
            </a:endParaRPr>
          </a:p>
          <a:p>
            <a:pPr lvl="1"/>
            <a:r>
              <a:rPr lang="en-US" sz="3100" b="1" dirty="0">
                <a:solidFill>
                  <a:srgbClr val="C00000"/>
                </a:solidFill>
              </a:rPr>
              <a:t>Deadlock freedom proof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3275497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00D12A-282A-4395-B333-E7C7EB8F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C882FA-6653-4AB7-B20A-F73F1031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SWAP: Deadlock Freedom Proof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9C30DBB-42FF-451D-8D8B-50228563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9A21DE-FDC6-4193-BA2A-2C29F8ECE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56" y="1114424"/>
            <a:ext cx="11416601" cy="5460547"/>
          </a:xfrm>
        </p:spPr>
        <p:txBody>
          <a:bodyPr>
            <a:normAutofit/>
          </a:bodyPr>
          <a:lstStyle/>
          <a:p>
            <a:r>
              <a:rPr lang="en-US" dirty="0"/>
              <a:t>Deadlock-Freedom</a:t>
            </a:r>
          </a:p>
          <a:p>
            <a:pPr lvl="1"/>
            <a:r>
              <a:rPr lang="en-US" dirty="0"/>
              <a:t>Every packet gets a chance to perform a swap, the network is deadlock free (i.e., no packed is blocked indefinitely)</a:t>
            </a:r>
          </a:p>
          <a:p>
            <a:pPr lvl="1"/>
            <a:r>
              <a:rPr lang="en-US" dirty="0"/>
              <a:t>Enforced via round-robin priority for all router input ports</a:t>
            </a:r>
          </a:p>
          <a:p>
            <a:pPr lvl="1"/>
            <a:endParaRPr lang="en-US" dirty="0"/>
          </a:p>
          <a:p>
            <a:r>
              <a:rPr lang="en-US" dirty="0" err="1"/>
              <a:t>Livelock</a:t>
            </a:r>
            <a:r>
              <a:rPr lang="en-US" dirty="0"/>
              <a:t> Freedom</a:t>
            </a:r>
          </a:p>
          <a:p>
            <a:pPr lvl="1"/>
            <a:r>
              <a:rPr lang="en-US" dirty="0"/>
              <a:t>Backtracked packet can move forward by two hops before being backtracked again</a:t>
            </a:r>
          </a:p>
          <a:p>
            <a:pPr lvl="1"/>
            <a:r>
              <a:rPr lang="en-US" dirty="0"/>
              <a:t>Enforced by period between swaps and fair VC selection scheme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DB7DB03-65E6-4ECA-9A01-14750568675B}"/>
              </a:ext>
            </a:extLst>
          </p:cNvPr>
          <p:cNvCxnSpPr>
            <a:cxnSpLocks/>
          </p:cNvCxnSpPr>
          <p:nvPr/>
        </p:nvCxnSpPr>
        <p:spPr>
          <a:xfrm>
            <a:off x="1525144" y="4236198"/>
            <a:ext cx="44479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02FB40-B97E-4ECD-9097-0594BE9D41BA}"/>
              </a:ext>
            </a:extLst>
          </p:cNvPr>
          <p:cNvCxnSpPr>
            <a:cxnSpLocks/>
          </p:cNvCxnSpPr>
          <p:nvPr/>
        </p:nvCxnSpPr>
        <p:spPr>
          <a:xfrm>
            <a:off x="4561618" y="3008953"/>
            <a:ext cx="45648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B3C5627-8ED4-4AAD-85D0-580936BC1D5C}"/>
              </a:ext>
            </a:extLst>
          </p:cNvPr>
          <p:cNvCxnSpPr>
            <a:cxnSpLocks/>
          </p:cNvCxnSpPr>
          <p:nvPr/>
        </p:nvCxnSpPr>
        <p:spPr>
          <a:xfrm flipV="1">
            <a:off x="2465033" y="2307251"/>
            <a:ext cx="0" cy="235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BC962C-BE3D-49E6-8882-FB25AEAD13E5}"/>
              </a:ext>
            </a:extLst>
          </p:cNvPr>
          <p:cNvCxnSpPr>
            <a:cxnSpLocks/>
          </p:cNvCxnSpPr>
          <p:nvPr/>
        </p:nvCxnSpPr>
        <p:spPr>
          <a:xfrm flipV="1">
            <a:off x="2465033" y="4758205"/>
            <a:ext cx="0" cy="2912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EC341-C316-4467-AEB3-C89CEF42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3A9D5-CB0B-48C9-A8C5-42F5E6BC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Routing Deadlock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70865C-7FE3-497E-90D4-5B617809740F}"/>
              </a:ext>
            </a:extLst>
          </p:cNvPr>
          <p:cNvCxnSpPr>
            <a:cxnSpLocks/>
          </p:cNvCxnSpPr>
          <p:nvPr/>
        </p:nvCxnSpPr>
        <p:spPr>
          <a:xfrm>
            <a:off x="2921886" y="4274217"/>
            <a:ext cx="664145" cy="17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13E0A4-F54E-47B1-957B-4A55DF8DF20E}"/>
              </a:ext>
            </a:extLst>
          </p:cNvPr>
          <p:cNvCxnSpPr>
            <a:cxnSpLocks/>
          </p:cNvCxnSpPr>
          <p:nvPr/>
        </p:nvCxnSpPr>
        <p:spPr>
          <a:xfrm flipV="1">
            <a:off x="4100386" y="4751112"/>
            <a:ext cx="0" cy="22427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3FF1AD-8076-430A-AFEE-387F10D463A2}"/>
              </a:ext>
            </a:extLst>
          </p:cNvPr>
          <p:cNvCxnSpPr>
            <a:cxnSpLocks/>
          </p:cNvCxnSpPr>
          <p:nvPr/>
        </p:nvCxnSpPr>
        <p:spPr>
          <a:xfrm flipV="1">
            <a:off x="4100386" y="3498089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B9DF47-2BE2-4C2F-841E-F09932A722FA}"/>
              </a:ext>
            </a:extLst>
          </p:cNvPr>
          <p:cNvCxnSpPr>
            <a:cxnSpLocks/>
          </p:cNvCxnSpPr>
          <p:nvPr/>
        </p:nvCxnSpPr>
        <p:spPr>
          <a:xfrm flipV="1">
            <a:off x="2481549" y="3521118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13CCF4-1AE0-4ED1-BE18-25DE4B70EF0C}"/>
              </a:ext>
            </a:extLst>
          </p:cNvPr>
          <p:cNvGrpSpPr/>
          <p:nvPr/>
        </p:nvGrpSpPr>
        <p:grpSpPr>
          <a:xfrm>
            <a:off x="1973836" y="2529524"/>
            <a:ext cx="965975" cy="965975"/>
            <a:chOff x="3313739" y="2271697"/>
            <a:chExt cx="1316984" cy="13169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5E8EA6-A082-42A5-A9AD-E4ABEF6BF403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844899-E714-4B07-BC53-2BB73417D95A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0748F-6C8A-4C83-8621-DB66D15A555F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83976C-C98C-49DE-99FB-C9580BB24FEA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2008C2-3FCB-426B-BA69-55DAE55C6F82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F41D09-EE41-45A6-BD2F-FA174782AABB}"/>
              </a:ext>
            </a:extLst>
          </p:cNvPr>
          <p:cNvGrpSpPr/>
          <p:nvPr/>
        </p:nvGrpSpPr>
        <p:grpSpPr>
          <a:xfrm>
            <a:off x="1969938" y="3785744"/>
            <a:ext cx="969870" cy="969870"/>
            <a:chOff x="3313739" y="2271697"/>
            <a:chExt cx="1316984" cy="131698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05FBC9-9DCF-4A9D-970D-1E9A8F3A7B0A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865A03-3BBF-40FE-8EC4-7E41D38D3AE7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155217-12B0-45C5-84A0-D2FB6552B0E6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D2E802-2CC8-425D-9511-8AA69B7E3C2B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877234-E039-4CC5-9856-D2D029516684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AD98A3-23CF-4995-8091-C52269749FDC}"/>
              </a:ext>
            </a:extLst>
          </p:cNvPr>
          <p:cNvGrpSpPr/>
          <p:nvPr/>
        </p:nvGrpSpPr>
        <p:grpSpPr>
          <a:xfrm>
            <a:off x="3593527" y="2533061"/>
            <a:ext cx="965975" cy="965975"/>
            <a:chOff x="3313739" y="2271697"/>
            <a:chExt cx="1316984" cy="13169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D0752B-5953-4B41-B70B-FDF9F2AC8C37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EF02D5-817E-4AFA-B142-9619531B5B71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347F10-0E20-4B17-935F-9D39DCD7CEEC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BFD1EF-E125-4F4B-AEEB-D705C275A3A5}"/>
                </a:ext>
              </a:extLst>
            </p:cNvPr>
            <p:cNvSpPr/>
            <p:nvPr/>
          </p:nvSpPr>
          <p:spPr>
            <a:xfrm>
              <a:off x="4226520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57F29-9ED4-40B3-BE29-FE4FAB795E31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AB35B1-F930-4102-8412-636F48D515EE}"/>
              </a:ext>
            </a:extLst>
          </p:cNvPr>
          <p:cNvGrpSpPr/>
          <p:nvPr/>
        </p:nvGrpSpPr>
        <p:grpSpPr>
          <a:xfrm>
            <a:off x="3589629" y="3789281"/>
            <a:ext cx="969870" cy="969870"/>
            <a:chOff x="3313739" y="2271697"/>
            <a:chExt cx="1316984" cy="131698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463C4D-7D3A-4A2C-9B09-02C801C8F518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4B9C3C5-7F95-411A-9ECF-C4B47D481E9E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C7D68C-B8CF-46E1-9D1D-673125077324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306D7C-1329-4FF9-B3B7-E1A165E179D0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80EFDB-5FF0-4502-9D6A-300C4E05DEDC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1F261D1-B501-43A5-A5B5-5C1990583C89}"/>
              </a:ext>
            </a:extLst>
          </p:cNvPr>
          <p:cNvCxnSpPr>
            <a:cxnSpLocks/>
          </p:cNvCxnSpPr>
          <p:nvPr/>
        </p:nvCxnSpPr>
        <p:spPr>
          <a:xfrm>
            <a:off x="2953331" y="3023239"/>
            <a:ext cx="664145" cy="17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A8522E98-E8A0-4563-9D46-A1E5DF568928}"/>
              </a:ext>
            </a:extLst>
          </p:cNvPr>
          <p:cNvSpPr/>
          <p:nvPr/>
        </p:nvSpPr>
        <p:spPr>
          <a:xfrm>
            <a:off x="5183039" y="2858640"/>
            <a:ext cx="314019" cy="3140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1F217C-E443-45E0-9C3B-2D10551F7CCC}"/>
              </a:ext>
            </a:extLst>
          </p:cNvPr>
          <p:cNvSpPr/>
          <p:nvPr/>
        </p:nvSpPr>
        <p:spPr>
          <a:xfrm>
            <a:off x="3908042" y="5004948"/>
            <a:ext cx="306685" cy="30668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BB8FFEC-AE4B-44C4-84CA-05D5A010DDC6}"/>
              </a:ext>
            </a:extLst>
          </p:cNvPr>
          <p:cNvSpPr/>
          <p:nvPr/>
        </p:nvSpPr>
        <p:spPr>
          <a:xfrm>
            <a:off x="2290755" y="1930356"/>
            <a:ext cx="314581" cy="314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6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19079-8F0E-4CF6-8733-DB3D912AD168}"/>
              </a:ext>
            </a:extLst>
          </p:cNvPr>
          <p:cNvGrpSpPr/>
          <p:nvPr/>
        </p:nvGrpSpPr>
        <p:grpSpPr>
          <a:xfrm>
            <a:off x="951470" y="4034726"/>
            <a:ext cx="470001" cy="400110"/>
            <a:chOff x="7594106" y="5750087"/>
            <a:chExt cx="470001" cy="4001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AB5083-327E-46C1-98A8-007FD0D83893}"/>
                </a:ext>
              </a:extLst>
            </p:cNvPr>
            <p:cNvSpPr/>
            <p:nvPr/>
          </p:nvSpPr>
          <p:spPr>
            <a:xfrm>
              <a:off x="7658036" y="5769103"/>
              <a:ext cx="333986" cy="333986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5F3D5A6-E57B-447C-804F-379DD656A5A3}"/>
                </a:ext>
              </a:extLst>
            </p:cNvPr>
            <p:cNvSpPr/>
            <p:nvPr/>
          </p:nvSpPr>
          <p:spPr>
            <a:xfrm>
              <a:off x="7594106" y="5750087"/>
              <a:ext cx="47000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A243-5196-42D2-94F5-7B7EECF936D3}"/>
              </a:ext>
            </a:extLst>
          </p:cNvPr>
          <p:cNvGrpSpPr/>
          <p:nvPr/>
        </p:nvGrpSpPr>
        <p:grpSpPr>
          <a:xfrm>
            <a:off x="2775373" y="3099795"/>
            <a:ext cx="1095173" cy="1109659"/>
            <a:chOff x="3358483" y="3831696"/>
            <a:chExt cx="1095173" cy="110965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899B33-D6A6-495F-BE6C-53F50B2EBDB3}"/>
                </a:ext>
              </a:extLst>
            </p:cNvPr>
            <p:cNvGrpSpPr/>
            <p:nvPr/>
          </p:nvGrpSpPr>
          <p:grpSpPr>
            <a:xfrm>
              <a:off x="3378924" y="3831696"/>
              <a:ext cx="1065485" cy="1109659"/>
              <a:chOff x="4316649" y="1697283"/>
              <a:chExt cx="2037523" cy="2121997"/>
            </a:xfrm>
          </p:grpSpPr>
          <p:sp>
            <p:nvSpPr>
              <p:cNvPr id="44" name="Arrow: Curved Down 43">
                <a:extLst>
                  <a:ext uri="{FF2B5EF4-FFF2-40B4-BE49-F238E27FC236}">
                    <a16:creationId xmlns:a16="http://schemas.microsoft.com/office/drawing/2014/main" id="{33F6FED0-4D8F-4B71-9E9F-FDAD1E855AF6}"/>
                  </a:ext>
                </a:extLst>
              </p:cNvPr>
              <p:cNvSpPr/>
              <p:nvPr/>
            </p:nvSpPr>
            <p:spPr>
              <a:xfrm rot="329651" flipH="1">
                <a:off x="4815062" y="1697283"/>
                <a:ext cx="993049" cy="367969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urved Down 44">
                <a:extLst>
                  <a:ext uri="{FF2B5EF4-FFF2-40B4-BE49-F238E27FC236}">
                    <a16:creationId xmlns:a16="http://schemas.microsoft.com/office/drawing/2014/main" id="{40631979-4356-460D-991C-98B3E4324522}"/>
                  </a:ext>
                </a:extLst>
              </p:cNvPr>
              <p:cNvSpPr/>
              <p:nvPr/>
            </p:nvSpPr>
            <p:spPr>
              <a:xfrm rot="16200000" flipH="1">
                <a:off x="4005334" y="2521118"/>
                <a:ext cx="990600" cy="367969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urved Down 45">
                <a:extLst>
                  <a:ext uri="{FF2B5EF4-FFF2-40B4-BE49-F238E27FC236}">
                    <a16:creationId xmlns:a16="http://schemas.microsoft.com/office/drawing/2014/main" id="{B6F68E69-9B23-4DCB-8F6E-0E6AC8CEC21A}"/>
                  </a:ext>
                </a:extLst>
              </p:cNvPr>
              <p:cNvSpPr/>
              <p:nvPr/>
            </p:nvSpPr>
            <p:spPr>
              <a:xfrm rot="11279851" flipH="1">
                <a:off x="4855743" y="3413597"/>
                <a:ext cx="962334" cy="405683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urved Down 46">
                <a:extLst>
                  <a:ext uri="{FF2B5EF4-FFF2-40B4-BE49-F238E27FC236}">
                    <a16:creationId xmlns:a16="http://schemas.microsoft.com/office/drawing/2014/main" id="{44795AC4-EB85-474B-84FE-7B68F17A445C}"/>
                  </a:ext>
                </a:extLst>
              </p:cNvPr>
              <p:cNvSpPr/>
              <p:nvPr/>
            </p:nvSpPr>
            <p:spPr>
              <a:xfrm rot="5552345" flipH="1">
                <a:off x="5629433" y="2468657"/>
                <a:ext cx="1012224" cy="437255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F9DAC3-3F74-4046-84F0-5B78ABE20015}"/>
                </a:ext>
              </a:extLst>
            </p:cNvPr>
            <p:cNvSpPr/>
            <p:nvPr/>
          </p:nvSpPr>
          <p:spPr>
            <a:xfrm>
              <a:off x="3358483" y="4158733"/>
              <a:ext cx="109517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Deadlock</a:t>
              </a: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6DB841-590C-407F-A803-91ED33C97D6A}"/>
              </a:ext>
            </a:extLst>
          </p:cNvPr>
          <p:cNvCxnSpPr>
            <a:cxnSpLocks/>
          </p:cNvCxnSpPr>
          <p:nvPr/>
        </p:nvCxnSpPr>
        <p:spPr>
          <a:xfrm>
            <a:off x="4562242" y="4278226"/>
            <a:ext cx="45586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8F68FE-2703-4CB5-8A41-8FCF09D4793A}"/>
              </a:ext>
            </a:extLst>
          </p:cNvPr>
          <p:cNvCxnSpPr>
            <a:cxnSpLocks/>
          </p:cNvCxnSpPr>
          <p:nvPr/>
        </p:nvCxnSpPr>
        <p:spPr>
          <a:xfrm>
            <a:off x="1525144" y="3019943"/>
            <a:ext cx="4648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E79F88D-E6FD-4C14-899E-DEB1607DB594}"/>
              </a:ext>
            </a:extLst>
          </p:cNvPr>
          <p:cNvCxnSpPr>
            <a:cxnSpLocks/>
          </p:cNvCxnSpPr>
          <p:nvPr/>
        </p:nvCxnSpPr>
        <p:spPr>
          <a:xfrm>
            <a:off x="2989525" y="2775088"/>
            <a:ext cx="527124" cy="0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38545B2-DC04-4B9B-91C7-A366CC6F61F0}"/>
              </a:ext>
            </a:extLst>
          </p:cNvPr>
          <p:cNvCxnSpPr>
            <a:cxnSpLocks/>
          </p:cNvCxnSpPr>
          <p:nvPr/>
        </p:nvCxnSpPr>
        <p:spPr>
          <a:xfrm>
            <a:off x="4343887" y="3442062"/>
            <a:ext cx="0" cy="430306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2312443-E3AC-443F-8E53-07E126F4F13E}"/>
              </a:ext>
            </a:extLst>
          </p:cNvPr>
          <p:cNvCxnSpPr>
            <a:cxnSpLocks/>
          </p:cNvCxnSpPr>
          <p:nvPr/>
        </p:nvCxnSpPr>
        <p:spPr>
          <a:xfrm flipV="1">
            <a:off x="2215665" y="3430205"/>
            <a:ext cx="0" cy="442856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1827018-1100-4E11-825B-4ECBAC50B450}"/>
              </a:ext>
            </a:extLst>
          </p:cNvPr>
          <p:cNvCxnSpPr>
            <a:cxnSpLocks/>
          </p:cNvCxnSpPr>
          <p:nvPr/>
        </p:nvCxnSpPr>
        <p:spPr>
          <a:xfrm flipH="1">
            <a:off x="2988796" y="4489547"/>
            <a:ext cx="528917" cy="0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53B4CB-FE28-43F0-AF96-0E0A124D999C}"/>
              </a:ext>
            </a:extLst>
          </p:cNvPr>
          <p:cNvGrpSpPr/>
          <p:nvPr/>
        </p:nvGrpSpPr>
        <p:grpSpPr>
          <a:xfrm>
            <a:off x="4758305" y="5129309"/>
            <a:ext cx="2312466" cy="943630"/>
            <a:chOff x="827415" y="4753583"/>
            <a:chExt cx="2312466" cy="94363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D823FC9-EB77-427F-8A7C-5378972482C1}"/>
                </a:ext>
              </a:extLst>
            </p:cNvPr>
            <p:cNvSpPr/>
            <p:nvPr/>
          </p:nvSpPr>
          <p:spPr>
            <a:xfrm>
              <a:off x="827415" y="5258366"/>
              <a:ext cx="474559" cy="43884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/>
                <a:t>5</a:t>
              </a:r>
              <a:endParaRPr lang="en-US" sz="3200" b="1" dirty="0"/>
            </a:p>
          </p:txBody>
        </p:sp>
        <p:sp>
          <p:nvSpPr>
            <p:cNvPr id="58" name="Callout: Line 57">
              <a:extLst>
                <a:ext uri="{FF2B5EF4-FFF2-40B4-BE49-F238E27FC236}">
                  <a16:creationId xmlns:a16="http://schemas.microsoft.com/office/drawing/2014/main" id="{22ED73DC-D062-48A0-868E-DCF98BAF3D62}"/>
                </a:ext>
              </a:extLst>
            </p:cNvPr>
            <p:cNvSpPr/>
            <p:nvPr/>
          </p:nvSpPr>
          <p:spPr>
            <a:xfrm>
              <a:off x="1747792" y="4753583"/>
              <a:ext cx="1392089" cy="493059"/>
            </a:xfrm>
            <a:prstGeom prst="borderCallout1">
              <a:avLst>
                <a:gd name="adj1" fmla="val 36697"/>
                <a:gd name="adj2" fmla="val 849"/>
                <a:gd name="adj3" fmla="val 112500"/>
                <a:gd name="adj4" fmla="val -38333"/>
              </a:avLst>
            </a:prstGeom>
            <a:solidFill>
              <a:schemeClr val="accent1">
                <a:lumMod val="75000"/>
              </a:schemeClr>
            </a:solidFill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Destination Router-5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39A596-87FC-4173-91BF-4818CAA05DE1}"/>
              </a:ext>
            </a:extLst>
          </p:cNvPr>
          <p:cNvCxnSpPr>
            <a:cxnSpLocks/>
          </p:cNvCxnSpPr>
          <p:nvPr/>
        </p:nvCxnSpPr>
        <p:spPr>
          <a:xfrm flipV="1">
            <a:off x="4054086" y="2216434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loud 60">
            <a:extLst>
              <a:ext uri="{FF2B5EF4-FFF2-40B4-BE49-F238E27FC236}">
                <a16:creationId xmlns:a16="http://schemas.microsoft.com/office/drawing/2014/main" id="{1C02B2E5-0744-44CB-AB44-7B17B38511CA}"/>
              </a:ext>
            </a:extLst>
          </p:cNvPr>
          <p:cNvSpPr/>
          <p:nvPr/>
        </p:nvSpPr>
        <p:spPr>
          <a:xfrm rot="16703736">
            <a:off x="4499521" y="3120855"/>
            <a:ext cx="2115884" cy="1196199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97388BBF-FF9E-43F0-A05A-5AC11DFD6067}"/>
              </a:ext>
            </a:extLst>
          </p:cNvPr>
          <p:cNvSpPr/>
          <p:nvPr/>
        </p:nvSpPr>
        <p:spPr>
          <a:xfrm rot="16507793">
            <a:off x="-118248" y="3031838"/>
            <a:ext cx="2235152" cy="1339073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D0464411-D3E4-451C-96A4-BC2FD7319E17}"/>
              </a:ext>
            </a:extLst>
          </p:cNvPr>
          <p:cNvSpPr/>
          <p:nvPr/>
        </p:nvSpPr>
        <p:spPr>
          <a:xfrm>
            <a:off x="2077498" y="1226093"/>
            <a:ext cx="2368292" cy="1206752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9508D5D-B8E2-4927-ADCD-A2A564D8BD11}"/>
              </a:ext>
            </a:extLst>
          </p:cNvPr>
          <p:cNvSpPr/>
          <p:nvPr/>
        </p:nvSpPr>
        <p:spPr>
          <a:xfrm>
            <a:off x="2557446" y="1562584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296113-A440-4323-B583-8CBF68E0D75A}"/>
              </a:ext>
            </a:extLst>
          </p:cNvPr>
          <p:cNvSpPr/>
          <p:nvPr/>
        </p:nvSpPr>
        <p:spPr>
          <a:xfrm rot="16200000">
            <a:off x="195461" y="3443022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ACF06C7-EA41-4CAF-8EEB-ADD8CA056406}"/>
              </a:ext>
            </a:extLst>
          </p:cNvPr>
          <p:cNvSpPr/>
          <p:nvPr/>
        </p:nvSpPr>
        <p:spPr>
          <a:xfrm rot="16200000">
            <a:off x="4733361" y="3465847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0EF5E329-3763-4107-98B8-A955E4400E36}"/>
              </a:ext>
            </a:extLst>
          </p:cNvPr>
          <p:cNvSpPr/>
          <p:nvPr/>
        </p:nvSpPr>
        <p:spPr>
          <a:xfrm rot="158227">
            <a:off x="2048424" y="4901868"/>
            <a:ext cx="2418968" cy="1240898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8268858-68B5-45C0-BBE9-D42E54D26FF9}"/>
              </a:ext>
            </a:extLst>
          </p:cNvPr>
          <p:cNvSpPr/>
          <p:nvPr/>
        </p:nvSpPr>
        <p:spPr>
          <a:xfrm>
            <a:off x="2462054" y="5294832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71" name="Footer Placeholder 3">
            <a:extLst>
              <a:ext uri="{FF2B5EF4-FFF2-40B4-BE49-F238E27FC236}">
                <a16:creationId xmlns:a16="http://schemas.microsoft.com/office/drawing/2014/main" id="{F2A7C5F1-A087-4368-9DD2-028A73478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A9AC8C4E-F3E9-1F47-9ADC-11893E946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07" y="1114425"/>
            <a:ext cx="4084817" cy="520324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Deadlock: Cyclic dependence between packets</a:t>
            </a:r>
          </a:p>
          <a:p>
            <a:endParaRPr lang="en-US" dirty="0"/>
          </a:p>
          <a:p>
            <a:r>
              <a:rPr lang="en-US" dirty="0"/>
              <a:t>Renders the forward progress of packets impossible</a:t>
            </a:r>
          </a:p>
          <a:p>
            <a:endParaRPr lang="en-US" dirty="0"/>
          </a:p>
          <a:p>
            <a:r>
              <a:rPr lang="en-US" dirty="0"/>
              <a:t>Correctness problem, can cause system failure</a:t>
            </a:r>
          </a:p>
        </p:txBody>
      </p:sp>
    </p:spTree>
    <p:extLst>
      <p:ext uri="{BB962C8B-B14F-4D97-AF65-F5344CB8AC3E}">
        <p14:creationId xmlns:p14="http://schemas.microsoft.com/office/powerpoint/2010/main" val="24437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80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0013 0.08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7917 -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084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8426 L -0.00039 -0.26366 " pathEditMode="relative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7 -0.00301 L -0.2112 -0.008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27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8796 L -0.00104 0.27292 " pathEditMode="relative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0.00046 L 0.21042 0.00046 " pathEditMode="relative" ptsTypes="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7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53311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dirty="0">
                <a:solidFill>
                  <a:schemeClr val="tx1"/>
                </a:solidFill>
              </a:rPr>
              <a:t>SWAP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Concept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Deadlock freedom proof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Router </a:t>
            </a:r>
            <a:r>
              <a:rPr lang="en-US" sz="3000" dirty="0" err="1">
                <a:solidFill>
                  <a:schemeClr val="tx1"/>
                </a:solidFill>
              </a:rPr>
              <a:t>microarch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Evaluations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368784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4E54-5850-2747-A714-F10370FD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7FBB-3F54-B146-9C5A-B87A98D27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231986"/>
            <a:ext cx="10707879" cy="5025123"/>
          </a:xfrm>
        </p:spPr>
        <p:txBody>
          <a:bodyPr>
            <a:normAutofit/>
          </a:bodyPr>
          <a:lstStyle/>
          <a:p>
            <a:r>
              <a:rPr lang="en-US" dirty="0"/>
              <a:t>Gem5 for full system and SE mode simulations</a:t>
            </a:r>
          </a:p>
          <a:p>
            <a:r>
              <a:rPr lang="en-US" dirty="0"/>
              <a:t>X86 and RISC-V ISA</a:t>
            </a:r>
          </a:p>
          <a:p>
            <a:r>
              <a:rPr lang="en-US" dirty="0"/>
              <a:t>Garnet2.0 for network simulation</a:t>
            </a:r>
          </a:p>
          <a:p>
            <a:r>
              <a:rPr lang="en-US" dirty="0"/>
              <a:t>SWAP uses random routing algorithm</a:t>
            </a:r>
          </a:p>
          <a:p>
            <a:r>
              <a:rPr lang="en-US" dirty="0"/>
              <a:t>SWAP uses VCT flow control</a:t>
            </a:r>
          </a:p>
          <a:p>
            <a:r>
              <a:rPr lang="en-US" dirty="0"/>
              <a:t>Evaluated on regular and irregular topologies</a:t>
            </a:r>
          </a:p>
          <a:p>
            <a:r>
              <a:rPr lang="en-US" dirty="0"/>
              <a:t>Evaluated on synthetic traffic patterns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D0580-9342-9449-8128-9FB1F7AB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8F2C8-7ECB-BE49-BB13-9929DAEA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53311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dirty="0">
                <a:solidFill>
                  <a:schemeClr val="tx1"/>
                </a:solidFill>
              </a:rPr>
              <a:t>SWAP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Concept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Definition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Deadlock freedom proof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Router </a:t>
            </a:r>
            <a:r>
              <a:rPr lang="en-US" sz="3000" dirty="0" err="1">
                <a:solidFill>
                  <a:schemeClr val="tx1"/>
                </a:solidFill>
              </a:rPr>
              <a:t>microarch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Methodology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56543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9501-B986-43D0-ACCA-E40A5F37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Traffic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FF1CF-0BEC-47A3-AE3C-D94DA523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39EAF-05BC-4559-9208-E660EC70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1">
            <a:extLst>
              <a:ext uri="{FF2B5EF4-FFF2-40B4-BE49-F238E27FC236}">
                <a16:creationId xmlns:a16="http://schemas.microsoft.com/office/drawing/2014/main" id="{E6CA006F-F04A-4C18-842A-2729620E10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820150"/>
              </p:ext>
            </p:extLst>
          </p:nvPr>
        </p:nvGraphicFramePr>
        <p:xfrm>
          <a:off x="484059" y="3875670"/>
          <a:ext cx="5192148" cy="242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1">
            <a:extLst>
              <a:ext uri="{FF2B5EF4-FFF2-40B4-BE49-F238E27FC236}">
                <a16:creationId xmlns:a16="http://schemas.microsoft.com/office/drawing/2014/main" id="{C4010DDC-23A7-48AF-AE5A-2C6D3205D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988733"/>
              </p:ext>
            </p:extLst>
          </p:nvPr>
        </p:nvGraphicFramePr>
        <p:xfrm>
          <a:off x="5890065" y="1346796"/>
          <a:ext cx="5303869" cy="253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1">
            <a:extLst>
              <a:ext uri="{FF2B5EF4-FFF2-40B4-BE49-F238E27FC236}">
                <a16:creationId xmlns:a16="http://schemas.microsoft.com/office/drawing/2014/main" id="{D06683D4-F5BD-4EF4-A287-1DB534FEE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281273"/>
              </p:ext>
            </p:extLst>
          </p:nvPr>
        </p:nvGraphicFramePr>
        <p:xfrm>
          <a:off x="5891351" y="3860957"/>
          <a:ext cx="5303869" cy="2449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1">
            <a:extLst>
              <a:ext uri="{FF2B5EF4-FFF2-40B4-BE49-F238E27FC236}">
                <a16:creationId xmlns:a16="http://schemas.microsoft.com/office/drawing/2014/main" id="{669CE6EE-4D81-4F2C-BB66-B18553ED52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089906"/>
              </p:ext>
            </p:extLst>
          </p:nvPr>
        </p:nvGraphicFramePr>
        <p:xfrm>
          <a:off x="522417" y="1372570"/>
          <a:ext cx="5192147" cy="253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32C488-31BA-A844-8FC5-B31BE7E0EB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636" b="6247"/>
          <a:stretch/>
        </p:blipFill>
        <p:spPr>
          <a:xfrm>
            <a:off x="1788051" y="1098790"/>
            <a:ext cx="8102600" cy="2553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46A572-936A-EE49-B207-9168A539F5A3}"/>
              </a:ext>
            </a:extLst>
          </p:cNvPr>
          <p:cNvSpPr/>
          <p:nvPr/>
        </p:nvSpPr>
        <p:spPr>
          <a:xfrm>
            <a:off x="152045" y="1098790"/>
            <a:ext cx="11555896" cy="5211989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CE272-7D1D-044F-9236-9B3EF575759C}"/>
              </a:ext>
            </a:extLst>
          </p:cNvPr>
          <p:cNvSpPr/>
          <p:nvPr/>
        </p:nvSpPr>
        <p:spPr>
          <a:xfrm>
            <a:off x="262297" y="3477199"/>
            <a:ext cx="2495815" cy="481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40% higher throughput than </a:t>
            </a:r>
            <a:r>
              <a:rPr lang="en-US" dirty="0" err="1"/>
              <a:t>DoR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1DA42-A324-3241-8E5E-7E9FA3F135B8}"/>
              </a:ext>
            </a:extLst>
          </p:cNvPr>
          <p:cNvSpPr/>
          <p:nvPr/>
        </p:nvSpPr>
        <p:spPr>
          <a:xfrm>
            <a:off x="5715525" y="3469068"/>
            <a:ext cx="2503410" cy="481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44% higher throughput than Deflection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DEC96-FD07-8747-AEF2-E1CD8206C183}"/>
              </a:ext>
            </a:extLst>
          </p:cNvPr>
          <p:cNvSpPr/>
          <p:nvPr/>
        </p:nvSpPr>
        <p:spPr>
          <a:xfrm>
            <a:off x="2988430" y="3484240"/>
            <a:ext cx="2495815" cy="481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25% higher throughput than Escape VC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A0E475-6D22-FB4D-B719-C067AB6F933E}"/>
              </a:ext>
            </a:extLst>
          </p:cNvPr>
          <p:cNvSpPr/>
          <p:nvPr/>
        </p:nvSpPr>
        <p:spPr>
          <a:xfrm>
            <a:off x="8580540" y="3463876"/>
            <a:ext cx="2881022" cy="481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10% higher throughput than Deadlock Detection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3186F3-E5BD-B34F-8EB0-8612C3184F98}"/>
              </a:ext>
            </a:extLst>
          </p:cNvPr>
          <p:cNvSpPr/>
          <p:nvPr/>
        </p:nvSpPr>
        <p:spPr>
          <a:xfrm>
            <a:off x="4618968" y="4342314"/>
            <a:ext cx="2542194" cy="37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results in paper</a:t>
            </a:r>
          </a:p>
        </p:txBody>
      </p:sp>
    </p:spTree>
    <p:extLst>
      <p:ext uri="{BB962C8B-B14F-4D97-AF65-F5344CB8AC3E}">
        <p14:creationId xmlns:p14="http://schemas.microsoft.com/office/powerpoint/2010/main" val="137961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6D86-BB7E-0F4C-BD06-A968C9E7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Traversal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C3721-2DEB-FF40-8FFD-2901DB3B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4406A-6E32-D648-97B7-5020DEB7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7DF5A-F3C6-744A-B8C2-B53C4770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6"/>
          <a:stretch/>
        </p:blipFill>
        <p:spPr>
          <a:xfrm>
            <a:off x="514102" y="2009174"/>
            <a:ext cx="10844334" cy="20653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B5CC00-302F-DB42-A054-E41D94908D99}"/>
              </a:ext>
            </a:extLst>
          </p:cNvPr>
          <p:cNvSpPr/>
          <p:nvPr/>
        </p:nvSpPr>
        <p:spPr>
          <a:xfrm>
            <a:off x="3144384" y="4105731"/>
            <a:ext cx="5583769" cy="44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SPIN has 8-10x higher link activity because of probes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F8E6B-025B-CD46-A767-A9687BF5EF4B}"/>
              </a:ext>
            </a:extLst>
          </p:cNvPr>
          <p:cNvSpPr/>
          <p:nvPr/>
        </p:nvSpPr>
        <p:spPr>
          <a:xfrm>
            <a:off x="2176554" y="4729106"/>
            <a:ext cx="7596256" cy="44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Deflection has 60% higher link activity because of continuous misroute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71639-8D96-724D-A374-7FE44D97127C}"/>
              </a:ext>
            </a:extLst>
          </p:cNvPr>
          <p:cNvSpPr/>
          <p:nvPr/>
        </p:nvSpPr>
        <p:spPr>
          <a:xfrm>
            <a:off x="2814147" y="5233426"/>
            <a:ext cx="6321071" cy="44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SWAP has close to 0 additional link activity at higher period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355738-48F5-7343-ACA9-EE65DB7EB420}"/>
              </a:ext>
            </a:extLst>
          </p:cNvPr>
          <p:cNvSpPr/>
          <p:nvPr/>
        </p:nvSpPr>
        <p:spPr>
          <a:xfrm>
            <a:off x="4686209" y="5774080"/>
            <a:ext cx="2576946" cy="44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analysis in paper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455B8D-E7E9-8548-8785-BD2E1CE7ED48}"/>
              </a:ext>
            </a:extLst>
          </p:cNvPr>
          <p:cNvCxnSpPr>
            <a:cxnSpLocks/>
          </p:cNvCxnSpPr>
          <p:nvPr/>
        </p:nvCxnSpPr>
        <p:spPr>
          <a:xfrm flipH="1">
            <a:off x="5838092" y="1911035"/>
            <a:ext cx="257908" cy="13104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FED8F5-43A4-5844-A529-BB28FC465DC3}"/>
              </a:ext>
            </a:extLst>
          </p:cNvPr>
          <p:cNvCxnSpPr>
            <a:cxnSpLocks/>
          </p:cNvCxnSpPr>
          <p:nvPr/>
        </p:nvCxnSpPr>
        <p:spPr>
          <a:xfrm>
            <a:off x="4884516" y="1911035"/>
            <a:ext cx="853985" cy="144092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6A8103B-229F-0A4B-9D1A-FC6FCD63D083}"/>
              </a:ext>
            </a:extLst>
          </p:cNvPr>
          <p:cNvCxnSpPr>
            <a:cxnSpLocks/>
          </p:cNvCxnSpPr>
          <p:nvPr/>
        </p:nvCxnSpPr>
        <p:spPr>
          <a:xfrm flipH="1">
            <a:off x="7569203" y="1911035"/>
            <a:ext cx="868741" cy="14447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2389027D-2873-3144-8A18-EF58C670B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3225"/>
          <a:stretch/>
        </p:blipFill>
        <p:spPr>
          <a:xfrm>
            <a:off x="1813407" y="1647821"/>
            <a:ext cx="7850188" cy="2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9D88-3121-414A-8E90-827D0B56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MESI Cache Coherence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D5265-6185-B849-86E9-B44ED89B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D6BD-4139-CC43-A152-8CBB7C25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DD6A68-8737-458E-9300-36E0BB728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681279"/>
              </p:ext>
            </p:extLst>
          </p:nvPr>
        </p:nvGraphicFramePr>
        <p:xfrm>
          <a:off x="1689159" y="1016257"/>
          <a:ext cx="8395119" cy="248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1B4B5D-BFB6-4540-83FE-9DA63F8B8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246715"/>
              </p:ext>
            </p:extLst>
          </p:nvPr>
        </p:nvGraphicFramePr>
        <p:xfrm>
          <a:off x="1639019" y="3554086"/>
          <a:ext cx="8462513" cy="263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716F9CC-EA5C-4C48-A019-BE6A190FA079}"/>
              </a:ext>
            </a:extLst>
          </p:cNvPr>
          <p:cNvSpPr/>
          <p:nvPr/>
        </p:nvSpPr>
        <p:spPr>
          <a:xfrm>
            <a:off x="8869680" y="4235570"/>
            <a:ext cx="1036320" cy="196682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7CAC43-CA5B-4F18-BB73-0D2AD27BC524}"/>
              </a:ext>
            </a:extLst>
          </p:cNvPr>
          <p:cNvSpPr/>
          <p:nvPr/>
        </p:nvSpPr>
        <p:spPr>
          <a:xfrm>
            <a:off x="9784452" y="4511655"/>
            <a:ext cx="19909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18% sp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eedup on average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3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15AB-912D-7349-BF63-E79A8C20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MOESI Cache Coherence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1CFDE-9ADB-244A-AB44-4F193D74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6CC26-3483-2148-856A-57A1D778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2AA46FD-352B-4419-BEE3-068039F92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418386"/>
              </p:ext>
            </p:extLst>
          </p:nvPr>
        </p:nvGraphicFramePr>
        <p:xfrm>
          <a:off x="431321" y="1041144"/>
          <a:ext cx="11093570" cy="246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85A209-D513-484D-82CE-1AF986F59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191249"/>
              </p:ext>
            </p:extLst>
          </p:nvPr>
        </p:nvGraphicFramePr>
        <p:xfrm>
          <a:off x="449729" y="3464573"/>
          <a:ext cx="11026176" cy="2352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22BA8D1-A533-4C81-9A54-E814733AB975}"/>
              </a:ext>
            </a:extLst>
          </p:cNvPr>
          <p:cNvSpPr/>
          <p:nvPr/>
        </p:nvSpPr>
        <p:spPr>
          <a:xfrm>
            <a:off x="10444878" y="3911855"/>
            <a:ext cx="975360" cy="192503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23E28-901B-4C5B-B4B7-8AF32BBDE06D}"/>
              </a:ext>
            </a:extLst>
          </p:cNvPr>
          <p:cNvSpPr/>
          <p:nvPr/>
        </p:nvSpPr>
        <p:spPr>
          <a:xfrm>
            <a:off x="8511469" y="5738334"/>
            <a:ext cx="19909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 sp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eedup on average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28939"/>
            <a:ext cx="10707879" cy="553311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dirty="0">
                <a:solidFill>
                  <a:schemeClr val="tx1"/>
                </a:solidFill>
              </a:rPr>
              <a:t>SWAP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Concept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Walk-through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Deadlock freedom proof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Router </a:t>
            </a:r>
            <a:r>
              <a:rPr lang="en-US" sz="3000" dirty="0" err="1">
                <a:solidFill>
                  <a:schemeClr val="tx1"/>
                </a:solidFill>
              </a:rPr>
              <a:t>microarch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Results</a:t>
            </a:r>
          </a:p>
          <a:p>
            <a:r>
              <a:rPr lang="en-US" b="1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354749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6691FC-3C18-A749-A278-C5E47DD70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304064"/>
              </p:ext>
            </p:extLst>
          </p:nvPr>
        </p:nvGraphicFramePr>
        <p:xfrm>
          <a:off x="466725" y="1168846"/>
          <a:ext cx="1002982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187">
                  <a:extLst>
                    <a:ext uri="{9D8B030D-6E8A-4147-A177-3AD203B41FA5}">
                      <a16:colId xmlns:a16="http://schemas.microsoft.com/office/drawing/2014/main" val="1871353799"/>
                    </a:ext>
                  </a:extLst>
                </a:gridCol>
                <a:gridCol w="1405054">
                  <a:extLst>
                    <a:ext uri="{9D8B030D-6E8A-4147-A177-3AD203B41FA5}">
                      <a16:colId xmlns:a16="http://schemas.microsoft.com/office/drawing/2014/main" val="237566872"/>
                    </a:ext>
                  </a:extLst>
                </a:gridCol>
                <a:gridCol w="1347394">
                  <a:extLst>
                    <a:ext uri="{9D8B030D-6E8A-4147-A177-3AD203B41FA5}">
                      <a16:colId xmlns:a16="http://schemas.microsoft.com/office/drawing/2014/main" val="4012784762"/>
                    </a:ext>
                  </a:extLst>
                </a:gridCol>
                <a:gridCol w="1152036">
                  <a:extLst>
                    <a:ext uri="{9D8B030D-6E8A-4147-A177-3AD203B41FA5}">
                      <a16:colId xmlns:a16="http://schemas.microsoft.com/office/drawing/2014/main" val="1299573098"/>
                    </a:ext>
                  </a:extLst>
                </a:gridCol>
                <a:gridCol w="1565654">
                  <a:extLst>
                    <a:ext uri="{9D8B030D-6E8A-4147-A177-3AD203B41FA5}">
                      <a16:colId xmlns:a16="http://schemas.microsoft.com/office/drawing/2014/main" val="38946207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993671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Resolution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 Path Diversity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Extra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Topology 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Deadlock Detection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16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Dally/Turn Restriction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59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Duato</a:t>
                      </a:r>
                      <a:r>
                        <a:rPr lang="en-US" dirty="0"/>
                        <a:t>/Escape VC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12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Injection Restriction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Bubble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217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Deflection 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Misroute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6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Coordination [5]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Synchronize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676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SWAP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Backtrack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78196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3649D-0900-094E-AB07-98369C2A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5CDF7-1F27-2943-899B-DCCAD578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33" y="1842367"/>
            <a:ext cx="349169" cy="334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FDC83-1F3A-8F41-979B-2B633A425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940" y="1824289"/>
            <a:ext cx="349169" cy="33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96410-42CB-AF49-A899-B7C44DE08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654" y="1824303"/>
            <a:ext cx="336757" cy="32623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805CE-BD21-D24A-B9D0-6C00FD58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10" y="1834799"/>
            <a:ext cx="336757" cy="32623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5070F-C1A2-C54A-A81E-AC1F076F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741" y="3684581"/>
            <a:ext cx="336757" cy="326233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67AEC2-299A-6F4E-B615-E091AAD8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143" y="2215314"/>
            <a:ext cx="336757" cy="32623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8130F-EBA0-E54B-93AB-21E99F653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783" y="2582221"/>
            <a:ext cx="336757" cy="32623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A8868E-A6B7-0D46-A1B8-ED32FDF6B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23" y="2193984"/>
            <a:ext cx="349169" cy="3342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CCD7B7-724B-3747-8377-98B952C26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278" y="2597412"/>
            <a:ext cx="336757" cy="326233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A67ED-E22C-F74B-9D97-B33741E10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611" y="2952611"/>
            <a:ext cx="336757" cy="32623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C24DE2-DA82-894D-BEAD-0D02B2912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59" y="2954333"/>
            <a:ext cx="336757" cy="326233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60EA85-592A-4B48-9CE0-7FFAC68E2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13" y="2967157"/>
            <a:ext cx="336757" cy="326233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3B055E-BDA5-3B4A-8646-43BB0510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34" y="3685708"/>
            <a:ext cx="336757" cy="326233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4A400F-357C-EF4D-B505-28281C54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35" y="3302741"/>
            <a:ext cx="349169" cy="3342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4BE609-0CF3-0042-A403-42F09C1B5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451" y="2943760"/>
            <a:ext cx="349169" cy="3342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4B1A37-5B38-1E47-A8C5-CF557CF0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23" y="2578423"/>
            <a:ext cx="349169" cy="3342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A23E91-560B-1941-954B-E8E0A47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248" y="2572845"/>
            <a:ext cx="349169" cy="3342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572CC4-9D3C-784B-BB9A-2BF6BF405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13" y="3319335"/>
            <a:ext cx="336757" cy="326233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FE2634-3B09-0742-B19A-E03361C11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959" y="3316138"/>
            <a:ext cx="336757" cy="326233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6AF5C9F-4A22-498E-958B-28CADAD5B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41" y="2206301"/>
            <a:ext cx="336757" cy="32623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D0138-3D9A-48D8-B666-1378CCA7FA1F}"/>
              </a:ext>
            </a:extLst>
          </p:cNvPr>
          <p:cNvSpPr/>
          <p:nvPr/>
        </p:nvSpPr>
        <p:spPr>
          <a:xfrm>
            <a:off x="434210" y="3977274"/>
            <a:ext cx="41040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*in all VCs except escape VC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01EB-2ABE-4C1E-8378-327035146488}"/>
              </a:ext>
            </a:extLst>
          </p:cNvPr>
          <p:cNvSpPr/>
          <p:nvPr/>
        </p:nvSpPr>
        <p:spPr>
          <a:xfrm>
            <a:off x="5335246" y="2130580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D60F69-108F-8746-8AAB-DEBD8A46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2" y="3685471"/>
            <a:ext cx="336757" cy="326233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E4A208-BF19-2147-B8C9-E9EB9549D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863" y="3313995"/>
            <a:ext cx="336757" cy="326233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8FC30-BCFA-364B-A838-A5492C5B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82" y="3682589"/>
            <a:ext cx="336757" cy="326233"/>
          </a:xfrm>
          <a:prstGeom prst="rect">
            <a:avLst/>
          </a:prstGeom>
          <a:noFill/>
        </p:spPr>
      </p:pic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1ECCDBEB-A931-4612-8FA9-47CE33DD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1120F95-4381-4775-BB6C-2E6857019CDE}"/>
              </a:ext>
            </a:extLst>
          </p:cNvPr>
          <p:cNvSpPr txBox="1">
            <a:spLocks/>
          </p:cNvSpPr>
          <p:nvPr/>
        </p:nvSpPr>
        <p:spPr>
          <a:xfrm>
            <a:off x="393107" y="213915"/>
            <a:ext cx="10690788" cy="76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Revisiting Qualitative Comparison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0D2DF00-A32A-487D-9533-6846B3F6D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191" y="2196776"/>
            <a:ext cx="336757" cy="326233"/>
          </a:xfrm>
          <a:prstGeom prst="rect">
            <a:avLst/>
          </a:prstGeom>
          <a:noFill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EA59B47-7130-4750-BF02-089BE69A60B9}"/>
              </a:ext>
            </a:extLst>
          </p:cNvPr>
          <p:cNvSpPr/>
          <p:nvPr/>
        </p:nvSpPr>
        <p:spPr>
          <a:xfrm>
            <a:off x="8059396" y="2121055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9273A3-36A3-46C4-89BA-2A485ABFC178}"/>
              </a:ext>
            </a:extLst>
          </p:cNvPr>
          <p:cNvSpPr/>
          <p:nvPr/>
        </p:nvSpPr>
        <p:spPr>
          <a:xfrm>
            <a:off x="473966" y="3664245"/>
            <a:ext cx="10029825" cy="39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60CEA-05D6-624C-9310-257D3577443C}"/>
              </a:ext>
            </a:extLst>
          </p:cNvPr>
          <p:cNvSpPr txBox="1"/>
          <p:nvPr/>
        </p:nvSpPr>
        <p:spPr>
          <a:xfrm>
            <a:off x="467663" y="4409517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1B1578-5CD7-8048-A6B0-AA8F812117CE}"/>
              </a:ext>
            </a:extLst>
          </p:cNvPr>
          <p:cNvSpPr txBox="1"/>
          <p:nvPr/>
        </p:nvSpPr>
        <p:spPr>
          <a:xfrm>
            <a:off x="466724" y="4918972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50B40D-D199-2041-A716-5FDC4AAD0269}"/>
              </a:ext>
            </a:extLst>
          </p:cNvPr>
          <p:cNvSpPr txBox="1"/>
          <p:nvPr/>
        </p:nvSpPr>
        <p:spPr>
          <a:xfrm>
            <a:off x="466724" y="5343280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1AA95-05DC-F94C-84C0-8704171E78B0}"/>
              </a:ext>
            </a:extLst>
          </p:cNvPr>
          <p:cNvSpPr txBox="1"/>
          <p:nvPr/>
        </p:nvSpPr>
        <p:spPr>
          <a:xfrm>
            <a:off x="466724" y="5674179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D24953-9A1F-B049-9F95-E4AFF8DE5ABF}"/>
              </a:ext>
            </a:extLst>
          </p:cNvPr>
          <p:cNvSpPr txBox="1"/>
          <p:nvPr/>
        </p:nvSpPr>
        <p:spPr>
          <a:xfrm>
            <a:off x="471765" y="6011649"/>
            <a:ext cx="62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29AE53-4ADF-5F43-A047-000B972E2A97}"/>
              </a:ext>
            </a:extLst>
          </p:cNvPr>
          <p:cNvSpPr txBox="1"/>
          <p:nvPr/>
        </p:nvSpPr>
        <p:spPr>
          <a:xfrm>
            <a:off x="965212" y="4440819"/>
            <a:ext cx="5915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Deadlock-free message routing in multiprocessor interconnection networks </a:t>
            </a:r>
            <a:r>
              <a:rPr lang="en-US" sz="1400" dirty="0"/>
              <a:t>[IEEE Trans. Computer, 1987] </a:t>
            </a:r>
          </a:p>
          <a:p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FD39A-F40C-3946-BAB4-31732C5961FD}"/>
              </a:ext>
            </a:extLst>
          </p:cNvPr>
          <p:cNvSpPr txBox="1"/>
          <p:nvPr/>
        </p:nvSpPr>
        <p:spPr>
          <a:xfrm>
            <a:off x="979090" y="4932063"/>
            <a:ext cx="554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A new theory of deadlock-free adaptive routing in wormhole networks. </a:t>
            </a:r>
            <a:r>
              <a:rPr lang="en-US" sz="1400" dirty="0"/>
              <a:t>[IEEE Trans. On Parallel and Dist. Sys, 1993]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3602D2-852D-7748-A32B-D21F862330BE}"/>
              </a:ext>
            </a:extLst>
          </p:cNvPr>
          <p:cNvSpPr txBox="1"/>
          <p:nvPr/>
        </p:nvSpPr>
        <p:spPr>
          <a:xfrm>
            <a:off x="969604" y="5421324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Bubble Flow Control </a:t>
            </a:r>
            <a:r>
              <a:rPr lang="en-US" sz="1400" dirty="0"/>
              <a:t>[</a:t>
            </a:r>
            <a:r>
              <a:rPr lang="en-US" sz="1400" dirty="0">
                <a:latin typeface="Tahoma"/>
                <a:cs typeface="Tahoma"/>
              </a:rPr>
              <a:t>IPDPS 2011</a:t>
            </a:r>
            <a:r>
              <a:rPr lang="en-US" sz="1400" dirty="0"/>
              <a:t>]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53BFF-1AD1-8B4B-8ACE-F56312373808}"/>
              </a:ext>
            </a:extLst>
          </p:cNvPr>
          <p:cNvSpPr txBox="1"/>
          <p:nvPr/>
        </p:nvSpPr>
        <p:spPr>
          <a:xfrm>
            <a:off x="969603" y="5696691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BLESS </a:t>
            </a:r>
            <a:r>
              <a:rPr lang="en-US" sz="1400" dirty="0">
                <a:latin typeface="Tahoma"/>
                <a:cs typeface="Tahoma"/>
              </a:rPr>
              <a:t>[ISCA’09]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 CHIPPER </a:t>
            </a:r>
            <a:r>
              <a:rPr lang="en-US" sz="1400" dirty="0">
                <a:latin typeface="Tahoma"/>
                <a:cs typeface="Tahoma"/>
              </a:rPr>
              <a:t>[HPCA’11]</a:t>
            </a:r>
            <a:endParaRPr lang="en-US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5CE59-8E97-1C47-A115-F52DE1245CD5}"/>
              </a:ext>
            </a:extLst>
          </p:cNvPr>
          <p:cNvSpPr txBox="1"/>
          <p:nvPr/>
        </p:nvSpPr>
        <p:spPr>
          <a:xfrm>
            <a:off x="979090" y="6016964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DISHA </a:t>
            </a:r>
            <a:r>
              <a:rPr lang="en-US" sz="1400" dirty="0">
                <a:latin typeface="Tahoma"/>
                <a:cs typeface="Tahoma"/>
              </a:rPr>
              <a:t>[IPDPS’95] 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Static Bubble </a:t>
            </a:r>
            <a:r>
              <a:rPr lang="en-US" sz="1400" dirty="0">
                <a:latin typeface="Tahoma"/>
                <a:cs typeface="Tahoma"/>
              </a:rPr>
              <a:t>[HPCA’17]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  SPIN </a:t>
            </a:r>
            <a:r>
              <a:rPr lang="en-US" sz="1400" dirty="0">
                <a:latin typeface="Tahoma"/>
                <a:cs typeface="Tahoma"/>
              </a:rPr>
              <a:t>[ISCA’18]</a:t>
            </a:r>
            <a:endParaRPr lang="en-US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0A8DC5-D4DF-B04F-8508-48D755D52500}"/>
              </a:ext>
            </a:extLst>
          </p:cNvPr>
          <p:cNvSpPr txBox="1"/>
          <p:nvPr/>
        </p:nvSpPr>
        <p:spPr>
          <a:xfrm>
            <a:off x="7607794" y="4983265"/>
            <a:ext cx="62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[6]: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144908-3707-B649-A128-BC49F2ECB402}"/>
              </a:ext>
            </a:extLst>
          </p:cNvPr>
          <p:cNvSpPr txBox="1"/>
          <p:nvPr/>
        </p:nvSpPr>
        <p:spPr>
          <a:xfrm>
            <a:off x="8059396" y="5033841"/>
            <a:ext cx="1616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SWAP </a:t>
            </a:r>
            <a:r>
              <a:rPr lang="en-US" sz="1400" dirty="0">
                <a:latin typeface="Tahoma"/>
                <a:cs typeface="Tahoma"/>
              </a:rPr>
              <a:t>[MICRO’19]</a:t>
            </a:r>
            <a:endParaRPr lang="en-US" sz="1400" dirty="0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21D96AFD-A519-0546-9B57-E65726DB13C6}"/>
              </a:ext>
            </a:extLst>
          </p:cNvPr>
          <p:cNvSpPr/>
          <p:nvPr/>
        </p:nvSpPr>
        <p:spPr>
          <a:xfrm>
            <a:off x="0" y="3696294"/>
            <a:ext cx="509451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2D47108-3F19-404B-A1C4-C05E4FC7D7DE}"/>
              </a:ext>
            </a:extLst>
          </p:cNvPr>
          <p:cNvSpPr/>
          <p:nvPr/>
        </p:nvSpPr>
        <p:spPr>
          <a:xfrm rot="10800000">
            <a:off x="10434569" y="3722943"/>
            <a:ext cx="509451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875DE434-AFBD-1B4A-BAE5-44B958A2A19D}"/>
              </a:ext>
            </a:extLst>
          </p:cNvPr>
          <p:cNvSpPr/>
          <p:nvPr/>
        </p:nvSpPr>
        <p:spPr>
          <a:xfrm>
            <a:off x="7137947" y="5020210"/>
            <a:ext cx="509451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E8B37B7F-F5E6-7C47-9660-AC93B64E29FE}"/>
              </a:ext>
            </a:extLst>
          </p:cNvPr>
          <p:cNvSpPr/>
          <p:nvPr/>
        </p:nvSpPr>
        <p:spPr>
          <a:xfrm rot="10800000">
            <a:off x="9689196" y="5004261"/>
            <a:ext cx="509451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7" grpId="0"/>
      <p:bldP spid="18" grpId="0" animBg="1"/>
      <p:bldP spid="2" grpId="0"/>
      <p:bldP spid="37" grpId="0"/>
      <p:bldP spid="41" grpId="0"/>
      <p:bldP spid="42" grpId="0"/>
      <p:bldP spid="43" grpId="0"/>
      <p:bldP spid="48" grpId="0"/>
      <p:bldP spid="4" grpId="0"/>
      <p:bldP spid="50" grpId="0"/>
      <p:bldP spid="51" grpId="0"/>
      <p:bldP spid="52" grpId="0"/>
      <p:bldP spid="49" grpId="0"/>
      <p:bldP spid="53" grpId="0"/>
      <p:bldP spid="54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E11F-C2EC-0242-92C4-303A46DB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D0BF-AF55-F745-9537-E6A41B32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14425"/>
            <a:ext cx="11221018" cy="5287154"/>
          </a:xfrm>
        </p:spPr>
        <p:txBody>
          <a:bodyPr>
            <a:normAutofit/>
          </a:bodyPr>
          <a:lstStyle/>
          <a:p>
            <a:r>
              <a:rPr lang="en-US" dirty="0"/>
              <a:t>Deadlock is the problem which every network must solve</a:t>
            </a:r>
          </a:p>
          <a:p>
            <a:r>
              <a:rPr lang="en-US" dirty="0"/>
              <a:t>Current solutions either require complex deadlock detection or provision extra set of buffers or restrict turns</a:t>
            </a:r>
          </a:p>
          <a:p>
            <a:r>
              <a:rPr lang="en-US" dirty="0"/>
              <a:t>SWAP provides a novel way of resolving deadlock by swapping packets in the network. </a:t>
            </a:r>
          </a:p>
          <a:p>
            <a:pPr lvl="1"/>
            <a:r>
              <a:rPr lang="en-US" dirty="0"/>
              <a:t> No extra buffer needed as it does in-place swap</a:t>
            </a:r>
          </a:p>
          <a:p>
            <a:pPr lvl="1"/>
            <a:r>
              <a:rPr lang="en-US" dirty="0"/>
              <a:t> Free from complicated deadlock detection circuitry</a:t>
            </a:r>
          </a:p>
          <a:p>
            <a:pPr lvl="1"/>
            <a:r>
              <a:rPr lang="en-US" dirty="0"/>
              <a:t> Provides full path-diversity therefore high performant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CA48-D0D1-4FF5-9692-B114CCE038D9}"/>
              </a:ext>
            </a:extLst>
          </p:cNvPr>
          <p:cNvSpPr/>
          <p:nvPr/>
        </p:nvSpPr>
        <p:spPr>
          <a:xfrm>
            <a:off x="7148455" y="5649339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D701E8-46BE-4884-9828-7BF8FFAE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29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D574C39-026B-48D5-A968-46AF91913C2A}"/>
              </a:ext>
            </a:extLst>
          </p:cNvPr>
          <p:cNvSpPr txBox="1">
            <a:spLocks/>
          </p:cNvSpPr>
          <p:nvPr/>
        </p:nvSpPr>
        <p:spPr>
          <a:xfrm>
            <a:off x="393497" y="206719"/>
            <a:ext cx="8596668" cy="76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Questions?</a:t>
            </a:r>
          </a:p>
        </p:txBody>
      </p:sp>
      <p:sp>
        <p:nvSpPr>
          <p:cNvPr id="283" name="Footer Placeholder 3">
            <a:extLst>
              <a:ext uri="{FF2B5EF4-FFF2-40B4-BE49-F238E27FC236}">
                <a16:creationId xmlns:a16="http://schemas.microsoft.com/office/drawing/2014/main" id="{3C0ADAF6-1593-6C46-96A4-35D8BEB3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4039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7AA78-FF14-4FBD-85A8-F874B7CD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05AE57-2294-44D9-BA17-5DC9EF97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Dependency Graph (CDG)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6AF2B-8829-43EE-9621-B3BDF9664D7C}"/>
              </a:ext>
            </a:extLst>
          </p:cNvPr>
          <p:cNvGrpSpPr/>
          <p:nvPr/>
        </p:nvGrpSpPr>
        <p:grpSpPr>
          <a:xfrm>
            <a:off x="3963218" y="1116616"/>
            <a:ext cx="2438400" cy="1600200"/>
            <a:chOff x="6009669" y="2722851"/>
            <a:chExt cx="2438400" cy="1600200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D71C95C7-2E0A-4B7C-AAC8-1C31F1094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9669" y="2722851"/>
              <a:ext cx="534988" cy="1600200"/>
              <a:chOff x="5486400" y="1828800"/>
              <a:chExt cx="685800" cy="1905000"/>
            </a:xfrm>
          </p:grpSpPr>
          <p:grpSp>
            <p:nvGrpSpPr>
              <p:cNvPr id="35" name="Group 11">
                <a:extLst>
                  <a:ext uri="{FF2B5EF4-FFF2-40B4-BE49-F238E27FC236}">
                    <a16:creationId xmlns:a16="http://schemas.microsoft.com/office/drawing/2014/main" id="{587200A9-50E5-4B9E-9271-AEEB79923F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6400" y="1828800"/>
                <a:ext cx="685800" cy="1905000"/>
                <a:chOff x="3886200" y="1524000"/>
                <a:chExt cx="685800" cy="1905000"/>
              </a:xfrm>
            </p:grpSpPr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AC0B979F-7E05-40AC-B3E8-F037DCE88AAD}"/>
                    </a:ext>
                  </a:extLst>
                </p:cNvPr>
                <p:cNvSpPr/>
                <p:nvPr/>
              </p:nvSpPr>
              <p:spPr>
                <a:xfrm>
                  <a:off x="3886200" y="2742974"/>
                  <a:ext cx="685800" cy="6860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en-US" dirty="0">
                    <a:solidFill>
                      <a:srgbClr val="FFFFFF"/>
                    </a:solidFill>
                    <a:latin typeface="Tahoma"/>
                    <a:ea typeface="굴림" pitchFamily="34" charset="-127"/>
                    <a:cs typeface="Tahoma"/>
                  </a:endParaRPr>
                </a:p>
              </p:txBody>
            </p:sp>
            <p:sp>
              <p:nvSpPr>
                <p:cNvPr id="39" name="Rectangle 5">
                  <a:extLst>
                    <a:ext uri="{FF2B5EF4-FFF2-40B4-BE49-F238E27FC236}">
                      <a16:creationId xmlns:a16="http://schemas.microsoft.com/office/drawing/2014/main" id="{F2A85653-571E-412E-A704-1B0A174EBBE9}"/>
                    </a:ext>
                  </a:extLst>
                </p:cNvPr>
                <p:cNvSpPr/>
                <p:nvPr/>
              </p:nvSpPr>
              <p:spPr>
                <a:xfrm>
                  <a:off x="3886200" y="1524000"/>
                  <a:ext cx="685800" cy="68602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en-US" dirty="0">
                    <a:solidFill>
                      <a:srgbClr val="FFFFFF"/>
                    </a:solidFill>
                    <a:latin typeface="Tahoma"/>
                    <a:ea typeface="굴림" pitchFamily="34" charset="-127"/>
                    <a:cs typeface="Tahoma"/>
                  </a:endParaRPr>
                </a:p>
              </p:txBody>
            </p:sp>
            <p:cxnSp>
              <p:nvCxnSpPr>
                <p:cNvPr id="40" name="Straight Arrow Connector 7">
                  <a:extLst>
                    <a:ext uri="{FF2B5EF4-FFF2-40B4-BE49-F238E27FC236}">
                      <a16:creationId xmlns:a16="http://schemas.microsoft.com/office/drawing/2014/main" id="{4EED0A59-E19E-46BA-AF56-72045AFBFFAA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847721" y="2476427"/>
                  <a:ext cx="534836" cy="2036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8">
                  <a:extLst>
                    <a:ext uri="{FF2B5EF4-FFF2-40B4-BE49-F238E27FC236}">
                      <a16:creationId xmlns:a16="http://schemas.microsoft.com/office/drawing/2014/main" id="{AEB28DE8-BDFB-433F-807A-B2E1C6E6C293}"/>
                    </a:ext>
                  </a:extLst>
                </p:cNvPr>
                <p:cNvCxnSpPr/>
                <p:nvPr/>
              </p:nvCxnSpPr>
              <p:spPr>
                <a:xfrm rot="5400000">
                  <a:off x="4077605" y="2476501"/>
                  <a:ext cx="532946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84">
                <a:extLst>
                  <a:ext uri="{FF2B5EF4-FFF2-40B4-BE49-F238E27FC236}">
                    <a16:creationId xmlns:a16="http://schemas.microsoft.com/office/drawing/2014/main" id="{4BA27584-881A-4CA2-972B-9297EBA4EC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72" y="1981200"/>
                <a:ext cx="408659" cy="439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F</a:t>
                </a:r>
              </a:p>
            </p:txBody>
          </p:sp>
          <p:sp>
            <p:nvSpPr>
              <p:cNvPr id="37" name="TextBox 85">
                <a:extLst>
                  <a:ext uri="{FF2B5EF4-FFF2-40B4-BE49-F238E27FC236}">
                    <a16:creationId xmlns:a16="http://schemas.microsoft.com/office/drawing/2014/main" id="{6E37B0AE-C90E-484B-AFC6-467FADD258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72" y="3200400"/>
                <a:ext cx="455616" cy="439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A</a:t>
                </a:r>
              </a:p>
            </p:txBody>
          </p:sp>
        </p:grpSp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96923B08-EA89-4C4C-AD37-D9B278888EA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6732776" y="3558670"/>
              <a:ext cx="576262" cy="952500"/>
              <a:chOff x="5486400" y="2514600"/>
              <a:chExt cx="685800" cy="1219200"/>
            </a:xfrm>
          </p:grpSpPr>
          <p:grpSp>
            <p:nvGrpSpPr>
              <p:cNvPr id="30" name="Group 11">
                <a:extLst>
                  <a:ext uri="{FF2B5EF4-FFF2-40B4-BE49-F238E27FC236}">
                    <a16:creationId xmlns:a16="http://schemas.microsoft.com/office/drawing/2014/main" id="{037AD04D-1A77-407E-BFEE-B9CA7936A6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6400" y="2514600"/>
                <a:ext cx="685800" cy="1219200"/>
                <a:chOff x="3886200" y="2209800"/>
                <a:chExt cx="685800" cy="1219200"/>
              </a:xfrm>
            </p:grpSpPr>
            <p:sp>
              <p:nvSpPr>
                <p:cNvPr id="32" name="Rectangle 27">
                  <a:extLst>
                    <a:ext uri="{FF2B5EF4-FFF2-40B4-BE49-F238E27FC236}">
                      <a16:creationId xmlns:a16="http://schemas.microsoft.com/office/drawing/2014/main" id="{A2409E5E-31AC-4352-BD21-DACDEAB0BFF4}"/>
                    </a:ext>
                  </a:extLst>
                </p:cNvPr>
                <p:cNvSpPr/>
                <p:nvPr/>
              </p:nvSpPr>
              <p:spPr>
                <a:xfrm>
                  <a:off x="3886200" y="2744215"/>
                  <a:ext cx="685800" cy="68478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en-US" dirty="0">
                    <a:solidFill>
                      <a:srgbClr val="FFFFFF"/>
                    </a:solidFill>
                    <a:latin typeface="Tahoma"/>
                    <a:ea typeface="굴림" pitchFamily="34" charset="-127"/>
                    <a:cs typeface="Tahoma"/>
                  </a:endParaRP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2D627E55-42C1-45C3-852E-9EFDD0E40EE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845703" y="2477008"/>
                  <a:ext cx="534415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AC5BA36-E7AC-4F8C-B9AA-89914284F1D0}"/>
                    </a:ext>
                  </a:extLst>
                </p:cNvPr>
                <p:cNvCxnSpPr/>
                <p:nvPr/>
              </p:nvCxnSpPr>
              <p:spPr>
                <a:xfrm rot="5400000">
                  <a:off x="4077137" y="2476063"/>
                  <a:ext cx="534415" cy="1889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79">
                <a:extLst>
                  <a:ext uri="{FF2B5EF4-FFF2-40B4-BE49-F238E27FC236}">
                    <a16:creationId xmlns:a16="http://schemas.microsoft.com/office/drawing/2014/main" id="{7D889183-57AC-4DD4-BAE9-52C9A423A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5603098" y="3222770"/>
                <a:ext cx="439072" cy="439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B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5140A5-4ABE-4932-A7B6-B3CB7E09F507}"/>
                </a:ext>
              </a:extLst>
            </p:cNvPr>
            <p:cNvSpPr/>
            <p:nvPr/>
          </p:nvSpPr>
          <p:spPr>
            <a:xfrm rot="16200000">
              <a:off x="7892445" y="3767426"/>
              <a:ext cx="576262" cy="5349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endParaRPr lang="en-US" dirty="0">
                <a:solidFill>
                  <a:srgbClr val="FFFFFF"/>
                </a:solidFill>
                <a:ea typeface="굴림" pitchFamily="34" charset="-127"/>
                <a:cs typeface="Arial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5D302BE-4859-44AB-96F0-360F19A738D3}"/>
                </a:ext>
              </a:extLst>
            </p:cNvPr>
            <p:cNvCxnSpPr/>
            <p:nvPr/>
          </p:nvCxnSpPr>
          <p:spPr>
            <a:xfrm>
              <a:off x="7497157" y="3937289"/>
              <a:ext cx="415925" cy="1587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BAC8847-4394-460E-9C6E-9C936B60C742}"/>
                </a:ext>
              </a:extLst>
            </p:cNvPr>
            <p:cNvCxnSpPr/>
            <p:nvPr/>
          </p:nvCxnSpPr>
          <p:spPr>
            <a:xfrm flipH="1" flipV="1">
              <a:off x="7497157" y="4130964"/>
              <a:ext cx="417512" cy="0"/>
            </a:xfrm>
            <a:prstGeom prst="straightConnector1">
              <a:avLst/>
            </a:prstGeom>
            <a:ln w="9525">
              <a:solidFill>
                <a:srgbClr val="0000FF"/>
              </a:solidFill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37">
              <a:extLst>
                <a:ext uri="{FF2B5EF4-FFF2-40B4-BE49-F238E27FC236}">
                  <a16:creationId xmlns:a16="http://schemas.microsoft.com/office/drawing/2014/main" id="{D5A43A13-F489-40E2-AB94-C415E6314BD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6732775" y="2534733"/>
              <a:ext cx="576263" cy="952500"/>
              <a:chOff x="5486400" y="2514600"/>
              <a:chExt cx="685800" cy="1219200"/>
            </a:xfrm>
          </p:grpSpPr>
          <p:grpSp>
            <p:nvGrpSpPr>
              <p:cNvPr id="25" name="Group 11">
                <a:extLst>
                  <a:ext uri="{FF2B5EF4-FFF2-40B4-BE49-F238E27FC236}">
                    <a16:creationId xmlns:a16="http://schemas.microsoft.com/office/drawing/2014/main" id="{A8668770-EA73-4A75-980B-9DCE348ED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6400" y="2514600"/>
                <a:ext cx="685800" cy="1219200"/>
                <a:chOff x="3886200" y="2209800"/>
                <a:chExt cx="685800" cy="121920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EC185E5-DE14-4AA4-8C9D-5F9CA4C6F8FF}"/>
                    </a:ext>
                  </a:extLst>
                </p:cNvPr>
                <p:cNvSpPr/>
                <p:nvPr/>
              </p:nvSpPr>
              <p:spPr>
                <a:xfrm>
                  <a:off x="3886200" y="2744215"/>
                  <a:ext cx="685800" cy="68478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en-US" dirty="0">
                    <a:solidFill>
                      <a:srgbClr val="FFFFFF"/>
                    </a:solidFill>
                    <a:latin typeface="Tahoma"/>
                    <a:ea typeface="굴림" pitchFamily="34" charset="-127"/>
                    <a:cs typeface="Tahoma"/>
                  </a:endParaRP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594E18C8-C2AD-4CC4-9E2B-50AAB78349AC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845703" y="2477008"/>
                  <a:ext cx="534415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600AC145-E773-4AF5-95EF-47E91BD523CE}"/>
                    </a:ext>
                  </a:extLst>
                </p:cNvPr>
                <p:cNvCxnSpPr/>
                <p:nvPr/>
              </p:nvCxnSpPr>
              <p:spPr>
                <a:xfrm rot="5400000">
                  <a:off x="4077137" y="2476063"/>
                  <a:ext cx="534415" cy="189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71">
                <a:extLst>
                  <a:ext uri="{FF2B5EF4-FFF2-40B4-BE49-F238E27FC236}">
                    <a16:creationId xmlns:a16="http://schemas.microsoft.com/office/drawing/2014/main" id="{E43FBABE-4C7E-497E-893F-A8E5DA0DBD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5613558" y="3212311"/>
                <a:ext cx="418153" cy="439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E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AA61E8-8CA5-4BFC-A6A2-E325F543C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8382" y="3299114"/>
              <a:ext cx="180975" cy="449262"/>
              <a:chOff x="4114006" y="2209800"/>
              <a:chExt cx="230982" cy="534988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C7AA7A7-A542-4690-A8DE-7EF08C6BEBA3}"/>
                  </a:ext>
                </a:extLst>
              </p:cNvPr>
              <p:cNvCxnSpPr/>
              <p:nvPr/>
            </p:nvCxnSpPr>
            <p:spPr>
              <a:xfrm rot="5400000" flipH="1" flipV="1">
                <a:off x="3847525" y="2476281"/>
                <a:ext cx="534988" cy="202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5E25FD2-A9A1-4D21-AE2B-092E8558D74A}"/>
                  </a:ext>
                </a:extLst>
              </p:cNvPr>
              <p:cNvCxnSpPr/>
              <p:nvPr/>
            </p:nvCxnSpPr>
            <p:spPr>
              <a:xfrm rot="5400000">
                <a:off x="4077425" y="2475336"/>
                <a:ext cx="533098" cy="202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029977D4-0108-4A99-9780-393C515BC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3082" y="2722851"/>
              <a:ext cx="534987" cy="1466955"/>
              <a:chOff x="5486400" y="1828800"/>
              <a:chExt cx="685800" cy="1746874"/>
            </a:xfrm>
          </p:grpSpPr>
          <p:grpSp>
            <p:nvGrpSpPr>
              <p:cNvPr id="17" name="Group 62">
                <a:extLst>
                  <a:ext uri="{FF2B5EF4-FFF2-40B4-BE49-F238E27FC236}">
                    <a16:creationId xmlns:a16="http://schemas.microsoft.com/office/drawing/2014/main" id="{71111319-56CD-4BDE-B99D-EA8B7F26C6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6400" y="1828800"/>
                <a:ext cx="685800" cy="1220788"/>
                <a:chOff x="3886200" y="1524000"/>
                <a:chExt cx="685800" cy="1220788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20904F1-7134-450E-9A9A-A76795F38C83}"/>
                    </a:ext>
                  </a:extLst>
                </p:cNvPr>
                <p:cNvSpPr/>
                <p:nvPr/>
              </p:nvSpPr>
              <p:spPr>
                <a:xfrm>
                  <a:off x="3886200" y="1524000"/>
                  <a:ext cx="685800" cy="6862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latinLnBrk="1"/>
                  <a:endParaRPr lang="en-US" dirty="0">
                    <a:solidFill>
                      <a:srgbClr val="FFFFFF"/>
                    </a:solidFill>
                    <a:latin typeface="Tahoma"/>
                    <a:ea typeface="굴림" pitchFamily="34" charset="-127"/>
                    <a:cs typeface="Tahoma"/>
                  </a:endParaRP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4EB62CDE-02AF-423F-B97A-A2AB0098023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847645" y="2476700"/>
                  <a:ext cx="534989" cy="203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F32F632-8812-4818-BC40-1898CD2653F2}"/>
                    </a:ext>
                  </a:extLst>
                </p:cNvPr>
                <p:cNvCxnSpPr/>
                <p:nvPr/>
              </p:nvCxnSpPr>
              <p:spPr>
                <a:xfrm rot="5400000">
                  <a:off x="4077528" y="2476773"/>
                  <a:ext cx="533099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oval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63">
                <a:extLst>
                  <a:ext uri="{FF2B5EF4-FFF2-40B4-BE49-F238E27FC236}">
                    <a16:creationId xmlns:a16="http://schemas.microsoft.com/office/drawing/2014/main" id="{A90D9B0A-4AA5-472A-A471-B2C55E7FDB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72" y="1981199"/>
                <a:ext cx="460819" cy="439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D</a:t>
                </a:r>
              </a:p>
            </p:txBody>
          </p:sp>
          <p:sp>
            <p:nvSpPr>
              <p:cNvPr id="19" name="TextBox 64">
                <a:extLst>
                  <a:ext uri="{FF2B5EF4-FFF2-40B4-BE49-F238E27FC236}">
                    <a16:creationId xmlns:a16="http://schemas.microsoft.com/office/drawing/2014/main" id="{0251EA97-E93F-4CF0-AA0C-F5FA09B5A3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72" y="3135867"/>
                <a:ext cx="434233" cy="439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b="1" dirty="0">
                    <a:solidFill>
                      <a:srgbClr val="009900"/>
                    </a:solidFill>
                    <a:latin typeface="Tahoma"/>
                    <a:cs typeface="Tahoma"/>
                  </a:rPr>
                  <a:t>C</a:t>
                </a:r>
              </a:p>
            </p:txBody>
          </p:sp>
        </p:grp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1DDF3507-32DF-43C5-9F84-0E66D35495E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607488" y="2803020"/>
              <a:ext cx="193675" cy="417513"/>
              <a:chOff x="4114006" y="2209800"/>
              <a:chExt cx="230982" cy="534988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C695F2C-9BDC-4B42-AC52-B4B2FC65F2F0}"/>
                  </a:ext>
                </a:extLst>
              </p:cNvPr>
              <p:cNvCxnSpPr/>
              <p:nvPr/>
            </p:nvCxnSpPr>
            <p:spPr>
              <a:xfrm rot="5400000" flipH="1" flipV="1">
                <a:off x="3847458" y="2476348"/>
                <a:ext cx="534988" cy="189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D81428C-4D0D-4E85-B296-C1359742E5E5}"/>
                  </a:ext>
                </a:extLst>
              </p:cNvPr>
              <p:cNvCxnSpPr/>
              <p:nvPr/>
            </p:nvCxnSpPr>
            <p:spPr>
              <a:xfrm rot="5400000">
                <a:off x="4077564" y="2473296"/>
                <a:ext cx="532953" cy="189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Picture 47" descr="initial_2.pdf">
            <a:extLst>
              <a:ext uri="{FF2B5EF4-FFF2-40B4-BE49-F238E27FC236}">
                <a16:creationId xmlns:a16="http://schemas.microsoft.com/office/drawing/2014/main" id="{EB9DE178-696D-4C9E-B7A9-FDE346E527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914" y="2995490"/>
            <a:ext cx="83820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1F8DB09-E86B-4F3F-B8E2-600851B676E9}"/>
              </a:ext>
            </a:extLst>
          </p:cNvPr>
          <p:cNvCxnSpPr>
            <a:cxnSpLocks/>
          </p:cNvCxnSpPr>
          <p:nvPr/>
        </p:nvCxnSpPr>
        <p:spPr>
          <a:xfrm flipH="1">
            <a:off x="3694145" y="2526316"/>
            <a:ext cx="2091131" cy="51900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294205-2F7F-4E68-89DC-0614C722429A}"/>
              </a:ext>
            </a:extLst>
          </p:cNvPr>
          <p:cNvGrpSpPr/>
          <p:nvPr/>
        </p:nvGrpSpPr>
        <p:grpSpPr>
          <a:xfrm>
            <a:off x="4451322" y="1738900"/>
            <a:ext cx="496267" cy="1477868"/>
            <a:chOff x="1074725" y="1474358"/>
            <a:chExt cx="496267" cy="1477868"/>
          </a:xfrm>
        </p:grpSpPr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4B4E4169-EFD0-4266-9EFA-786F2A1610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725" y="1474358"/>
              <a:ext cx="496267" cy="345964"/>
            </a:xfrm>
            <a:prstGeom prst="bentConnector3">
              <a:avLst>
                <a:gd name="adj1" fmla="val 99004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CBA48E-EBAF-4219-9A3C-B49DD222883C}"/>
                </a:ext>
              </a:extLst>
            </p:cNvPr>
            <p:cNvCxnSpPr>
              <a:cxnSpLocks/>
            </p:cNvCxnSpPr>
            <p:nvPr/>
          </p:nvCxnSpPr>
          <p:spPr>
            <a:xfrm>
              <a:off x="1265679" y="1821793"/>
              <a:ext cx="0" cy="113043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4FF33C94-1416-4921-B0CC-3B21D6792DD3}"/>
              </a:ext>
            </a:extLst>
          </p:cNvPr>
          <p:cNvSpPr/>
          <p:nvPr/>
        </p:nvSpPr>
        <p:spPr>
          <a:xfrm>
            <a:off x="6223817" y="3154816"/>
            <a:ext cx="2444621" cy="6630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3CBEDA25-DDF9-43AF-BD7D-E7AA6ADF69A7}"/>
              </a:ext>
            </a:extLst>
          </p:cNvPr>
          <p:cNvSpPr/>
          <p:nvPr/>
        </p:nvSpPr>
        <p:spPr>
          <a:xfrm>
            <a:off x="8246408" y="2321380"/>
            <a:ext cx="422030" cy="833436"/>
          </a:xfrm>
          <a:prstGeom prst="down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D6FF1A-2D2D-8A48-BCFF-F37B9DE47DBC}"/>
              </a:ext>
            </a:extLst>
          </p:cNvPr>
          <p:cNvSpPr/>
          <p:nvPr/>
        </p:nvSpPr>
        <p:spPr>
          <a:xfrm>
            <a:off x="7979566" y="1849695"/>
            <a:ext cx="9557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Cycle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F8C93EC-4068-489B-937F-E084A469B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19" y="4310742"/>
            <a:ext cx="10707879" cy="2165551"/>
          </a:xfrm>
        </p:spPr>
        <p:txBody>
          <a:bodyPr/>
          <a:lstStyle/>
          <a:p>
            <a:r>
              <a:rPr lang="en-US" dirty="0"/>
              <a:t>Function of Topology and Routing Algorithm</a:t>
            </a:r>
          </a:p>
          <a:p>
            <a:r>
              <a:rPr lang="en-US" dirty="0"/>
              <a:t>Deadlock occurs because of cycles present in the channel dependency graph of the topology</a:t>
            </a:r>
          </a:p>
          <a:p>
            <a:endParaRPr lang="en-US" dirty="0"/>
          </a:p>
        </p:txBody>
      </p:sp>
      <p:sp>
        <p:nvSpPr>
          <p:cNvPr id="52" name="Footer Placeholder 3">
            <a:extLst>
              <a:ext uri="{FF2B5EF4-FFF2-40B4-BE49-F238E27FC236}">
                <a16:creationId xmlns:a16="http://schemas.microsoft.com/office/drawing/2014/main" id="{CDE7D799-0F06-4534-8348-A67C2BCA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242206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2" grpId="0"/>
      <p:bldP spid="5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6691FC-3C18-A749-A278-C5E47DD70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812355"/>
              </p:ext>
            </p:extLst>
          </p:nvPr>
        </p:nvGraphicFramePr>
        <p:xfrm>
          <a:off x="466725" y="1168846"/>
          <a:ext cx="1002982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187">
                  <a:extLst>
                    <a:ext uri="{9D8B030D-6E8A-4147-A177-3AD203B41FA5}">
                      <a16:colId xmlns:a16="http://schemas.microsoft.com/office/drawing/2014/main" val="1871353799"/>
                    </a:ext>
                  </a:extLst>
                </a:gridCol>
                <a:gridCol w="1405054">
                  <a:extLst>
                    <a:ext uri="{9D8B030D-6E8A-4147-A177-3AD203B41FA5}">
                      <a16:colId xmlns:a16="http://schemas.microsoft.com/office/drawing/2014/main" val="237566872"/>
                    </a:ext>
                  </a:extLst>
                </a:gridCol>
                <a:gridCol w="1347394">
                  <a:extLst>
                    <a:ext uri="{9D8B030D-6E8A-4147-A177-3AD203B41FA5}">
                      <a16:colId xmlns:a16="http://schemas.microsoft.com/office/drawing/2014/main" val="4012784762"/>
                    </a:ext>
                  </a:extLst>
                </a:gridCol>
                <a:gridCol w="1152036">
                  <a:extLst>
                    <a:ext uri="{9D8B030D-6E8A-4147-A177-3AD203B41FA5}">
                      <a16:colId xmlns:a16="http://schemas.microsoft.com/office/drawing/2014/main" val="1299573098"/>
                    </a:ext>
                  </a:extLst>
                </a:gridCol>
                <a:gridCol w="1565654">
                  <a:extLst>
                    <a:ext uri="{9D8B030D-6E8A-4147-A177-3AD203B41FA5}">
                      <a16:colId xmlns:a16="http://schemas.microsoft.com/office/drawing/2014/main" val="38946207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993671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Resolution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 Path Diversity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Extra VCs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Topology 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Deadlock Detection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16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Dally/Turn Restriction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59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Duato</a:t>
                      </a:r>
                      <a:r>
                        <a:rPr lang="en-US" dirty="0"/>
                        <a:t>/Escape VC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12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Injection Restriction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Bubble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217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Deflection 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Misroute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6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Coordination [5]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Synchronize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676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78196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3649D-0900-094E-AB07-98369C2A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5CDF7-1F27-2943-899B-DCCAD578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33" y="1842367"/>
            <a:ext cx="349169" cy="334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FDC83-1F3A-8F41-979B-2B633A425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940" y="1824289"/>
            <a:ext cx="349169" cy="33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96410-42CB-AF49-A899-B7C44DE08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654" y="1824303"/>
            <a:ext cx="336757" cy="32623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805CE-BD21-D24A-B9D0-6C00FD58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10" y="1834799"/>
            <a:ext cx="336757" cy="32623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5070F-C1A2-C54A-A81E-AC1F076F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741" y="3684581"/>
            <a:ext cx="336757" cy="326233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67AEC2-299A-6F4E-B615-E091AAD8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143" y="2215314"/>
            <a:ext cx="336757" cy="32623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8130F-EBA0-E54B-93AB-21E99F653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783" y="2582221"/>
            <a:ext cx="336757" cy="32623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A8868E-A6B7-0D46-A1B8-ED32FDF6B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23" y="2193984"/>
            <a:ext cx="349169" cy="3342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CCD7B7-724B-3747-8377-98B952C26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278" y="2597412"/>
            <a:ext cx="336757" cy="326233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A67ED-E22C-F74B-9D97-B33741E10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611" y="2952611"/>
            <a:ext cx="336757" cy="32623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C24DE2-DA82-894D-BEAD-0D02B2912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59" y="2954333"/>
            <a:ext cx="336757" cy="326233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60EA85-592A-4B48-9CE0-7FFAC68E2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13" y="2967157"/>
            <a:ext cx="336757" cy="326233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3B055E-BDA5-3B4A-8646-43BB0510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34" y="3685708"/>
            <a:ext cx="336757" cy="326233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4A400F-357C-EF4D-B505-28281C54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35" y="3302741"/>
            <a:ext cx="349169" cy="3342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4BE609-0CF3-0042-A403-42F09C1B5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451" y="2943760"/>
            <a:ext cx="349169" cy="3342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4B1A37-5B38-1E47-A8C5-CF557CF0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23" y="2578423"/>
            <a:ext cx="349169" cy="3342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A23E91-560B-1941-954B-E8E0A47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248" y="2572845"/>
            <a:ext cx="349169" cy="3342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572CC4-9D3C-784B-BB9A-2BF6BF405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13" y="3319335"/>
            <a:ext cx="336757" cy="326233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FE2634-3B09-0742-B19A-E03361C11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959" y="3316138"/>
            <a:ext cx="336757" cy="326233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6AF5C9F-4A22-498E-958B-28CADAD5B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41" y="2206301"/>
            <a:ext cx="336757" cy="32623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D0138-3D9A-48D8-B666-1378CCA7FA1F}"/>
              </a:ext>
            </a:extLst>
          </p:cNvPr>
          <p:cNvSpPr/>
          <p:nvPr/>
        </p:nvSpPr>
        <p:spPr>
          <a:xfrm>
            <a:off x="434210" y="3977274"/>
            <a:ext cx="41040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*in all VCs except escape VC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A01EB-2ABE-4C1E-8378-327035146488}"/>
              </a:ext>
            </a:extLst>
          </p:cNvPr>
          <p:cNvSpPr/>
          <p:nvPr/>
        </p:nvSpPr>
        <p:spPr>
          <a:xfrm>
            <a:off x="5335246" y="2130580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D60F69-108F-8746-8AAB-DEBD8A46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2" y="3685471"/>
            <a:ext cx="336757" cy="326233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E4A208-BF19-2147-B8C9-E9EB9549D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863" y="3313995"/>
            <a:ext cx="336757" cy="326233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8FC30-BCFA-364B-A838-A5492C5B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82" y="3682589"/>
            <a:ext cx="336757" cy="326233"/>
          </a:xfrm>
          <a:prstGeom prst="rect">
            <a:avLst/>
          </a:prstGeom>
          <a:noFill/>
        </p:spPr>
      </p:pic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1ECCDBEB-A931-4612-8FA9-47CE33DD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1120F95-4381-4775-BB6C-2E6857019CDE}"/>
              </a:ext>
            </a:extLst>
          </p:cNvPr>
          <p:cNvSpPr txBox="1">
            <a:spLocks/>
          </p:cNvSpPr>
          <p:nvPr/>
        </p:nvSpPr>
        <p:spPr>
          <a:xfrm>
            <a:off x="393107" y="213915"/>
            <a:ext cx="10690788" cy="76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Qualitative Comparison of Deadlock Freedom Mechanisms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0D2DF00-A32A-487D-9533-6846B3F6D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191" y="2196776"/>
            <a:ext cx="336757" cy="326233"/>
          </a:xfrm>
          <a:prstGeom prst="rect">
            <a:avLst/>
          </a:prstGeom>
          <a:noFill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EA59B47-7130-4750-BF02-089BE69A60B9}"/>
              </a:ext>
            </a:extLst>
          </p:cNvPr>
          <p:cNvSpPr/>
          <p:nvPr/>
        </p:nvSpPr>
        <p:spPr>
          <a:xfrm>
            <a:off x="8059396" y="2121055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9273A3-36A3-46C4-89BA-2A485ABFC178}"/>
              </a:ext>
            </a:extLst>
          </p:cNvPr>
          <p:cNvSpPr/>
          <p:nvPr/>
        </p:nvSpPr>
        <p:spPr>
          <a:xfrm>
            <a:off x="466724" y="3643861"/>
            <a:ext cx="10029825" cy="39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47252C-5E43-4A91-827A-177F1A750BD2}"/>
              </a:ext>
            </a:extLst>
          </p:cNvPr>
          <p:cNvSpPr/>
          <p:nvPr/>
        </p:nvSpPr>
        <p:spPr>
          <a:xfrm>
            <a:off x="8420829" y="4181156"/>
            <a:ext cx="2962141" cy="64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we do better?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60CEA-05D6-624C-9310-257D3577443C}"/>
              </a:ext>
            </a:extLst>
          </p:cNvPr>
          <p:cNvSpPr txBox="1"/>
          <p:nvPr/>
        </p:nvSpPr>
        <p:spPr>
          <a:xfrm>
            <a:off x="467663" y="4409517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1B1578-5CD7-8048-A6B0-AA8F812117CE}"/>
              </a:ext>
            </a:extLst>
          </p:cNvPr>
          <p:cNvSpPr txBox="1"/>
          <p:nvPr/>
        </p:nvSpPr>
        <p:spPr>
          <a:xfrm>
            <a:off x="466724" y="4918972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50B40D-D199-2041-A716-5FDC4AAD0269}"/>
              </a:ext>
            </a:extLst>
          </p:cNvPr>
          <p:cNvSpPr txBox="1"/>
          <p:nvPr/>
        </p:nvSpPr>
        <p:spPr>
          <a:xfrm>
            <a:off x="466724" y="5343280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1AA95-05DC-F94C-84C0-8704171E78B0}"/>
              </a:ext>
            </a:extLst>
          </p:cNvPr>
          <p:cNvSpPr txBox="1"/>
          <p:nvPr/>
        </p:nvSpPr>
        <p:spPr>
          <a:xfrm>
            <a:off x="466724" y="5674179"/>
            <a:ext cx="62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D24953-9A1F-B049-9F95-E4AFF8DE5ABF}"/>
              </a:ext>
            </a:extLst>
          </p:cNvPr>
          <p:cNvSpPr txBox="1"/>
          <p:nvPr/>
        </p:nvSpPr>
        <p:spPr>
          <a:xfrm>
            <a:off x="471765" y="6011649"/>
            <a:ext cx="62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29AE53-4ADF-5F43-A047-000B972E2A97}"/>
              </a:ext>
            </a:extLst>
          </p:cNvPr>
          <p:cNvSpPr txBox="1"/>
          <p:nvPr/>
        </p:nvSpPr>
        <p:spPr>
          <a:xfrm>
            <a:off x="965212" y="4440819"/>
            <a:ext cx="5915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Deadlock-free message routing in multiprocessor interconnection networks </a:t>
            </a:r>
            <a:r>
              <a:rPr lang="en-US" sz="1400" dirty="0"/>
              <a:t>[IEEE Trans. Computer, 1987] </a:t>
            </a:r>
          </a:p>
          <a:p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FD39A-F40C-3946-BAB4-31732C5961FD}"/>
              </a:ext>
            </a:extLst>
          </p:cNvPr>
          <p:cNvSpPr txBox="1"/>
          <p:nvPr/>
        </p:nvSpPr>
        <p:spPr>
          <a:xfrm>
            <a:off x="979090" y="4932063"/>
            <a:ext cx="554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A new theory of deadlock-free adaptive routing in wormhole networks. </a:t>
            </a:r>
            <a:r>
              <a:rPr lang="en-US" sz="1400" dirty="0"/>
              <a:t>[IEEE Trans. On Parallel and Dist. Sys, 1993]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3602D2-852D-7748-A32B-D21F862330BE}"/>
              </a:ext>
            </a:extLst>
          </p:cNvPr>
          <p:cNvSpPr txBox="1"/>
          <p:nvPr/>
        </p:nvSpPr>
        <p:spPr>
          <a:xfrm>
            <a:off x="969604" y="5421324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Bubble Flow Control </a:t>
            </a:r>
            <a:r>
              <a:rPr lang="en-US" sz="1400" dirty="0"/>
              <a:t>[</a:t>
            </a:r>
            <a:r>
              <a:rPr lang="en-US" sz="1400" dirty="0">
                <a:latin typeface="Tahoma"/>
                <a:cs typeface="Tahoma"/>
              </a:rPr>
              <a:t>IPDPS 2011</a:t>
            </a:r>
            <a:r>
              <a:rPr lang="en-US" sz="1400" dirty="0"/>
              <a:t>]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53BFF-1AD1-8B4B-8ACE-F56312373808}"/>
              </a:ext>
            </a:extLst>
          </p:cNvPr>
          <p:cNvSpPr txBox="1"/>
          <p:nvPr/>
        </p:nvSpPr>
        <p:spPr>
          <a:xfrm>
            <a:off x="969603" y="5696691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BLESS </a:t>
            </a:r>
            <a:r>
              <a:rPr lang="en-US" sz="1400" dirty="0">
                <a:latin typeface="Tahoma"/>
                <a:cs typeface="Tahoma"/>
              </a:rPr>
              <a:t>[ISCA’09]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 CHIPPER </a:t>
            </a:r>
            <a:r>
              <a:rPr lang="en-US" sz="1400" dirty="0">
                <a:latin typeface="Tahoma"/>
                <a:cs typeface="Tahoma"/>
              </a:rPr>
              <a:t>[HPCA’11]</a:t>
            </a:r>
            <a:endParaRPr lang="en-US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5CE59-8E97-1C47-A115-F52DE1245CD5}"/>
              </a:ext>
            </a:extLst>
          </p:cNvPr>
          <p:cNvSpPr txBox="1"/>
          <p:nvPr/>
        </p:nvSpPr>
        <p:spPr>
          <a:xfrm>
            <a:off x="979090" y="6016964"/>
            <a:ext cx="55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DISHA </a:t>
            </a:r>
            <a:r>
              <a:rPr lang="en-US" sz="1400" dirty="0">
                <a:latin typeface="Tahoma"/>
                <a:cs typeface="Tahoma"/>
              </a:rPr>
              <a:t>[IPDPS’95] 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Static Bubble </a:t>
            </a:r>
            <a:r>
              <a:rPr lang="en-US" sz="1400" dirty="0">
                <a:latin typeface="Tahoma"/>
                <a:cs typeface="Tahoma"/>
              </a:rPr>
              <a:t>[HPCA’17]</a:t>
            </a:r>
            <a:r>
              <a:rPr lang="en-US" sz="1400" dirty="0">
                <a:solidFill>
                  <a:srgbClr val="00B0F0"/>
                </a:solidFill>
                <a:latin typeface="Tahoma"/>
                <a:cs typeface="Tahoma"/>
              </a:rPr>
              <a:t>  SPIN </a:t>
            </a:r>
            <a:r>
              <a:rPr lang="en-US" sz="1400" dirty="0">
                <a:latin typeface="Tahoma"/>
                <a:cs typeface="Tahoma"/>
              </a:rPr>
              <a:t>[ISCA’18]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73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7" grpId="0"/>
      <p:bldP spid="18" grpId="0" animBg="1"/>
      <p:bldP spid="26" grpId="0" animBg="1"/>
      <p:bldP spid="2" grpId="0"/>
      <p:bldP spid="37" grpId="0"/>
      <p:bldP spid="41" grpId="0"/>
      <p:bldP spid="42" grpId="0"/>
      <p:bldP spid="43" grpId="0"/>
      <p:bldP spid="48" grpId="0"/>
      <p:bldP spid="4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51B-5D02-4F09-9022-FC934DE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EF8C-491A-4771-9FFC-1EB84925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14425"/>
            <a:ext cx="10707879" cy="544603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Background: Deadlocks</a:t>
            </a:r>
          </a:p>
          <a:p>
            <a:r>
              <a:rPr lang="en-US" dirty="0">
                <a:solidFill>
                  <a:schemeClr val="tx1"/>
                </a:solidFill>
              </a:rPr>
              <a:t>Current Solutions</a:t>
            </a:r>
          </a:p>
          <a:p>
            <a:r>
              <a:rPr lang="en-US" b="1" dirty="0">
                <a:solidFill>
                  <a:srgbClr val="C00000"/>
                </a:solidFill>
              </a:rPr>
              <a:t>SWAP</a:t>
            </a:r>
          </a:p>
          <a:p>
            <a:pPr lvl="1"/>
            <a:r>
              <a:rPr lang="en-US" sz="3100" b="1" dirty="0">
                <a:solidFill>
                  <a:srgbClr val="C00000"/>
                </a:solidFill>
              </a:rPr>
              <a:t>Walk-through</a:t>
            </a:r>
          </a:p>
          <a:p>
            <a:pPr lvl="1"/>
            <a:r>
              <a:rPr lang="en-US" sz="3100" dirty="0">
                <a:solidFill>
                  <a:schemeClr val="bg1">
                    <a:lumMod val="65000"/>
                  </a:schemeClr>
                </a:solidFill>
              </a:rPr>
              <a:t>Concept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Deadlock freedom proof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Router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microarch</a:t>
            </a:r>
            <a:endParaRPr lang="en-US" sz="3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DC578-4547-4010-96EE-2A800A43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307D2-6DB1-48BD-BA3E-0D078504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710" y="6446220"/>
            <a:ext cx="4064000" cy="365125"/>
          </a:xfrm>
        </p:spPr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</p:spTree>
    <p:extLst>
      <p:ext uri="{BB962C8B-B14F-4D97-AF65-F5344CB8AC3E}">
        <p14:creationId xmlns:p14="http://schemas.microsoft.com/office/powerpoint/2010/main" val="420388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75BA-D114-4DCC-9821-2B164FBB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07" y="213915"/>
            <a:ext cx="10690788" cy="763717"/>
          </a:xfrm>
        </p:spPr>
        <p:txBody>
          <a:bodyPr/>
          <a:lstStyle/>
          <a:p>
            <a:r>
              <a:rPr lang="en-US" dirty="0"/>
              <a:t>Traffic Deadlock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95BD7-AB78-4A67-BDA6-D47DB63A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Mayank Parasar, School of Electrical and Computer Engineering, Georgia Tech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A3938-BD8D-4919-B8B5-3B6A5E3A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3A4C2-6DAC-42BE-ACA6-1468AC7D9967}"/>
              </a:ext>
            </a:extLst>
          </p:cNvPr>
          <p:cNvGrpSpPr/>
          <p:nvPr/>
        </p:nvGrpSpPr>
        <p:grpSpPr>
          <a:xfrm>
            <a:off x="7052952" y="2373086"/>
            <a:ext cx="893619" cy="2307771"/>
            <a:chOff x="7129153" y="1970645"/>
            <a:chExt cx="893618" cy="30150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331984-BEE8-4D1B-970B-F88581966E95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72AF95-9937-49FB-98AB-7A72C081CF73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17A133-B4F2-421F-A61A-95ACCC357BD7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CB0193-5FF3-4DED-8BD5-F9497663EF53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352F4-573D-480E-8262-9DDEA3ECCAF2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8CB6A2-6F59-466C-8F9A-7B5904B9B5A3}"/>
              </a:ext>
            </a:extLst>
          </p:cNvPr>
          <p:cNvGrpSpPr/>
          <p:nvPr/>
        </p:nvGrpSpPr>
        <p:grpSpPr>
          <a:xfrm>
            <a:off x="3874323" y="2373086"/>
            <a:ext cx="893619" cy="2340429"/>
            <a:chOff x="7129153" y="1970645"/>
            <a:chExt cx="893618" cy="30150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656FEA-B60D-4258-8392-B56933BBE81B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4D2FBD-61A9-497A-9915-43F9BF85C52B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B4D8AB-3EFC-4CDC-A665-56024787A1D2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945DAE-ADE2-486C-BE47-B1D2519D2BDC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2FBD26-3A21-44E6-B4D6-68ABD90AC078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A260B0-039F-4D5A-8609-AD0CAC4B824A}"/>
              </a:ext>
            </a:extLst>
          </p:cNvPr>
          <p:cNvGrpSpPr/>
          <p:nvPr/>
        </p:nvGrpSpPr>
        <p:grpSpPr>
          <a:xfrm rot="5400000">
            <a:off x="5458852" y="3951846"/>
            <a:ext cx="903188" cy="2340099"/>
            <a:chOff x="7129153" y="1970645"/>
            <a:chExt cx="893618" cy="30150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DC1343-25AE-445E-BEAD-4FD7DE2D169D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46C64F-A271-4551-A6BE-E46413F20E8F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DB7B66-47D7-4901-9DB3-10A39BB75439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896D41A-A4D5-4F1E-9A45-6768A40E1329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1AD47B-BE27-4B91-836D-0F603BABBAC1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8594F6-28A0-4EE6-B4B9-E881493BC1E8}"/>
              </a:ext>
            </a:extLst>
          </p:cNvPr>
          <p:cNvGrpSpPr/>
          <p:nvPr/>
        </p:nvGrpSpPr>
        <p:grpSpPr>
          <a:xfrm rot="5400000">
            <a:off x="5472298" y="776101"/>
            <a:ext cx="892957" cy="2345212"/>
            <a:chOff x="7129153" y="1970645"/>
            <a:chExt cx="893618" cy="301501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C4C0D9-B448-490D-B76F-A135CB0ECE74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F0238F0-F9A7-4E14-A011-300601955322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525114-6B87-4438-9C49-9E817A47214B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A1D5A1-B8E0-4E34-A0D1-CBC7C4EF8654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81B37F-2024-44AD-B088-FA8829C0C093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BF7CDBC-AB00-4E45-899D-7FBA9791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3642" y="1536275"/>
            <a:ext cx="1828512" cy="9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332CE-32AD-421E-A967-925551FD8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03106" y="1480457"/>
            <a:ext cx="1816432" cy="908216"/>
          </a:xfrm>
          <a:prstGeom prst="rect">
            <a:avLst/>
          </a:prstGeom>
        </p:spPr>
      </p:pic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5124042-66EA-40CF-B963-E1240595E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0116" y="5229999"/>
            <a:ext cx="1578516" cy="783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6DD6B-D7E9-4956-B8A3-C1E7FC49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6" y="4691743"/>
            <a:ext cx="1728986" cy="857288"/>
          </a:xfrm>
          <a:prstGeom prst="rect">
            <a:avLst/>
          </a:prstGeom>
        </p:spPr>
      </p:pic>
      <p:sp>
        <p:nvSpPr>
          <p:cNvPr id="15" name="Arrow: Bent 14">
            <a:extLst>
              <a:ext uri="{FF2B5EF4-FFF2-40B4-BE49-F238E27FC236}">
                <a16:creationId xmlns:a16="http://schemas.microsoft.com/office/drawing/2014/main" id="{FF288DEB-467A-42C6-B00E-D35FFEF4431F}"/>
              </a:ext>
            </a:extLst>
          </p:cNvPr>
          <p:cNvSpPr/>
          <p:nvPr/>
        </p:nvSpPr>
        <p:spPr>
          <a:xfrm flipH="1">
            <a:off x="6781800" y="1730829"/>
            <a:ext cx="816429" cy="729342"/>
          </a:xfrm>
          <a:prstGeom prst="ben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2084CB9F-122A-49A7-8BB4-A3BD147B08AE}"/>
              </a:ext>
            </a:extLst>
          </p:cNvPr>
          <p:cNvSpPr/>
          <p:nvPr/>
        </p:nvSpPr>
        <p:spPr>
          <a:xfrm rot="16200000" flipH="1">
            <a:off x="4093028" y="1905002"/>
            <a:ext cx="816429" cy="729342"/>
          </a:xfrm>
          <a:prstGeom prst="ben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rrow: Bent 47">
            <a:extLst>
              <a:ext uri="{FF2B5EF4-FFF2-40B4-BE49-F238E27FC236}">
                <a16:creationId xmlns:a16="http://schemas.microsoft.com/office/drawing/2014/main" id="{E8B3838E-DBBE-4268-BE4C-0BDF62E1F251}"/>
              </a:ext>
            </a:extLst>
          </p:cNvPr>
          <p:cNvSpPr/>
          <p:nvPr/>
        </p:nvSpPr>
        <p:spPr>
          <a:xfrm rot="10800000" flipH="1">
            <a:off x="4212772" y="4561115"/>
            <a:ext cx="816429" cy="7946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Bent 48">
            <a:extLst>
              <a:ext uri="{FF2B5EF4-FFF2-40B4-BE49-F238E27FC236}">
                <a16:creationId xmlns:a16="http://schemas.microsoft.com/office/drawing/2014/main" id="{1DEEEA12-65EE-48CA-91B3-FF06DD8C98AE}"/>
              </a:ext>
            </a:extLst>
          </p:cNvPr>
          <p:cNvSpPr/>
          <p:nvPr/>
        </p:nvSpPr>
        <p:spPr>
          <a:xfrm rot="5400000" flipH="1">
            <a:off x="6923314" y="4419601"/>
            <a:ext cx="816429" cy="7946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7C9496-3DF9-43EC-90B8-74AA547A8F1F}"/>
              </a:ext>
            </a:extLst>
          </p:cNvPr>
          <p:cNvGrpSpPr/>
          <p:nvPr/>
        </p:nvGrpSpPr>
        <p:grpSpPr>
          <a:xfrm>
            <a:off x="5234876" y="2808620"/>
            <a:ext cx="1437100" cy="1496680"/>
            <a:chOff x="5351569" y="2961020"/>
            <a:chExt cx="1065485" cy="1109659"/>
          </a:xfrm>
        </p:grpSpPr>
        <p:sp>
          <p:nvSpPr>
            <p:cNvPr id="50" name="Arrow: Curved Down 49">
              <a:extLst>
                <a:ext uri="{FF2B5EF4-FFF2-40B4-BE49-F238E27FC236}">
                  <a16:creationId xmlns:a16="http://schemas.microsoft.com/office/drawing/2014/main" id="{C0AC5465-CD25-4D8A-A4BF-FBDA602B4671}"/>
                </a:ext>
              </a:extLst>
            </p:cNvPr>
            <p:cNvSpPr/>
            <p:nvPr/>
          </p:nvSpPr>
          <p:spPr>
            <a:xfrm rot="329651" flipH="1">
              <a:off x="5612205" y="2961020"/>
              <a:ext cx="519297" cy="192423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Curved Down 50">
              <a:extLst>
                <a:ext uri="{FF2B5EF4-FFF2-40B4-BE49-F238E27FC236}">
                  <a16:creationId xmlns:a16="http://schemas.microsoft.com/office/drawing/2014/main" id="{5DC721EA-553A-48AF-BD10-47947D31A962}"/>
                </a:ext>
              </a:extLst>
            </p:cNvPr>
            <p:cNvSpPr/>
            <p:nvPr/>
          </p:nvSpPr>
          <p:spPr>
            <a:xfrm rot="16200000" flipH="1">
              <a:off x="5188773" y="3391829"/>
              <a:ext cx="518016" cy="192423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rrow: Curved Down 51">
              <a:extLst>
                <a:ext uri="{FF2B5EF4-FFF2-40B4-BE49-F238E27FC236}">
                  <a16:creationId xmlns:a16="http://schemas.microsoft.com/office/drawing/2014/main" id="{E8E2C5DF-BB86-4BE3-B41D-3491F5CA7061}"/>
                </a:ext>
              </a:extLst>
            </p:cNvPr>
            <p:cNvSpPr/>
            <p:nvPr/>
          </p:nvSpPr>
          <p:spPr>
            <a:xfrm rot="11279851" flipH="1">
              <a:off x="5633478" y="3858535"/>
              <a:ext cx="503235" cy="212144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Curved Down 52">
              <a:extLst>
                <a:ext uri="{FF2B5EF4-FFF2-40B4-BE49-F238E27FC236}">
                  <a16:creationId xmlns:a16="http://schemas.microsoft.com/office/drawing/2014/main" id="{EBF1DA8E-142D-4102-B640-F0BB12BE2562}"/>
                </a:ext>
              </a:extLst>
            </p:cNvPr>
            <p:cNvSpPr/>
            <p:nvPr/>
          </p:nvSpPr>
          <p:spPr>
            <a:xfrm rot="5552345" flipH="1">
              <a:off x="6038065" y="3364396"/>
              <a:ext cx="529324" cy="228654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8195B4B-DCD0-4188-85D8-80C695D59017}"/>
                </a:ext>
              </a:extLst>
            </p:cNvPr>
            <p:cNvSpPr/>
            <p:nvPr/>
          </p:nvSpPr>
          <p:spPr>
            <a:xfrm>
              <a:off x="5440888" y="3358676"/>
              <a:ext cx="946274" cy="2966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Deadlock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BCFD05B-43FB-4B22-BD8B-4B01D41727F4}"/>
              </a:ext>
            </a:extLst>
          </p:cNvPr>
          <p:cNvSpPr/>
          <p:nvPr/>
        </p:nvSpPr>
        <p:spPr>
          <a:xfrm>
            <a:off x="7038975" y="2638425"/>
            <a:ext cx="942975" cy="1695450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904A35-C70C-493B-B4AC-317C9818183D}"/>
              </a:ext>
            </a:extLst>
          </p:cNvPr>
          <p:cNvSpPr/>
          <p:nvPr/>
        </p:nvSpPr>
        <p:spPr>
          <a:xfrm rot="16200000">
            <a:off x="5422108" y="1012031"/>
            <a:ext cx="942975" cy="184308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3B69427-3A43-4332-B404-5552ED8C389A}"/>
              </a:ext>
            </a:extLst>
          </p:cNvPr>
          <p:cNvSpPr/>
          <p:nvPr/>
        </p:nvSpPr>
        <p:spPr>
          <a:xfrm rot="10800000">
            <a:off x="3831433" y="2688431"/>
            <a:ext cx="942975" cy="184308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519FF0-8014-4CB5-A264-F8EB7C47A8FC}"/>
              </a:ext>
            </a:extLst>
          </p:cNvPr>
          <p:cNvSpPr/>
          <p:nvPr/>
        </p:nvSpPr>
        <p:spPr>
          <a:xfrm rot="5400000">
            <a:off x="5393533" y="4231482"/>
            <a:ext cx="942975" cy="184308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783 L -0.00026 0.23773 " pathEditMode="relative" ptsTypes="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00278 L 0.26693 -0.00278 " pathEditMode="relative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597 L 0.00052 -0.31829 " pathEditMode="relative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0232 L -0.26342 -0.00232 " pathEditMode="relative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7" grpId="0" animBg="1"/>
      <p:bldP spid="48" grpId="0" animBg="1"/>
      <p:bldP spid="49" grpId="0" animBg="1"/>
      <p:bldP spid="17" grpId="0" animBg="1"/>
      <p:bldP spid="62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75BA-D114-4DCC-9821-2B164FBB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to resolve traffic deadlock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95BD7-AB78-4A67-BDA6-D47DB63A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A3938-BD8D-4919-B8B5-3B6A5E3A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3A4C2-6DAC-42BE-ACA6-1468AC7D9967}"/>
              </a:ext>
            </a:extLst>
          </p:cNvPr>
          <p:cNvGrpSpPr/>
          <p:nvPr/>
        </p:nvGrpSpPr>
        <p:grpSpPr>
          <a:xfrm>
            <a:off x="7024250" y="2464620"/>
            <a:ext cx="893619" cy="2307771"/>
            <a:chOff x="7129153" y="1970645"/>
            <a:chExt cx="893618" cy="30150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331984-BEE8-4D1B-970B-F88581966E95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72AF95-9937-49FB-98AB-7A72C081CF73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17A133-B4F2-421F-A61A-95ACCC357BD7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CB0193-5FF3-4DED-8BD5-F9497663EF53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352F4-573D-480E-8262-9DDEA3ECCAF2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8CB6A2-6F59-466C-8F9A-7B5904B9B5A3}"/>
              </a:ext>
            </a:extLst>
          </p:cNvPr>
          <p:cNvGrpSpPr/>
          <p:nvPr/>
        </p:nvGrpSpPr>
        <p:grpSpPr>
          <a:xfrm>
            <a:off x="3845621" y="2464620"/>
            <a:ext cx="893619" cy="2340429"/>
            <a:chOff x="7129153" y="1970645"/>
            <a:chExt cx="893618" cy="30150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656FEA-B60D-4258-8392-B56933BBE81B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4D2FBD-61A9-497A-9915-43F9BF85C52B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B4D8AB-3EFC-4CDC-A665-56024787A1D2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945DAE-ADE2-486C-BE47-B1D2519D2BDC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2FBD26-3A21-44E6-B4D6-68ABD90AC078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A260B0-039F-4D5A-8609-AD0CAC4B824A}"/>
              </a:ext>
            </a:extLst>
          </p:cNvPr>
          <p:cNvGrpSpPr/>
          <p:nvPr/>
        </p:nvGrpSpPr>
        <p:grpSpPr>
          <a:xfrm rot="5400000">
            <a:off x="5430150" y="4043380"/>
            <a:ext cx="903188" cy="2340099"/>
            <a:chOff x="7129153" y="1970645"/>
            <a:chExt cx="893618" cy="30150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DC1343-25AE-445E-BEAD-4FD7DE2D169D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46C64F-A271-4551-A6BE-E46413F20E8F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DB7B66-47D7-4901-9DB3-10A39BB75439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896D41A-A4D5-4F1E-9A45-6768A40E1329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1AD47B-BE27-4B91-836D-0F603BABBAC1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8594F6-28A0-4EE6-B4B9-E881493BC1E8}"/>
              </a:ext>
            </a:extLst>
          </p:cNvPr>
          <p:cNvGrpSpPr/>
          <p:nvPr/>
        </p:nvGrpSpPr>
        <p:grpSpPr>
          <a:xfrm rot="5400000">
            <a:off x="5443596" y="867635"/>
            <a:ext cx="892957" cy="2345212"/>
            <a:chOff x="7129153" y="1970645"/>
            <a:chExt cx="893618" cy="301501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C4C0D9-B448-490D-B76F-A135CB0ECE74}"/>
                </a:ext>
              </a:extLst>
            </p:cNvPr>
            <p:cNvSpPr/>
            <p:nvPr/>
          </p:nvSpPr>
          <p:spPr>
            <a:xfrm>
              <a:off x="7129153" y="1970645"/>
              <a:ext cx="893618" cy="30150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F0238F0-F9A7-4E14-A011-300601955322}"/>
                </a:ext>
              </a:extLst>
            </p:cNvPr>
            <p:cNvSpPr/>
            <p:nvPr/>
          </p:nvSpPr>
          <p:spPr>
            <a:xfrm>
              <a:off x="7532916" y="2122715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525114-6B87-4438-9C49-9E817A47214B}"/>
                </a:ext>
              </a:extLst>
            </p:cNvPr>
            <p:cNvSpPr/>
            <p:nvPr/>
          </p:nvSpPr>
          <p:spPr>
            <a:xfrm>
              <a:off x="7543802" y="2841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A1D5A1-B8E0-4E34-A0D1-CBC7C4EF8654}"/>
                </a:ext>
              </a:extLst>
            </p:cNvPr>
            <p:cNvSpPr/>
            <p:nvPr/>
          </p:nvSpPr>
          <p:spPr>
            <a:xfrm>
              <a:off x="7543802" y="3603172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81B37F-2024-44AD-B088-FA8829C0C093}"/>
                </a:ext>
              </a:extLst>
            </p:cNvPr>
            <p:cNvSpPr/>
            <p:nvPr/>
          </p:nvSpPr>
          <p:spPr>
            <a:xfrm>
              <a:off x="7554688" y="4376058"/>
              <a:ext cx="7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BF7CDBC-AB00-4E45-899D-7FBA9791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4940" y="3263426"/>
            <a:ext cx="1828512" cy="9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332CE-32AD-421E-A967-925551FD8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6049" y="1571991"/>
            <a:ext cx="1816432" cy="908216"/>
          </a:xfrm>
          <a:prstGeom prst="rect">
            <a:avLst/>
          </a:prstGeom>
        </p:spPr>
      </p:pic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5124042-66EA-40CF-B963-E1240595E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1413" y="3170761"/>
            <a:ext cx="1578516" cy="783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6DD6B-D7E9-4956-B8A3-C1E7FC49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92" y="4783277"/>
            <a:ext cx="1728986" cy="857288"/>
          </a:xfrm>
          <a:prstGeom prst="rect">
            <a:avLst/>
          </a:prstGeom>
        </p:spPr>
      </p:pic>
      <p:sp>
        <p:nvSpPr>
          <p:cNvPr id="15" name="Arrow: Bent 14">
            <a:extLst>
              <a:ext uri="{FF2B5EF4-FFF2-40B4-BE49-F238E27FC236}">
                <a16:creationId xmlns:a16="http://schemas.microsoft.com/office/drawing/2014/main" id="{FF288DEB-467A-42C6-B00E-D35FFEF4431F}"/>
              </a:ext>
            </a:extLst>
          </p:cNvPr>
          <p:cNvSpPr/>
          <p:nvPr/>
        </p:nvSpPr>
        <p:spPr>
          <a:xfrm flipH="1">
            <a:off x="6753098" y="1822363"/>
            <a:ext cx="816429" cy="729342"/>
          </a:xfrm>
          <a:prstGeom prst="ben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2084CB9F-122A-49A7-8BB4-A3BD147B08AE}"/>
              </a:ext>
            </a:extLst>
          </p:cNvPr>
          <p:cNvSpPr/>
          <p:nvPr/>
        </p:nvSpPr>
        <p:spPr>
          <a:xfrm rot="16200000" flipH="1">
            <a:off x="4064326" y="1996536"/>
            <a:ext cx="816429" cy="729342"/>
          </a:xfrm>
          <a:prstGeom prst="ben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rrow: Bent 47">
            <a:extLst>
              <a:ext uri="{FF2B5EF4-FFF2-40B4-BE49-F238E27FC236}">
                <a16:creationId xmlns:a16="http://schemas.microsoft.com/office/drawing/2014/main" id="{E8B3838E-DBBE-4268-BE4C-0BDF62E1F251}"/>
              </a:ext>
            </a:extLst>
          </p:cNvPr>
          <p:cNvSpPr/>
          <p:nvPr/>
        </p:nvSpPr>
        <p:spPr>
          <a:xfrm rot="10800000" flipH="1">
            <a:off x="4184070" y="4652649"/>
            <a:ext cx="816429" cy="7946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Bent 48">
            <a:extLst>
              <a:ext uri="{FF2B5EF4-FFF2-40B4-BE49-F238E27FC236}">
                <a16:creationId xmlns:a16="http://schemas.microsoft.com/office/drawing/2014/main" id="{1DEEEA12-65EE-48CA-91B3-FF06DD8C98AE}"/>
              </a:ext>
            </a:extLst>
          </p:cNvPr>
          <p:cNvSpPr/>
          <p:nvPr/>
        </p:nvSpPr>
        <p:spPr>
          <a:xfrm rot="5400000" flipH="1">
            <a:off x="6894612" y="4511135"/>
            <a:ext cx="816429" cy="7946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5E3C1B7-00C3-4431-9391-1DD17014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" y="952005"/>
            <a:ext cx="3019556" cy="1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209A0C-CF0B-41E8-807B-0AC14A587181}"/>
              </a:ext>
            </a:extLst>
          </p:cNvPr>
          <p:cNvCxnSpPr>
            <a:cxnSpLocks/>
          </p:cNvCxnSpPr>
          <p:nvPr/>
        </p:nvCxnSpPr>
        <p:spPr>
          <a:xfrm>
            <a:off x="3117273" y="1496291"/>
            <a:ext cx="2731074" cy="458927"/>
          </a:xfrm>
          <a:prstGeom prst="line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79C6ED3-0066-44D9-9051-9C30B316FB4D}"/>
              </a:ext>
            </a:extLst>
          </p:cNvPr>
          <p:cNvCxnSpPr>
            <a:cxnSpLocks/>
          </p:cNvCxnSpPr>
          <p:nvPr/>
        </p:nvCxnSpPr>
        <p:spPr>
          <a:xfrm>
            <a:off x="2795155" y="1724891"/>
            <a:ext cx="1436540" cy="1943961"/>
          </a:xfrm>
          <a:prstGeom prst="line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31AB85-CE51-4CFE-AC5F-DC3045090FA8}"/>
              </a:ext>
            </a:extLst>
          </p:cNvPr>
          <p:cNvGrpSpPr/>
          <p:nvPr/>
        </p:nvGrpSpPr>
        <p:grpSpPr>
          <a:xfrm>
            <a:off x="5151746" y="2838922"/>
            <a:ext cx="1437100" cy="1496680"/>
            <a:chOff x="5351569" y="2961020"/>
            <a:chExt cx="1065485" cy="1109659"/>
          </a:xfrm>
        </p:grpSpPr>
        <p:sp>
          <p:nvSpPr>
            <p:cNvPr id="45" name="Arrow: Curved Down 44">
              <a:extLst>
                <a:ext uri="{FF2B5EF4-FFF2-40B4-BE49-F238E27FC236}">
                  <a16:creationId xmlns:a16="http://schemas.microsoft.com/office/drawing/2014/main" id="{61FD0D5F-7C87-4C8A-995F-B6B702F4721F}"/>
                </a:ext>
              </a:extLst>
            </p:cNvPr>
            <p:cNvSpPr/>
            <p:nvPr/>
          </p:nvSpPr>
          <p:spPr>
            <a:xfrm rot="329651" flipH="1">
              <a:off x="5612205" y="2961020"/>
              <a:ext cx="519297" cy="192423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Arrow: Curved Down 45">
              <a:extLst>
                <a:ext uri="{FF2B5EF4-FFF2-40B4-BE49-F238E27FC236}">
                  <a16:creationId xmlns:a16="http://schemas.microsoft.com/office/drawing/2014/main" id="{E7312706-CEE2-4EF8-8027-34798433F315}"/>
                </a:ext>
              </a:extLst>
            </p:cNvPr>
            <p:cNvSpPr/>
            <p:nvPr/>
          </p:nvSpPr>
          <p:spPr>
            <a:xfrm rot="16200000" flipH="1">
              <a:off x="5188773" y="3391829"/>
              <a:ext cx="518016" cy="192423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Curved Down 49">
              <a:extLst>
                <a:ext uri="{FF2B5EF4-FFF2-40B4-BE49-F238E27FC236}">
                  <a16:creationId xmlns:a16="http://schemas.microsoft.com/office/drawing/2014/main" id="{7E8DFE6C-1502-4775-B42E-E33F93907BCD}"/>
                </a:ext>
              </a:extLst>
            </p:cNvPr>
            <p:cNvSpPr/>
            <p:nvPr/>
          </p:nvSpPr>
          <p:spPr>
            <a:xfrm rot="11279851" flipH="1">
              <a:off x="5633478" y="3858535"/>
              <a:ext cx="503235" cy="212144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Curved Down 50">
              <a:extLst>
                <a:ext uri="{FF2B5EF4-FFF2-40B4-BE49-F238E27FC236}">
                  <a16:creationId xmlns:a16="http://schemas.microsoft.com/office/drawing/2014/main" id="{AB59052D-B0E4-4E26-831A-2681A8732B1B}"/>
                </a:ext>
              </a:extLst>
            </p:cNvPr>
            <p:cNvSpPr/>
            <p:nvPr/>
          </p:nvSpPr>
          <p:spPr>
            <a:xfrm rot="5552345" flipH="1">
              <a:off x="6038065" y="3364396"/>
              <a:ext cx="529324" cy="228654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2899A0-1060-4761-86B6-FFC3369A1141}"/>
                </a:ext>
              </a:extLst>
            </p:cNvPr>
            <p:cNvSpPr/>
            <p:nvPr/>
          </p:nvSpPr>
          <p:spPr>
            <a:xfrm>
              <a:off x="5440888" y="3358676"/>
              <a:ext cx="946274" cy="2966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Deadlock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4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185 L 0.12786 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6588 -3.7037E-7 C -0.09531 -3.7037E-7 -0.13138 0.0625 -0.13138 0.11343 L -0.13138 0.22708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1134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1945 L 0.06485 -0.01945 C 0.09623 -0.01945 0.13516 -0.08565 0.13516 -0.13889 L 0.13516 -0.2583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38 0.22014 L -0.13138 0.468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560D9-6D12-594E-86E0-7FB56340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07" y="213915"/>
            <a:ext cx="2566661" cy="763717"/>
          </a:xfrm>
        </p:spPr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996FB-FB80-134E-86EA-08CB15CA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14425"/>
            <a:ext cx="7999186" cy="5529660"/>
          </a:xfrm>
        </p:spPr>
        <p:txBody>
          <a:bodyPr>
            <a:normAutofit/>
          </a:bodyPr>
          <a:lstStyle/>
          <a:p>
            <a:r>
              <a:rPr lang="en-US" dirty="0"/>
              <a:t>‘</a:t>
            </a:r>
            <a:r>
              <a:rPr lang="en-US" dirty="0" err="1"/>
              <a:t>swapFwd</a:t>
            </a:r>
            <a:r>
              <a:rPr lang="en-US" dirty="0"/>
              <a:t>’ packet always makes forward progress</a:t>
            </a:r>
          </a:p>
          <a:p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swapBack</a:t>
            </a:r>
            <a:r>
              <a:rPr lang="en-US" dirty="0"/>
              <a:t>’ packet is interchanged with </a:t>
            </a:r>
            <a:r>
              <a:rPr lang="en-US" dirty="0" err="1"/>
              <a:t>swapFwd</a:t>
            </a:r>
            <a:r>
              <a:rPr lang="en-US" dirty="0"/>
              <a:t> packet in SWAP</a:t>
            </a:r>
          </a:p>
          <a:p>
            <a:endParaRPr lang="en-US" dirty="0"/>
          </a:p>
          <a:p>
            <a:r>
              <a:rPr lang="en-US" dirty="0"/>
              <a:t>‘Backtrack’ is an act where ‘</a:t>
            </a:r>
            <a:r>
              <a:rPr lang="en-US" dirty="0" err="1"/>
              <a:t>swapBack</a:t>
            </a:r>
            <a:r>
              <a:rPr lang="en-US" dirty="0"/>
              <a:t>’ yield its buffer for ‘</a:t>
            </a:r>
            <a:r>
              <a:rPr lang="en-US" dirty="0" err="1"/>
              <a:t>swapFwd</a:t>
            </a:r>
            <a:r>
              <a:rPr lang="en-US" dirty="0"/>
              <a:t>’ to make forward progress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58180-9BD2-854B-AA5A-416AFCDE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5A42C-8C80-7F4E-8FDE-EB139D80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41E9-BF20-DC43-A44D-C47E832D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292" y="2197120"/>
            <a:ext cx="3129147" cy="31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17EE16B-70E0-47B0-B843-8C36D3A4724C}"/>
              </a:ext>
            </a:extLst>
          </p:cNvPr>
          <p:cNvCxnSpPr>
            <a:cxnSpLocks/>
          </p:cNvCxnSpPr>
          <p:nvPr/>
        </p:nvCxnSpPr>
        <p:spPr>
          <a:xfrm>
            <a:off x="7150654" y="4128565"/>
            <a:ext cx="45586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8AFB23-0B7D-407F-9F5B-C05307B4EA0A}"/>
              </a:ext>
            </a:extLst>
          </p:cNvPr>
          <p:cNvCxnSpPr>
            <a:cxnSpLocks/>
          </p:cNvCxnSpPr>
          <p:nvPr/>
        </p:nvCxnSpPr>
        <p:spPr>
          <a:xfrm flipV="1">
            <a:off x="5020788" y="4619430"/>
            <a:ext cx="0" cy="2912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E7B0A-7992-4D8D-B2AD-2C75EADCB905}"/>
              </a:ext>
            </a:extLst>
          </p:cNvPr>
          <p:cNvCxnSpPr>
            <a:cxnSpLocks/>
          </p:cNvCxnSpPr>
          <p:nvPr/>
        </p:nvCxnSpPr>
        <p:spPr>
          <a:xfrm flipV="1">
            <a:off x="6656141" y="4612337"/>
            <a:ext cx="0" cy="22427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7BE4A9E-98AB-42D6-85A7-390C13667E4C}"/>
              </a:ext>
            </a:extLst>
          </p:cNvPr>
          <p:cNvCxnSpPr>
            <a:cxnSpLocks/>
          </p:cNvCxnSpPr>
          <p:nvPr/>
        </p:nvCxnSpPr>
        <p:spPr>
          <a:xfrm>
            <a:off x="7117373" y="2870178"/>
            <a:ext cx="45648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1FCD7A-9F53-4A29-BCAF-ADA91E64B404}"/>
              </a:ext>
            </a:extLst>
          </p:cNvPr>
          <p:cNvCxnSpPr>
            <a:cxnSpLocks/>
          </p:cNvCxnSpPr>
          <p:nvPr/>
        </p:nvCxnSpPr>
        <p:spPr>
          <a:xfrm>
            <a:off x="4080899" y="4097423"/>
            <a:ext cx="44479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208FD8E-B7C8-471E-A227-34A9CB7E8DAE}"/>
              </a:ext>
            </a:extLst>
          </p:cNvPr>
          <p:cNvCxnSpPr>
            <a:cxnSpLocks/>
          </p:cNvCxnSpPr>
          <p:nvPr/>
        </p:nvCxnSpPr>
        <p:spPr>
          <a:xfrm flipV="1">
            <a:off x="6609841" y="2077659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F78724-08C4-48D4-8417-8DE794A0CC9F}"/>
              </a:ext>
            </a:extLst>
          </p:cNvPr>
          <p:cNvCxnSpPr>
            <a:cxnSpLocks/>
          </p:cNvCxnSpPr>
          <p:nvPr/>
        </p:nvCxnSpPr>
        <p:spPr>
          <a:xfrm flipV="1">
            <a:off x="5020788" y="2168476"/>
            <a:ext cx="0" cy="235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0843602-50AB-4083-83FA-5F4B27656DD7}"/>
              </a:ext>
            </a:extLst>
          </p:cNvPr>
          <p:cNvCxnSpPr>
            <a:cxnSpLocks/>
          </p:cNvCxnSpPr>
          <p:nvPr/>
        </p:nvCxnSpPr>
        <p:spPr>
          <a:xfrm>
            <a:off x="4080899" y="2881168"/>
            <a:ext cx="4648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BCFC1A-FABF-4A42-89EB-9145607A9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 to resolve Network Deadlock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98EA5-393B-4791-B0B8-C831B846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Mayank Parasar, School of Electrical and Computer Engineering, Georgia Tech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87345-FC8B-45DD-954A-C89A3EC8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0697-F66A-EE4C-B4D3-9802540BCCA0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B1667-E80D-4D73-9A23-1D9EC202ECD5}"/>
              </a:ext>
            </a:extLst>
          </p:cNvPr>
          <p:cNvCxnSpPr>
            <a:cxnSpLocks/>
          </p:cNvCxnSpPr>
          <p:nvPr/>
        </p:nvCxnSpPr>
        <p:spPr>
          <a:xfrm>
            <a:off x="5477641" y="4135442"/>
            <a:ext cx="664145" cy="17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063AB2-E8DB-438F-8A5E-70EB42BF2ABC}"/>
              </a:ext>
            </a:extLst>
          </p:cNvPr>
          <p:cNvCxnSpPr>
            <a:cxnSpLocks/>
          </p:cNvCxnSpPr>
          <p:nvPr/>
        </p:nvCxnSpPr>
        <p:spPr>
          <a:xfrm flipV="1">
            <a:off x="6656141" y="3359314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2AD6A4-8E99-4DCF-ABCB-23F31CF1F7A0}"/>
              </a:ext>
            </a:extLst>
          </p:cNvPr>
          <p:cNvCxnSpPr>
            <a:cxnSpLocks/>
          </p:cNvCxnSpPr>
          <p:nvPr/>
        </p:nvCxnSpPr>
        <p:spPr>
          <a:xfrm flipV="1">
            <a:off x="5037304" y="3382343"/>
            <a:ext cx="0" cy="318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AEC64-F9D1-4F3A-ADAD-50C66B0AE732}"/>
              </a:ext>
            </a:extLst>
          </p:cNvPr>
          <p:cNvGrpSpPr/>
          <p:nvPr/>
        </p:nvGrpSpPr>
        <p:grpSpPr>
          <a:xfrm>
            <a:off x="4529591" y="2390749"/>
            <a:ext cx="965975" cy="965975"/>
            <a:chOff x="3313739" y="2271697"/>
            <a:chExt cx="1316984" cy="13169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7A8728-A71D-47E0-8A16-3DB140654EC8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C9F05-BF65-43F7-9B53-AEBAF87B2351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A12322-8A05-4440-B5E6-665DB5EC9DF5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012F6C-4E96-4152-A6AC-3DE08DE77098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9153FE-58AE-4FA4-B3AE-74F28E019373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79D31-DC0A-4A9A-9BD2-770CE505540E}"/>
              </a:ext>
            </a:extLst>
          </p:cNvPr>
          <p:cNvGrpSpPr/>
          <p:nvPr/>
        </p:nvGrpSpPr>
        <p:grpSpPr>
          <a:xfrm>
            <a:off x="4525693" y="3646969"/>
            <a:ext cx="969870" cy="969870"/>
            <a:chOff x="3313739" y="2271697"/>
            <a:chExt cx="1316984" cy="131698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6136BE-9FF4-4C3A-BDFB-6809FC66BDBA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50956B-A3AA-44CD-BA54-A875D7C62452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5F359C-9F7F-4EE6-83C2-62F4615DF275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33DBE5-B413-48FD-9D33-5BBE0C88202F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9832F3-92B4-43FF-AA9F-B29551E03294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DA329E-9F58-41D6-B156-E6DC81CF83EC}"/>
              </a:ext>
            </a:extLst>
          </p:cNvPr>
          <p:cNvGrpSpPr/>
          <p:nvPr/>
        </p:nvGrpSpPr>
        <p:grpSpPr>
          <a:xfrm>
            <a:off x="6149282" y="2394286"/>
            <a:ext cx="965975" cy="965975"/>
            <a:chOff x="3313739" y="2271697"/>
            <a:chExt cx="1316984" cy="131698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68D89E-C0E0-4705-B0D4-BB6A6EC038F2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6D6C41-9CBF-43BB-9702-4B10FF041EE3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6E56CD-1E25-4227-9DE8-22E9EBD60538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69BB52-04A0-46D6-8B63-82163B6D6979}"/>
                </a:ext>
              </a:extLst>
            </p:cNvPr>
            <p:cNvSpPr/>
            <p:nvPr/>
          </p:nvSpPr>
          <p:spPr>
            <a:xfrm>
              <a:off x="4226520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5A695E-714A-4805-8F54-C67B114CABFD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649310-6A20-41F5-B74F-7ECD98C4BD04}"/>
              </a:ext>
            </a:extLst>
          </p:cNvPr>
          <p:cNvGrpSpPr/>
          <p:nvPr/>
        </p:nvGrpSpPr>
        <p:grpSpPr>
          <a:xfrm>
            <a:off x="6145384" y="3650506"/>
            <a:ext cx="969870" cy="969870"/>
            <a:chOff x="3313739" y="2271697"/>
            <a:chExt cx="1316984" cy="131698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96E100-CC5F-458A-B4A3-947E08A53342}"/>
                </a:ext>
              </a:extLst>
            </p:cNvPr>
            <p:cNvSpPr/>
            <p:nvPr/>
          </p:nvSpPr>
          <p:spPr>
            <a:xfrm>
              <a:off x="3313739" y="2271697"/>
              <a:ext cx="1316984" cy="131698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CD6002-53A0-45BB-AE23-8FD095928A38}"/>
                </a:ext>
              </a:extLst>
            </p:cNvPr>
            <p:cNvSpPr/>
            <p:nvPr/>
          </p:nvSpPr>
          <p:spPr>
            <a:xfrm>
              <a:off x="3315137" y="2701848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FA1A95-E34C-49C0-81CD-9A60C61FF0E0}"/>
                </a:ext>
              </a:extLst>
            </p:cNvPr>
            <p:cNvSpPr/>
            <p:nvPr/>
          </p:nvSpPr>
          <p:spPr>
            <a:xfrm>
              <a:off x="3775354" y="2274826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5E4490-2C74-4E6B-8C63-C0778176A706}"/>
                </a:ext>
              </a:extLst>
            </p:cNvPr>
            <p:cNvSpPr/>
            <p:nvPr/>
          </p:nvSpPr>
          <p:spPr>
            <a:xfrm>
              <a:off x="4226519" y="2707884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47FD40-2ECE-4FEB-B766-888C9634A81E}"/>
                </a:ext>
              </a:extLst>
            </p:cNvPr>
            <p:cNvSpPr/>
            <p:nvPr/>
          </p:nvSpPr>
          <p:spPr>
            <a:xfrm>
              <a:off x="3781390" y="3186209"/>
              <a:ext cx="401186" cy="401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27E10A-E4F3-44C5-B77C-228A9A600E52}"/>
              </a:ext>
            </a:extLst>
          </p:cNvPr>
          <p:cNvCxnSpPr>
            <a:cxnSpLocks/>
          </p:cNvCxnSpPr>
          <p:nvPr/>
        </p:nvCxnSpPr>
        <p:spPr>
          <a:xfrm>
            <a:off x="5509086" y="2884464"/>
            <a:ext cx="664145" cy="17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98DA189-15C0-45AD-B0EC-29AF38FE2E5D}"/>
              </a:ext>
            </a:extLst>
          </p:cNvPr>
          <p:cNvSpPr/>
          <p:nvPr/>
        </p:nvSpPr>
        <p:spPr>
          <a:xfrm>
            <a:off x="5182284" y="2700815"/>
            <a:ext cx="314019" cy="3140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1FFA461-8A22-4379-A04D-218D2B1DFD7C}"/>
              </a:ext>
            </a:extLst>
          </p:cNvPr>
          <p:cNvSpPr/>
          <p:nvPr/>
        </p:nvSpPr>
        <p:spPr>
          <a:xfrm>
            <a:off x="6473322" y="3056423"/>
            <a:ext cx="306685" cy="30668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9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E0580D-C04D-4264-AA73-7B32A819DD15}"/>
              </a:ext>
            </a:extLst>
          </p:cNvPr>
          <p:cNvSpPr/>
          <p:nvPr/>
        </p:nvSpPr>
        <p:spPr>
          <a:xfrm>
            <a:off x="4846510" y="3652766"/>
            <a:ext cx="314581" cy="314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A26BB6-CE2A-4325-A0DC-36BD62E587E0}"/>
              </a:ext>
            </a:extLst>
          </p:cNvPr>
          <p:cNvGrpSpPr/>
          <p:nvPr/>
        </p:nvGrpSpPr>
        <p:grpSpPr>
          <a:xfrm>
            <a:off x="6058183" y="3932472"/>
            <a:ext cx="470001" cy="400110"/>
            <a:chOff x="7583220" y="5728315"/>
            <a:chExt cx="470001" cy="40011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6C503D-17A3-4003-96BE-E508DE7C26C2}"/>
                </a:ext>
              </a:extLst>
            </p:cNvPr>
            <p:cNvSpPr/>
            <p:nvPr/>
          </p:nvSpPr>
          <p:spPr>
            <a:xfrm>
              <a:off x="7658036" y="5769103"/>
              <a:ext cx="333986" cy="333986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7FCB84-94BC-4099-975A-498193A926BF}"/>
                </a:ext>
              </a:extLst>
            </p:cNvPr>
            <p:cNvSpPr/>
            <p:nvPr/>
          </p:nvSpPr>
          <p:spPr>
            <a:xfrm>
              <a:off x="7583220" y="5728315"/>
              <a:ext cx="47000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FE0E69-7287-4F6F-8998-C7CA68C82A06}"/>
              </a:ext>
            </a:extLst>
          </p:cNvPr>
          <p:cNvGrpSpPr/>
          <p:nvPr/>
        </p:nvGrpSpPr>
        <p:grpSpPr>
          <a:xfrm>
            <a:off x="5331128" y="2961020"/>
            <a:ext cx="1095173" cy="1109659"/>
            <a:chOff x="3358483" y="3831696"/>
            <a:chExt cx="1095173" cy="110965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FA2FB75-8C39-463A-8E79-DE18C4707969}"/>
                </a:ext>
              </a:extLst>
            </p:cNvPr>
            <p:cNvGrpSpPr/>
            <p:nvPr/>
          </p:nvGrpSpPr>
          <p:grpSpPr>
            <a:xfrm>
              <a:off x="3378924" y="3831696"/>
              <a:ext cx="1065485" cy="1109659"/>
              <a:chOff x="4316649" y="1697283"/>
              <a:chExt cx="2037523" cy="2121997"/>
            </a:xfrm>
          </p:grpSpPr>
          <p:sp>
            <p:nvSpPr>
              <p:cNvPr id="45" name="Arrow: Curved Down 44">
                <a:extLst>
                  <a:ext uri="{FF2B5EF4-FFF2-40B4-BE49-F238E27FC236}">
                    <a16:creationId xmlns:a16="http://schemas.microsoft.com/office/drawing/2014/main" id="{D91B14AA-ADE4-4A0F-9A57-E25598D49C9A}"/>
                  </a:ext>
                </a:extLst>
              </p:cNvPr>
              <p:cNvSpPr/>
              <p:nvPr/>
            </p:nvSpPr>
            <p:spPr>
              <a:xfrm rot="329651" flipH="1">
                <a:off x="4815062" y="1697283"/>
                <a:ext cx="993049" cy="367969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urved Down 45">
                <a:extLst>
                  <a:ext uri="{FF2B5EF4-FFF2-40B4-BE49-F238E27FC236}">
                    <a16:creationId xmlns:a16="http://schemas.microsoft.com/office/drawing/2014/main" id="{8487AB6A-BF9C-4228-8844-AFDAAA54B280}"/>
                  </a:ext>
                </a:extLst>
              </p:cNvPr>
              <p:cNvSpPr/>
              <p:nvPr/>
            </p:nvSpPr>
            <p:spPr>
              <a:xfrm rot="16200000" flipH="1">
                <a:off x="4005334" y="2521118"/>
                <a:ext cx="990600" cy="367969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urved Down 46">
                <a:extLst>
                  <a:ext uri="{FF2B5EF4-FFF2-40B4-BE49-F238E27FC236}">
                    <a16:creationId xmlns:a16="http://schemas.microsoft.com/office/drawing/2014/main" id="{8470C392-FF5B-4B70-8238-AEEF6219B484}"/>
                  </a:ext>
                </a:extLst>
              </p:cNvPr>
              <p:cNvSpPr/>
              <p:nvPr/>
            </p:nvSpPr>
            <p:spPr>
              <a:xfrm rot="11279851" flipH="1">
                <a:off x="4855743" y="3413597"/>
                <a:ext cx="962334" cy="405683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urved Down 47">
                <a:extLst>
                  <a:ext uri="{FF2B5EF4-FFF2-40B4-BE49-F238E27FC236}">
                    <a16:creationId xmlns:a16="http://schemas.microsoft.com/office/drawing/2014/main" id="{BCBD31D9-B599-48BC-8A70-E62B2A04492B}"/>
                  </a:ext>
                </a:extLst>
              </p:cNvPr>
              <p:cNvSpPr/>
              <p:nvPr/>
            </p:nvSpPr>
            <p:spPr>
              <a:xfrm rot="5552345" flipH="1">
                <a:off x="5629433" y="2468657"/>
                <a:ext cx="1012224" cy="437255"/>
              </a:xfrm>
              <a:prstGeom prst="curved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D55B965-699B-480F-A108-8FEE4F5E4866}"/>
                </a:ext>
              </a:extLst>
            </p:cNvPr>
            <p:cNvSpPr/>
            <p:nvPr/>
          </p:nvSpPr>
          <p:spPr>
            <a:xfrm>
              <a:off x="3358483" y="4158733"/>
              <a:ext cx="109517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Deadlock</a:t>
              </a: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CD1FA3C-9EC1-47C3-BF79-6C94D5A0E595}"/>
              </a:ext>
            </a:extLst>
          </p:cNvPr>
          <p:cNvCxnSpPr>
            <a:cxnSpLocks/>
          </p:cNvCxnSpPr>
          <p:nvPr/>
        </p:nvCxnSpPr>
        <p:spPr>
          <a:xfrm>
            <a:off x="5545280" y="2636313"/>
            <a:ext cx="527124" cy="0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569F55B-83C5-482D-9FDD-CCBE25F11906}"/>
              </a:ext>
            </a:extLst>
          </p:cNvPr>
          <p:cNvCxnSpPr>
            <a:cxnSpLocks/>
          </p:cNvCxnSpPr>
          <p:nvPr/>
        </p:nvCxnSpPr>
        <p:spPr>
          <a:xfrm>
            <a:off x="6899642" y="3303287"/>
            <a:ext cx="0" cy="430306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2A0727E-27E3-402C-8FFB-5062F23EACB0}"/>
              </a:ext>
            </a:extLst>
          </p:cNvPr>
          <p:cNvCxnSpPr>
            <a:cxnSpLocks/>
          </p:cNvCxnSpPr>
          <p:nvPr/>
        </p:nvCxnSpPr>
        <p:spPr>
          <a:xfrm flipV="1">
            <a:off x="4771420" y="3291430"/>
            <a:ext cx="0" cy="442856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7AB9DB3-9163-4AE2-9673-716CCBC848D8}"/>
              </a:ext>
            </a:extLst>
          </p:cNvPr>
          <p:cNvCxnSpPr>
            <a:cxnSpLocks/>
          </p:cNvCxnSpPr>
          <p:nvPr/>
        </p:nvCxnSpPr>
        <p:spPr>
          <a:xfrm flipH="1">
            <a:off x="5544551" y="4350772"/>
            <a:ext cx="528917" cy="0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loud 62">
            <a:extLst>
              <a:ext uri="{FF2B5EF4-FFF2-40B4-BE49-F238E27FC236}">
                <a16:creationId xmlns:a16="http://schemas.microsoft.com/office/drawing/2014/main" id="{E89035F0-2A12-4C54-B363-968F2F61BB71}"/>
              </a:ext>
            </a:extLst>
          </p:cNvPr>
          <p:cNvSpPr/>
          <p:nvPr/>
        </p:nvSpPr>
        <p:spPr>
          <a:xfrm rot="16507793">
            <a:off x="2437507" y="2893063"/>
            <a:ext cx="2235152" cy="1339073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2AB6422F-BED1-4030-8769-348FC9E0619F}"/>
              </a:ext>
            </a:extLst>
          </p:cNvPr>
          <p:cNvSpPr/>
          <p:nvPr/>
        </p:nvSpPr>
        <p:spPr>
          <a:xfrm>
            <a:off x="4633253" y="1087318"/>
            <a:ext cx="2368292" cy="1206752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4CC4531-7EB5-466B-BF17-136927566093}"/>
              </a:ext>
            </a:extLst>
          </p:cNvPr>
          <p:cNvSpPr/>
          <p:nvPr/>
        </p:nvSpPr>
        <p:spPr>
          <a:xfrm>
            <a:off x="5113201" y="1423809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A4AACB2-1B84-43D9-82C1-6FCA6B1B2868}"/>
              </a:ext>
            </a:extLst>
          </p:cNvPr>
          <p:cNvSpPr/>
          <p:nvPr/>
        </p:nvSpPr>
        <p:spPr>
          <a:xfrm rot="16200000">
            <a:off x="2751216" y="3304247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58F5ED6F-7C85-4B9D-AA3F-914A553320AE}"/>
              </a:ext>
            </a:extLst>
          </p:cNvPr>
          <p:cNvSpPr/>
          <p:nvPr/>
        </p:nvSpPr>
        <p:spPr>
          <a:xfrm rot="158227">
            <a:off x="4604179" y="4763093"/>
            <a:ext cx="2418968" cy="1240898"/>
          </a:xfrm>
          <a:prstGeom prst="cloud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11F6BC9-B23F-41CC-BAE3-56FCE4A39DBF}"/>
              </a:ext>
            </a:extLst>
          </p:cNvPr>
          <p:cNvSpPr/>
          <p:nvPr/>
        </p:nvSpPr>
        <p:spPr>
          <a:xfrm>
            <a:off x="5017809" y="5156057"/>
            <a:ext cx="15039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57520A-930A-48DE-8BB8-B0040419DD2B}"/>
              </a:ext>
            </a:extLst>
          </p:cNvPr>
          <p:cNvGrpSpPr/>
          <p:nvPr/>
        </p:nvGrpSpPr>
        <p:grpSpPr>
          <a:xfrm>
            <a:off x="7515118" y="2522238"/>
            <a:ext cx="1196199" cy="2115884"/>
            <a:chOff x="7515118" y="2522238"/>
            <a:chExt cx="1196199" cy="2115884"/>
          </a:xfrm>
        </p:grpSpPr>
        <p:sp>
          <p:nvSpPr>
            <p:cNvPr id="62" name="Cloud 61">
              <a:extLst>
                <a:ext uri="{FF2B5EF4-FFF2-40B4-BE49-F238E27FC236}">
                  <a16:creationId xmlns:a16="http://schemas.microsoft.com/office/drawing/2014/main" id="{ADE35327-35EB-46EE-9675-73996B84D431}"/>
                </a:ext>
              </a:extLst>
            </p:cNvPr>
            <p:cNvSpPr/>
            <p:nvPr/>
          </p:nvSpPr>
          <p:spPr>
            <a:xfrm rot="16703736">
              <a:off x="7055276" y="2982080"/>
              <a:ext cx="2115884" cy="1196199"/>
            </a:xfrm>
            <a:prstGeom prst="cloud">
              <a:avLst/>
            </a:prstGeom>
            <a:solidFill>
              <a:schemeClr val="accent1"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987F558-8780-4B08-BDCE-36B89601005E}"/>
                </a:ext>
              </a:extLst>
            </p:cNvPr>
            <p:cNvSpPr/>
            <p:nvPr/>
          </p:nvSpPr>
          <p:spPr>
            <a:xfrm rot="16200000">
              <a:off x="7289116" y="3327072"/>
              <a:ext cx="15039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Network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A5D75F8-CC27-4A15-BD3B-43CF3FE114C5}"/>
              </a:ext>
            </a:extLst>
          </p:cNvPr>
          <p:cNvGrpSpPr/>
          <p:nvPr/>
        </p:nvGrpSpPr>
        <p:grpSpPr>
          <a:xfrm>
            <a:off x="2981324" y="981075"/>
            <a:ext cx="1724025" cy="1428750"/>
            <a:chOff x="2981324" y="981075"/>
            <a:chExt cx="1724025" cy="1428750"/>
          </a:xfrm>
        </p:grpSpPr>
        <p:sp>
          <p:nvSpPr>
            <p:cNvPr id="70" name="Explosion: 14 Points 69">
              <a:extLst>
                <a:ext uri="{FF2B5EF4-FFF2-40B4-BE49-F238E27FC236}">
                  <a16:creationId xmlns:a16="http://schemas.microsoft.com/office/drawing/2014/main" id="{39C0A7ED-76CB-4A3A-84A2-67264C8C48DC}"/>
                </a:ext>
              </a:extLst>
            </p:cNvPr>
            <p:cNvSpPr/>
            <p:nvPr/>
          </p:nvSpPr>
          <p:spPr>
            <a:xfrm>
              <a:off x="2981324" y="981075"/>
              <a:ext cx="1724025" cy="1428750"/>
            </a:xfrm>
            <a:prstGeom prst="irregularSeal2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F3B9D69-750E-489A-938B-5E731C94FD35}"/>
                </a:ext>
              </a:extLst>
            </p:cNvPr>
            <p:cNvSpPr/>
            <p:nvPr/>
          </p:nvSpPr>
          <p:spPr>
            <a:xfrm>
              <a:off x="3249705" y="1481435"/>
              <a:ext cx="104438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SWAP</a:t>
              </a: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B0669F8-EEB0-42A3-9F9E-853D6C694590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848100" y="2009775"/>
            <a:ext cx="1044479" cy="1689060"/>
          </a:xfrm>
          <a:prstGeom prst="line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F759D8-92FB-42DC-9824-38E9899CD4CF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133850" y="1924050"/>
            <a:ext cx="1094421" cy="822752"/>
          </a:xfrm>
          <a:prstGeom prst="line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BEE38-7A69-47C9-9E84-614DB5018516}"/>
              </a:ext>
            </a:extLst>
          </p:cNvPr>
          <p:cNvSpPr/>
          <p:nvPr/>
        </p:nvSpPr>
        <p:spPr>
          <a:xfrm rot="10800000">
            <a:off x="6107041" y="3956122"/>
            <a:ext cx="356103" cy="376887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B0C109-A018-45DD-9618-7C3BBD08660E}"/>
              </a:ext>
            </a:extLst>
          </p:cNvPr>
          <p:cNvSpPr/>
          <p:nvPr/>
        </p:nvSpPr>
        <p:spPr>
          <a:xfrm rot="10800000">
            <a:off x="6473535" y="3065317"/>
            <a:ext cx="332509" cy="301337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4119AAD-1FB9-4E04-8B6F-ECFDDCAA2926}"/>
              </a:ext>
            </a:extLst>
          </p:cNvPr>
          <p:cNvSpPr/>
          <p:nvPr/>
        </p:nvSpPr>
        <p:spPr>
          <a:xfrm rot="10800000">
            <a:off x="5171207" y="2708562"/>
            <a:ext cx="332509" cy="301337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72BF721-4A7B-4F13-BB3F-470CC29EB455}"/>
              </a:ext>
            </a:extLst>
          </p:cNvPr>
          <p:cNvSpPr/>
          <p:nvPr/>
        </p:nvSpPr>
        <p:spPr>
          <a:xfrm rot="10800000">
            <a:off x="4845626" y="3670587"/>
            <a:ext cx="332509" cy="301337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llout: Bent Line 57">
            <a:extLst>
              <a:ext uri="{FF2B5EF4-FFF2-40B4-BE49-F238E27FC236}">
                <a16:creationId xmlns:a16="http://schemas.microsoft.com/office/drawing/2014/main" id="{41837887-39C5-4225-AE6D-7932CF058B2D}"/>
              </a:ext>
            </a:extLst>
          </p:cNvPr>
          <p:cNvSpPr/>
          <p:nvPr/>
        </p:nvSpPr>
        <p:spPr>
          <a:xfrm>
            <a:off x="7524750" y="1816100"/>
            <a:ext cx="1028700" cy="317500"/>
          </a:xfrm>
          <a:prstGeom prst="borderCallout2">
            <a:avLst>
              <a:gd name="adj1" fmla="val 27145"/>
              <a:gd name="adj2" fmla="val 683"/>
              <a:gd name="adj3" fmla="val 27414"/>
              <a:gd name="adj4" fmla="val -31421"/>
              <a:gd name="adj5" fmla="val 288821"/>
              <a:gd name="adj6" fmla="val -202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swapFwd</a:t>
            </a:r>
            <a:endParaRPr lang="en-US" sz="1600" dirty="0"/>
          </a:p>
        </p:txBody>
      </p:sp>
      <p:sp>
        <p:nvSpPr>
          <p:cNvPr id="79" name="Callout: Bent Line 78">
            <a:extLst>
              <a:ext uri="{FF2B5EF4-FFF2-40B4-BE49-F238E27FC236}">
                <a16:creationId xmlns:a16="http://schemas.microsoft.com/office/drawing/2014/main" id="{00F3C0C5-8B7E-4872-BDE8-E30AD475F228}"/>
              </a:ext>
            </a:extLst>
          </p:cNvPr>
          <p:cNvSpPr/>
          <p:nvPr/>
        </p:nvSpPr>
        <p:spPr>
          <a:xfrm>
            <a:off x="2209800" y="4813300"/>
            <a:ext cx="1073150" cy="317500"/>
          </a:xfrm>
          <a:prstGeom prst="borderCallout2">
            <a:avLst>
              <a:gd name="adj1" fmla="val 29545"/>
              <a:gd name="adj2" fmla="val 101424"/>
              <a:gd name="adj3" fmla="val 29814"/>
              <a:gd name="adj4" fmla="val 138209"/>
              <a:gd name="adj5" fmla="val -289579"/>
              <a:gd name="adj6" fmla="val 247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swapBack</a:t>
            </a:r>
            <a:endParaRPr lang="en-US" sz="1600" dirty="0"/>
          </a:p>
        </p:txBody>
      </p:sp>
      <p:sp>
        <p:nvSpPr>
          <p:cNvPr id="80" name="Callout: Bent Line 79">
            <a:extLst>
              <a:ext uri="{FF2B5EF4-FFF2-40B4-BE49-F238E27FC236}">
                <a16:creationId xmlns:a16="http://schemas.microsoft.com/office/drawing/2014/main" id="{DEBA187A-4C03-466B-BC4C-90824C1E9AA8}"/>
              </a:ext>
            </a:extLst>
          </p:cNvPr>
          <p:cNvSpPr/>
          <p:nvPr/>
        </p:nvSpPr>
        <p:spPr>
          <a:xfrm>
            <a:off x="2202180" y="5308600"/>
            <a:ext cx="1096010" cy="317500"/>
          </a:xfrm>
          <a:prstGeom prst="borderCallout2">
            <a:avLst>
              <a:gd name="adj1" fmla="val 29545"/>
              <a:gd name="adj2" fmla="val 101424"/>
              <a:gd name="adj3" fmla="val 29814"/>
              <a:gd name="adj4" fmla="val 138209"/>
              <a:gd name="adj5" fmla="val -426379"/>
              <a:gd name="adj6" fmla="val 25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backtrack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217F253-47E6-45F7-922A-782FE26F36B7}"/>
              </a:ext>
            </a:extLst>
          </p:cNvPr>
          <p:cNvCxnSpPr>
            <a:cxnSpLocks/>
          </p:cNvCxnSpPr>
          <p:nvPr/>
        </p:nvCxnSpPr>
        <p:spPr>
          <a:xfrm flipV="1">
            <a:off x="4353889" y="4718050"/>
            <a:ext cx="424486" cy="430284"/>
          </a:xfrm>
          <a:prstGeom prst="straightConnector1">
            <a:avLst/>
          </a:prstGeom>
          <a:ln w="76200">
            <a:solidFill>
              <a:schemeClr val="accent4">
                <a:lumMod val="7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3C5AAF52-FC85-43BF-B8C8-1693C753791A}"/>
              </a:ext>
            </a:extLst>
          </p:cNvPr>
          <p:cNvSpPr/>
          <p:nvPr/>
        </p:nvSpPr>
        <p:spPr>
          <a:xfrm>
            <a:off x="3848810" y="5021560"/>
            <a:ext cx="8050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Eject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E5B0EC-DDA0-F74C-B0D1-6D6A87CD4596}"/>
              </a:ext>
            </a:extLst>
          </p:cNvPr>
          <p:cNvSpPr/>
          <p:nvPr/>
        </p:nvSpPr>
        <p:spPr>
          <a:xfrm rot="19804150">
            <a:off x="4980177" y="3226361"/>
            <a:ext cx="17140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Deadlock Resolved!</a:t>
            </a:r>
          </a:p>
        </p:txBody>
      </p:sp>
    </p:spTree>
    <p:extLst>
      <p:ext uri="{BB962C8B-B14F-4D97-AF65-F5344CB8AC3E}">
        <p14:creationId xmlns:p14="http://schemas.microsoft.com/office/powerpoint/2010/main" val="34208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1393 3.33333E-6 C -0.02018 3.33333E-6 -0.02773 0.03865 -0.02773 0.07014 L -0.02773 0.14027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701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39 L -0.00104 0.03611 L -0.00104 -0.14028 L 0.02552 -0.14028 " pathEditMode="relative" ptsTypes="AAAA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3 0.13472 L -0.02851 0.18889 L -0.08789 0.29583 " pathEditMode="relative" ptsTypes="AAA">
                                      <p:cBhvr>
                                        <p:cTn id="9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8" grpId="0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58" grpId="0" animBg="1"/>
      <p:bldP spid="58" grpId="1" animBg="1"/>
      <p:bldP spid="79" grpId="0" animBg="1"/>
      <p:bldP spid="79" grpId="1" animBg="1"/>
      <p:bldP spid="80" grpId="0" animBg="1"/>
      <p:bldP spid="80" grpId="1" animBg="1"/>
      <p:bldP spid="84" grpId="0"/>
      <p:bldP spid="82" grpId="0"/>
    </p:bldLst>
  </p:timing>
</p:sld>
</file>

<file path=ppt/theme/theme1.xml><?xml version="1.0" encoding="utf-8"?>
<a:theme xmlns:a="http://schemas.openxmlformats.org/drawingml/2006/main" name="Facet">
  <a:themeElements>
    <a:clrScheme name="Custom 6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181F79"/>
      </a:accent1>
      <a:accent2>
        <a:srgbClr val="F5CA31"/>
      </a:accent2>
      <a:accent3>
        <a:srgbClr val="919191"/>
      </a:accent3>
      <a:accent4>
        <a:srgbClr val="E76618"/>
      </a:accent4>
      <a:accent5>
        <a:srgbClr val="C42F1A"/>
      </a:accent5>
      <a:accent6>
        <a:srgbClr val="918655"/>
      </a:accent6>
      <a:hlink>
        <a:srgbClr val="941100"/>
      </a:hlink>
      <a:folHlink>
        <a:srgbClr val="9411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ining_talk" id="{A66C4DFF-9AF4-4D15-B1CB-30C14941CD11}" vid="{6DFA4187-C593-496A-9AD9-267F34D35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10276</TotalTime>
  <Words>1599</Words>
  <Application>Microsoft Macintosh PowerPoint</Application>
  <PresentationFormat>Widescreen</PresentationFormat>
  <Paragraphs>444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</vt:lpstr>
      <vt:lpstr>Helvetica</vt:lpstr>
      <vt:lpstr>Roboto</vt:lpstr>
      <vt:lpstr>Tahoma</vt:lpstr>
      <vt:lpstr>Trebuchet MS</vt:lpstr>
      <vt:lpstr>Wingdings 3</vt:lpstr>
      <vt:lpstr>Facet</vt:lpstr>
      <vt:lpstr>PowerPoint Presentation</vt:lpstr>
      <vt:lpstr>Challenge: Routing Deadlock</vt:lpstr>
      <vt:lpstr>Channel Dependency Graph (CDG)</vt:lpstr>
      <vt:lpstr>PowerPoint Presentation</vt:lpstr>
      <vt:lpstr>Outline</vt:lpstr>
      <vt:lpstr>Traffic Deadlock</vt:lpstr>
      <vt:lpstr>Swap to resolve traffic deadlock</vt:lpstr>
      <vt:lpstr>Key Terms</vt:lpstr>
      <vt:lpstr>SWAP to resolve Network Deadlock</vt:lpstr>
      <vt:lpstr>SWAP in network</vt:lpstr>
      <vt:lpstr>SWAP: Key Idea</vt:lpstr>
      <vt:lpstr>Outline</vt:lpstr>
      <vt:lpstr>SWAP Datapath - Concept</vt:lpstr>
      <vt:lpstr>SWAP Control Path</vt:lpstr>
      <vt:lpstr>Outline</vt:lpstr>
      <vt:lpstr>Router Micro-Architecture</vt:lpstr>
      <vt:lpstr>SWAP Datapath - Router Microarchitecture</vt:lpstr>
      <vt:lpstr>Outline</vt:lpstr>
      <vt:lpstr>SWAP: Deadlock Freedom Proof </vt:lpstr>
      <vt:lpstr>Outline</vt:lpstr>
      <vt:lpstr>Evaluations</vt:lpstr>
      <vt:lpstr>Outline</vt:lpstr>
      <vt:lpstr>Synthetic Traffic</vt:lpstr>
      <vt:lpstr>Link Traversal Energy</vt:lpstr>
      <vt:lpstr>MESI Cache Coherence</vt:lpstr>
      <vt:lpstr>MOESI Cache Coherence</vt:lpstr>
      <vt:lpstr>Outline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Mayank Parasar</dc:creator>
  <cp:lastModifiedBy>Mayank Parasar</cp:lastModifiedBy>
  <cp:revision>475</cp:revision>
  <cp:lastPrinted>2019-10-14T17:39:29Z</cp:lastPrinted>
  <dcterms:created xsi:type="dcterms:W3CDTF">2019-10-05T02:29:57Z</dcterms:created>
  <dcterms:modified xsi:type="dcterms:W3CDTF">2020-01-27T17:53:51Z</dcterms:modified>
</cp:coreProperties>
</file>