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1110" r:id="rId2"/>
    <p:sldId id="1501" r:id="rId3"/>
    <p:sldId id="1508" r:id="rId4"/>
    <p:sldId id="1503" r:id="rId5"/>
    <p:sldId id="1504" r:id="rId6"/>
    <p:sldId id="1518" r:id="rId7"/>
    <p:sldId id="1505" r:id="rId8"/>
    <p:sldId id="1506" r:id="rId9"/>
    <p:sldId id="1213" r:id="rId10"/>
    <p:sldId id="1509" r:id="rId11"/>
    <p:sldId id="1510" r:id="rId12"/>
    <p:sldId id="351" r:id="rId13"/>
    <p:sldId id="1227" r:id="rId14"/>
    <p:sldId id="1511" r:id="rId15"/>
    <p:sldId id="1519" r:id="rId16"/>
    <p:sldId id="1378" r:id="rId17"/>
    <p:sldId id="1507" r:id="rId18"/>
    <p:sldId id="1520" r:id="rId19"/>
    <p:sldId id="1512" r:id="rId20"/>
    <p:sldId id="1513" r:id="rId21"/>
    <p:sldId id="1523" r:id="rId22"/>
    <p:sldId id="1383" r:id="rId23"/>
    <p:sldId id="1397" r:id="rId24"/>
    <p:sldId id="1521" r:id="rId25"/>
    <p:sldId id="1333" r:id="rId26"/>
    <p:sldId id="1338" r:id="rId27"/>
    <p:sldId id="1339" r:id="rId28"/>
    <p:sldId id="1522" r:id="rId29"/>
    <p:sldId id="1195" r:id="rId30"/>
    <p:sldId id="1395" r:id="rId31"/>
    <p:sldId id="1366" r:id="rId32"/>
    <p:sldId id="1367" r:id="rId33"/>
    <p:sldId id="1365" r:id="rId34"/>
    <p:sldId id="1379" r:id="rId35"/>
    <p:sldId id="1525" r:id="rId36"/>
    <p:sldId id="1128" r:id="rId37"/>
    <p:sldId id="1212" r:id="rId38"/>
    <p:sldId id="1524" r:id="rId39"/>
    <p:sldId id="1372" r:id="rId40"/>
    <p:sldId id="1381" r:id="rId41"/>
    <p:sldId id="1347" r:id="rId42"/>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6616"/>
    <a:srgbClr val="FFDBA9"/>
    <a:srgbClr val="FFBBB1"/>
    <a:srgbClr val="C7E7AD"/>
    <a:srgbClr val="366DAA"/>
    <a:srgbClr val="7F7F7F"/>
    <a:srgbClr val="FFAB05"/>
    <a:srgbClr val="30934E"/>
    <a:srgbClr val="C3284A"/>
    <a:srgbClr val="00F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8" autoAdjust="0"/>
    <p:restoredTop sz="91154"/>
  </p:normalViewPr>
  <p:slideViewPr>
    <p:cSldViewPr snapToGrid="0">
      <p:cViewPr varScale="1">
        <p:scale>
          <a:sx n="105" d="100"/>
          <a:sy n="105" d="100"/>
        </p:scale>
        <p:origin x="960"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ayan\Dropbox%20(GaTech)\Mayank-Tushar\mayank_phd\proposal\consolidated_resul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chemeClr val="tx1"/>
                </a:solidFill>
              </a:rPr>
              <a:t>4x4 Mesh</a:t>
            </a:r>
          </a:p>
          <a:p>
            <a:pPr>
              <a:defRPr/>
            </a:pPr>
            <a:r>
              <a:rPr lang="en-US" sz="1400" dirty="0">
                <a:solidFill>
                  <a:schemeClr val="tx1"/>
                </a:solidFill>
              </a:rPr>
              <a:t>Shuffle</a:t>
            </a:r>
          </a:p>
        </c:rich>
      </c:tx>
      <c:layout>
        <c:manualLayout>
          <c:xMode val="edge"/>
          <c:yMode val="edge"/>
          <c:x val="0.41327618412035061"/>
          <c:y val="0.3768868668037930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668761412269897"/>
          <c:y val="0.16728199409285671"/>
          <c:w val="0.84154355061287445"/>
          <c:h val="0.65651969741090477"/>
        </c:manualLayout>
      </c:layout>
      <c:scatterChart>
        <c:scatterStyle val="lineMarker"/>
        <c:varyColors val="0"/>
        <c:ser>
          <c:idx val="0"/>
          <c:order val="0"/>
          <c:tx>
            <c:strRef>
              <c:f>defense_presentation!$B$4</c:f>
              <c:strCache>
                <c:ptCount val="1"/>
                <c:pt idx="0">
                  <c:v>XY</c:v>
                </c:pt>
              </c:strCache>
            </c:strRef>
          </c:tx>
          <c:spPr>
            <a:ln w="19050" cap="rnd">
              <a:solidFill>
                <a:srgbClr val="00B050"/>
              </a:solidFill>
              <a:round/>
            </a:ln>
            <a:effectLst/>
          </c:spPr>
          <c:marker>
            <c:symbol val="circle"/>
            <c:size val="5"/>
            <c:spPr>
              <a:solidFill>
                <a:schemeClr val="bg1"/>
              </a:solidFill>
              <a:ln w="63500">
                <a:solidFill>
                  <a:srgbClr val="00B050"/>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defense_presentation!$B$5:$B$35</c:f>
              <c:numCache>
                <c:formatCode>General</c:formatCode>
                <c:ptCount val="31"/>
                <c:pt idx="0">
                  <c:v>9.0073419999999995</c:v>
                </c:pt>
                <c:pt idx="1">
                  <c:v>9.0117429999999992</c:v>
                </c:pt>
                <c:pt idx="2">
                  <c:v>9.0159330000000004</c:v>
                </c:pt>
                <c:pt idx="3">
                  <c:v>9.0193110000000001</c:v>
                </c:pt>
                <c:pt idx="4">
                  <c:v>9.0264710000000008</c:v>
                </c:pt>
                <c:pt idx="5">
                  <c:v>9.0345639999999996</c:v>
                </c:pt>
                <c:pt idx="6">
                  <c:v>9.0443289999999994</c:v>
                </c:pt>
                <c:pt idx="7">
                  <c:v>9.0550899999999999</c:v>
                </c:pt>
                <c:pt idx="8">
                  <c:v>9.0636410000000005</c:v>
                </c:pt>
                <c:pt idx="9">
                  <c:v>9.0770079999999993</c:v>
                </c:pt>
                <c:pt idx="10">
                  <c:v>9.0947429999999994</c:v>
                </c:pt>
                <c:pt idx="11">
                  <c:v>9.1146480000000007</c:v>
                </c:pt>
                <c:pt idx="12">
                  <c:v>9.1364879999999999</c:v>
                </c:pt>
                <c:pt idx="13">
                  <c:v>9.1630929999999999</c:v>
                </c:pt>
                <c:pt idx="14">
                  <c:v>9.1943439999999992</c:v>
                </c:pt>
                <c:pt idx="15">
                  <c:v>9.2318020000000001</c:v>
                </c:pt>
                <c:pt idx="16">
                  <c:v>9.2786209999999993</c:v>
                </c:pt>
                <c:pt idx="17">
                  <c:v>9.3376400000000004</c:v>
                </c:pt>
                <c:pt idx="18">
                  <c:v>9.4168599999999998</c:v>
                </c:pt>
                <c:pt idx="19">
                  <c:v>9.5248089999999994</c:v>
                </c:pt>
                <c:pt idx="20">
                  <c:v>9.6840530000000005</c:v>
                </c:pt>
                <c:pt idx="21">
                  <c:v>9.9546480000000006</c:v>
                </c:pt>
                <c:pt idx="22">
                  <c:v>10.482958</c:v>
                </c:pt>
                <c:pt idx="23">
                  <c:v>12.059286999999999</c:v>
                </c:pt>
                <c:pt idx="24">
                  <c:v>69.818019000000007</c:v>
                </c:pt>
                <c:pt idx="25">
                  <c:v>975.36914200000001</c:v>
                </c:pt>
                <c:pt idx="26">
                  <c:v>1798.2586269999999</c:v>
                </c:pt>
                <c:pt idx="27">
                  <c:v>2539.7275049999998</c:v>
                </c:pt>
                <c:pt idx="28">
                  <c:v>3204.4233610000001</c:v>
                </c:pt>
                <c:pt idx="29">
                  <c:v>3799.5833809999999</c:v>
                </c:pt>
                <c:pt idx="30">
                  <c:v>4324.7271010000004</c:v>
                </c:pt>
              </c:numCache>
            </c:numRef>
          </c:yVal>
          <c:smooth val="0"/>
          <c:extLst>
            <c:ext xmlns:c16="http://schemas.microsoft.com/office/drawing/2014/chart" uri="{C3380CC4-5D6E-409C-BE32-E72D297353CC}">
              <c16:uniqueId val="{00000000-C3AF-4F3E-84AA-5A7EAE1B3809}"/>
            </c:ext>
          </c:extLst>
        </c:ser>
        <c:ser>
          <c:idx val="1"/>
          <c:order val="1"/>
          <c:tx>
            <c:strRef>
              <c:f>defense_presentation!$C$4</c:f>
              <c:strCache>
                <c:ptCount val="1"/>
                <c:pt idx="0">
                  <c:v>WestFirst</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defense_presentation!$C$5:$C$35</c:f>
              <c:numCache>
                <c:formatCode>General</c:formatCode>
                <c:ptCount val="31"/>
                <c:pt idx="0">
                  <c:v>9.0078750000000003</c:v>
                </c:pt>
                <c:pt idx="1">
                  <c:v>9.0137</c:v>
                </c:pt>
                <c:pt idx="2">
                  <c:v>9.0196640000000006</c:v>
                </c:pt>
                <c:pt idx="3">
                  <c:v>9.0242190000000004</c:v>
                </c:pt>
                <c:pt idx="4">
                  <c:v>9.0322060000000004</c:v>
                </c:pt>
                <c:pt idx="5">
                  <c:v>9.0413320000000006</c:v>
                </c:pt>
                <c:pt idx="6">
                  <c:v>9.0531349999999993</c:v>
                </c:pt>
                <c:pt idx="7">
                  <c:v>9.0672329999999999</c:v>
                </c:pt>
                <c:pt idx="8">
                  <c:v>9.0766349999999996</c:v>
                </c:pt>
                <c:pt idx="9">
                  <c:v>9.0920229999999993</c:v>
                </c:pt>
                <c:pt idx="10">
                  <c:v>9.1115250000000003</c:v>
                </c:pt>
                <c:pt idx="11">
                  <c:v>9.1329270000000005</c:v>
                </c:pt>
                <c:pt idx="12">
                  <c:v>9.1586820000000007</c:v>
                </c:pt>
                <c:pt idx="13">
                  <c:v>9.1902489999999997</c:v>
                </c:pt>
                <c:pt idx="14">
                  <c:v>9.2237229999999997</c:v>
                </c:pt>
                <c:pt idx="15">
                  <c:v>9.2654820000000004</c:v>
                </c:pt>
                <c:pt idx="16">
                  <c:v>9.3190720000000002</c:v>
                </c:pt>
                <c:pt idx="17">
                  <c:v>9.3778319999999997</c:v>
                </c:pt>
                <c:pt idx="18">
                  <c:v>9.4704580000000007</c:v>
                </c:pt>
                <c:pt idx="19">
                  <c:v>9.5893099999999993</c:v>
                </c:pt>
                <c:pt idx="20">
                  <c:v>9.7777460000000005</c:v>
                </c:pt>
                <c:pt idx="21">
                  <c:v>10.150581000000001</c:v>
                </c:pt>
                <c:pt idx="22">
                  <c:v>11.038252</c:v>
                </c:pt>
                <c:pt idx="23">
                  <c:v>59.288820000000001</c:v>
                </c:pt>
                <c:pt idx="24">
                  <c:v>324.93631699999997</c:v>
                </c:pt>
                <c:pt idx="25">
                  <c:v>830.62921900000003</c:v>
                </c:pt>
                <c:pt idx="26">
                  <c:v>1257.7241369999999</c:v>
                </c:pt>
                <c:pt idx="27">
                  <c:v>1628.6779739999999</c:v>
                </c:pt>
                <c:pt idx="28">
                  <c:v>2036.7977370000001</c:v>
                </c:pt>
                <c:pt idx="29">
                  <c:v>2376.030855</c:v>
                </c:pt>
                <c:pt idx="30">
                  <c:v>2919.3188399999999</c:v>
                </c:pt>
              </c:numCache>
            </c:numRef>
          </c:yVal>
          <c:smooth val="0"/>
          <c:extLst>
            <c:ext xmlns:c16="http://schemas.microsoft.com/office/drawing/2014/chart" uri="{C3380CC4-5D6E-409C-BE32-E72D297353CC}">
              <c16:uniqueId val="{00000001-C3AF-4F3E-84AA-5A7EAE1B3809}"/>
            </c:ext>
          </c:extLst>
        </c:ser>
        <c:ser>
          <c:idx val="2"/>
          <c:order val="2"/>
          <c:tx>
            <c:strRef>
              <c:f>defense_presentation!$D$4</c:f>
              <c:strCache>
                <c:ptCount val="1"/>
                <c:pt idx="0">
                  <c:v>EscapeVC</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defense_presentation!$D$5:$D$35</c:f>
              <c:numCache>
                <c:formatCode>General</c:formatCode>
                <c:ptCount val="31"/>
                <c:pt idx="0">
                  <c:v>9.0088480000000004</c:v>
                </c:pt>
                <c:pt idx="1">
                  <c:v>9.0155639999999995</c:v>
                </c:pt>
                <c:pt idx="2">
                  <c:v>9.0250830000000004</c:v>
                </c:pt>
                <c:pt idx="3">
                  <c:v>9.0301139999999993</c:v>
                </c:pt>
                <c:pt idx="4">
                  <c:v>9.0390540000000001</c:v>
                </c:pt>
                <c:pt idx="5">
                  <c:v>9.0511549999999996</c:v>
                </c:pt>
                <c:pt idx="6">
                  <c:v>9.0626060000000006</c:v>
                </c:pt>
                <c:pt idx="7">
                  <c:v>9.0789299999999997</c:v>
                </c:pt>
                <c:pt idx="8">
                  <c:v>9.0892850000000003</c:v>
                </c:pt>
                <c:pt idx="9">
                  <c:v>9.1061619999999994</c:v>
                </c:pt>
                <c:pt idx="10">
                  <c:v>9.1281569999999999</c:v>
                </c:pt>
                <c:pt idx="11">
                  <c:v>9.1518010000000007</c:v>
                </c:pt>
                <c:pt idx="12">
                  <c:v>9.1775789999999997</c:v>
                </c:pt>
                <c:pt idx="13">
                  <c:v>9.2073070000000001</c:v>
                </c:pt>
                <c:pt idx="14">
                  <c:v>9.2430479999999999</c:v>
                </c:pt>
                <c:pt idx="15">
                  <c:v>9.2850269999999995</c:v>
                </c:pt>
                <c:pt idx="16">
                  <c:v>9.3309859999999993</c:v>
                </c:pt>
                <c:pt idx="17">
                  <c:v>9.3825380000000003</c:v>
                </c:pt>
                <c:pt idx="18">
                  <c:v>9.4512710000000002</c:v>
                </c:pt>
                <c:pt idx="19">
                  <c:v>9.5414150000000006</c:v>
                </c:pt>
                <c:pt idx="20">
                  <c:v>9.6405519999999996</c:v>
                </c:pt>
                <c:pt idx="21">
                  <c:v>9.8043359999999993</c:v>
                </c:pt>
                <c:pt idx="22">
                  <c:v>10.061246000000001</c:v>
                </c:pt>
                <c:pt idx="23">
                  <c:v>10.479538</c:v>
                </c:pt>
                <c:pt idx="24">
                  <c:v>11.763230999999999</c:v>
                </c:pt>
                <c:pt idx="25">
                  <c:v>167.48622800000001</c:v>
                </c:pt>
                <c:pt idx="26">
                  <c:v>384.17045000000002</c:v>
                </c:pt>
                <c:pt idx="27">
                  <c:v>773.23259900000005</c:v>
                </c:pt>
                <c:pt idx="28">
                  <c:v>1328.609717</c:v>
                </c:pt>
                <c:pt idx="29">
                  <c:v>1868.8782220000001</c:v>
                </c:pt>
                <c:pt idx="30">
                  <c:v>2541.8905549999999</c:v>
                </c:pt>
              </c:numCache>
            </c:numRef>
          </c:yVal>
          <c:smooth val="0"/>
          <c:extLst>
            <c:ext xmlns:c16="http://schemas.microsoft.com/office/drawing/2014/chart" uri="{C3380CC4-5D6E-409C-BE32-E72D297353CC}">
              <c16:uniqueId val="{00000002-C3AF-4F3E-84AA-5A7EAE1B3809}"/>
            </c:ext>
          </c:extLst>
        </c:ser>
        <c:ser>
          <c:idx val="3"/>
          <c:order val="3"/>
          <c:tx>
            <c:strRef>
              <c:f>defense_presentation!$E$4</c:f>
              <c:strCache>
                <c:ptCount val="1"/>
                <c:pt idx="0">
                  <c:v>SPIN</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defense_presentation!$E$5:$E$35</c:f>
              <c:numCache>
                <c:formatCode>General</c:formatCode>
                <c:ptCount val="31"/>
                <c:pt idx="0">
                  <c:v>9.0073419999999995</c:v>
                </c:pt>
                <c:pt idx="1">
                  <c:v>9.0117429999999992</c:v>
                </c:pt>
                <c:pt idx="2">
                  <c:v>9.0159330000000004</c:v>
                </c:pt>
                <c:pt idx="3">
                  <c:v>9.0193110000000001</c:v>
                </c:pt>
                <c:pt idx="4">
                  <c:v>9.0264779999999991</c:v>
                </c:pt>
                <c:pt idx="5">
                  <c:v>9.0345849999999999</c:v>
                </c:pt>
                <c:pt idx="6">
                  <c:v>9.0443289999999994</c:v>
                </c:pt>
                <c:pt idx="7">
                  <c:v>9.0550630000000005</c:v>
                </c:pt>
                <c:pt idx="8">
                  <c:v>9.0636690000000009</c:v>
                </c:pt>
                <c:pt idx="9">
                  <c:v>9.0770769999999992</c:v>
                </c:pt>
                <c:pt idx="10">
                  <c:v>9.0948049999999991</c:v>
                </c:pt>
                <c:pt idx="11">
                  <c:v>9.1147369999999999</c:v>
                </c:pt>
                <c:pt idx="12">
                  <c:v>9.1365920000000003</c:v>
                </c:pt>
                <c:pt idx="13">
                  <c:v>9.1633250000000004</c:v>
                </c:pt>
                <c:pt idx="14">
                  <c:v>9.1946899999999996</c:v>
                </c:pt>
                <c:pt idx="15">
                  <c:v>9.2320440000000001</c:v>
                </c:pt>
                <c:pt idx="16">
                  <c:v>9.2792680000000001</c:v>
                </c:pt>
                <c:pt idx="17">
                  <c:v>9.338495</c:v>
                </c:pt>
                <c:pt idx="18">
                  <c:v>9.4187940000000001</c:v>
                </c:pt>
                <c:pt idx="19">
                  <c:v>9.528912</c:v>
                </c:pt>
                <c:pt idx="20">
                  <c:v>9.6905660000000005</c:v>
                </c:pt>
                <c:pt idx="21">
                  <c:v>9.9700790000000001</c:v>
                </c:pt>
                <c:pt idx="22">
                  <c:v>10.526654000000001</c:v>
                </c:pt>
                <c:pt idx="23">
                  <c:v>12.311215000000001</c:v>
                </c:pt>
                <c:pt idx="24">
                  <c:v>133.550918</c:v>
                </c:pt>
                <c:pt idx="25">
                  <c:v>985.90195700000004</c:v>
                </c:pt>
                <c:pt idx="26">
                  <c:v>1682.287838</c:v>
                </c:pt>
                <c:pt idx="27">
                  <c:v>2250.1111470000001</c:v>
                </c:pt>
                <c:pt idx="28">
                  <c:v>2697.86922</c:v>
                </c:pt>
                <c:pt idx="29">
                  <c:v>3055.4756729999999</c:v>
                </c:pt>
                <c:pt idx="30">
                  <c:v>3453.084711</c:v>
                </c:pt>
              </c:numCache>
            </c:numRef>
          </c:yVal>
          <c:smooth val="0"/>
          <c:extLst>
            <c:ext xmlns:c16="http://schemas.microsoft.com/office/drawing/2014/chart" uri="{C3380CC4-5D6E-409C-BE32-E72D297353CC}">
              <c16:uniqueId val="{00000003-C3AF-4F3E-84AA-5A7EAE1B3809}"/>
            </c:ext>
          </c:extLst>
        </c:ser>
        <c:ser>
          <c:idx val="4"/>
          <c:order val="4"/>
          <c:tx>
            <c:strRef>
              <c:f>defense_presentation!$F$4</c:f>
              <c:strCache>
                <c:ptCount val="1"/>
                <c:pt idx="0">
                  <c:v>SWAP</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defense_presentation!$F$5:$F$35</c:f>
              <c:numCache>
                <c:formatCode>General</c:formatCode>
                <c:ptCount val="31"/>
                <c:pt idx="0">
                  <c:v>9.0097269999999998</c:v>
                </c:pt>
                <c:pt idx="1">
                  <c:v>9.0170980000000007</c:v>
                </c:pt>
                <c:pt idx="2">
                  <c:v>9.0241550000000004</c:v>
                </c:pt>
                <c:pt idx="3">
                  <c:v>9.0297929999999997</c:v>
                </c:pt>
                <c:pt idx="4">
                  <c:v>9.0411859999999997</c:v>
                </c:pt>
                <c:pt idx="5">
                  <c:v>9.0510920000000006</c:v>
                </c:pt>
                <c:pt idx="6">
                  <c:v>9.0649329999999999</c:v>
                </c:pt>
                <c:pt idx="7">
                  <c:v>9.0793909999999993</c:v>
                </c:pt>
                <c:pt idx="8">
                  <c:v>9.0901599999999991</c:v>
                </c:pt>
                <c:pt idx="9">
                  <c:v>9.1081380000000003</c:v>
                </c:pt>
                <c:pt idx="10">
                  <c:v>9.1294540000000008</c:v>
                </c:pt>
                <c:pt idx="11">
                  <c:v>9.1534980000000008</c:v>
                </c:pt>
                <c:pt idx="12">
                  <c:v>9.1792870000000004</c:v>
                </c:pt>
                <c:pt idx="13">
                  <c:v>9.2062039999999996</c:v>
                </c:pt>
                <c:pt idx="14">
                  <c:v>9.2363529999999994</c:v>
                </c:pt>
                <c:pt idx="15">
                  <c:v>9.2747270000000004</c:v>
                </c:pt>
                <c:pt idx="16">
                  <c:v>9.3129869999999997</c:v>
                </c:pt>
                <c:pt idx="17">
                  <c:v>9.3550869999999993</c:v>
                </c:pt>
                <c:pt idx="18">
                  <c:v>9.4050700000000003</c:v>
                </c:pt>
                <c:pt idx="19">
                  <c:v>9.4635390000000008</c:v>
                </c:pt>
                <c:pt idx="20">
                  <c:v>9.5307680000000001</c:v>
                </c:pt>
                <c:pt idx="21">
                  <c:v>9.6083890000000007</c:v>
                </c:pt>
                <c:pt idx="22">
                  <c:v>9.7127459999999992</c:v>
                </c:pt>
                <c:pt idx="23">
                  <c:v>9.8418220000000005</c:v>
                </c:pt>
                <c:pt idx="24">
                  <c:v>10.023721</c:v>
                </c:pt>
                <c:pt idx="25">
                  <c:v>10.342715</c:v>
                </c:pt>
                <c:pt idx="26">
                  <c:v>11.009444999999999</c:v>
                </c:pt>
                <c:pt idx="27">
                  <c:v>29.408895000000001</c:v>
                </c:pt>
                <c:pt idx="28">
                  <c:v>330.89745499999998</c:v>
                </c:pt>
                <c:pt idx="29">
                  <c:v>618.58306700000003</c:v>
                </c:pt>
                <c:pt idx="30">
                  <c:v>857.48304199999995</c:v>
                </c:pt>
              </c:numCache>
            </c:numRef>
          </c:yVal>
          <c:smooth val="0"/>
          <c:extLst>
            <c:ext xmlns:c16="http://schemas.microsoft.com/office/drawing/2014/chart" uri="{C3380CC4-5D6E-409C-BE32-E72D297353CC}">
              <c16:uniqueId val="{00000004-C3AF-4F3E-84AA-5A7EAE1B3809}"/>
            </c:ext>
          </c:extLst>
        </c:ser>
        <c:ser>
          <c:idx val="5"/>
          <c:order val="5"/>
          <c:tx>
            <c:strRef>
              <c:f>defense_presentation!$G$4</c:f>
              <c:strCache>
                <c:ptCount val="1"/>
                <c:pt idx="0">
                  <c:v>DRAIN</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defense_presentation!$G$5:$G$35</c:f>
              <c:numCache>
                <c:formatCode>General</c:formatCode>
                <c:ptCount val="31"/>
                <c:pt idx="0">
                  <c:v>9.0040600000000008</c:v>
                </c:pt>
                <c:pt idx="1">
                  <c:v>9.0451560000000004</c:v>
                </c:pt>
                <c:pt idx="2">
                  <c:v>9.0531039999999994</c:v>
                </c:pt>
                <c:pt idx="3">
                  <c:v>9.0591150000000003</c:v>
                </c:pt>
                <c:pt idx="4">
                  <c:v>9.0684950000000004</c:v>
                </c:pt>
                <c:pt idx="5">
                  <c:v>9.0784400000000005</c:v>
                </c:pt>
                <c:pt idx="6">
                  <c:v>9.0886709999999997</c:v>
                </c:pt>
                <c:pt idx="7">
                  <c:v>9.1018740000000005</c:v>
                </c:pt>
                <c:pt idx="8">
                  <c:v>9.1127800000000008</c:v>
                </c:pt>
                <c:pt idx="9">
                  <c:v>9.1281850000000002</c:v>
                </c:pt>
                <c:pt idx="10">
                  <c:v>9.1457709999999999</c:v>
                </c:pt>
                <c:pt idx="11">
                  <c:v>9.1689679999999996</c:v>
                </c:pt>
                <c:pt idx="12">
                  <c:v>9.1914490000000004</c:v>
                </c:pt>
                <c:pt idx="13">
                  <c:v>9.2145609999999998</c:v>
                </c:pt>
                <c:pt idx="14">
                  <c:v>9.2438409999999998</c:v>
                </c:pt>
                <c:pt idx="15">
                  <c:v>9.2745700000000006</c:v>
                </c:pt>
                <c:pt idx="16">
                  <c:v>9.3114889999999999</c:v>
                </c:pt>
                <c:pt idx="17">
                  <c:v>9.3495889999999999</c:v>
                </c:pt>
                <c:pt idx="18">
                  <c:v>9.3958259999999996</c:v>
                </c:pt>
                <c:pt idx="19">
                  <c:v>9.4439150000000005</c:v>
                </c:pt>
                <c:pt idx="20">
                  <c:v>9.5073869999999996</c:v>
                </c:pt>
                <c:pt idx="21">
                  <c:v>9.5680130000000005</c:v>
                </c:pt>
                <c:pt idx="22">
                  <c:v>9.6626150000000006</c:v>
                </c:pt>
                <c:pt idx="23">
                  <c:v>9.7720330000000004</c:v>
                </c:pt>
                <c:pt idx="24">
                  <c:v>9.9306040000000007</c:v>
                </c:pt>
                <c:pt idx="25">
                  <c:v>10.187284999999999</c:v>
                </c:pt>
                <c:pt idx="26">
                  <c:v>10.825863999999999</c:v>
                </c:pt>
                <c:pt idx="27">
                  <c:v>50.929206999999998</c:v>
                </c:pt>
                <c:pt idx="28">
                  <c:v>106.035642</c:v>
                </c:pt>
                <c:pt idx="29">
                  <c:v>192.01236</c:v>
                </c:pt>
                <c:pt idx="30">
                  <c:v>200.22215199999999</c:v>
                </c:pt>
              </c:numCache>
            </c:numRef>
          </c:yVal>
          <c:smooth val="0"/>
          <c:extLst>
            <c:ext xmlns:c16="http://schemas.microsoft.com/office/drawing/2014/chart" uri="{C3380CC4-5D6E-409C-BE32-E72D297353CC}">
              <c16:uniqueId val="{00000005-C3AF-4F3E-84AA-5A7EAE1B3809}"/>
            </c:ext>
          </c:extLst>
        </c:ser>
        <c:ser>
          <c:idx val="6"/>
          <c:order val="6"/>
          <c:tx>
            <c:strRef>
              <c:f>defense_presentation!$H$4</c:f>
              <c:strCache>
                <c:ptCount val="1"/>
                <c:pt idx="0">
                  <c:v>SEEC</c:v>
                </c:pt>
              </c:strCache>
            </c:strRef>
          </c:tx>
          <c:spPr>
            <a:ln w="19050" cap="rnd">
              <a:solidFill>
                <a:schemeClr val="accent1">
                  <a:lumMod val="60000"/>
                </a:schemeClr>
              </a:solidFill>
              <a:round/>
            </a:ln>
            <a:effectLst/>
          </c:spPr>
          <c:marker>
            <c:symbol val="circle"/>
            <c:size val="5"/>
            <c:spPr>
              <a:solidFill>
                <a:schemeClr val="accent1">
                  <a:lumMod val="60000"/>
                </a:schemeClr>
              </a:solidFill>
              <a:ln w="63500">
                <a:solidFill>
                  <a:schemeClr val="accent1">
                    <a:lumMod val="60000"/>
                  </a:schemeClr>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defense_presentation!$H$5:$H$35</c:f>
              <c:numCache>
                <c:formatCode>General</c:formatCode>
                <c:ptCount val="31"/>
                <c:pt idx="0">
                  <c:v>9.0094440000000002</c:v>
                </c:pt>
                <c:pt idx="1">
                  <c:v>9.0159079999999996</c:v>
                </c:pt>
                <c:pt idx="2">
                  <c:v>9.022634</c:v>
                </c:pt>
                <c:pt idx="3">
                  <c:v>9.0287360000000003</c:v>
                </c:pt>
                <c:pt idx="4">
                  <c:v>9.039085</c:v>
                </c:pt>
                <c:pt idx="5">
                  <c:v>9.0496379999999998</c:v>
                </c:pt>
                <c:pt idx="6">
                  <c:v>9.0624680000000009</c:v>
                </c:pt>
                <c:pt idx="7">
                  <c:v>9.0756209999999999</c:v>
                </c:pt>
                <c:pt idx="8">
                  <c:v>9.0872089999999996</c:v>
                </c:pt>
                <c:pt idx="9">
                  <c:v>9.1035579999999996</c:v>
                </c:pt>
                <c:pt idx="10">
                  <c:v>9.122223</c:v>
                </c:pt>
                <c:pt idx="11">
                  <c:v>9.144876</c:v>
                </c:pt>
                <c:pt idx="12">
                  <c:v>9.1673770000000001</c:v>
                </c:pt>
                <c:pt idx="13">
                  <c:v>9.1937599999999993</c:v>
                </c:pt>
                <c:pt idx="14">
                  <c:v>9.2219189999999998</c:v>
                </c:pt>
                <c:pt idx="15">
                  <c:v>9.2547519999999999</c:v>
                </c:pt>
                <c:pt idx="16">
                  <c:v>9.2902000000000005</c:v>
                </c:pt>
                <c:pt idx="17">
                  <c:v>9.3261489999999991</c:v>
                </c:pt>
                <c:pt idx="18">
                  <c:v>9.3690879999999996</c:v>
                </c:pt>
                <c:pt idx="19">
                  <c:v>9.4201949999999997</c:v>
                </c:pt>
                <c:pt idx="20">
                  <c:v>9.4790170000000007</c:v>
                </c:pt>
                <c:pt idx="21">
                  <c:v>9.5466470000000001</c:v>
                </c:pt>
                <c:pt idx="22">
                  <c:v>9.6299689999999991</c:v>
                </c:pt>
                <c:pt idx="23">
                  <c:v>9.7428819999999998</c:v>
                </c:pt>
                <c:pt idx="24">
                  <c:v>9.8967639999999992</c:v>
                </c:pt>
                <c:pt idx="25">
                  <c:v>10.130805000000001</c:v>
                </c:pt>
                <c:pt idx="26">
                  <c:v>10.616057</c:v>
                </c:pt>
                <c:pt idx="27">
                  <c:v>13.258274999999999</c:v>
                </c:pt>
                <c:pt idx="28">
                  <c:v>209.02783700000001</c:v>
                </c:pt>
                <c:pt idx="29">
                  <c:v>484.04631699999999</c:v>
                </c:pt>
                <c:pt idx="30">
                  <c:v>705.03049799999997</c:v>
                </c:pt>
              </c:numCache>
            </c:numRef>
          </c:yVal>
          <c:smooth val="0"/>
          <c:extLst>
            <c:ext xmlns:c16="http://schemas.microsoft.com/office/drawing/2014/chart" uri="{C3380CC4-5D6E-409C-BE32-E72D297353CC}">
              <c16:uniqueId val="{00000006-C3AF-4F3E-84AA-5A7EAE1B3809}"/>
            </c:ext>
          </c:extLst>
        </c:ser>
        <c:ser>
          <c:idx val="7"/>
          <c:order val="7"/>
          <c:tx>
            <c:strRef>
              <c:f>defense_presentation!$I$4</c:f>
              <c:strCache>
                <c:ptCount val="1"/>
                <c:pt idx="0">
                  <c:v>mSEEC</c:v>
                </c:pt>
              </c:strCache>
            </c:strRef>
          </c:tx>
          <c:spPr>
            <a:ln w="19050" cap="rnd">
              <a:solidFill>
                <a:schemeClr val="accent2">
                  <a:lumMod val="60000"/>
                </a:schemeClr>
              </a:solidFill>
              <a:round/>
            </a:ln>
            <a:effectLst/>
          </c:spPr>
          <c:marker>
            <c:symbol val="circle"/>
            <c:size val="5"/>
            <c:spPr>
              <a:solidFill>
                <a:schemeClr val="accent2">
                  <a:lumMod val="60000"/>
                </a:schemeClr>
              </a:solidFill>
              <a:ln w="63500">
                <a:solidFill>
                  <a:schemeClr val="accent2">
                    <a:lumMod val="60000"/>
                  </a:schemeClr>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defense_presentation!$I$5:$I$35</c:f>
              <c:numCache>
                <c:formatCode>General</c:formatCode>
                <c:ptCount val="31"/>
                <c:pt idx="0">
                  <c:v>9.0064320000000002</c:v>
                </c:pt>
                <c:pt idx="1">
                  <c:v>9.0101929999999992</c:v>
                </c:pt>
                <c:pt idx="2">
                  <c:v>9.0141829999999992</c:v>
                </c:pt>
                <c:pt idx="3">
                  <c:v>9.0187399999999993</c:v>
                </c:pt>
                <c:pt idx="4">
                  <c:v>9.0247960000000003</c:v>
                </c:pt>
                <c:pt idx="5">
                  <c:v>9.0326500000000003</c:v>
                </c:pt>
                <c:pt idx="6">
                  <c:v>9.0421010000000006</c:v>
                </c:pt>
                <c:pt idx="7">
                  <c:v>9.0530819999999999</c:v>
                </c:pt>
                <c:pt idx="8">
                  <c:v>9.0608310000000003</c:v>
                </c:pt>
                <c:pt idx="9">
                  <c:v>9.0731970000000004</c:v>
                </c:pt>
                <c:pt idx="10">
                  <c:v>9.0881710000000009</c:v>
                </c:pt>
                <c:pt idx="11">
                  <c:v>9.1056249999999999</c:v>
                </c:pt>
                <c:pt idx="12">
                  <c:v>9.1246200000000002</c:v>
                </c:pt>
                <c:pt idx="13">
                  <c:v>9.1405139999999996</c:v>
                </c:pt>
                <c:pt idx="14">
                  <c:v>9.163456</c:v>
                </c:pt>
                <c:pt idx="15">
                  <c:v>9.1884999999999994</c:v>
                </c:pt>
                <c:pt idx="16">
                  <c:v>9.2135309999999997</c:v>
                </c:pt>
                <c:pt idx="17">
                  <c:v>9.2409040000000005</c:v>
                </c:pt>
                <c:pt idx="18">
                  <c:v>9.2734690000000004</c:v>
                </c:pt>
                <c:pt idx="19">
                  <c:v>9.3081659999999999</c:v>
                </c:pt>
                <c:pt idx="20">
                  <c:v>9.3469829999999998</c:v>
                </c:pt>
                <c:pt idx="21">
                  <c:v>9.3952290000000005</c:v>
                </c:pt>
                <c:pt idx="22">
                  <c:v>9.446847</c:v>
                </c:pt>
                <c:pt idx="23">
                  <c:v>9.5156449999999992</c:v>
                </c:pt>
                <c:pt idx="24">
                  <c:v>9.5979700000000001</c:v>
                </c:pt>
                <c:pt idx="25">
                  <c:v>9.6945049999999995</c:v>
                </c:pt>
                <c:pt idx="26">
                  <c:v>9.8241899999999998</c:v>
                </c:pt>
                <c:pt idx="27">
                  <c:v>10.025634</c:v>
                </c:pt>
                <c:pt idx="28">
                  <c:v>10.391762</c:v>
                </c:pt>
                <c:pt idx="29">
                  <c:v>11.826280000000001</c:v>
                </c:pt>
                <c:pt idx="30">
                  <c:v>89.988167000000004</c:v>
                </c:pt>
              </c:numCache>
            </c:numRef>
          </c:yVal>
          <c:smooth val="0"/>
          <c:extLst>
            <c:ext xmlns:c16="http://schemas.microsoft.com/office/drawing/2014/chart" uri="{C3380CC4-5D6E-409C-BE32-E72D297353CC}">
              <c16:uniqueId val="{00000007-C3AF-4F3E-84AA-5A7EAE1B3809}"/>
            </c:ext>
          </c:extLst>
        </c:ser>
        <c:dLbls>
          <c:showLegendKey val="0"/>
          <c:showVal val="0"/>
          <c:showCatName val="0"/>
          <c:showSerName val="0"/>
          <c:showPercent val="0"/>
          <c:showBubbleSize val="0"/>
        </c:dLbls>
        <c:axId val="-2099134480"/>
        <c:axId val="-2104942048"/>
      </c:scatterChart>
      <c:valAx>
        <c:axId val="-2099134480"/>
        <c:scaling>
          <c:orientation val="minMax"/>
          <c:max val="0.66000000000000014"/>
          <c:min val="0.02"/>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Injection Rate (flits/node/cycle)</a:t>
                </a:r>
              </a:p>
            </c:rich>
          </c:tx>
          <c:layout>
            <c:manualLayout>
              <c:xMode val="edge"/>
              <c:yMode val="edge"/>
              <c:x val="0.27648646830567036"/>
              <c:y val="0.913970825880071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0.1"/>
      </c:valAx>
      <c:valAx>
        <c:axId val="-2104942048"/>
        <c:scaling>
          <c:orientation val="minMax"/>
          <c:max val="50"/>
          <c:min val="5"/>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a:solidFill>
                      <a:sysClr val="windowText" lastClr="000000"/>
                    </a:solidFill>
                  </a:rPr>
                  <a:t>Average packet latency (cycles)</a:t>
                </a:r>
              </a:p>
            </c:rich>
          </c:tx>
          <c:layout>
            <c:manualLayout>
              <c:xMode val="edge"/>
              <c:yMode val="edge"/>
              <c:x val="7.5602543887815876E-4"/>
              <c:y val="0.1653026186996600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1.9183916120658284E-2"/>
          <c:w val="0.99521913681693552"/>
          <c:h val="0.12793517182235054"/>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795387388949E-2"/>
          <c:y val="9.9975690958093319E-2"/>
          <c:w val="0.89385170603674535"/>
          <c:h val="0.77356617488097701"/>
        </c:manualLayout>
      </c:layout>
      <c:barChart>
        <c:barDir val="col"/>
        <c:grouping val="clustered"/>
        <c:varyColors val="0"/>
        <c:ser>
          <c:idx val="0"/>
          <c:order val="0"/>
          <c:tx>
            <c:strRef>
              <c:f>areaPowe!$B$27</c:f>
              <c:strCache>
                <c:ptCount val="1"/>
                <c:pt idx="0">
                  <c:v>Escape VCs</c:v>
                </c:pt>
              </c:strCache>
            </c:strRef>
          </c:tx>
          <c:spPr>
            <a:solidFill>
              <a:schemeClr val="accent1"/>
            </a:solidFill>
            <a:ln>
              <a:solidFill>
                <a:schemeClr val="tx1"/>
              </a:solidFill>
            </a:ln>
            <a:effectLst/>
          </c:spPr>
          <c:invertIfNegative val="0"/>
          <c:cat>
            <c:strRef>
              <c:f>areaPowe!$A$28:$A$29</c:f>
              <c:strCache>
                <c:ptCount val="2"/>
                <c:pt idx="0">
                  <c:v>Area</c:v>
                </c:pt>
                <c:pt idx="1">
                  <c:v>Power</c:v>
                </c:pt>
              </c:strCache>
            </c:strRef>
          </c:cat>
          <c:val>
            <c:numRef>
              <c:f>areaPowe!$B$28:$B$29</c:f>
              <c:numCache>
                <c:formatCode>General</c:formatCode>
                <c:ptCount val="2"/>
                <c:pt idx="0">
                  <c:v>1</c:v>
                </c:pt>
                <c:pt idx="1">
                  <c:v>1</c:v>
                </c:pt>
              </c:numCache>
            </c:numRef>
          </c:val>
          <c:extLst>
            <c:ext xmlns:c16="http://schemas.microsoft.com/office/drawing/2014/chart" uri="{C3380CC4-5D6E-409C-BE32-E72D297353CC}">
              <c16:uniqueId val="{00000000-5DE5-4C2A-B0A1-7AD3B8E995EB}"/>
            </c:ext>
          </c:extLst>
        </c:ser>
        <c:ser>
          <c:idx val="1"/>
          <c:order val="1"/>
          <c:tx>
            <c:strRef>
              <c:f>areaPowe!$C$27</c:f>
              <c:strCache>
                <c:ptCount val="1"/>
                <c:pt idx="0">
                  <c:v>SPIN</c:v>
                </c:pt>
              </c:strCache>
            </c:strRef>
          </c:tx>
          <c:spPr>
            <a:solidFill>
              <a:schemeClr val="accent2"/>
            </a:solidFill>
            <a:ln>
              <a:solidFill>
                <a:schemeClr val="tx1"/>
              </a:solidFill>
            </a:ln>
            <a:effectLst/>
          </c:spPr>
          <c:invertIfNegative val="0"/>
          <c:cat>
            <c:strRef>
              <c:f>areaPowe!$A$28:$A$29</c:f>
              <c:strCache>
                <c:ptCount val="2"/>
                <c:pt idx="0">
                  <c:v>Area</c:v>
                </c:pt>
                <c:pt idx="1">
                  <c:v>Power</c:v>
                </c:pt>
              </c:strCache>
            </c:strRef>
          </c:cat>
          <c:val>
            <c:numRef>
              <c:f>areaPowe!$C$28:$C$29</c:f>
              <c:numCache>
                <c:formatCode>General</c:formatCode>
                <c:ptCount val="2"/>
                <c:pt idx="0">
                  <c:v>0.86276736263488818</c:v>
                </c:pt>
                <c:pt idx="1">
                  <c:v>0.85626571253856232</c:v>
                </c:pt>
              </c:numCache>
            </c:numRef>
          </c:val>
          <c:extLst>
            <c:ext xmlns:c16="http://schemas.microsoft.com/office/drawing/2014/chart" uri="{C3380CC4-5D6E-409C-BE32-E72D297353CC}">
              <c16:uniqueId val="{00000001-5DE5-4C2A-B0A1-7AD3B8E995EB}"/>
            </c:ext>
          </c:extLst>
        </c:ser>
        <c:ser>
          <c:idx val="2"/>
          <c:order val="2"/>
          <c:tx>
            <c:strRef>
              <c:f>areaPowe!$D$27</c:f>
              <c:strCache>
                <c:ptCount val="1"/>
                <c:pt idx="0">
                  <c:v>SWAP</c:v>
                </c:pt>
              </c:strCache>
            </c:strRef>
          </c:tx>
          <c:spPr>
            <a:solidFill>
              <a:schemeClr val="accent3"/>
            </a:solidFill>
            <a:ln>
              <a:solidFill>
                <a:schemeClr val="tx1"/>
              </a:solidFill>
            </a:ln>
            <a:effectLst/>
          </c:spPr>
          <c:invertIfNegative val="0"/>
          <c:cat>
            <c:strRef>
              <c:f>areaPowe!$A$28:$A$29</c:f>
              <c:strCache>
                <c:ptCount val="2"/>
                <c:pt idx="0">
                  <c:v>Area</c:v>
                </c:pt>
                <c:pt idx="1">
                  <c:v>Power</c:v>
                </c:pt>
              </c:strCache>
            </c:strRef>
          </c:cat>
          <c:val>
            <c:numRef>
              <c:f>areaPowe!$D$28:$D$29</c:f>
              <c:numCache>
                <c:formatCode>General</c:formatCode>
                <c:ptCount val="2"/>
                <c:pt idx="0">
                  <c:v>0.82168320250941729</c:v>
                </c:pt>
                <c:pt idx="1">
                  <c:v>0.82333241590246364</c:v>
                </c:pt>
              </c:numCache>
            </c:numRef>
          </c:val>
          <c:extLst>
            <c:ext xmlns:c16="http://schemas.microsoft.com/office/drawing/2014/chart" uri="{C3380CC4-5D6E-409C-BE32-E72D297353CC}">
              <c16:uniqueId val="{00000002-5DE5-4C2A-B0A1-7AD3B8E995EB}"/>
            </c:ext>
          </c:extLst>
        </c:ser>
        <c:ser>
          <c:idx val="3"/>
          <c:order val="3"/>
          <c:tx>
            <c:strRef>
              <c:f>areaPowe!$E$27</c:f>
              <c:strCache>
                <c:ptCount val="1"/>
                <c:pt idx="0">
                  <c:v>DRAIN</c:v>
                </c:pt>
              </c:strCache>
            </c:strRef>
          </c:tx>
          <c:spPr>
            <a:solidFill>
              <a:schemeClr val="accent4"/>
            </a:solidFill>
            <a:ln>
              <a:solidFill>
                <a:schemeClr val="tx1"/>
              </a:solidFill>
            </a:ln>
            <a:effectLst/>
          </c:spPr>
          <c:invertIfNegative val="0"/>
          <c:cat>
            <c:strRef>
              <c:f>areaPowe!$A$28:$A$29</c:f>
              <c:strCache>
                <c:ptCount val="2"/>
                <c:pt idx="0">
                  <c:v>Area</c:v>
                </c:pt>
                <c:pt idx="1">
                  <c:v>Power</c:v>
                </c:pt>
              </c:strCache>
            </c:strRef>
          </c:cat>
          <c:val>
            <c:numRef>
              <c:f>areaPowe!$E$28:$E$29</c:f>
              <c:numCache>
                <c:formatCode>General</c:formatCode>
                <c:ptCount val="2"/>
                <c:pt idx="0">
                  <c:v>0.41812998849148497</c:v>
                </c:pt>
                <c:pt idx="1">
                  <c:v>0.35775046768589702</c:v>
                </c:pt>
              </c:numCache>
            </c:numRef>
          </c:val>
          <c:extLst>
            <c:ext xmlns:c16="http://schemas.microsoft.com/office/drawing/2014/chart" uri="{C3380CC4-5D6E-409C-BE32-E72D297353CC}">
              <c16:uniqueId val="{00000003-5DE5-4C2A-B0A1-7AD3B8E995EB}"/>
            </c:ext>
          </c:extLst>
        </c:ser>
        <c:ser>
          <c:idx val="4"/>
          <c:order val="4"/>
          <c:tx>
            <c:strRef>
              <c:f>areaPowe!$F$27</c:f>
              <c:strCache>
                <c:ptCount val="1"/>
                <c:pt idx="0">
                  <c:v>SEEC</c:v>
                </c:pt>
              </c:strCache>
            </c:strRef>
          </c:tx>
          <c:spPr>
            <a:solidFill>
              <a:schemeClr val="accent5"/>
            </a:solidFill>
            <a:ln>
              <a:solidFill>
                <a:schemeClr val="tx1"/>
              </a:solidFill>
            </a:ln>
            <a:effectLst/>
          </c:spPr>
          <c:invertIfNegative val="0"/>
          <c:cat>
            <c:strRef>
              <c:f>areaPowe!$A$28:$A$29</c:f>
              <c:strCache>
                <c:ptCount val="2"/>
                <c:pt idx="0">
                  <c:v>Area</c:v>
                </c:pt>
                <c:pt idx="1">
                  <c:v>Power</c:v>
                </c:pt>
              </c:strCache>
            </c:strRef>
          </c:cat>
          <c:val>
            <c:numRef>
              <c:f>areaPowe!$F$28:$F$29</c:f>
              <c:numCache>
                <c:formatCode>General</c:formatCode>
                <c:ptCount val="2"/>
                <c:pt idx="0">
                  <c:v>0.39821903665855712</c:v>
                </c:pt>
                <c:pt idx="1">
                  <c:v>0.34071473112942574</c:v>
                </c:pt>
              </c:numCache>
            </c:numRef>
          </c:val>
          <c:extLst>
            <c:ext xmlns:c16="http://schemas.microsoft.com/office/drawing/2014/chart" uri="{C3380CC4-5D6E-409C-BE32-E72D297353CC}">
              <c16:uniqueId val="{00000004-5DE5-4C2A-B0A1-7AD3B8E995EB}"/>
            </c:ext>
          </c:extLst>
        </c:ser>
        <c:dLbls>
          <c:showLegendKey val="0"/>
          <c:showVal val="0"/>
          <c:showCatName val="0"/>
          <c:showSerName val="0"/>
          <c:showPercent val="0"/>
          <c:showBubbleSize val="0"/>
        </c:dLbls>
        <c:gapWidth val="100"/>
        <c:overlap val="-1"/>
        <c:axId val="598694608"/>
        <c:axId val="492430656"/>
      </c:barChart>
      <c:catAx>
        <c:axId val="598694608"/>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crossAx val="492430656"/>
        <c:crosses val="autoZero"/>
        <c:auto val="1"/>
        <c:lblAlgn val="ctr"/>
        <c:lblOffset val="100"/>
        <c:noMultiLvlLbl val="0"/>
      </c:catAx>
      <c:valAx>
        <c:axId val="492430656"/>
        <c:scaling>
          <c:orientation val="minMax"/>
          <c:max val="1"/>
        </c:scaling>
        <c:delete val="0"/>
        <c:axPos val="l"/>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598694608"/>
        <c:crosses val="autoZero"/>
        <c:crossBetween val="between"/>
        <c:majorUnit val="0.2"/>
      </c:valAx>
      <c:spPr>
        <a:noFill/>
        <a:ln w="25400">
          <a:noFill/>
        </a:ln>
        <a:effectLst/>
      </c:spPr>
    </c:plotArea>
    <c:legend>
      <c:legendPos val="r"/>
      <c:layout>
        <c:manualLayout>
          <c:xMode val="edge"/>
          <c:yMode val="edge"/>
          <c:x val="0.140097656935839"/>
          <c:y val="1.2230426657314572E-2"/>
          <c:w val="0.71401650851238851"/>
          <c:h val="7.0109006355901671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baseline="0">
                <a:effectLst/>
              </a:rPr>
              <a:t>Uniform Random</a:t>
            </a:r>
            <a:endParaRPr lang="en-US" sz="1400">
              <a:effectLst/>
            </a:endParaRPr>
          </a:p>
          <a:p>
            <a:pPr>
              <a:defRPr sz="1400"/>
            </a:pPr>
            <a:r>
              <a:rPr lang="en-US" sz="1400" b="0" i="0" baseline="0">
                <a:effectLst/>
              </a:rPr>
              <a:t>8x8 Mesh</a:t>
            </a:r>
            <a:endParaRPr lang="en-US" sz="1400">
              <a:effectLst/>
            </a:endParaRPr>
          </a:p>
          <a:p>
            <a:pPr>
              <a:defRPr sz="1400"/>
            </a:pPr>
            <a:r>
              <a:rPr lang="en-US" sz="1400" b="0" i="0" baseline="0">
                <a:effectLst/>
              </a:rPr>
              <a:t>VC-2</a:t>
            </a:r>
            <a:endParaRPr lang="en-US" sz="1400">
              <a:effectLst/>
            </a:endParaRPr>
          </a:p>
        </c:rich>
      </c:tx>
      <c:layout>
        <c:manualLayout>
          <c:xMode val="edge"/>
          <c:yMode val="edge"/>
          <c:x val="0.38441866362033372"/>
          <c:y val="0.2530118912523934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247627524820266"/>
          <c:y val="3.5840767449091746E-2"/>
          <c:w val="0.8212643158735593"/>
          <c:h val="0.68416968017229085"/>
        </c:manualLayout>
      </c:layout>
      <c:barChart>
        <c:barDir val="col"/>
        <c:grouping val="stacked"/>
        <c:varyColors val="0"/>
        <c:ser>
          <c:idx val="0"/>
          <c:order val="0"/>
          <c:tx>
            <c:strRef>
              <c:f>'8x8 Mesh_VC-2'!$R$3</c:f>
              <c:strCache>
                <c:ptCount val="1"/>
                <c:pt idx="0">
                  <c:v>Buffered</c:v>
                </c:pt>
              </c:strCache>
            </c:strRef>
          </c:tx>
          <c:spPr>
            <a:solidFill>
              <a:schemeClr val="accent1"/>
            </a:solidFill>
            <a:ln>
              <a:solidFill>
                <a:schemeClr val="tx1"/>
              </a:solidFill>
            </a:ln>
            <a:effectLst/>
          </c:spPr>
          <c:invertIfNegative val="0"/>
          <c:cat>
            <c:multiLvlStrRef>
              <c:f>'8x8 Mesh_VC-2'!$P$4:$Q$15</c:f>
              <c:multiLvlStrCache>
                <c:ptCount val="12"/>
                <c:lvl>
                  <c:pt idx="0">
                    <c:v>Reg</c:v>
                  </c:pt>
                  <c:pt idx="1">
                    <c:v>FF</c:v>
                  </c:pt>
                  <c:pt idx="2">
                    <c:v>Reg</c:v>
                  </c:pt>
                  <c:pt idx="3">
                    <c:v>FF</c:v>
                  </c:pt>
                  <c:pt idx="4">
                    <c:v>Reg</c:v>
                  </c:pt>
                  <c:pt idx="5">
                    <c:v>FF</c:v>
                  </c:pt>
                  <c:pt idx="6">
                    <c:v>Reg</c:v>
                  </c:pt>
                  <c:pt idx="7">
                    <c:v>FF</c:v>
                  </c:pt>
                  <c:pt idx="8">
                    <c:v>Reg</c:v>
                  </c:pt>
                  <c:pt idx="9">
                    <c:v>FF</c:v>
                  </c:pt>
                  <c:pt idx="10">
                    <c:v>Reg</c:v>
                  </c:pt>
                  <c:pt idx="11">
                    <c:v>FF</c:v>
                  </c:pt>
                </c:lvl>
                <c:lvl>
                  <c:pt idx="0">
                    <c:v>0.02</c:v>
                  </c:pt>
                  <c:pt idx="2">
                    <c:v>0.04</c:v>
                  </c:pt>
                  <c:pt idx="4">
                    <c:v>0.06</c:v>
                  </c:pt>
                  <c:pt idx="6">
                    <c:v>0.08</c:v>
                  </c:pt>
                  <c:pt idx="8">
                    <c:v>0.1</c:v>
                  </c:pt>
                  <c:pt idx="10">
                    <c:v>0.12</c:v>
                  </c:pt>
                </c:lvl>
              </c:multiLvlStrCache>
            </c:multiLvlStrRef>
          </c:cat>
          <c:val>
            <c:numRef>
              <c:f>'8x8 Mesh_VC-2'!$R$4:$R$15</c:f>
              <c:numCache>
                <c:formatCode>General</c:formatCode>
                <c:ptCount val="12"/>
                <c:pt idx="0">
                  <c:v>13.528864</c:v>
                </c:pt>
                <c:pt idx="1">
                  <c:v>9.3383299999999991</c:v>
                </c:pt>
                <c:pt idx="2">
                  <c:v>13.550643000000001</c:v>
                </c:pt>
                <c:pt idx="3">
                  <c:v>9.2853600000000007</c:v>
                </c:pt>
                <c:pt idx="4">
                  <c:v>13.649385000000001</c:v>
                </c:pt>
                <c:pt idx="5">
                  <c:v>9.3759960000000007</c:v>
                </c:pt>
                <c:pt idx="6">
                  <c:v>13.862341000000001</c:v>
                </c:pt>
                <c:pt idx="7">
                  <c:v>9.5084</c:v>
                </c:pt>
                <c:pt idx="8">
                  <c:v>14.278318000000001</c:v>
                </c:pt>
                <c:pt idx="9">
                  <c:v>9.9190640000000005</c:v>
                </c:pt>
                <c:pt idx="10">
                  <c:v>79.160587000000007</c:v>
                </c:pt>
                <c:pt idx="11">
                  <c:v>140.201245</c:v>
                </c:pt>
              </c:numCache>
            </c:numRef>
          </c:val>
          <c:extLst>
            <c:ext xmlns:c16="http://schemas.microsoft.com/office/drawing/2014/chart" uri="{C3380CC4-5D6E-409C-BE32-E72D297353CC}">
              <c16:uniqueId val="{00000000-B3CE-46A9-B76D-CF5B42E24F06}"/>
            </c:ext>
          </c:extLst>
        </c:ser>
        <c:ser>
          <c:idx val="1"/>
          <c:order val="1"/>
          <c:tx>
            <c:strRef>
              <c:f>'8x8 Mesh_VC-2'!$S$3</c:f>
              <c:strCache>
                <c:ptCount val="1"/>
                <c:pt idx="0">
                  <c:v>Bufferless</c:v>
                </c:pt>
              </c:strCache>
            </c:strRef>
          </c:tx>
          <c:spPr>
            <a:solidFill>
              <a:schemeClr val="accent2"/>
            </a:solidFill>
            <a:ln>
              <a:solidFill>
                <a:schemeClr val="tx1"/>
              </a:solidFill>
            </a:ln>
            <a:effectLst/>
          </c:spPr>
          <c:invertIfNegative val="0"/>
          <c:cat>
            <c:multiLvlStrRef>
              <c:f>'8x8 Mesh_VC-2'!$P$4:$Q$15</c:f>
              <c:multiLvlStrCache>
                <c:ptCount val="12"/>
                <c:lvl>
                  <c:pt idx="0">
                    <c:v>Reg</c:v>
                  </c:pt>
                  <c:pt idx="1">
                    <c:v>FF</c:v>
                  </c:pt>
                  <c:pt idx="2">
                    <c:v>Reg</c:v>
                  </c:pt>
                  <c:pt idx="3">
                    <c:v>FF</c:v>
                  </c:pt>
                  <c:pt idx="4">
                    <c:v>Reg</c:v>
                  </c:pt>
                  <c:pt idx="5">
                    <c:v>FF</c:v>
                  </c:pt>
                  <c:pt idx="6">
                    <c:v>Reg</c:v>
                  </c:pt>
                  <c:pt idx="7">
                    <c:v>FF</c:v>
                  </c:pt>
                  <c:pt idx="8">
                    <c:v>Reg</c:v>
                  </c:pt>
                  <c:pt idx="9">
                    <c:v>FF</c:v>
                  </c:pt>
                  <c:pt idx="10">
                    <c:v>Reg</c:v>
                  </c:pt>
                  <c:pt idx="11">
                    <c:v>FF</c:v>
                  </c:pt>
                </c:lvl>
                <c:lvl>
                  <c:pt idx="0">
                    <c:v>0.02</c:v>
                  </c:pt>
                  <c:pt idx="2">
                    <c:v>0.04</c:v>
                  </c:pt>
                  <c:pt idx="4">
                    <c:v>0.06</c:v>
                  </c:pt>
                  <c:pt idx="6">
                    <c:v>0.08</c:v>
                  </c:pt>
                  <c:pt idx="8">
                    <c:v>0.1</c:v>
                  </c:pt>
                  <c:pt idx="10">
                    <c:v>0.12</c:v>
                  </c:pt>
                </c:lvl>
              </c:multiLvlStrCache>
            </c:multiLvlStrRef>
          </c:cat>
          <c:val>
            <c:numRef>
              <c:f>'8x8 Mesh_VC-2'!$S$4:$S$15</c:f>
              <c:numCache>
                <c:formatCode>General</c:formatCode>
                <c:ptCount val="12"/>
                <c:pt idx="0">
                  <c:v>0</c:v>
                </c:pt>
                <c:pt idx="1">
                  <c:v>8.0814310000000003</c:v>
                </c:pt>
                <c:pt idx="2">
                  <c:v>0</c:v>
                </c:pt>
                <c:pt idx="3">
                  <c:v>8.3567389999999993</c:v>
                </c:pt>
                <c:pt idx="4">
                  <c:v>0</c:v>
                </c:pt>
                <c:pt idx="5">
                  <c:v>8.4600139999999993</c:v>
                </c:pt>
                <c:pt idx="6">
                  <c:v>0</c:v>
                </c:pt>
                <c:pt idx="7">
                  <c:v>8.5755999999999997</c:v>
                </c:pt>
                <c:pt idx="8">
                  <c:v>0</c:v>
                </c:pt>
                <c:pt idx="9">
                  <c:v>8.6957179999999994</c:v>
                </c:pt>
                <c:pt idx="10">
                  <c:v>0</c:v>
                </c:pt>
                <c:pt idx="11">
                  <c:v>11.690412999999999</c:v>
                </c:pt>
              </c:numCache>
            </c:numRef>
          </c:val>
          <c:extLst>
            <c:ext xmlns:c16="http://schemas.microsoft.com/office/drawing/2014/chart" uri="{C3380CC4-5D6E-409C-BE32-E72D297353CC}">
              <c16:uniqueId val="{00000001-B3CE-46A9-B76D-CF5B42E24F06}"/>
            </c:ext>
          </c:extLst>
        </c:ser>
        <c:dLbls>
          <c:showLegendKey val="0"/>
          <c:showVal val="0"/>
          <c:showCatName val="0"/>
          <c:showSerName val="0"/>
          <c:showPercent val="0"/>
          <c:showBubbleSize val="0"/>
        </c:dLbls>
        <c:gapWidth val="0"/>
        <c:overlap val="100"/>
        <c:axId val="1957156368"/>
        <c:axId val="1957013200"/>
      </c:barChart>
      <c:catAx>
        <c:axId val="19571563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Injection Rate (packets/node/cycle)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7013200"/>
        <c:crosses val="autoZero"/>
        <c:auto val="1"/>
        <c:lblAlgn val="ctr"/>
        <c:lblOffset val="100"/>
        <c:noMultiLvlLbl val="0"/>
      </c:catAx>
      <c:valAx>
        <c:axId val="1957013200"/>
        <c:scaling>
          <c:orientation val="minMax"/>
          <c:max val="2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Average Latency (cycles)</a:t>
                </a:r>
              </a:p>
            </c:rich>
          </c:tx>
          <c:layout>
            <c:manualLayout>
              <c:xMode val="edge"/>
              <c:yMode val="edge"/>
              <c:x val="1.9622503708775535E-3"/>
              <c:y val="0.139038396144662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7156368"/>
        <c:crosses val="autoZero"/>
        <c:crossBetween val="between"/>
        <c:majorUnit val="20"/>
      </c:valAx>
      <c:spPr>
        <a:noFill/>
        <a:ln>
          <a:noFill/>
        </a:ln>
        <a:effectLst/>
      </c:spPr>
    </c:plotArea>
    <c:legend>
      <c:legendPos val="b"/>
      <c:layout>
        <c:manualLayout>
          <c:xMode val="edge"/>
          <c:yMode val="edge"/>
          <c:x val="0.25145794320506737"/>
          <c:y val="4.2966302626843728E-2"/>
          <c:w val="0.50863888013632019"/>
          <c:h val="0.11602608533876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baseline="0">
                <a:effectLst/>
              </a:rPr>
              <a:t>Transpose</a:t>
            </a:r>
            <a:endParaRPr lang="en-US" sz="1400">
              <a:effectLst/>
            </a:endParaRPr>
          </a:p>
          <a:p>
            <a:pPr>
              <a:defRPr sz="1400"/>
            </a:pPr>
            <a:r>
              <a:rPr lang="en-US" sz="1400" b="0" i="0" baseline="0">
                <a:effectLst/>
              </a:rPr>
              <a:t>8x8 Mesh</a:t>
            </a:r>
            <a:endParaRPr lang="en-US" sz="1400">
              <a:effectLst/>
            </a:endParaRPr>
          </a:p>
          <a:p>
            <a:pPr>
              <a:defRPr sz="1400"/>
            </a:pPr>
            <a:r>
              <a:rPr lang="en-US" sz="1400" b="0" i="0" baseline="0">
                <a:effectLst/>
              </a:rPr>
              <a:t>VC-2</a:t>
            </a:r>
            <a:endParaRPr lang="en-US" sz="1400">
              <a:effectLst/>
            </a:endParaRPr>
          </a:p>
        </c:rich>
      </c:tx>
      <c:layout>
        <c:manualLayout>
          <c:xMode val="edge"/>
          <c:yMode val="edge"/>
          <c:x val="0.41122669899196501"/>
          <c:y val="0.1589433675816318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4915683179940568E-2"/>
          <c:y val="3.5840767449091746E-2"/>
          <c:w val="0.86882482434525476"/>
          <c:h val="0.65206761377761602"/>
        </c:manualLayout>
      </c:layout>
      <c:barChart>
        <c:barDir val="col"/>
        <c:grouping val="stacked"/>
        <c:varyColors val="0"/>
        <c:ser>
          <c:idx val="0"/>
          <c:order val="0"/>
          <c:tx>
            <c:strRef>
              <c:f>'8x8 Mesh_VC-2'!$R$38</c:f>
              <c:strCache>
                <c:ptCount val="1"/>
                <c:pt idx="0">
                  <c:v>Buffered</c:v>
                </c:pt>
              </c:strCache>
            </c:strRef>
          </c:tx>
          <c:spPr>
            <a:solidFill>
              <a:schemeClr val="accent1"/>
            </a:solidFill>
            <a:ln>
              <a:solidFill>
                <a:schemeClr val="tx1"/>
              </a:solidFill>
            </a:ln>
            <a:effectLst/>
          </c:spPr>
          <c:invertIfNegative val="0"/>
          <c:cat>
            <c:multiLvlStrRef>
              <c:f>'8x8 Mesh_VC-2'!$P$39:$Q$60</c:f>
              <c:multiLvlStrCache>
                <c:ptCount val="22"/>
                <c:lvl>
                  <c:pt idx="0">
                    <c:v>Reg</c:v>
                  </c:pt>
                  <c:pt idx="1">
                    <c:v>FF</c:v>
                  </c:pt>
                  <c:pt idx="2">
                    <c:v>Reg</c:v>
                  </c:pt>
                  <c:pt idx="3">
                    <c:v>FF</c:v>
                  </c:pt>
                  <c:pt idx="4">
                    <c:v>Reg</c:v>
                  </c:pt>
                  <c:pt idx="5">
                    <c:v>FF</c:v>
                  </c:pt>
                  <c:pt idx="6">
                    <c:v>Reg</c:v>
                  </c:pt>
                  <c:pt idx="7">
                    <c:v>FF</c:v>
                  </c:pt>
                  <c:pt idx="8">
                    <c:v>Reg</c:v>
                  </c:pt>
                  <c:pt idx="9">
                    <c:v>FF</c:v>
                  </c:pt>
                  <c:pt idx="10">
                    <c:v>Reg</c:v>
                  </c:pt>
                  <c:pt idx="11">
                    <c:v>FF</c:v>
                  </c:pt>
                  <c:pt idx="12">
                    <c:v>Reg</c:v>
                  </c:pt>
                  <c:pt idx="13">
                    <c:v>FF</c:v>
                  </c:pt>
                  <c:pt idx="14">
                    <c:v>Reg</c:v>
                  </c:pt>
                  <c:pt idx="15">
                    <c:v>FF</c:v>
                  </c:pt>
                  <c:pt idx="16">
                    <c:v>Reg</c:v>
                  </c:pt>
                  <c:pt idx="17">
                    <c:v>FF</c:v>
                  </c:pt>
                  <c:pt idx="18">
                    <c:v>Reg</c:v>
                  </c:pt>
                  <c:pt idx="19">
                    <c:v>FF</c:v>
                  </c:pt>
                  <c:pt idx="20">
                    <c:v>Reg</c:v>
                  </c:pt>
                  <c:pt idx="21">
                    <c:v>FF</c:v>
                  </c:pt>
                </c:lvl>
                <c:lvl>
                  <c:pt idx="0">
                    <c:v>0.02</c:v>
                  </c:pt>
                  <c:pt idx="2">
                    <c:v>0.04</c:v>
                  </c:pt>
                  <c:pt idx="4">
                    <c:v>0.06</c:v>
                  </c:pt>
                  <c:pt idx="6">
                    <c:v>0.08</c:v>
                  </c:pt>
                  <c:pt idx="8">
                    <c:v>0.1</c:v>
                  </c:pt>
                  <c:pt idx="10">
                    <c:v>0.12</c:v>
                  </c:pt>
                  <c:pt idx="12">
                    <c:v>0.14</c:v>
                  </c:pt>
                  <c:pt idx="14">
                    <c:v>0.16</c:v>
                  </c:pt>
                  <c:pt idx="16">
                    <c:v>0.18</c:v>
                  </c:pt>
                  <c:pt idx="18">
                    <c:v>0.2</c:v>
                  </c:pt>
                  <c:pt idx="20">
                    <c:v>0.22</c:v>
                  </c:pt>
                </c:lvl>
              </c:multiLvlStrCache>
            </c:multiLvlStrRef>
          </c:cat>
          <c:val>
            <c:numRef>
              <c:f>'8x8 Mesh_VC-2'!$R$39:$R$60</c:f>
              <c:numCache>
                <c:formatCode>General</c:formatCode>
                <c:ptCount val="22"/>
                <c:pt idx="0">
                  <c:v>13.498530000000001</c:v>
                </c:pt>
                <c:pt idx="1">
                  <c:v>8.7134300000000007</c:v>
                </c:pt>
                <c:pt idx="2">
                  <c:v>13.499969999999999</c:v>
                </c:pt>
                <c:pt idx="3">
                  <c:v>8.9644919999999999</c:v>
                </c:pt>
                <c:pt idx="4">
                  <c:v>13.533022000000001</c:v>
                </c:pt>
                <c:pt idx="5">
                  <c:v>9.1118500000000004</c:v>
                </c:pt>
                <c:pt idx="6">
                  <c:v>13.616695999999999</c:v>
                </c:pt>
                <c:pt idx="7">
                  <c:v>9.2506070000000005</c:v>
                </c:pt>
                <c:pt idx="8">
                  <c:v>13.850966</c:v>
                </c:pt>
                <c:pt idx="9">
                  <c:v>9.5884009999999993</c:v>
                </c:pt>
                <c:pt idx="10">
                  <c:v>14.513363</c:v>
                </c:pt>
                <c:pt idx="11">
                  <c:v>10.267670000000001</c:v>
                </c:pt>
                <c:pt idx="12">
                  <c:v>18.395676999999999</c:v>
                </c:pt>
                <c:pt idx="13">
                  <c:v>14.583964</c:v>
                </c:pt>
                <c:pt idx="14">
                  <c:v>22.461790000000001</c:v>
                </c:pt>
                <c:pt idx="15">
                  <c:v>21.575875</c:v>
                </c:pt>
                <c:pt idx="16">
                  <c:v>22.763860000000001</c:v>
                </c:pt>
                <c:pt idx="17">
                  <c:v>22.661992999999999</c:v>
                </c:pt>
                <c:pt idx="18">
                  <c:v>22.915967999999999</c:v>
                </c:pt>
                <c:pt idx="19">
                  <c:v>23.223894999999999</c:v>
                </c:pt>
                <c:pt idx="20">
                  <c:v>22.731911</c:v>
                </c:pt>
                <c:pt idx="21">
                  <c:v>23.184218000000001</c:v>
                </c:pt>
              </c:numCache>
            </c:numRef>
          </c:val>
          <c:extLst>
            <c:ext xmlns:c16="http://schemas.microsoft.com/office/drawing/2014/chart" uri="{C3380CC4-5D6E-409C-BE32-E72D297353CC}">
              <c16:uniqueId val="{00000000-82E1-4E06-8105-328646B21830}"/>
            </c:ext>
          </c:extLst>
        </c:ser>
        <c:ser>
          <c:idx val="1"/>
          <c:order val="1"/>
          <c:tx>
            <c:strRef>
              <c:f>'8x8 Mesh_VC-2'!$S$38</c:f>
              <c:strCache>
                <c:ptCount val="1"/>
                <c:pt idx="0">
                  <c:v>Bufferless</c:v>
                </c:pt>
              </c:strCache>
            </c:strRef>
          </c:tx>
          <c:spPr>
            <a:solidFill>
              <a:schemeClr val="accent2"/>
            </a:solidFill>
            <a:ln>
              <a:solidFill>
                <a:schemeClr val="tx1"/>
              </a:solidFill>
            </a:ln>
            <a:effectLst/>
          </c:spPr>
          <c:invertIfNegative val="0"/>
          <c:cat>
            <c:multiLvlStrRef>
              <c:f>'8x8 Mesh_VC-2'!$P$39:$Q$60</c:f>
              <c:multiLvlStrCache>
                <c:ptCount val="22"/>
                <c:lvl>
                  <c:pt idx="0">
                    <c:v>Reg</c:v>
                  </c:pt>
                  <c:pt idx="1">
                    <c:v>FF</c:v>
                  </c:pt>
                  <c:pt idx="2">
                    <c:v>Reg</c:v>
                  </c:pt>
                  <c:pt idx="3">
                    <c:v>FF</c:v>
                  </c:pt>
                  <c:pt idx="4">
                    <c:v>Reg</c:v>
                  </c:pt>
                  <c:pt idx="5">
                    <c:v>FF</c:v>
                  </c:pt>
                  <c:pt idx="6">
                    <c:v>Reg</c:v>
                  </c:pt>
                  <c:pt idx="7">
                    <c:v>FF</c:v>
                  </c:pt>
                  <c:pt idx="8">
                    <c:v>Reg</c:v>
                  </c:pt>
                  <c:pt idx="9">
                    <c:v>FF</c:v>
                  </c:pt>
                  <c:pt idx="10">
                    <c:v>Reg</c:v>
                  </c:pt>
                  <c:pt idx="11">
                    <c:v>FF</c:v>
                  </c:pt>
                  <c:pt idx="12">
                    <c:v>Reg</c:v>
                  </c:pt>
                  <c:pt idx="13">
                    <c:v>FF</c:v>
                  </c:pt>
                  <c:pt idx="14">
                    <c:v>Reg</c:v>
                  </c:pt>
                  <c:pt idx="15">
                    <c:v>FF</c:v>
                  </c:pt>
                  <c:pt idx="16">
                    <c:v>Reg</c:v>
                  </c:pt>
                  <c:pt idx="17">
                    <c:v>FF</c:v>
                  </c:pt>
                  <c:pt idx="18">
                    <c:v>Reg</c:v>
                  </c:pt>
                  <c:pt idx="19">
                    <c:v>FF</c:v>
                  </c:pt>
                  <c:pt idx="20">
                    <c:v>Reg</c:v>
                  </c:pt>
                  <c:pt idx="21">
                    <c:v>FF</c:v>
                  </c:pt>
                </c:lvl>
                <c:lvl>
                  <c:pt idx="0">
                    <c:v>0.02</c:v>
                  </c:pt>
                  <c:pt idx="2">
                    <c:v>0.04</c:v>
                  </c:pt>
                  <c:pt idx="4">
                    <c:v>0.06</c:v>
                  </c:pt>
                  <c:pt idx="6">
                    <c:v>0.08</c:v>
                  </c:pt>
                  <c:pt idx="8">
                    <c:v>0.1</c:v>
                  </c:pt>
                  <c:pt idx="10">
                    <c:v>0.12</c:v>
                  </c:pt>
                  <c:pt idx="12">
                    <c:v>0.14</c:v>
                  </c:pt>
                  <c:pt idx="14">
                    <c:v>0.16</c:v>
                  </c:pt>
                  <c:pt idx="16">
                    <c:v>0.18</c:v>
                  </c:pt>
                  <c:pt idx="18">
                    <c:v>0.2</c:v>
                  </c:pt>
                  <c:pt idx="20">
                    <c:v>0.22</c:v>
                  </c:pt>
                </c:lvl>
              </c:multiLvlStrCache>
            </c:multiLvlStrRef>
          </c:cat>
          <c:val>
            <c:numRef>
              <c:f>'8x8 Mesh_VC-2'!$S$39:$S$60</c:f>
              <c:numCache>
                <c:formatCode>General</c:formatCode>
                <c:ptCount val="22"/>
                <c:pt idx="0">
                  <c:v>0</c:v>
                </c:pt>
                <c:pt idx="1">
                  <c:v>10.864204000000001</c:v>
                </c:pt>
                <c:pt idx="2">
                  <c:v>0</c:v>
                </c:pt>
                <c:pt idx="3">
                  <c:v>10.705431000000001</c:v>
                </c:pt>
                <c:pt idx="4">
                  <c:v>0</c:v>
                </c:pt>
                <c:pt idx="5">
                  <c:v>10.702932000000001</c:v>
                </c:pt>
                <c:pt idx="6">
                  <c:v>0</c:v>
                </c:pt>
                <c:pt idx="7">
                  <c:v>10.834410999999999</c:v>
                </c:pt>
                <c:pt idx="8">
                  <c:v>0</c:v>
                </c:pt>
                <c:pt idx="9">
                  <c:v>11.035485</c:v>
                </c:pt>
                <c:pt idx="10">
                  <c:v>0</c:v>
                </c:pt>
                <c:pt idx="11">
                  <c:v>11.592548000000001</c:v>
                </c:pt>
                <c:pt idx="12">
                  <c:v>0</c:v>
                </c:pt>
                <c:pt idx="13">
                  <c:v>15.348913</c:v>
                </c:pt>
                <c:pt idx="14">
                  <c:v>0</c:v>
                </c:pt>
                <c:pt idx="15">
                  <c:v>17.164460999999999</c:v>
                </c:pt>
                <c:pt idx="16">
                  <c:v>0</c:v>
                </c:pt>
                <c:pt idx="17">
                  <c:v>16.530833999999999</c:v>
                </c:pt>
                <c:pt idx="18">
                  <c:v>0</c:v>
                </c:pt>
                <c:pt idx="19">
                  <c:v>16.124424000000001</c:v>
                </c:pt>
                <c:pt idx="20">
                  <c:v>0</c:v>
                </c:pt>
                <c:pt idx="21">
                  <c:v>15.917491999999999</c:v>
                </c:pt>
              </c:numCache>
            </c:numRef>
          </c:val>
          <c:extLst>
            <c:ext xmlns:c16="http://schemas.microsoft.com/office/drawing/2014/chart" uri="{C3380CC4-5D6E-409C-BE32-E72D297353CC}">
              <c16:uniqueId val="{00000001-82E1-4E06-8105-328646B21830}"/>
            </c:ext>
          </c:extLst>
        </c:ser>
        <c:dLbls>
          <c:showLegendKey val="0"/>
          <c:showVal val="0"/>
          <c:showCatName val="0"/>
          <c:showSerName val="0"/>
          <c:showPercent val="0"/>
          <c:showBubbleSize val="0"/>
        </c:dLbls>
        <c:gapWidth val="0"/>
        <c:overlap val="100"/>
        <c:axId val="1957156368"/>
        <c:axId val="1957013200"/>
      </c:barChart>
      <c:catAx>
        <c:axId val="19571563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Injection Rate (packets/node/cycle)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7013200"/>
        <c:crosses val="autoZero"/>
        <c:auto val="1"/>
        <c:lblAlgn val="ctr"/>
        <c:lblOffset val="100"/>
        <c:noMultiLvlLbl val="0"/>
      </c:catAx>
      <c:valAx>
        <c:axId val="1957013200"/>
        <c:scaling>
          <c:orientation val="minMax"/>
          <c:max val="6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Average Latency (cycles)</a:t>
                </a:r>
              </a:p>
            </c:rich>
          </c:tx>
          <c:layout>
            <c:manualLayout>
              <c:xMode val="edge"/>
              <c:yMode val="edge"/>
              <c:x val="5.7897166011762274E-4"/>
              <c:y val="0.1336582694609845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7156368"/>
        <c:crosses val="autoZero"/>
        <c:crossBetween val="between"/>
        <c:majorUnit val="20"/>
      </c:valAx>
      <c:spPr>
        <a:noFill/>
        <a:ln>
          <a:noFill/>
        </a:ln>
        <a:effectLst/>
      </c:spPr>
    </c:plotArea>
    <c:legend>
      <c:legendPos val="b"/>
      <c:layout>
        <c:manualLayout>
          <c:xMode val="edge"/>
          <c:yMode val="edge"/>
          <c:x val="0.30551767176592792"/>
          <c:y val="7.2851384758651555E-3"/>
          <c:w val="0.38593254942998417"/>
          <c:h val="0.1192216995374340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r>
              <a:rPr lang="en-US" sz="2000" dirty="0">
                <a:solidFill>
                  <a:sysClr val="windowText" lastClr="000000"/>
                </a:solidFill>
              </a:rPr>
              <a:t>Max Packet</a:t>
            </a:r>
            <a:r>
              <a:rPr lang="en-US" sz="2000" baseline="0" dirty="0">
                <a:solidFill>
                  <a:sysClr val="windowText" lastClr="000000"/>
                </a:solidFill>
              </a:rPr>
              <a:t> Latency</a:t>
            </a:r>
            <a:endParaRPr lang="en-US" sz="2000" dirty="0">
              <a:solidFill>
                <a:sysClr val="windowText" lastClr="000000"/>
              </a:solidFill>
            </a:endParaRPr>
          </a:p>
        </c:rich>
      </c:tx>
      <c:layout>
        <c:manualLayout>
          <c:xMode val="edge"/>
          <c:yMode val="edge"/>
          <c:x val="0.44474709651512645"/>
          <c:y val="0.1258599203470524"/>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6704617707294063E-2"/>
          <c:y val="4.8943851744612146E-2"/>
          <c:w val="0.9032953822927059"/>
          <c:h val="0.83619510648417272"/>
        </c:manualLayout>
      </c:layout>
      <c:barChart>
        <c:barDir val="col"/>
        <c:grouping val="clustered"/>
        <c:varyColors val="0"/>
        <c:ser>
          <c:idx val="0"/>
          <c:order val="0"/>
          <c:tx>
            <c:strRef>
              <c:f>'Max latency'!$B$50</c:f>
              <c:strCache>
                <c:ptCount val="1"/>
                <c:pt idx="0">
                  <c:v>XY</c:v>
                </c:pt>
              </c:strCache>
            </c:strRef>
          </c:tx>
          <c:spPr>
            <a:solidFill>
              <a:schemeClr val="accent1"/>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latency'!$B$51:$B$56</c:f>
              <c:numCache>
                <c:formatCode>General</c:formatCode>
                <c:ptCount val="6"/>
                <c:pt idx="0">
                  <c:v>1493</c:v>
                </c:pt>
                <c:pt idx="1">
                  <c:v>1703</c:v>
                </c:pt>
                <c:pt idx="2">
                  <c:v>787</c:v>
                </c:pt>
                <c:pt idx="3">
                  <c:v>4490</c:v>
                </c:pt>
                <c:pt idx="4">
                  <c:v>1481</c:v>
                </c:pt>
                <c:pt idx="5">
                  <c:v>1990.8</c:v>
                </c:pt>
              </c:numCache>
            </c:numRef>
          </c:val>
          <c:extLst>
            <c:ext xmlns:c16="http://schemas.microsoft.com/office/drawing/2014/chart" uri="{C3380CC4-5D6E-409C-BE32-E72D297353CC}">
              <c16:uniqueId val="{00000000-3002-4E5D-9A5D-376953C540C0}"/>
            </c:ext>
          </c:extLst>
        </c:ser>
        <c:ser>
          <c:idx val="1"/>
          <c:order val="1"/>
          <c:tx>
            <c:strRef>
              <c:f>'Max latency'!$C$50</c:f>
              <c:strCache>
                <c:ptCount val="1"/>
                <c:pt idx="0">
                  <c:v>WF</c:v>
                </c:pt>
              </c:strCache>
            </c:strRef>
          </c:tx>
          <c:spPr>
            <a:solidFill>
              <a:schemeClr val="accent2"/>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latency'!$C$51:$C$56</c:f>
              <c:numCache>
                <c:formatCode>General</c:formatCode>
                <c:ptCount val="6"/>
                <c:pt idx="0">
                  <c:v>1416</c:v>
                </c:pt>
                <c:pt idx="1">
                  <c:v>1413</c:v>
                </c:pt>
                <c:pt idx="2">
                  <c:v>674</c:v>
                </c:pt>
                <c:pt idx="3">
                  <c:v>4160</c:v>
                </c:pt>
                <c:pt idx="4">
                  <c:v>1302</c:v>
                </c:pt>
                <c:pt idx="5">
                  <c:v>1793</c:v>
                </c:pt>
              </c:numCache>
            </c:numRef>
          </c:val>
          <c:extLst>
            <c:ext xmlns:c16="http://schemas.microsoft.com/office/drawing/2014/chart" uri="{C3380CC4-5D6E-409C-BE32-E72D297353CC}">
              <c16:uniqueId val="{00000001-3002-4E5D-9A5D-376953C540C0}"/>
            </c:ext>
          </c:extLst>
        </c:ser>
        <c:ser>
          <c:idx val="2"/>
          <c:order val="2"/>
          <c:tx>
            <c:strRef>
              <c:f>'Max latency'!$D$50</c:f>
              <c:strCache>
                <c:ptCount val="1"/>
                <c:pt idx="0">
                  <c:v>Escape-VC</c:v>
                </c:pt>
              </c:strCache>
            </c:strRef>
          </c:tx>
          <c:spPr>
            <a:solidFill>
              <a:schemeClr val="accent3"/>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latency'!$D$51:$D$56</c:f>
              <c:numCache>
                <c:formatCode>General</c:formatCode>
                <c:ptCount val="6"/>
                <c:pt idx="0">
                  <c:v>637</c:v>
                </c:pt>
                <c:pt idx="1">
                  <c:v>1354</c:v>
                </c:pt>
                <c:pt idx="2">
                  <c:v>523</c:v>
                </c:pt>
                <c:pt idx="3">
                  <c:v>2831</c:v>
                </c:pt>
                <c:pt idx="4">
                  <c:v>2865</c:v>
                </c:pt>
                <c:pt idx="5">
                  <c:v>1642</c:v>
                </c:pt>
              </c:numCache>
            </c:numRef>
          </c:val>
          <c:extLst>
            <c:ext xmlns:c16="http://schemas.microsoft.com/office/drawing/2014/chart" uri="{C3380CC4-5D6E-409C-BE32-E72D297353CC}">
              <c16:uniqueId val="{00000002-3002-4E5D-9A5D-376953C540C0}"/>
            </c:ext>
          </c:extLst>
        </c:ser>
        <c:ser>
          <c:idx val="3"/>
          <c:order val="3"/>
          <c:tx>
            <c:strRef>
              <c:f>'Max latency'!$E$50</c:f>
              <c:strCache>
                <c:ptCount val="1"/>
                <c:pt idx="0">
                  <c:v>SPIN</c:v>
                </c:pt>
              </c:strCache>
            </c:strRef>
          </c:tx>
          <c:spPr>
            <a:solidFill>
              <a:schemeClr val="accent4"/>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latency'!$E$51:$E$56</c:f>
              <c:numCache>
                <c:formatCode>General</c:formatCode>
                <c:ptCount val="6"/>
                <c:pt idx="0">
                  <c:v>399</c:v>
                </c:pt>
                <c:pt idx="1">
                  <c:v>6336</c:v>
                </c:pt>
                <c:pt idx="2">
                  <c:v>1280</c:v>
                </c:pt>
                <c:pt idx="3">
                  <c:v>33280</c:v>
                </c:pt>
                <c:pt idx="4">
                  <c:v>3456</c:v>
                </c:pt>
                <c:pt idx="5">
                  <c:v>8950.2000000000007</c:v>
                </c:pt>
              </c:numCache>
            </c:numRef>
          </c:val>
          <c:extLst>
            <c:ext xmlns:c16="http://schemas.microsoft.com/office/drawing/2014/chart" uri="{C3380CC4-5D6E-409C-BE32-E72D297353CC}">
              <c16:uniqueId val="{00000003-3002-4E5D-9A5D-376953C540C0}"/>
            </c:ext>
          </c:extLst>
        </c:ser>
        <c:ser>
          <c:idx val="4"/>
          <c:order val="4"/>
          <c:tx>
            <c:strRef>
              <c:f>'Max latency'!$F$50</c:f>
              <c:strCache>
                <c:ptCount val="1"/>
                <c:pt idx="0">
                  <c:v>SWAP</c:v>
                </c:pt>
              </c:strCache>
            </c:strRef>
          </c:tx>
          <c:spPr>
            <a:solidFill>
              <a:schemeClr val="accent5"/>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latency'!$F$51:$F$56</c:f>
              <c:numCache>
                <c:formatCode>General</c:formatCode>
                <c:ptCount val="6"/>
                <c:pt idx="0">
                  <c:v>858</c:v>
                </c:pt>
                <c:pt idx="1">
                  <c:v>1498</c:v>
                </c:pt>
                <c:pt idx="2">
                  <c:v>622</c:v>
                </c:pt>
                <c:pt idx="3">
                  <c:v>5688</c:v>
                </c:pt>
                <c:pt idx="4">
                  <c:v>1112</c:v>
                </c:pt>
                <c:pt idx="5">
                  <c:v>1955.6</c:v>
                </c:pt>
              </c:numCache>
            </c:numRef>
          </c:val>
          <c:extLst>
            <c:ext xmlns:c16="http://schemas.microsoft.com/office/drawing/2014/chart" uri="{C3380CC4-5D6E-409C-BE32-E72D297353CC}">
              <c16:uniqueId val="{00000004-3002-4E5D-9A5D-376953C540C0}"/>
            </c:ext>
          </c:extLst>
        </c:ser>
        <c:ser>
          <c:idx val="5"/>
          <c:order val="5"/>
          <c:tx>
            <c:strRef>
              <c:f>'Max latency'!$G$50</c:f>
              <c:strCache>
                <c:ptCount val="1"/>
                <c:pt idx="0">
                  <c:v>DRAIN</c:v>
                </c:pt>
              </c:strCache>
            </c:strRef>
          </c:tx>
          <c:spPr>
            <a:solidFill>
              <a:schemeClr val="accent6"/>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latency'!$G$51:$G$56</c:f>
              <c:numCache>
                <c:formatCode>General</c:formatCode>
                <c:ptCount val="6"/>
                <c:pt idx="0">
                  <c:v>192954</c:v>
                </c:pt>
                <c:pt idx="1">
                  <c:v>327414</c:v>
                </c:pt>
                <c:pt idx="2">
                  <c:v>86451</c:v>
                </c:pt>
                <c:pt idx="3">
                  <c:v>1728</c:v>
                </c:pt>
                <c:pt idx="4">
                  <c:v>233976</c:v>
                </c:pt>
                <c:pt idx="5">
                  <c:v>168504.6</c:v>
                </c:pt>
              </c:numCache>
            </c:numRef>
          </c:val>
          <c:extLst>
            <c:ext xmlns:c16="http://schemas.microsoft.com/office/drawing/2014/chart" uri="{C3380CC4-5D6E-409C-BE32-E72D297353CC}">
              <c16:uniqueId val="{00000005-3002-4E5D-9A5D-376953C540C0}"/>
            </c:ext>
          </c:extLst>
        </c:ser>
        <c:ser>
          <c:idx val="6"/>
          <c:order val="6"/>
          <c:tx>
            <c:strRef>
              <c:f>'Max latency'!$H$50</c:f>
              <c:strCache>
                <c:ptCount val="1"/>
                <c:pt idx="0">
                  <c:v>SEEC</c:v>
                </c:pt>
              </c:strCache>
            </c:strRef>
          </c:tx>
          <c:spPr>
            <a:solidFill>
              <a:schemeClr val="accent1">
                <a:lumMod val="60000"/>
              </a:schemeClr>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latency'!$H$51:$H$56</c:f>
              <c:numCache>
                <c:formatCode>General</c:formatCode>
                <c:ptCount val="6"/>
                <c:pt idx="0">
                  <c:v>212</c:v>
                </c:pt>
                <c:pt idx="1">
                  <c:v>665</c:v>
                </c:pt>
                <c:pt idx="2">
                  <c:v>171</c:v>
                </c:pt>
                <c:pt idx="3">
                  <c:v>4315</c:v>
                </c:pt>
                <c:pt idx="4">
                  <c:v>306</c:v>
                </c:pt>
                <c:pt idx="5">
                  <c:v>1133.8</c:v>
                </c:pt>
              </c:numCache>
            </c:numRef>
          </c:val>
          <c:extLst>
            <c:ext xmlns:c16="http://schemas.microsoft.com/office/drawing/2014/chart" uri="{C3380CC4-5D6E-409C-BE32-E72D297353CC}">
              <c16:uniqueId val="{00000006-3002-4E5D-9A5D-376953C540C0}"/>
            </c:ext>
          </c:extLst>
        </c:ser>
        <c:ser>
          <c:idx val="7"/>
          <c:order val="7"/>
          <c:tx>
            <c:strRef>
              <c:f>'Max latency'!$I$50</c:f>
              <c:strCache>
                <c:ptCount val="1"/>
                <c:pt idx="0">
                  <c:v>mSEEC</c:v>
                </c:pt>
              </c:strCache>
            </c:strRef>
          </c:tx>
          <c:spPr>
            <a:solidFill>
              <a:schemeClr val="accent2">
                <a:lumMod val="60000"/>
              </a:schemeClr>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latency'!$I$51:$I$56</c:f>
              <c:numCache>
                <c:formatCode>General</c:formatCode>
                <c:ptCount val="6"/>
                <c:pt idx="0">
                  <c:v>52</c:v>
                </c:pt>
                <c:pt idx="1">
                  <c:v>56</c:v>
                </c:pt>
                <c:pt idx="2">
                  <c:v>37</c:v>
                </c:pt>
                <c:pt idx="3">
                  <c:v>94</c:v>
                </c:pt>
                <c:pt idx="4">
                  <c:v>50</c:v>
                </c:pt>
                <c:pt idx="5">
                  <c:v>57.8</c:v>
                </c:pt>
              </c:numCache>
            </c:numRef>
          </c:val>
          <c:extLst>
            <c:ext xmlns:c16="http://schemas.microsoft.com/office/drawing/2014/chart" uri="{C3380CC4-5D6E-409C-BE32-E72D297353CC}">
              <c16:uniqueId val="{00000007-3002-4E5D-9A5D-376953C540C0}"/>
            </c:ext>
          </c:extLst>
        </c:ser>
        <c:dLbls>
          <c:showLegendKey val="0"/>
          <c:showVal val="0"/>
          <c:showCatName val="0"/>
          <c:showSerName val="0"/>
          <c:showPercent val="0"/>
          <c:showBubbleSize val="0"/>
        </c:dLbls>
        <c:gapWidth val="100"/>
        <c:overlap val="-1"/>
        <c:axId val="597571999"/>
        <c:axId val="1851404495"/>
      </c:barChart>
      <c:catAx>
        <c:axId val="597571999"/>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851404495"/>
        <c:crosses val="autoZero"/>
        <c:auto val="1"/>
        <c:lblAlgn val="ctr"/>
        <c:lblOffset val="100"/>
        <c:noMultiLvlLbl val="0"/>
      </c:catAx>
      <c:valAx>
        <c:axId val="1851404495"/>
        <c:scaling>
          <c:logBase val="10"/>
          <c:orientation val="minMax"/>
        </c:scaling>
        <c:delete val="0"/>
        <c:axPos val="l"/>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597571999"/>
        <c:crosses val="autoZero"/>
        <c:crossBetween val="between"/>
        <c:majorUnit val="10"/>
      </c:valAx>
      <c:spPr>
        <a:noFill/>
        <a:ln>
          <a:noFill/>
        </a:ln>
        <a:effectLst/>
      </c:spPr>
    </c:plotArea>
    <c:legend>
      <c:legendPos val="b"/>
      <c:layout>
        <c:manualLayout>
          <c:xMode val="edge"/>
          <c:yMode val="edge"/>
          <c:x val="9.7597374572165677E-2"/>
          <c:y val="4.2235684895262481E-3"/>
          <c:w val="0.90236867718534297"/>
          <c:h val="7.9334720133747774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b="0" i="0" baseline="0">
                <a:solidFill>
                  <a:sysClr val="windowText" lastClr="000000"/>
                </a:solidFill>
                <a:effectLst/>
              </a:rPr>
              <a:t>Bit Complement</a:t>
            </a:r>
            <a:endParaRPr lang="en-US" sz="1400">
              <a:solidFill>
                <a:sysClr val="windowText" lastClr="000000"/>
              </a:solidFill>
              <a:effectLst/>
            </a:endParaRPr>
          </a:p>
          <a:p>
            <a:pPr>
              <a:defRPr>
                <a:solidFill>
                  <a:sysClr val="windowText" lastClr="000000"/>
                </a:solidFill>
              </a:defRPr>
            </a:pPr>
            <a:r>
              <a:rPr lang="en-US" sz="1400" b="0" i="0" baseline="0">
                <a:solidFill>
                  <a:sysClr val="windowText" lastClr="000000"/>
                </a:solidFill>
                <a:effectLst/>
              </a:rPr>
              <a:t>8x8 Mesh</a:t>
            </a:r>
            <a:endParaRPr lang="en-US" sz="1400">
              <a:solidFill>
                <a:sysClr val="windowText" lastClr="000000"/>
              </a:solidFill>
              <a:effectLst/>
            </a:endParaRPr>
          </a:p>
          <a:p>
            <a:pPr>
              <a:defRPr>
                <a:solidFill>
                  <a:sysClr val="windowText" lastClr="000000"/>
                </a:solidFill>
              </a:defRPr>
            </a:pPr>
            <a:r>
              <a:rPr lang="en-US" sz="1400" b="0" i="0" baseline="0">
                <a:solidFill>
                  <a:sysClr val="windowText" lastClr="000000"/>
                </a:solidFill>
                <a:effectLst/>
              </a:rPr>
              <a:t>VC=2</a:t>
            </a:r>
            <a:endParaRPr lang="en-US" sz="1400">
              <a:solidFill>
                <a:sysClr val="windowText" lastClr="000000"/>
              </a:solidFill>
              <a:effectLst/>
            </a:endParaRPr>
          </a:p>
        </c:rich>
      </c:tx>
      <c:layout>
        <c:manualLayout>
          <c:xMode val="edge"/>
          <c:yMode val="edge"/>
          <c:x val="0.53867872637448067"/>
          <c:y val="0.5111643365807685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4905681827681042"/>
          <c:y val="0.12724540069409249"/>
          <c:w val="0.80833440712375415"/>
          <c:h val="0.65608641167833914"/>
        </c:manualLayout>
      </c:layout>
      <c:scatterChart>
        <c:scatterStyle val="lineMarker"/>
        <c:varyColors val="0"/>
        <c:ser>
          <c:idx val="0"/>
          <c:order val="0"/>
          <c:tx>
            <c:strRef>
              <c:f>'8x8 Mesh (VC-2)'!$B$3</c:f>
              <c:strCache>
                <c:ptCount val="1"/>
                <c:pt idx="0">
                  <c:v>BBR</c:v>
                </c:pt>
              </c:strCache>
            </c:strRef>
          </c:tx>
          <c:spPr>
            <a:ln w="19050" cap="rnd">
              <a:solidFill>
                <a:schemeClr val="tx1"/>
              </a:solidFill>
              <a:round/>
            </a:ln>
            <a:effectLst/>
          </c:spPr>
          <c:marker>
            <c:symbol val="circle"/>
            <c:size val="5"/>
            <c:spPr>
              <a:solidFill>
                <a:schemeClr val="bg1"/>
              </a:solidFill>
              <a:ln w="63500">
                <a:solidFill>
                  <a:schemeClr val="tx1"/>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(VC-2)'!$B$4:$B$20</c:f>
              <c:numCache>
                <c:formatCode>General</c:formatCode>
                <c:ptCount val="17"/>
                <c:pt idx="0">
                  <c:v>22.452753000000001</c:v>
                </c:pt>
                <c:pt idx="1">
                  <c:v>640.58441800000003</c:v>
                </c:pt>
                <c:pt idx="2">
                  <c:v>663.26567999999997</c:v>
                </c:pt>
                <c:pt idx="3">
                  <c:v>637.66279799999995</c:v>
                </c:pt>
                <c:pt idx="4">
                  <c:v>462.92750699999999</c:v>
                </c:pt>
                <c:pt idx="5">
                  <c:v>600.88483799999995</c:v>
                </c:pt>
                <c:pt idx="6">
                  <c:v>604.04541200000006</c:v>
                </c:pt>
                <c:pt idx="7">
                  <c:v>582.627926</c:v>
                </c:pt>
                <c:pt idx="8">
                  <c:v>587.84472700000003</c:v>
                </c:pt>
                <c:pt idx="9">
                  <c:v>574.84328400000004</c:v>
                </c:pt>
                <c:pt idx="10">
                  <c:v>586.84179700000004</c:v>
                </c:pt>
                <c:pt idx="11">
                  <c:v>518.95138099999997</c:v>
                </c:pt>
                <c:pt idx="12">
                  <c:v>580.20179800000005</c:v>
                </c:pt>
                <c:pt idx="13">
                  <c:v>550.01174200000003</c:v>
                </c:pt>
                <c:pt idx="14">
                  <c:v>574.86009899999999</c:v>
                </c:pt>
                <c:pt idx="15">
                  <c:v>549.46118200000001</c:v>
                </c:pt>
                <c:pt idx="16">
                  <c:v>532.09943499999997</c:v>
                </c:pt>
              </c:numCache>
            </c:numRef>
          </c:yVal>
          <c:smooth val="0"/>
          <c:extLst>
            <c:ext xmlns:c16="http://schemas.microsoft.com/office/drawing/2014/chart" uri="{C3380CC4-5D6E-409C-BE32-E72D297353CC}">
              <c16:uniqueId val="{00000000-1BA8-4C88-8446-AC3D5E166CF3}"/>
            </c:ext>
          </c:extLst>
        </c:ser>
        <c:ser>
          <c:idx val="1"/>
          <c:order val="1"/>
          <c:tx>
            <c:strRef>
              <c:f>'8x8 Mesh (VC-2)'!$C$3</c:f>
              <c:strCache>
                <c:ptCount val="1"/>
                <c:pt idx="0">
                  <c:v>BINDU</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(VC-2)'!$C$4:$C$20</c:f>
              <c:numCache>
                <c:formatCode>General</c:formatCode>
                <c:ptCount val="17"/>
                <c:pt idx="0">
                  <c:v>21.49832</c:v>
                </c:pt>
                <c:pt idx="1">
                  <c:v>22.902719000000001</c:v>
                </c:pt>
                <c:pt idx="2">
                  <c:v>728.68634499999996</c:v>
                </c:pt>
                <c:pt idx="3">
                  <c:v>261.470011</c:v>
                </c:pt>
                <c:pt idx="4">
                  <c:v>283.62966999999998</c:v>
                </c:pt>
                <c:pt idx="5">
                  <c:v>239.09411800000001</c:v>
                </c:pt>
                <c:pt idx="6">
                  <c:v>602.00954999999999</c:v>
                </c:pt>
                <c:pt idx="7">
                  <c:v>597.03797499999996</c:v>
                </c:pt>
                <c:pt idx="8">
                  <c:v>220.98421099999999</c:v>
                </c:pt>
                <c:pt idx="9">
                  <c:v>641.69906000000003</c:v>
                </c:pt>
                <c:pt idx="10">
                  <c:v>469.35074600000002</c:v>
                </c:pt>
                <c:pt idx="11">
                  <c:v>332.623693</c:v>
                </c:pt>
                <c:pt idx="12">
                  <c:v>710.85416699999996</c:v>
                </c:pt>
                <c:pt idx="13">
                  <c:v>389.36479600000001</c:v>
                </c:pt>
                <c:pt idx="14">
                  <c:v>693.40122199999996</c:v>
                </c:pt>
                <c:pt idx="15">
                  <c:v>234.93767700000001</c:v>
                </c:pt>
                <c:pt idx="16">
                  <c:v>585.13709700000004</c:v>
                </c:pt>
              </c:numCache>
            </c:numRef>
          </c:yVal>
          <c:smooth val="0"/>
          <c:extLst>
            <c:ext xmlns:c16="http://schemas.microsoft.com/office/drawing/2014/chart" uri="{C3380CC4-5D6E-409C-BE32-E72D297353CC}">
              <c16:uniqueId val="{00000001-1BA8-4C88-8446-AC3D5E166CF3}"/>
            </c:ext>
          </c:extLst>
        </c:ser>
        <c:ser>
          <c:idx val="2"/>
          <c:order val="2"/>
          <c:tx>
            <c:strRef>
              <c:f>'8x8 Mesh (VC-2)'!$D$3</c:f>
              <c:strCache>
                <c:ptCount val="1"/>
                <c:pt idx="0">
                  <c:v>DRAIN</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(VC-2)'!$D$4:$D$20</c:f>
              <c:numCache>
                <c:formatCode>General</c:formatCode>
                <c:ptCount val="17"/>
                <c:pt idx="0">
                  <c:v>21.295843999999999</c:v>
                </c:pt>
                <c:pt idx="1">
                  <c:v>21.951803000000002</c:v>
                </c:pt>
                <c:pt idx="2">
                  <c:v>85.463975000000005</c:v>
                </c:pt>
                <c:pt idx="3">
                  <c:v>33515.505378000002</c:v>
                </c:pt>
                <c:pt idx="4">
                  <c:v>36692.762995999998</c:v>
                </c:pt>
                <c:pt idx="5">
                  <c:v>34247.728940000001</c:v>
                </c:pt>
                <c:pt idx="6">
                  <c:v>32969.235481999996</c:v>
                </c:pt>
                <c:pt idx="7">
                  <c:v>33525.545587000001</c:v>
                </c:pt>
                <c:pt idx="8">
                  <c:v>32644.258935000002</c:v>
                </c:pt>
                <c:pt idx="9">
                  <c:v>33020.643447000002</c:v>
                </c:pt>
                <c:pt idx="10">
                  <c:v>34469.401473999998</c:v>
                </c:pt>
                <c:pt idx="11">
                  <c:v>34977.833177</c:v>
                </c:pt>
                <c:pt idx="12">
                  <c:v>36490.475054000002</c:v>
                </c:pt>
                <c:pt idx="13">
                  <c:v>34648.858792999999</c:v>
                </c:pt>
                <c:pt idx="14">
                  <c:v>36686.353496999996</c:v>
                </c:pt>
                <c:pt idx="15">
                  <c:v>38061.422285000001</c:v>
                </c:pt>
                <c:pt idx="16">
                  <c:v>34256.770348999999</c:v>
                </c:pt>
              </c:numCache>
            </c:numRef>
          </c:yVal>
          <c:smooth val="0"/>
          <c:extLst>
            <c:ext xmlns:c16="http://schemas.microsoft.com/office/drawing/2014/chart" uri="{C3380CC4-5D6E-409C-BE32-E72D297353CC}">
              <c16:uniqueId val="{00000002-1BA8-4C88-8446-AC3D5E166CF3}"/>
            </c:ext>
          </c:extLst>
        </c:ser>
        <c:ser>
          <c:idx val="3"/>
          <c:order val="3"/>
          <c:tx>
            <c:strRef>
              <c:f>'8x8 Mesh (VC-2)'!$E$3</c:f>
              <c:strCache>
                <c:ptCount val="1"/>
                <c:pt idx="0">
                  <c:v>SWAP</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(VC-2)'!$E$4:$E$20</c:f>
              <c:numCache>
                <c:formatCode>General</c:formatCode>
                <c:ptCount val="17"/>
                <c:pt idx="0">
                  <c:v>21.477325</c:v>
                </c:pt>
                <c:pt idx="1">
                  <c:v>22.956371000000001</c:v>
                </c:pt>
                <c:pt idx="2">
                  <c:v>33746.624225</c:v>
                </c:pt>
                <c:pt idx="3">
                  <c:v>40146.040638999999</c:v>
                </c:pt>
                <c:pt idx="4">
                  <c:v>40727.095895999999</c:v>
                </c:pt>
                <c:pt idx="5">
                  <c:v>42372.800689000003</c:v>
                </c:pt>
                <c:pt idx="6">
                  <c:v>44712.129809999999</c:v>
                </c:pt>
                <c:pt idx="7">
                  <c:v>44975.849163999999</c:v>
                </c:pt>
                <c:pt idx="8">
                  <c:v>44025.237061</c:v>
                </c:pt>
                <c:pt idx="9">
                  <c:v>47184.583985999998</c:v>
                </c:pt>
                <c:pt idx="10">
                  <c:v>47446.474714999997</c:v>
                </c:pt>
                <c:pt idx="11">
                  <c:v>46388.348775999999</c:v>
                </c:pt>
                <c:pt idx="12">
                  <c:v>47088.933653</c:v>
                </c:pt>
                <c:pt idx="13">
                  <c:v>48059.359793000003</c:v>
                </c:pt>
                <c:pt idx="14">
                  <c:v>48123.113224000001</c:v>
                </c:pt>
                <c:pt idx="15">
                  <c:v>47196.739121999999</c:v>
                </c:pt>
                <c:pt idx="16">
                  <c:v>47993.543065999998</c:v>
                </c:pt>
              </c:numCache>
            </c:numRef>
          </c:yVal>
          <c:smooth val="0"/>
          <c:extLst>
            <c:ext xmlns:c16="http://schemas.microsoft.com/office/drawing/2014/chart" uri="{C3380CC4-5D6E-409C-BE32-E72D297353CC}">
              <c16:uniqueId val="{00000003-1BA8-4C88-8446-AC3D5E166CF3}"/>
            </c:ext>
          </c:extLst>
        </c:ser>
        <c:ser>
          <c:idx val="4"/>
          <c:order val="4"/>
          <c:tx>
            <c:strRef>
              <c:f>'8x8 Mesh (VC-2)'!$F$3</c:f>
              <c:strCache>
                <c:ptCount val="1"/>
                <c:pt idx="0">
                  <c:v>SEEC</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(VC-2)'!$F$4:$F$20</c:f>
              <c:numCache>
                <c:formatCode>General</c:formatCode>
                <c:ptCount val="17"/>
                <c:pt idx="0">
                  <c:v>21.276423999999999</c:v>
                </c:pt>
                <c:pt idx="1">
                  <c:v>21.930244999999999</c:v>
                </c:pt>
                <c:pt idx="2">
                  <c:v>23.325953999999999</c:v>
                </c:pt>
                <c:pt idx="3">
                  <c:v>27547.607093999999</c:v>
                </c:pt>
                <c:pt idx="4">
                  <c:v>33249.792211</c:v>
                </c:pt>
                <c:pt idx="5">
                  <c:v>35472.967255000003</c:v>
                </c:pt>
                <c:pt idx="6">
                  <c:v>38714.965108999997</c:v>
                </c:pt>
                <c:pt idx="7">
                  <c:v>39896.696994999998</c:v>
                </c:pt>
                <c:pt idx="8">
                  <c:v>41388.933125000003</c:v>
                </c:pt>
                <c:pt idx="9">
                  <c:v>42115.425309999999</c:v>
                </c:pt>
                <c:pt idx="10">
                  <c:v>43064.884617999996</c:v>
                </c:pt>
                <c:pt idx="11">
                  <c:v>43648.217113999999</c:v>
                </c:pt>
                <c:pt idx="12">
                  <c:v>43668.225364999998</c:v>
                </c:pt>
                <c:pt idx="13">
                  <c:v>44360.863855000003</c:v>
                </c:pt>
                <c:pt idx="14">
                  <c:v>44860.515032000003</c:v>
                </c:pt>
                <c:pt idx="15">
                  <c:v>45037.564210999997</c:v>
                </c:pt>
                <c:pt idx="16">
                  <c:v>45392.341818000001</c:v>
                </c:pt>
              </c:numCache>
            </c:numRef>
          </c:yVal>
          <c:smooth val="0"/>
          <c:extLst>
            <c:ext xmlns:c16="http://schemas.microsoft.com/office/drawing/2014/chart" uri="{C3380CC4-5D6E-409C-BE32-E72D297353CC}">
              <c16:uniqueId val="{00000004-1BA8-4C88-8446-AC3D5E166CF3}"/>
            </c:ext>
          </c:extLst>
        </c:ser>
        <c:ser>
          <c:idx val="5"/>
          <c:order val="5"/>
          <c:tx>
            <c:strRef>
              <c:f>'8x8 Mesh (VC-2)'!$G$3</c:f>
              <c:strCache>
                <c:ptCount val="1"/>
                <c:pt idx="0">
                  <c:v>mSEEC</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(VC-2)'!$G$4:$G$20</c:f>
              <c:numCache>
                <c:formatCode>General</c:formatCode>
                <c:ptCount val="17"/>
                <c:pt idx="0">
                  <c:v>21.269100000000002</c:v>
                </c:pt>
                <c:pt idx="1">
                  <c:v>21.801774000000002</c:v>
                </c:pt>
                <c:pt idx="2">
                  <c:v>22.438482</c:v>
                </c:pt>
                <c:pt idx="3">
                  <c:v>23.117677</c:v>
                </c:pt>
                <c:pt idx="4">
                  <c:v>23.847619999999999</c:v>
                </c:pt>
                <c:pt idx="5">
                  <c:v>24.665457</c:v>
                </c:pt>
                <c:pt idx="6">
                  <c:v>25.745837000000002</c:v>
                </c:pt>
                <c:pt idx="7">
                  <c:v>27.788392000000002</c:v>
                </c:pt>
                <c:pt idx="8">
                  <c:v>13286.690972</c:v>
                </c:pt>
                <c:pt idx="9">
                  <c:v>16812.247371000001</c:v>
                </c:pt>
                <c:pt idx="10">
                  <c:v>19984.668494000001</c:v>
                </c:pt>
                <c:pt idx="11">
                  <c:v>22569.899781</c:v>
                </c:pt>
                <c:pt idx="12">
                  <c:v>24806.450635000001</c:v>
                </c:pt>
                <c:pt idx="13">
                  <c:v>26516.502487999998</c:v>
                </c:pt>
                <c:pt idx="14">
                  <c:v>28386.606733000001</c:v>
                </c:pt>
                <c:pt idx="15">
                  <c:v>29515.455193000002</c:v>
                </c:pt>
                <c:pt idx="16">
                  <c:v>30769.925642999999</c:v>
                </c:pt>
              </c:numCache>
            </c:numRef>
          </c:yVal>
          <c:smooth val="0"/>
          <c:extLst>
            <c:ext xmlns:c16="http://schemas.microsoft.com/office/drawing/2014/chart" uri="{C3380CC4-5D6E-409C-BE32-E72D297353CC}">
              <c16:uniqueId val="{00000005-1BA8-4C88-8446-AC3D5E166CF3}"/>
            </c:ext>
          </c:extLst>
        </c:ser>
        <c:dLbls>
          <c:showLegendKey val="0"/>
          <c:showVal val="0"/>
          <c:showCatName val="0"/>
          <c:showSerName val="0"/>
          <c:showPercent val="0"/>
          <c:showBubbleSize val="0"/>
        </c:dLbls>
        <c:axId val="-2099134480"/>
        <c:axId val="-2104942048"/>
      </c:scatterChart>
      <c:valAx>
        <c:axId val="-2099134480"/>
        <c:scaling>
          <c:orientation val="minMax"/>
          <c:max val="0.18000000000000002"/>
          <c:min val="0.02"/>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Injection Rate (flits/node/cycle)</a:t>
                </a:r>
              </a:p>
            </c:rich>
          </c:tx>
          <c:layout>
            <c:manualLayout>
              <c:xMode val="edge"/>
              <c:yMode val="edge"/>
              <c:x val="0.27963101975306576"/>
              <c:y val="0.865538017617249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04942048"/>
        <c:crosses val="autoZero"/>
        <c:crossBetween val="midCat"/>
      </c:valAx>
      <c:valAx>
        <c:axId val="-2104942048"/>
        <c:scaling>
          <c:orientation val="minMax"/>
          <c:max val="50"/>
          <c:min val="5"/>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dirty="0">
                    <a:solidFill>
                      <a:sysClr val="windowText" lastClr="000000"/>
                    </a:solidFill>
                  </a:rPr>
                  <a:t>Average packet latency (cycles)</a:t>
                </a:r>
              </a:p>
            </c:rich>
          </c:tx>
          <c:layout>
            <c:manualLayout>
              <c:xMode val="edge"/>
              <c:yMode val="edge"/>
              <c:x val="4.4879000510913434E-3"/>
              <c:y val="9.8779762070731886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2.850676873541404E-3"/>
          <c:w val="1"/>
          <c:h val="9.5766873565677979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Transpose</a:t>
            </a:r>
            <a:endParaRPr lang="en-US" sz="1400">
              <a:solidFill>
                <a:sysClr val="windowText" lastClr="000000"/>
              </a:solidFill>
              <a:effectLst/>
            </a:endParaRPr>
          </a:p>
          <a:p>
            <a:pPr>
              <a:defRPr/>
            </a:pPr>
            <a:r>
              <a:rPr lang="en-US" sz="1400" b="0" i="0" baseline="0">
                <a:solidFill>
                  <a:sysClr val="windowText" lastClr="000000"/>
                </a:solidFill>
                <a:effectLst/>
              </a:rPr>
              <a:t>8x8 Mesh</a:t>
            </a:r>
            <a:endParaRPr lang="en-US" sz="1400">
              <a:solidFill>
                <a:sysClr val="windowText" lastClr="000000"/>
              </a:solidFill>
              <a:effectLst/>
            </a:endParaRPr>
          </a:p>
          <a:p>
            <a:pPr>
              <a:defRPr/>
            </a:pPr>
            <a:r>
              <a:rPr lang="en-US" sz="1400" b="0" i="0" baseline="0">
                <a:solidFill>
                  <a:sysClr val="windowText" lastClr="000000"/>
                </a:solidFill>
                <a:effectLst/>
              </a:rPr>
              <a:t>VC=2</a:t>
            </a:r>
            <a:endParaRPr lang="en-US" sz="1400">
              <a:solidFill>
                <a:sysClr val="windowText" lastClr="000000"/>
              </a:solidFill>
              <a:effectLst/>
            </a:endParaRPr>
          </a:p>
        </c:rich>
      </c:tx>
      <c:layout>
        <c:manualLayout>
          <c:xMode val="edge"/>
          <c:yMode val="edge"/>
          <c:x val="0.58637918475895945"/>
          <c:y val="0.2046879201113724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03303801613351"/>
          <c:y val="0.11950949912268298"/>
          <c:w val="0.80802633949031077"/>
          <c:h val="0.68102665012278463"/>
        </c:manualLayout>
      </c:layout>
      <c:scatterChart>
        <c:scatterStyle val="lineMarker"/>
        <c:varyColors val="0"/>
        <c:ser>
          <c:idx val="0"/>
          <c:order val="0"/>
          <c:tx>
            <c:strRef>
              <c:f>'8x8 Mesh (VC-2)'!$B$123</c:f>
              <c:strCache>
                <c:ptCount val="1"/>
                <c:pt idx="0">
                  <c:v>BBR</c:v>
                </c:pt>
              </c:strCache>
            </c:strRef>
          </c:tx>
          <c:spPr>
            <a:ln w="19050" cap="rnd">
              <a:solidFill>
                <a:schemeClr val="tx1"/>
              </a:solidFill>
              <a:round/>
            </a:ln>
            <a:effectLst/>
          </c:spPr>
          <c:marker>
            <c:symbol val="circle"/>
            <c:size val="5"/>
            <c:spPr>
              <a:solidFill>
                <a:schemeClr val="bg1"/>
              </a:solidFill>
              <a:ln w="63500">
                <a:solidFill>
                  <a:schemeClr val="tx1"/>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(VC-2)'!$B$124:$B$158</c:f>
              <c:numCache>
                <c:formatCode>General</c:formatCode>
                <c:ptCount val="35"/>
                <c:pt idx="0">
                  <c:v>15.921678</c:v>
                </c:pt>
                <c:pt idx="1">
                  <c:v>16.399937000000001</c:v>
                </c:pt>
                <c:pt idx="2">
                  <c:v>16.97138</c:v>
                </c:pt>
                <c:pt idx="3">
                  <c:v>17.793431000000002</c:v>
                </c:pt>
                <c:pt idx="4">
                  <c:v>19.409061999999999</c:v>
                </c:pt>
                <c:pt idx="5">
                  <c:v>126.681815</c:v>
                </c:pt>
                <c:pt idx="6">
                  <c:v>877.91028100000005</c:v>
                </c:pt>
                <c:pt idx="7">
                  <c:v>779.710916</c:v>
                </c:pt>
                <c:pt idx="8">
                  <c:v>820.00866099999996</c:v>
                </c:pt>
                <c:pt idx="9">
                  <c:v>837.920748</c:v>
                </c:pt>
                <c:pt idx="10">
                  <c:v>843.02865899999995</c:v>
                </c:pt>
                <c:pt idx="11">
                  <c:v>837.35158699999999</c:v>
                </c:pt>
                <c:pt idx="12">
                  <c:v>826.75785499999995</c:v>
                </c:pt>
                <c:pt idx="13">
                  <c:v>814.23713899999996</c:v>
                </c:pt>
                <c:pt idx="14">
                  <c:v>804.23341400000004</c:v>
                </c:pt>
                <c:pt idx="15">
                  <c:v>798.77318300000002</c:v>
                </c:pt>
                <c:pt idx="16">
                  <c:v>793.90695300000004</c:v>
                </c:pt>
                <c:pt idx="17">
                  <c:v>788.18348100000003</c:v>
                </c:pt>
                <c:pt idx="18">
                  <c:v>786.55363299999999</c:v>
                </c:pt>
                <c:pt idx="19">
                  <c:v>780.73810800000001</c:v>
                </c:pt>
                <c:pt idx="20">
                  <c:v>766.01312499999995</c:v>
                </c:pt>
                <c:pt idx="21">
                  <c:v>755.16691200000002</c:v>
                </c:pt>
                <c:pt idx="22">
                  <c:v>741.13640799999996</c:v>
                </c:pt>
                <c:pt idx="23">
                  <c:v>729.78061400000001</c:v>
                </c:pt>
                <c:pt idx="24">
                  <c:v>722.25948200000005</c:v>
                </c:pt>
                <c:pt idx="25">
                  <c:v>712.11932100000001</c:v>
                </c:pt>
                <c:pt idx="26">
                  <c:v>704.52349900000002</c:v>
                </c:pt>
                <c:pt idx="27">
                  <c:v>699.34582899999998</c:v>
                </c:pt>
                <c:pt idx="28">
                  <c:v>690.65389500000003</c:v>
                </c:pt>
                <c:pt idx="29">
                  <c:v>684.62108499999999</c:v>
                </c:pt>
                <c:pt idx="30">
                  <c:v>678.202044</c:v>
                </c:pt>
                <c:pt idx="31">
                  <c:v>675.47815100000003</c:v>
                </c:pt>
                <c:pt idx="32">
                  <c:v>664.56629999999996</c:v>
                </c:pt>
                <c:pt idx="33">
                  <c:v>665.588753</c:v>
                </c:pt>
                <c:pt idx="34">
                  <c:v>657.16209500000002</c:v>
                </c:pt>
              </c:numCache>
            </c:numRef>
          </c:yVal>
          <c:smooth val="0"/>
          <c:extLst>
            <c:ext xmlns:c16="http://schemas.microsoft.com/office/drawing/2014/chart" uri="{C3380CC4-5D6E-409C-BE32-E72D297353CC}">
              <c16:uniqueId val="{00000000-6042-481E-9479-18D2BD75640F}"/>
            </c:ext>
          </c:extLst>
        </c:ser>
        <c:ser>
          <c:idx val="1"/>
          <c:order val="1"/>
          <c:tx>
            <c:strRef>
              <c:f>'8x8 Mesh (VC-2)'!$C$123</c:f>
              <c:strCache>
                <c:ptCount val="1"/>
                <c:pt idx="0">
                  <c:v>BINDU</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(VC-2)'!$C$124:$C$158</c:f>
              <c:numCache>
                <c:formatCode>General</c:formatCode>
                <c:ptCount val="35"/>
                <c:pt idx="0">
                  <c:v>15.613379999999999</c:v>
                </c:pt>
                <c:pt idx="1">
                  <c:v>15.804352</c:v>
                </c:pt>
                <c:pt idx="2">
                  <c:v>16.063862</c:v>
                </c:pt>
                <c:pt idx="3">
                  <c:v>16.439097</c:v>
                </c:pt>
                <c:pt idx="4">
                  <c:v>17.022751</c:v>
                </c:pt>
                <c:pt idx="5">
                  <c:v>18.193128999999999</c:v>
                </c:pt>
                <c:pt idx="6">
                  <c:v>21.916671000000001</c:v>
                </c:pt>
                <c:pt idx="7">
                  <c:v>148.75000499999999</c:v>
                </c:pt>
                <c:pt idx="8">
                  <c:v>479.25971099999998</c:v>
                </c:pt>
                <c:pt idx="9">
                  <c:v>848.53708300000005</c:v>
                </c:pt>
                <c:pt idx="10">
                  <c:v>758.26032599999996</c:v>
                </c:pt>
                <c:pt idx="11">
                  <c:v>716.85373000000004</c:v>
                </c:pt>
                <c:pt idx="12">
                  <c:v>727.14003300000002</c:v>
                </c:pt>
                <c:pt idx="13">
                  <c:v>739.313444</c:v>
                </c:pt>
                <c:pt idx="14">
                  <c:v>755.67326500000001</c:v>
                </c:pt>
                <c:pt idx="15">
                  <c:v>765.26374899999996</c:v>
                </c:pt>
                <c:pt idx="16">
                  <c:v>764.44492500000001</c:v>
                </c:pt>
                <c:pt idx="17">
                  <c:v>766.40621999999996</c:v>
                </c:pt>
                <c:pt idx="18">
                  <c:v>765.50991599999998</c:v>
                </c:pt>
                <c:pt idx="19">
                  <c:v>768.80559700000003</c:v>
                </c:pt>
                <c:pt idx="20">
                  <c:v>776.80888500000003</c:v>
                </c:pt>
                <c:pt idx="21">
                  <c:v>780.52716599999997</c:v>
                </c:pt>
                <c:pt idx="22">
                  <c:v>779.39860899999996</c:v>
                </c:pt>
                <c:pt idx="23">
                  <c:v>770.21389999999997</c:v>
                </c:pt>
                <c:pt idx="24">
                  <c:v>760.33351300000004</c:v>
                </c:pt>
                <c:pt idx="25">
                  <c:v>748.12958800000001</c:v>
                </c:pt>
                <c:pt idx="26">
                  <c:v>740.45304899999996</c:v>
                </c:pt>
                <c:pt idx="27">
                  <c:v>732.44739400000003</c:v>
                </c:pt>
                <c:pt idx="28">
                  <c:v>723.79125099999999</c:v>
                </c:pt>
                <c:pt idx="29">
                  <c:v>717.00354500000003</c:v>
                </c:pt>
                <c:pt idx="30">
                  <c:v>708.75593400000002</c:v>
                </c:pt>
                <c:pt idx="31">
                  <c:v>703.18254999999999</c:v>
                </c:pt>
                <c:pt idx="32">
                  <c:v>697.02670899999998</c:v>
                </c:pt>
                <c:pt idx="33">
                  <c:v>692.86498800000004</c:v>
                </c:pt>
                <c:pt idx="34">
                  <c:v>686.47765500000003</c:v>
                </c:pt>
              </c:numCache>
            </c:numRef>
          </c:yVal>
          <c:smooth val="0"/>
          <c:extLst>
            <c:ext xmlns:c16="http://schemas.microsoft.com/office/drawing/2014/chart" uri="{C3380CC4-5D6E-409C-BE32-E72D297353CC}">
              <c16:uniqueId val="{00000001-6042-481E-9479-18D2BD75640F}"/>
            </c:ext>
          </c:extLst>
        </c:ser>
        <c:ser>
          <c:idx val="2"/>
          <c:order val="2"/>
          <c:tx>
            <c:strRef>
              <c:f>'8x8 Mesh (VC-2)'!$D$123</c:f>
              <c:strCache>
                <c:ptCount val="1"/>
                <c:pt idx="0">
                  <c:v>DRAIN</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(VC-2)'!$D$124:$D$158</c:f>
              <c:numCache>
                <c:formatCode>General</c:formatCode>
                <c:ptCount val="35"/>
                <c:pt idx="0">
                  <c:v>15.64913</c:v>
                </c:pt>
                <c:pt idx="1">
                  <c:v>15.774683</c:v>
                </c:pt>
                <c:pt idx="2">
                  <c:v>15.949120000000001</c:v>
                </c:pt>
                <c:pt idx="3">
                  <c:v>16.192197</c:v>
                </c:pt>
                <c:pt idx="4">
                  <c:v>16.582706000000002</c:v>
                </c:pt>
                <c:pt idx="5">
                  <c:v>17.344591999999999</c:v>
                </c:pt>
                <c:pt idx="6">
                  <c:v>20.281130000000001</c:v>
                </c:pt>
                <c:pt idx="7">
                  <c:v>697.46479699999998</c:v>
                </c:pt>
                <c:pt idx="8">
                  <c:v>1406.6828210000001</c:v>
                </c:pt>
                <c:pt idx="9">
                  <c:v>1928.133153</c:v>
                </c:pt>
                <c:pt idx="10">
                  <c:v>2411.5860600000001</c:v>
                </c:pt>
                <c:pt idx="11">
                  <c:v>2908.659713</c:v>
                </c:pt>
                <c:pt idx="12">
                  <c:v>3134.959918</c:v>
                </c:pt>
                <c:pt idx="13">
                  <c:v>3389.3409419999998</c:v>
                </c:pt>
                <c:pt idx="14">
                  <c:v>3566.8284829999998</c:v>
                </c:pt>
                <c:pt idx="15">
                  <c:v>3638.9102830000002</c:v>
                </c:pt>
                <c:pt idx="16">
                  <c:v>3725.4781929999999</c:v>
                </c:pt>
                <c:pt idx="17">
                  <c:v>3793.4146609999998</c:v>
                </c:pt>
                <c:pt idx="18">
                  <c:v>3829.3381899999999</c:v>
                </c:pt>
                <c:pt idx="19">
                  <c:v>3948.259337</c:v>
                </c:pt>
                <c:pt idx="20">
                  <c:v>4347.6867350000002</c:v>
                </c:pt>
                <c:pt idx="21">
                  <c:v>4432.271855</c:v>
                </c:pt>
                <c:pt idx="22">
                  <c:v>4470.7359370000004</c:v>
                </c:pt>
                <c:pt idx="23">
                  <c:v>4486.8643750000001</c:v>
                </c:pt>
                <c:pt idx="24">
                  <c:v>4501.3571760000004</c:v>
                </c:pt>
                <c:pt idx="25">
                  <c:v>4514.6974710000004</c:v>
                </c:pt>
                <c:pt idx="26">
                  <c:v>4522.4329770000004</c:v>
                </c:pt>
                <c:pt idx="27">
                  <c:v>4527.2057249999998</c:v>
                </c:pt>
                <c:pt idx="28">
                  <c:v>4531.9938599999996</c:v>
                </c:pt>
                <c:pt idx="29">
                  <c:v>4540.0101299999997</c:v>
                </c:pt>
                <c:pt idx="30">
                  <c:v>4540.4332160000004</c:v>
                </c:pt>
                <c:pt idx="31">
                  <c:v>4547.2904090000002</c:v>
                </c:pt>
                <c:pt idx="32">
                  <c:v>4549.1536020000003</c:v>
                </c:pt>
                <c:pt idx="33">
                  <c:v>4553.1138819999996</c:v>
                </c:pt>
                <c:pt idx="34">
                  <c:v>4557.2806250000003</c:v>
                </c:pt>
              </c:numCache>
            </c:numRef>
          </c:yVal>
          <c:smooth val="0"/>
          <c:extLst>
            <c:ext xmlns:c16="http://schemas.microsoft.com/office/drawing/2014/chart" uri="{C3380CC4-5D6E-409C-BE32-E72D297353CC}">
              <c16:uniqueId val="{00000002-6042-481E-9479-18D2BD75640F}"/>
            </c:ext>
          </c:extLst>
        </c:ser>
        <c:ser>
          <c:idx val="3"/>
          <c:order val="3"/>
          <c:tx>
            <c:strRef>
              <c:f>'8x8 Mesh (VC-2)'!$E$123</c:f>
              <c:strCache>
                <c:ptCount val="1"/>
                <c:pt idx="0">
                  <c:v>SWAP</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(VC-2)'!$E$124:$E$158</c:f>
              <c:numCache>
                <c:formatCode>General</c:formatCode>
                <c:ptCount val="35"/>
                <c:pt idx="0">
                  <c:v>15.607075</c:v>
                </c:pt>
                <c:pt idx="1">
                  <c:v>15.784929</c:v>
                </c:pt>
                <c:pt idx="2">
                  <c:v>16.059317</c:v>
                </c:pt>
                <c:pt idx="3">
                  <c:v>16.464521999999999</c:v>
                </c:pt>
                <c:pt idx="4">
                  <c:v>17.103898000000001</c:v>
                </c:pt>
                <c:pt idx="5">
                  <c:v>18.305526</c:v>
                </c:pt>
                <c:pt idx="6">
                  <c:v>22.082274999999999</c:v>
                </c:pt>
                <c:pt idx="7">
                  <c:v>1106.1125609999999</c:v>
                </c:pt>
                <c:pt idx="8">
                  <c:v>2721.4370589999999</c:v>
                </c:pt>
                <c:pt idx="9">
                  <c:v>4584.6541889999999</c:v>
                </c:pt>
                <c:pt idx="10">
                  <c:v>6235.4716699999999</c:v>
                </c:pt>
                <c:pt idx="11">
                  <c:v>8104.9429810000001</c:v>
                </c:pt>
                <c:pt idx="12">
                  <c:v>9862.2823279999993</c:v>
                </c:pt>
                <c:pt idx="13">
                  <c:v>11467.490798999999</c:v>
                </c:pt>
                <c:pt idx="14">
                  <c:v>13005.620107999999</c:v>
                </c:pt>
                <c:pt idx="15">
                  <c:v>14309.215644</c:v>
                </c:pt>
                <c:pt idx="16">
                  <c:v>15546.076881999999</c:v>
                </c:pt>
                <c:pt idx="17">
                  <c:v>16571.434116</c:v>
                </c:pt>
                <c:pt idx="18">
                  <c:v>17476.618051000001</c:v>
                </c:pt>
                <c:pt idx="19">
                  <c:v>18329.312603999999</c:v>
                </c:pt>
                <c:pt idx="20">
                  <c:v>19767.361239999998</c:v>
                </c:pt>
                <c:pt idx="21">
                  <c:v>21152.685473000001</c:v>
                </c:pt>
                <c:pt idx="22">
                  <c:v>22418.673310999999</c:v>
                </c:pt>
                <c:pt idx="23">
                  <c:v>23563.465569</c:v>
                </c:pt>
                <c:pt idx="24">
                  <c:v>24607.421740999998</c:v>
                </c:pt>
                <c:pt idx="25">
                  <c:v>25577.322925</c:v>
                </c:pt>
                <c:pt idx="26">
                  <c:v>26493.908729999999</c:v>
                </c:pt>
                <c:pt idx="27">
                  <c:v>27329.266670000001</c:v>
                </c:pt>
                <c:pt idx="28">
                  <c:v>28110.468548000001</c:v>
                </c:pt>
                <c:pt idx="29">
                  <c:v>28825.354439999999</c:v>
                </c:pt>
                <c:pt idx="30">
                  <c:v>29505.478157000001</c:v>
                </c:pt>
                <c:pt idx="31">
                  <c:v>30134.045008000001</c:v>
                </c:pt>
                <c:pt idx="32">
                  <c:v>30733.836528</c:v>
                </c:pt>
                <c:pt idx="33">
                  <c:v>31294.826830999998</c:v>
                </c:pt>
                <c:pt idx="34">
                  <c:v>31857.786619999999</c:v>
                </c:pt>
              </c:numCache>
            </c:numRef>
          </c:yVal>
          <c:smooth val="0"/>
          <c:extLst>
            <c:ext xmlns:c16="http://schemas.microsoft.com/office/drawing/2014/chart" uri="{C3380CC4-5D6E-409C-BE32-E72D297353CC}">
              <c16:uniqueId val="{00000003-6042-481E-9479-18D2BD75640F}"/>
            </c:ext>
          </c:extLst>
        </c:ser>
        <c:ser>
          <c:idx val="4"/>
          <c:order val="4"/>
          <c:tx>
            <c:strRef>
              <c:f>'8x8 Mesh (VC-2)'!$F$123</c:f>
              <c:strCache>
                <c:ptCount val="1"/>
                <c:pt idx="0">
                  <c:v>SEEC</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(VC-2)'!$F$124:$F$158</c:f>
              <c:numCache>
                <c:formatCode>General</c:formatCode>
                <c:ptCount val="35"/>
                <c:pt idx="0">
                  <c:v>15.581441999999999</c:v>
                </c:pt>
                <c:pt idx="1">
                  <c:v>15.70208</c:v>
                </c:pt>
                <c:pt idx="2">
                  <c:v>15.874934</c:v>
                </c:pt>
                <c:pt idx="3">
                  <c:v>16.097484999999999</c:v>
                </c:pt>
                <c:pt idx="4">
                  <c:v>16.423738</c:v>
                </c:pt>
                <c:pt idx="5">
                  <c:v>16.946656999999998</c:v>
                </c:pt>
                <c:pt idx="6">
                  <c:v>17.934450999999999</c:v>
                </c:pt>
                <c:pt idx="7">
                  <c:v>20.737846000000001</c:v>
                </c:pt>
                <c:pt idx="8">
                  <c:v>823.57351700000004</c:v>
                </c:pt>
                <c:pt idx="9">
                  <c:v>2445.967099</c:v>
                </c:pt>
                <c:pt idx="10">
                  <c:v>4548.5479070000001</c:v>
                </c:pt>
                <c:pt idx="11">
                  <c:v>6155.8812019999996</c:v>
                </c:pt>
                <c:pt idx="12">
                  <c:v>7637.1706219999996</c:v>
                </c:pt>
                <c:pt idx="13">
                  <c:v>9421.3850490000004</c:v>
                </c:pt>
                <c:pt idx="14">
                  <c:v>10951.489132999999</c:v>
                </c:pt>
                <c:pt idx="15">
                  <c:v>12402.556676</c:v>
                </c:pt>
                <c:pt idx="16">
                  <c:v>13619.6463</c:v>
                </c:pt>
                <c:pt idx="17">
                  <c:v>14910.363351</c:v>
                </c:pt>
                <c:pt idx="18">
                  <c:v>16048.280228</c:v>
                </c:pt>
                <c:pt idx="19">
                  <c:v>17060.831944000001</c:v>
                </c:pt>
                <c:pt idx="20">
                  <c:v>18583.231688</c:v>
                </c:pt>
                <c:pt idx="21">
                  <c:v>20009.652537000002</c:v>
                </c:pt>
                <c:pt idx="22">
                  <c:v>21321.144372999999</c:v>
                </c:pt>
                <c:pt idx="23">
                  <c:v>22507.016149999999</c:v>
                </c:pt>
                <c:pt idx="24">
                  <c:v>23618.582255000001</c:v>
                </c:pt>
                <c:pt idx="25">
                  <c:v>24624.78369</c:v>
                </c:pt>
                <c:pt idx="26">
                  <c:v>25567.092239000001</c:v>
                </c:pt>
                <c:pt idx="27">
                  <c:v>26439.366031000001</c:v>
                </c:pt>
                <c:pt idx="28">
                  <c:v>27231.842886999999</c:v>
                </c:pt>
                <c:pt idx="29">
                  <c:v>27986.045018000001</c:v>
                </c:pt>
                <c:pt idx="30">
                  <c:v>28691.685427</c:v>
                </c:pt>
                <c:pt idx="31">
                  <c:v>29355.171492000001</c:v>
                </c:pt>
                <c:pt idx="32">
                  <c:v>29987.780108999999</c:v>
                </c:pt>
                <c:pt idx="33">
                  <c:v>30574.462004000001</c:v>
                </c:pt>
                <c:pt idx="34">
                  <c:v>31127.433324000001</c:v>
                </c:pt>
              </c:numCache>
            </c:numRef>
          </c:yVal>
          <c:smooth val="0"/>
          <c:extLst>
            <c:ext xmlns:c16="http://schemas.microsoft.com/office/drawing/2014/chart" uri="{C3380CC4-5D6E-409C-BE32-E72D297353CC}">
              <c16:uniqueId val="{00000004-6042-481E-9479-18D2BD75640F}"/>
            </c:ext>
          </c:extLst>
        </c:ser>
        <c:ser>
          <c:idx val="5"/>
          <c:order val="5"/>
          <c:tx>
            <c:strRef>
              <c:f>'8x8 Mesh (VC-2)'!$G$123</c:f>
              <c:strCache>
                <c:ptCount val="1"/>
                <c:pt idx="0">
                  <c:v>mSEEC</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(VC-2)'!$G$124:$G$158</c:f>
              <c:numCache>
                <c:formatCode>General</c:formatCode>
                <c:ptCount val="35"/>
                <c:pt idx="0">
                  <c:v>15.580271</c:v>
                </c:pt>
                <c:pt idx="1">
                  <c:v>15.69872</c:v>
                </c:pt>
                <c:pt idx="2">
                  <c:v>15.859275999999999</c:v>
                </c:pt>
                <c:pt idx="3">
                  <c:v>16.036206</c:v>
                </c:pt>
                <c:pt idx="4">
                  <c:v>16.251740999999999</c:v>
                </c:pt>
                <c:pt idx="5">
                  <c:v>16.503651999999999</c:v>
                </c:pt>
                <c:pt idx="6">
                  <c:v>16.793693000000001</c:v>
                </c:pt>
                <c:pt idx="7">
                  <c:v>17.123923999999999</c:v>
                </c:pt>
                <c:pt idx="8">
                  <c:v>17.506143999999999</c:v>
                </c:pt>
                <c:pt idx="9">
                  <c:v>17.988593000000002</c:v>
                </c:pt>
                <c:pt idx="10">
                  <c:v>18.610299999999999</c:v>
                </c:pt>
                <c:pt idx="11">
                  <c:v>19.575305</c:v>
                </c:pt>
                <c:pt idx="12">
                  <c:v>21.406032</c:v>
                </c:pt>
                <c:pt idx="13">
                  <c:v>36.080168</c:v>
                </c:pt>
                <c:pt idx="14">
                  <c:v>898.282016</c:v>
                </c:pt>
                <c:pt idx="15">
                  <c:v>2272.029865</c:v>
                </c:pt>
                <c:pt idx="16">
                  <c:v>3842.117624</c:v>
                </c:pt>
                <c:pt idx="17">
                  <c:v>5667.121212</c:v>
                </c:pt>
                <c:pt idx="18">
                  <c:v>7502.3503860000001</c:v>
                </c:pt>
                <c:pt idx="19">
                  <c:v>9148.9749329999995</c:v>
                </c:pt>
                <c:pt idx="20">
                  <c:v>11048.989162</c:v>
                </c:pt>
                <c:pt idx="21">
                  <c:v>12826.026372</c:v>
                </c:pt>
                <c:pt idx="22">
                  <c:v>14453.347626999999</c:v>
                </c:pt>
                <c:pt idx="23">
                  <c:v>15922.015705</c:v>
                </c:pt>
                <c:pt idx="24">
                  <c:v>17286.994867000001</c:v>
                </c:pt>
                <c:pt idx="25">
                  <c:v>18555.326657000001</c:v>
                </c:pt>
                <c:pt idx="26">
                  <c:v>19713.338683000002</c:v>
                </c:pt>
                <c:pt idx="27">
                  <c:v>20793.456269999999</c:v>
                </c:pt>
                <c:pt idx="28">
                  <c:v>21803.146894000001</c:v>
                </c:pt>
                <c:pt idx="29">
                  <c:v>22733.178943999999</c:v>
                </c:pt>
                <c:pt idx="30">
                  <c:v>23608.805409000001</c:v>
                </c:pt>
                <c:pt idx="31">
                  <c:v>24425.05687</c:v>
                </c:pt>
                <c:pt idx="32">
                  <c:v>25206.996658</c:v>
                </c:pt>
                <c:pt idx="33">
                  <c:v>25931.551228</c:v>
                </c:pt>
                <c:pt idx="34">
                  <c:v>26617.460118999999</c:v>
                </c:pt>
              </c:numCache>
            </c:numRef>
          </c:yVal>
          <c:smooth val="0"/>
          <c:extLst>
            <c:ext xmlns:c16="http://schemas.microsoft.com/office/drawing/2014/chart" uri="{C3380CC4-5D6E-409C-BE32-E72D297353CC}">
              <c16:uniqueId val="{00000005-6042-481E-9479-18D2BD75640F}"/>
            </c:ext>
          </c:extLst>
        </c:ser>
        <c:dLbls>
          <c:showLegendKey val="0"/>
          <c:showVal val="0"/>
          <c:showCatName val="0"/>
          <c:showSerName val="0"/>
          <c:showPercent val="0"/>
          <c:showBubbleSize val="0"/>
        </c:dLbls>
        <c:axId val="-2099134480"/>
        <c:axId val="-2104942048"/>
      </c:scatterChart>
      <c:valAx>
        <c:axId val="-2099134480"/>
        <c:scaling>
          <c:orientation val="minMax"/>
          <c:max val="0.32000000000000006"/>
          <c:min val="0.02"/>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Injection Rate (flits/node/cycle)</a:t>
                </a:r>
              </a:p>
            </c:rich>
          </c:tx>
          <c:layout>
            <c:manualLayout>
              <c:xMode val="edge"/>
              <c:yMode val="edge"/>
              <c:x val="0.28880826883040545"/>
              <c:y val="0.92406749825224954"/>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0.1"/>
      </c:valAx>
      <c:valAx>
        <c:axId val="-2104942048"/>
        <c:scaling>
          <c:orientation val="minMax"/>
          <c:max val="50"/>
          <c:min val="5"/>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a:solidFill>
                      <a:sysClr val="windowText" lastClr="000000"/>
                    </a:solidFill>
                  </a:rPr>
                  <a:t>Average packet latency (cycles)</a:t>
                </a:r>
              </a:p>
            </c:rich>
          </c:tx>
          <c:layout>
            <c:manualLayout>
              <c:xMode val="edge"/>
              <c:yMode val="edge"/>
              <c:x val="7.4523555248894469E-4"/>
              <c:y val="0.1462950533659696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1.3710245050354149E-2"/>
          <c:w val="1"/>
          <c:h val="8.3931488046103619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Uniform Random</a:t>
            </a:r>
            <a:endParaRPr lang="en-US" sz="1400">
              <a:solidFill>
                <a:sysClr val="windowText" lastClr="000000"/>
              </a:solidFill>
              <a:effectLst/>
            </a:endParaRPr>
          </a:p>
          <a:p>
            <a:pPr>
              <a:defRPr/>
            </a:pPr>
            <a:r>
              <a:rPr lang="en-US" sz="1400" b="0" i="0" baseline="0">
                <a:solidFill>
                  <a:sysClr val="windowText" lastClr="000000"/>
                </a:solidFill>
                <a:effectLst/>
              </a:rPr>
              <a:t>8x8 Mesh</a:t>
            </a:r>
            <a:endParaRPr lang="en-US" sz="1400">
              <a:solidFill>
                <a:sysClr val="windowText" lastClr="000000"/>
              </a:solidFill>
              <a:effectLst/>
            </a:endParaRPr>
          </a:p>
          <a:p>
            <a:pPr>
              <a:defRPr/>
            </a:pPr>
            <a:r>
              <a:rPr lang="en-US" sz="1400" b="0" i="0" baseline="0">
                <a:solidFill>
                  <a:sysClr val="windowText" lastClr="000000"/>
                </a:solidFill>
                <a:effectLst/>
              </a:rPr>
              <a:t>VC=2</a:t>
            </a:r>
            <a:endParaRPr lang="en-US" sz="1400">
              <a:solidFill>
                <a:sysClr val="windowText" lastClr="000000"/>
              </a:solidFill>
              <a:effectLst/>
            </a:endParaRPr>
          </a:p>
        </c:rich>
      </c:tx>
      <c:layout>
        <c:manualLayout>
          <c:xMode val="edge"/>
          <c:yMode val="edge"/>
          <c:x val="0.49669721623262708"/>
          <c:y val="0.2128007475819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177503185973508"/>
          <c:y val="0.11709289088123692"/>
          <c:w val="0.81461124458349421"/>
          <c:h val="0.6864740565004338"/>
        </c:manualLayout>
      </c:layout>
      <c:scatterChart>
        <c:scatterStyle val="lineMarker"/>
        <c:varyColors val="0"/>
        <c:ser>
          <c:idx val="0"/>
          <c:order val="0"/>
          <c:tx>
            <c:strRef>
              <c:f>'8x8 Mesh (VC-2)'!$B$163</c:f>
              <c:strCache>
                <c:ptCount val="1"/>
                <c:pt idx="0">
                  <c:v>BBR</c:v>
                </c:pt>
              </c:strCache>
            </c:strRef>
          </c:tx>
          <c:spPr>
            <a:ln w="19050" cap="rnd">
              <a:solidFill>
                <a:schemeClr val="tx1"/>
              </a:solidFill>
              <a:round/>
            </a:ln>
            <a:effectLst/>
          </c:spPr>
          <c:marker>
            <c:symbol val="circle"/>
            <c:size val="5"/>
            <c:spPr>
              <a:solidFill>
                <a:schemeClr val="bg1"/>
              </a:solidFill>
              <a:ln w="63500">
                <a:solidFill>
                  <a:schemeClr val="tx1"/>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(VC-2)'!$B$164:$B$183</c:f>
              <c:numCache>
                <c:formatCode>General</c:formatCode>
                <c:ptCount val="20"/>
                <c:pt idx="0">
                  <c:v>15.942905</c:v>
                </c:pt>
                <c:pt idx="1">
                  <c:v>16.411324</c:v>
                </c:pt>
                <c:pt idx="2">
                  <c:v>17.104434000000001</c:v>
                </c:pt>
                <c:pt idx="3">
                  <c:v>17.997689999999999</c:v>
                </c:pt>
                <c:pt idx="4">
                  <c:v>19.906212</c:v>
                </c:pt>
                <c:pt idx="5">
                  <c:v>484.31020599999999</c:v>
                </c:pt>
                <c:pt idx="6">
                  <c:v>505.08486799999997</c:v>
                </c:pt>
                <c:pt idx="7">
                  <c:v>491.11546299999998</c:v>
                </c:pt>
                <c:pt idx="8">
                  <c:v>496.99017099999998</c:v>
                </c:pt>
                <c:pt idx="9">
                  <c:v>473.62924199999998</c:v>
                </c:pt>
                <c:pt idx="10">
                  <c:v>475.913205</c:v>
                </c:pt>
                <c:pt idx="11">
                  <c:v>519.88287200000002</c:v>
                </c:pt>
                <c:pt idx="12">
                  <c:v>528.16270899999995</c:v>
                </c:pt>
                <c:pt idx="13">
                  <c:v>460.07060200000001</c:v>
                </c:pt>
                <c:pt idx="14">
                  <c:v>472.32874299999997</c:v>
                </c:pt>
                <c:pt idx="15">
                  <c:v>506.61225400000001</c:v>
                </c:pt>
                <c:pt idx="16">
                  <c:v>481.25280400000003</c:v>
                </c:pt>
                <c:pt idx="17">
                  <c:v>445.50043299999999</c:v>
                </c:pt>
                <c:pt idx="18">
                  <c:v>472.34097200000002</c:v>
                </c:pt>
                <c:pt idx="19">
                  <c:v>473.49325199999998</c:v>
                </c:pt>
              </c:numCache>
            </c:numRef>
          </c:yVal>
          <c:smooth val="0"/>
          <c:extLst>
            <c:ext xmlns:c16="http://schemas.microsoft.com/office/drawing/2014/chart" uri="{C3380CC4-5D6E-409C-BE32-E72D297353CC}">
              <c16:uniqueId val="{00000000-3D3D-48B5-B717-4145BE05E059}"/>
            </c:ext>
          </c:extLst>
        </c:ser>
        <c:ser>
          <c:idx val="1"/>
          <c:order val="1"/>
          <c:tx>
            <c:strRef>
              <c:f>'8x8 Mesh (VC-2)'!$C$163</c:f>
              <c:strCache>
                <c:ptCount val="1"/>
                <c:pt idx="0">
                  <c:v>BINDU</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(VC-2)'!$C$164:$C$183</c:f>
              <c:numCache>
                <c:formatCode>General</c:formatCode>
                <c:ptCount val="20"/>
                <c:pt idx="0">
                  <c:v>15.617343</c:v>
                </c:pt>
                <c:pt idx="1">
                  <c:v>15.795147</c:v>
                </c:pt>
                <c:pt idx="2">
                  <c:v>16.174064999999999</c:v>
                </c:pt>
                <c:pt idx="3">
                  <c:v>16.622973999999999</c:v>
                </c:pt>
                <c:pt idx="4">
                  <c:v>17.365864999999999</c:v>
                </c:pt>
                <c:pt idx="5">
                  <c:v>18.673995999999999</c:v>
                </c:pt>
                <c:pt idx="6">
                  <c:v>103.161225</c:v>
                </c:pt>
                <c:pt idx="7">
                  <c:v>127.064134</c:v>
                </c:pt>
                <c:pt idx="8">
                  <c:v>124.039975</c:v>
                </c:pt>
                <c:pt idx="9">
                  <c:v>143.59830400000001</c:v>
                </c:pt>
                <c:pt idx="10">
                  <c:v>221.97149099999999</c:v>
                </c:pt>
                <c:pt idx="11">
                  <c:v>240.519373</c:v>
                </c:pt>
                <c:pt idx="12">
                  <c:v>154.148978</c:v>
                </c:pt>
                <c:pt idx="13">
                  <c:v>356.482912</c:v>
                </c:pt>
                <c:pt idx="14">
                  <c:v>158.88709700000001</c:v>
                </c:pt>
                <c:pt idx="15">
                  <c:v>295.64617299999998</c:v>
                </c:pt>
                <c:pt idx="16">
                  <c:v>193.78163499999999</c:v>
                </c:pt>
                <c:pt idx="17">
                  <c:v>219.98230100000001</c:v>
                </c:pt>
                <c:pt idx="18">
                  <c:v>199.47931700000001</c:v>
                </c:pt>
                <c:pt idx="19">
                  <c:v>307.53997800000002</c:v>
                </c:pt>
              </c:numCache>
            </c:numRef>
          </c:yVal>
          <c:smooth val="0"/>
          <c:extLst>
            <c:ext xmlns:c16="http://schemas.microsoft.com/office/drawing/2014/chart" uri="{C3380CC4-5D6E-409C-BE32-E72D297353CC}">
              <c16:uniqueId val="{00000001-3D3D-48B5-B717-4145BE05E059}"/>
            </c:ext>
          </c:extLst>
        </c:ser>
        <c:ser>
          <c:idx val="2"/>
          <c:order val="2"/>
          <c:tx>
            <c:strRef>
              <c:f>'8x8 Mesh (VC-2)'!$D$163</c:f>
              <c:strCache>
                <c:ptCount val="1"/>
                <c:pt idx="0">
                  <c:v>DRAIN</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(VC-2)'!$D$164:$D$183</c:f>
              <c:numCache>
                <c:formatCode>General</c:formatCode>
                <c:ptCount val="20"/>
                <c:pt idx="0">
                  <c:v>15.665281</c:v>
                </c:pt>
                <c:pt idx="1">
                  <c:v>15.782681999999999</c:v>
                </c:pt>
                <c:pt idx="2">
                  <c:v>15.993102</c:v>
                </c:pt>
                <c:pt idx="3">
                  <c:v>16.312228000000001</c:v>
                </c:pt>
                <c:pt idx="4">
                  <c:v>16.790966999999998</c:v>
                </c:pt>
                <c:pt idx="5">
                  <c:v>17.575783000000001</c:v>
                </c:pt>
                <c:pt idx="6">
                  <c:v>2160.6061169999998</c:v>
                </c:pt>
                <c:pt idx="7">
                  <c:v>37973.245064000002</c:v>
                </c:pt>
                <c:pt idx="8">
                  <c:v>39464.211463</c:v>
                </c:pt>
                <c:pt idx="9">
                  <c:v>39720.124904999997</c:v>
                </c:pt>
                <c:pt idx="10">
                  <c:v>42054.684963</c:v>
                </c:pt>
                <c:pt idx="11">
                  <c:v>39312.080216000002</c:v>
                </c:pt>
                <c:pt idx="12">
                  <c:v>41648.861212000003</c:v>
                </c:pt>
                <c:pt idx="13">
                  <c:v>40557.729550999997</c:v>
                </c:pt>
                <c:pt idx="14">
                  <c:v>42647.472370000003</c:v>
                </c:pt>
                <c:pt idx="15">
                  <c:v>43024.205313999999</c:v>
                </c:pt>
                <c:pt idx="16">
                  <c:v>40377.022545</c:v>
                </c:pt>
                <c:pt idx="17">
                  <c:v>42078.655877999998</c:v>
                </c:pt>
                <c:pt idx="18">
                  <c:v>41756.096563999999</c:v>
                </c:pt>
                <c:pt idx="19">
                  <c:v>41059.927335</c:v>
                </c:pt>
              </c:numCache>
            </c:numRef>
          </c:yVal>
          <c:smooth val="0"/>
          <c:extLst>
            <c:ext xmlns:c16="http://schemas.microsoft.com/office/drawing/2014/chart" uri="{C3380CC4-5D6E-409C-BE32-E72D297353CC}">
              <c16:uniqueId val="{00000002-3D3D-48B5-B717-4145BE05E059}"/>
            </c:ext>
          </c:extLst>
        </c:ser>
        <c:ser>
          <c:idx val="3"/>
          <c:order val="3"/>
          <c:tx>
            <c:strRef>
              <c:f>'8x8 Mesh (VC-2)'!$E$163</c:f>
              <c:strCache>
                <c:ptCount val="1"/>
                <c:pt idx="0">
                  <c:v>SWAP</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(VC-2)'!$E$164:$E$183</c:f>
              <c:numCache>
                <c:formatCode>General</c:formatCode>
                <c:ptCount val="20"/>
                <c:pt idx="0">
                  <c:v>15.629619</c:v>
                </c:pt>
                <c:pt idx="1">
                  <c:v>15.822753000000001</c:v>
                </c:pt>
                <c:pt idx="2">
                  <c:v>16.151247000000001</c:v>
                </c:pt>
                <c:pt idx="3">
                  <c:v>16.644642999999999</c:v>
                </c:pt>
                <c:pt idx="4">
                  <c:v>17.374351999999998</c:v>
                </c:pt>
                <c:pt idx="5">
                  <c:v>18.630123000000001</c:v>
                </c:pt>
                <c:pt idx="6">
                  <c:v>22262.232190999999</c:v>
                </c:pt>
                <c:pt idx="7">
                  <c:v>39891.374350999999</c:v>
                </c:pt>
                <c:pt idx="8">
                  <c:v>41560.834519999997</c:v>
                </c:pt>
                <c:pt idx="9">
                  <c:v>43117.678618999998</c:v>
                </c:pt>
                <c:pt idx="10">
                  <c:v>44527.627202999996</c:v>
                </c:pt>
                <c:pt idx="11">
                  <c:v>43182.253036000002</c:v>
                </c:pt>
                <c:pt idx="12">
                  <c:v>43921.889023000003</c:v>
                </c:pt>
                <c:pt idx="13">
                  <c:v>43931.171732000003</c:v>
                </c:pt>
                <c:pt idx="14">
                  <c:v>44220.943955000002</c:v>
                </c:pt>
                <c:pt idx="15">
                  <c:v>46747.455020000001</c:v>
                </c:pt>
                <c:pt idx="16">
                  <c:v>43196.083949</c:v>
                </c:pt>
                <c:pt idx="17">
                  <c:v>45633.444039000002</c:v>
                </c:pt>
                <c:pt idx="18">
                  <c:v>45760.985173000001</c:v>
                </c:pt>
                <c:pt idx="19">
                  <c:v>45790.376177999999</c:v>
                </c:pt>
              </c:numCache>
            </c:numRef>
          </c:yVal>
          <c:smooth val="0"/>
          <c:extLst>
            <c:ext xmlns:c16="http://schemas.microsoft.com/office/drawing/2014/chart" uri="{C3380CC4-5D6E-409C-BE32-E72D297353CC}">
              <c16:uniqueId val="{00000003-3D3D-48B5-B717-4145BE05E059}"/>
            </c:ext>
          </c:extLst>
        </c:ser>
        <c:ser>
          <c:idx val="4"/>
          <c:order val="4"/>
          <c:tx>
            <c:strRef>
              <c:f>'8x8 Mesh (VC-2)'!$F$163</c:f>
              <c:strCache>
                <c:ptCount val="1"/>
                <c:pt idx="0">
                  <c:v>SEEC</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(VC-2)'!$F$164:$F$183</c:f>
              <c:numCache>
                <c:formatCode>General</c:formatCode>
                <c:ptCount val="20"/>
                <c:pt idx="0">
                  <c:v>15.598362</c:v>
                </c:pt>
                <c:pt idx="1">
                  <c:v>15.719756</c:v>
                </c:pt>
                <c:pt idx="2">
                  <c:v>15.919575</c:v>
                </c:pt>
                <c:pt idx="3">
                  <c:v>16.210457999999999</c:v>
                </c:pt>
                <c:pt idx="4">
                  <c:v>16.639482999999998</c:v>
                </c:pt>
                <c:pt idx="5">
                  <c:v>17.279143999999999</c:v>
                </c:pt>
                <c:pt idx="6">
                  <c:v>18.523966999999999</c:v>
                </c:pt>
                <c:pt idx="7">
                  <c:v>36873.495062000002</c:v>
                </c:pt>
                <c:pt idx="8">
                  <c:v>42438.709828999999</c:v>
                </c:pt>
                <c:pt idx="9">
                  <c:v>43622.283487000001</c:v>
                </c:pt>
                <c:pt idx="10">
                  <c:v>44719.624403000002</c:v>
                </c:pt>
                <c:pt idx="11">
                  <c:v>44944.662081000002</c:v>
                </c:pt>
                <c:pt idx="12">
                  <c:v>44760.715040000003</c:v>
                </c:pt>
                <c:pt idx="13">
                  <c:v>45896.131124</c:v>
                </c:pt>
                <c:pt idx="14">
                  <c:v>46098.297017999997</c:v>
                </c:pt>
                <c:pt idx="15">
                  <c:v>45601.659374000003</c:v>
                </c:pt>
                <c:pt idx="16">
                  <c:v>46789.140921999999</c:v>
                </c:pt>
                <c:pt idx="17">
                  <c:v>46593.613137</c:v>
                </c:pt>
                <c:pt idx="18">
                  <c:v>46600.391372999999</c:v>
                </c:pt>
                <c:pt idx="19">
                  <c:v>46936.247593</c:v>
                </c:pt>
              </c:numCache>
            </c:numRef>
          </c:yVal>
          <c:smooth val="0"/>
          <c:extLst>
            <c:ext xmlns:c16="http://schemas.microsoft.com/office/drawing/2014/chart" uri="{C3380CC4-5D6E-409C-BE32-E72D297353CC}">
              <c16:uniqueId val="{00000004-3D3D-48B5-B717-4145BE05E059}"/>
            </c:ext>
          </c:extLst>
        </c:ser>
        <c:ser>
          <c:idx val="5"/>
          <c:order val="5"/>
          <c:tx>
            <c:strRef>
              <c:f>'8x8 Mesh (VC-2)'!$G$163</c:f>
              <c:strCache>
                <c:ptCount val="1"/>
                <c:pt idx="0">
                  <c:v>mSEEC</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(VC-2)'!$G$164:$G$183</c:f>
              <c:numCache>
                <c:formatCode>General</c:formatCode>
                <c:ptCount val="20"/>
                <c:pt idx="0">
                  <c:v>15.597699</c:v>
                </c:pt>
                <c:pt idx="1">
                  <c:v>15.715237</c:v>
                </c:pt>
                <c:pt idx="2">
                  <c:v>15.894845</c:v>
                </c:pt>
                <c:pt idx="3">
                  <c:v>16.114183000000001</c:v>
                </c:pt>
                <c:pt idx="4">
                  <c:v>16.370099</c:v>
                </c:pt>
                <c:pt idx="5">
                  <c:v>16.632577000000001</c:v>
                </c:pt>
                <c:pt idx="6">
                  <c:v>16.949741</c:v>
                </c:pt>
                <c:pt idx="7">
                  <c:v>17.314899</c:v>
                </c:pt>
                <c:pt idx="8">
                  <c:v>17.731043</c:v>
                </c:pt>
                <c:pt idx="9">
                  <c:v>18.271355</c:v>
                </c:pt>
                <c:pt idx="10">
                  <c:v>18.973251000000001</c:v>
                </c:pt>
                <c:pt idx="11">
                  <c:v>20.119765999999998</c:v>
                </c:pt>
                <c:pt idx="12">
                  <c:v>22.631497</c:v>
                </c:pt>
                <c:pt idx="13">
                  <c:v>3508.3067059999998</c:v>
                </c:pt>
                <c:pt idx="14">
                  <c:v>7040.6321189999999</c:v>
                </c:pt>
                <c:pt idx="15">
                  <c:v>9884.5693670000001</c:v>
                </c:pt>
                <c:pt idx="16">
                  <c:v>12173.437110999999</c:v>
                </c:pt>
                <c:pt idx="17">
                  <c:v>14287.509233000001</c:v>
                </c:pt>
                <c:pt idx="18">
                  <c:v>16269.530177000001</c:v>
                </c:pt>
                <c:pt idx="19">
                  <c:v>17876.756941</c:v>
                </c:pt>
              </c:numCache>
            </c:numRef>
          </c:yVal>
          <c:smooth val="0"/>
          <c:extLst>
            <c:ext xmlns:c16="http://schemas.microsoft.com/office/drawing/2014/chart" uri="{C3380CC4-5D6E-409C-BE32-E72D297353CC}">
              <c16:uniqueId val="{00000005-3D3D-48B5-B717-4145BE05E059}"/>
            </c:ext>
          </c:extLst>
        </c:ser>
        <c:dLbls>
          <c:showLegendKey val="0"/>
          <c:showVal val="0"/>
          <c:showCatName val="0"/>
          <c:showSerName val="0"/>
          <c:showPercent val="0"/>
          <c:showBubbleSize val="0"/>
        </c:dLbls>
        <c:axId val="-2099134480"/>
        <c:axId val="-2104942048"/>
      </c:scatterChart>
      <c:valAx>
        <c:axId val="-2099134480"/>
        <c:scaling>
          <c:orientation val="minMax"/>
          <c:max val="0.32000000000000006"/>
          <c:min val="0.02"/>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Injection Rate (flits/node/cycle)</a:t>
                </a:r>
              </a:p>
            </c:rich>
          </c:tx>
          <c:layout>
            <c:manualLayout>
              <c:xMode val="edge"/>
              <c:yMode val="edge"/>
              <c:x val="0.29828430096057118"/>
              <c:y val="0.9025932744710801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0.1"/>
      </c:valAx>
      <c:valAx>
        <c:axId val="-2104942048"/>
        <c:scaling>
          <c:orientation val="minMax"/>
          <c:max val="50"/>
          <c:min val="5"/>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a:solidFill>
                      <a:sysClr val="windowText" lastClr="000000"/>
                    </a:solidFill>
                  </a:rPr>
                  <a:t>Average packet latency (cycles)</a:t>
                </a:r>
              </a:p>
            </c:rich>
          </c:tx>
          <c:layout>
            <c:manualLayout>
              <c:xMode val="edge"/>
              <c:yMode val="edge"/>
              <c:x val="3.7904128520663046E-3"/>
              <c:y val="0.1139536680828554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6.1203093893074456E-3"/>
          <c:w val="1"/>
          <c:h val="0.1018967515264651"/>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chemeClr val="tx1"/>
                </a:solidFill>
              </a:rPr>
              <a:t>8x8 Mesh</a:t>
            </a:r>
          </a:p>
          <a:p>
            <a:pPr>
              <a:defRPr/>
            </a:pPr>
            <a:r>
              <a:rPr lang="en-US" sz="1400" dirty="0">
                <a:solidFill>
                  <a:schemeClr val="tx1"/>
                </a:solidFill>
              </a:rPr>
              <a:t>Shuffle</a:t>
            </a:r>
          </a:p>
        </c:rich>
      </c:tx>
      <c:layout>
        <c:manualLayout>
          <c:xMode val="edge"/>
          <c:yMode val="edge"/>
          <c:x val="0.70066949552098068"/>
          <c:y val="0.3561624393359405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89259842519685"/>
          <c:y val="0.19328951433879984"/>
          <c:w val="0.82965958714620136"/>
          <c:h val="0.6305123788700201"/>
        </c:manualLayout>
      </c:layout>
      <c:scatterChart>
        <c:scatterStyle val="lineMarker"/>
        <c:varyColors val="0"/>
        <c:ser>
          <c:idx val="0"/>
          <c:order val="0"/>
          <c:tx>
            <c:strRef>
              <c:f>defense_presentation!$N$4</c:f>
              <c:strCache>
                <c:ptCount val="1"/>
                <c:pt idx="0">
                  <c:v>XY</c:v>
                </c:pt>
              </c:strCache>
            </c:strRef>
          </c:tx>
          <c:spPr>
            <a:ln w="19050" cap="rnd">
              <a:solidFill>
                <a:srgbClr val="00B050"/>
              </a:solidFill>
              <a:round/>
            </a:ln>
            <a:effectLst/>
          </c:spPr>
          <c:marker>
            <c:symbol val="circle"/>
            <c:size val="5"/>
            <c:spPr>
              <a:solidFill>
                <a:schemeClr val="bg1"/>
              </a:solidFill>
              <a:ln w="63500">
                <a:solidFill>
                  <a:srgbClr val="00B050"/>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defense_presentation!$N$5:$N$29</c:f>
              <c:numCache>
                <c:formatCode>General</c:formatCode>
                <c:ptCount val="25"/>
                <c:pt idx="0">
                  <c:v>13.055462</c:v>
                </c:pt>
                <c:pt idx="1">
                  <c:v>13.090443</c:v>
                </c:pt>
                <c:pt idx="2">
                  <c:v>13.132626999999999</c:v>
                </c:pt>
                <c:pt idx="3">
                  <c:v>13.18322</c:v>
                </c:pt>
                <c:pt idx="4">
                  <c:v>13.252936999999999</c:v>
                </c:pt>
                <c:pt idx="5">
                  <c:v>13.344491</c:v>
                </c:pt>
                <c:pt idx="6">
                  <c:v>13.47758</c:v>
                </c:pt>
                <c:pt idx="7">
                  <c:v>13.6767</c:v>
                </c:pt>
                <c:pt idx="8">
                  <c:v>14.051045999999999</c:v>
                </c:pt>
                <c:pt idx="9">
                  <c:v>15.004991</c:v>
                </c:pt>
                <c:pt idx="10">
                  <c:v>24.333100999999999</c:v>
                </c:pt>
                <c:pt idx="11">
                  <c:v>2344.5924329999998</c:v>
                </c:pt>
                <c:pt idx="12">
                  <c:v>4387.8568130000003</c:v>
                </c:pt>
                <c:pt idx="13">
                  <c:v>6009.6387699999996</c:v>
                </c:pt>
                <c:pt idx="14">
                  <c:v>7149.3183710000003</c:v>
                </c:pt>
                <c:pt idx="15">
                  <c:v>8187.3749500000004</c:v>
                </c:pt>
              </c:numCache>
            </c:numRef>
          </c:yVal>
          <c:smooth val="0"/>
          <c:extLst>
            <c:ext xmlns:c16="http://schemas.microsoft.com/office/drawing/2014/chart" uri="{C3380CC4-5D6E-409C-BE32-E72D297353CC}">
              <c16:uniqueId val="{00000000-8F05-4AFF-9716-778A60DA81EC}"/>
            </c:ext>
          </c:extLst>
        </c:ser>
        <c:ser>
          <c:idx val="1"/>
          <c:order val="1"/>
          <c:tx>
            <c:strRef>
              <c:f>defense_presentation!$O$4</c:f>
              <c:strCache>
                <c:ptCount val="1"/>
                <c:pt idx="0">
                  <c:v>WestFirst</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defense_presentation!$O$5:$O$29</c:f>
              <c:numCache>
                <c:formatCode>General</c:formatCode>
                <c:ptCount val="25"/>
                <c:pt idx="0">
                  <c:v>13.056936</c:v>
                </c:pt>
                <c:pt idx="1">
                  <c:v>13.096759</c:v>
                </c:pt>
                <c:pt idx="2">
                  <c:v>13.142697999999999</c:v>
                </c:pt>
                <c:pt idx="3">
                  <c:v>13.198432</c:v>
                </c:pt>
                <c:pt idx="4">
                  <c:v>13.275138999999999</c:v>
                </c:pt>
                <c:pt idx="5">
                  <c:v>13.374584</c:v>
                </c:pt>
                <c:pt idx="6">
                  <c:v>13.523346999999999</c:v>
                </c:pt>
                <c:pt idx="7">
                  <c:v>13.765724000000001</c:v>
                </c:pt>
                <c:pt idx="8">
                  <c:v>14.462968</c:v>
                </c:pt>
                <c:pt idx="9">
                  <c:v>270.753355</c:v>
                </c:pt>
                <c:pt idx="10">
                  <c:v>3369.2477140000001</c:v>
                </c:pt>
                <c:pt idx="11">
                  <c:v>4936.4573819999996</c:v>
                </c:pt>
                <c:pt idx="12">
                  <c:v>5578.4070709999996</c:v>
                </c:pt>
                <c:pt idx="13">
                  <c:v>6248.9391439999999</c:v>
                </c:pt>
                <c:pt idx="14">
                  <c:v>6749.3591329999999</c:v>
                </c:pt>
                <c:pt idx="15">
                  <c:v>7318.3031870000004</c:v>
                </c:pt>
              </c:numCache>
            </c:numRef>
          </c:yVal>
          <c:smooth val="0"/>
          <c:extLst>
            <c:ext xmlns:c16="http://schemas.microsoft.com/office/drawing/2014/chart" uri="{C3380CC4-5D6E-409C-BE32-E72D297353CC}">
              <c16:uniqueId val="{00000001-8F05-4AFF-9716-778A60DA81EC}"/>
            </c:ext>
          </c:extLst>
        </c:ser>
        <c:ser>
          <c:idx val="2"/>
          <c:order val="2"/>
          <c:tx>
            <c:strRef>
              <c:f>defense_presentation!$P$4</c:f>
              <c:strCache>
                <c:ptCount val="1"/>
                <c:pt idx="0">
                  <c:v>EscapeVC</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defense_presentation!$P$5:$P$29</c:f>
              <c:numCache>
                <c:formatCode>General</c:formatCode>
                <c:ptCount val="25"/>
                <c:pt idx="0">
                  <c:v>13.059393</c:v>
                </c:pt>
                <c:pt idx="1">
                  <c:v>13.100341999999999</c:v>
                </c:pt>
                <c:pt idx="2">
                  <c:v>13.146773</c:v>
                </c:pt>
                <c:pt idx="3">
                  <c:v>13.203645</c:v>
                </c:pt>
                <c:pt idx="4">
                  <c:v>13.279795999999999</c:v>
                </c:pt>
                <c:pt idx="5">
                  <c:v>13.376382</c:v>
                </c:pt>
                <c:pt idx="6">
                  <c:v>13.508346</c:v>
                </c:pt>
                <c:pt idx="7">
                  <c:v>13.696350000000001</c:v>
                </c:pt>
                <c:pt idx="8">
                  <c:v>3253.6676940000002</c:v>
                </c:pt>
                <c:pt idx="9">
                  <c:v>6170.2838810000003</c:v>
                </c:pt>
                <c:pt idx="10">
                  <c:v>7203.8125470000004</c:v>
                </c:pt>
                <c:pt idx="11">
                  <c:v>8383.5611449999997</c:v>
                </c:pt>
                <c:pt idx="12">
                  <c:v>8847.5036510000009</c:v>
                </c:pt>
                <c:pt idx="13">
                  <c:v>9478.3957680000003</c:v>
                </c:pt>
                <c:pt idx="14">
                  <c:v>10157.542176000001</c:v>
                </c:pt>
                <c:pt idx="15">
                  <c:v>10361.370983000001</c:v>
                </c:pt>
              </c:numCache>
            </c:numRef>
          </c:yVal>
          <c:smooth val="0"/>
          <c:extLst>
            <c:ext xmlns:c16="http://schemas.microsoft.com/office/drawing/2014/chart" uri="{C3380CC4-5D6E-409C-BE32-E72D297353CC}">
              <c16:uniqueId val="{00000002-8F05-4AFF-9716-778A60DA81EC}"/>
            </c:ext>
          </c:extLst>
        </c:ser>
        <c:ser>
          <c:idx val="3"/>
          <c:order val="3"/>
          <c:tx>
            <c:strRef>
              <c:f>defense_presentation!$Q$4</c:f>
              <c:strCache>
                <c:ptCount val="1"/>
                <c:pt idx="0">
                  <c:v>SPIN</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defense_presentation!$Q$5:$Q$29</c:f>
              <c:numCache>
                <c:formatCode>General</c:formatCode>
                <c:ptCount val="25"/>
                <c:pt idx="0">
                  <c:v>13.055789000000001</c:v>
                </c:pt>
                <c:pt idx="1">
                  <c:v>13.090657999999999</c:v>
                </c:pt>
                <c:pt idx="2">
                  <c:v>13.133834</c:v>
                </c:pt>
                <c:pt idx="3">
                  <c:v>13.185518</c:v>
                </c:pt>
                <c:pt idx="4">
                  <c:v>13.257694000000001</c:v>
                </c:pt>
                <c:pt idx="5">
                  <c:v>13.353543999999999</c:v>
                </c:pt>
                <c:pt idx="6">
                  <c:v>13.492113</c:v>
                </c:pt>
                <c:pt idx="7">
                  <c:v>13.707174</c:v>
                </c:pt>
                <c:pt idx="8">
                  <c:v>14.143000000000001</c:v>
                </c:pt>
                <c:pt idx="9">
                  <c:v>17.132023</c:v>
                </c:pt>
                <c:pt idx="10">
                  <c:v>571.85149100000001</c:v>
                </c:pt>
                <c:pt idx="11">
                  <c:v>1677.166821</c:v>
                </c:pt>
                <c:pt idx="12">
                  <c:v>2783.9624920000001</c:v>
                </c:pt>
                <c:pt idx="13">
                  <c:v>4130.6942259999996</c:v>
                </c:pt>
                <c:pt idx="14">
                  <c:v>4838.5401730000003</c:v>
                </c:pt>
                <c:pt idx="15">
                  <c:v>5528.2919659999998</c:v>
                </c:pt>
              </c:numCache>
            </c:numRef>
          </c:yVal>
          <c:smooth val="0"/>
          <c:extLst>
            <c:ext xmlns:c16="http://schemas.microsoft.com/office/drawing/2014/chart" uri="{C3380CC4-5D6E-409C-BE32-E72D297353CC}">
              <c16:uniqueId val="{00000003-8F05-4AFF-9716-778A60DA81EC}"/>
            </c:ext>
          </c:extLst>
        </c:ser>
        <c:ser>
          <c:idx val="4"/>
          <c:order val="4"/>
          <c:tx>
            <c:strRef>
              <c:f>defense_presentation!$R$4</c:f>
              <c:strCache>
                <c:ptCount val="1"/>
                <c:pt idx="0">
                  <c:v>DRAIN</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defense_presentation!$R$5:$R$29</c:f>
              <c:numCache>
                <c:formatCode>General</c:formatCode>
                <c:ptCount val="25"/>
                <c:pt idx="0">
                  <c:v>13.109067</c:v>
                </c:pt>
                <c:pt idx="1">
                  <c:v>13.148588</c:v>
                </c:pt>
                <c:pt idx="2">
                  <c:v>13.197917</c:v>
                </c:pt>
                <c:pt idx="3">
                  <c:v>13.253633000000001</c:v>
                </c:pt>
                <c:pt idx="4">
                  <c:v>13.324036</c:v>
                </c:pt>
                <c:pt idx="5">
                  <c:v>13.406575</c:v>
                </c:pt>
                <c:pt idx="6">
                  <c:v>13.510049</c:v>
                </c:pt>
                <c:pt idx="7">
                  <c:v>13.625629999999999</c:v>
                </c:pt>
                <c:pt idx="8">
                  <c:v>13.771469</c:v>
                </c:pt>
                <c:pt idx="9">
                  <c:v>13.947995000000001</c:v>
                </c:pt>
                <c:pt idx="10">
                  <c:v>14.164213999999999</c:v>
                </c:pt>
                <c:pt idx="11">
                  <c:v>14.448834</c:v>
                </c:pt>
                <c:pt idx="12">
                  <c:v>14.843714</c:v>
                </c:pt>
                <c:pt idx="13">
                  <c:v>15.540900000000001</c:v>
                </c:pt>
                <c:pt idx="14">
                  <c:v>17.630230999999998</c:v>
                </c:pt>
                <c:pt idx="15">
                  <c:v>257.03857900000003</c:v>
                </c:pt>
                <c:pt idx="16">
                  <c:v>623.06712600000003</c:v>
                </c:pt>
                <c:pt idx="17">
                  <c:v>828.78118900000004</c:v>
                </c:pt>
                <c:pt idx="18">
                  <c:v>977.25586999999996</c:v>
                </c:pt>
                <c:pt idx="19">
                  <c:v>1063.657598</c:v>
                </c:pt>
                <c:pt idx="20">
                  <c:v>1077.988838</c:v>
                </c:pt>
                <c:pt idx="21">
                  <c:v>1092.9766480000001</c:v>
                </c:pt>
                <c:pt idx="22">
                  <c:v>1156.2063450000001</c:v>
                </c:pt>
                <c:pt idx="23">
                  <c:v>1211.0887290000001</c:v>
                </c:pt>
                <c:pt idx="24">
                  <c:v>1299.6186070000001</c:v>
                </c:pt>
              </c:numCache>
            </c:numRef>
          </c:yVal>
          <c:smooth val="0"/>
          <c:extLst>
            <c:ext xmlns:c16="http://schemas.microsoft.com/office/drawing/2014/chart" uri="{C3380CC4-5D6E-409C-BE32-E72D297353CC}">
              <c16:uniqueId val="{00000004-8F05-4AFF-9716-778A60DA81EC}"/>
            </c:ext>
          </c:extLst>
        </c:ser>
        <c:ser>
          <c:idx val="5"/>
          <c:order val="5"/>
          <c:tx>
            <c:strRef>
              <c:f>defense_presentation!$S$4</c:f>
              <c:strCache>
                <c:ptCount val="1"/>
                <c:pt idx="0">
                  <c:v>SWAP</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defense_presentation!$S$5:$S$29</c:f>
              <c:numCache>
                <c:formatCode>General</c:formatCode>
                <c:ptCount val="25"/>
                <c:pt idx="0">
                  <c:v>13.060898</c:v>
                </c:pt>
                <c:pt idx="1">
                  <c:v>13.103113</c:v>
                </c:pt>
                <c:pt idx="2">
                  <c:v>13.153563</c:v>
                </c:pt>
                <c:pt idx="3">
                  <c:v>13.211831</c:v>
                </c:pt>
                <c:pt idx="4">
                  <c:v>13.2858</c:v>
                </c:pt>
                <c:pt idx="5">
                  <c:v>13.374261000000001</c:v>
                </c:pt>
                <c:pt idx="6">
                  <c:v>13.485874000000001</c:v>
                </c:pt>
                <c:pt idx="7">
                  <c:v>13.610956</c:v>
                </c:pt>
                <c:pt idx="8">
                  <c:v>13.775677999999999</c:v>
                </c:pt>
                <c:pt idx="9">
                  <c:v>13.962078</c:v>
                </c:pt>
                <c:pt idx="10">
                  <c:v>14.199252</c:v>
                </c:pt>
                <c:pt idx="11">
                  <c:v>14.510581</c:v>
                </c:pt>
                <c:pt idx="12">
                  <c:v>14.913638000000001</c:v>
                </c:pt>
                <c:pt idx="13">
                  <c:v>15.527213</c:v>
                </c:pt>
                <c:pt idx="14">
                  <c:v>16.676399</c:v>
                </c:pt>
                <c:pt idx="15">
                  <c:v>157.42057500000001</c:v>
                </c:pt>
              </c:numCache>
            </c:numRef>
          </c:yVal>
          <c:smooth val="0"/>
          <c:extLst>
            <c:ext xmlns:c16="http://schemas.microsoft.com/office/drawing/2014/chart" uri="{C3380CC4-5D6E-409C-BE32-E72D297353CC}">
              <c16:uniqueId val="{00000005-8F05-4AFF-9716-778A60DA81EC}"/>
            </c:ext>
          </c:extLst>
        </c:ser>
        <c:ser>
          <c:idx val="6"/>
          <c:order val="6"/>
          <c:tx>
            <c:strRef>
              <c:f>defense_presentation!$T$4</c:f>
              <c:strCache>
                <c:ptCount val="1"/>
                <c:pt idx="0">
                  <c:v>SEEC</c:v>
                </c:pt>
              </c:strCache>
            </c:strRef>
          </c:tx>
          <c:spPr>
            <a:ln w="19050" cap="rnd">
              <a:solidFill>
                <a:schemeClr val="accent1">
                  <a:lumMod val="60000"/>
                </a:schemeClr>
              </a:solidFill>
              <a:round/>
            </a:ln>
            <a:effectLst/>
          </c:spPr>
          <c:marker>
            <c:symbol val="circle"/>
            <c:size val="5"/>
            <c:spPr>
              <a:solidFill>
                <a:schemeClr val="accent1">
                  <a:lumMod val="60000"/>
                </a:schemeClr>
              </a:solidFill>
              <a:ln w="63500">
                <a:solidFill>
                  <a:schemeClr val="accent1">
                    <a:lumMod val="60000"/>
                  </a:schemeClr>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defense_presentation!$T$5:$T$29</c:f>
              <c:numCache>
                <c:formatCode>General</c:formatCode>
                <c:ptCount val="25"/>
                <c:pt idx="0">
                  <c:v>13.060501</c:v>
                </c:pt>
                <c:pt idx="1">
                  <c:v>13.103261</c:v>
                </c:pt>
                <c:pt idx="2">
                  <c:v>13.152025999999999</c:v>
                </c:pt>
                <c:pt idx="3">
                  <c:v>13.207262</c:v>
                </c:pt>
                <c:pt idx="4">
                  <c:v>13.278256000000001</c:v>
                </c:pt>
                <c:pt idx="5">
                  <c:v>13.363467999999999</c:v>
                </c:pt>
                <c:pt idx="6">
                  <c:v>13.465892999999999</c:v>
                </c:pt>
                <c:pt idx="7">
                  <c:v>13.580923</c:v>
                </c:pt>
                <c:pt idx="8">
                  <c:v>13.730604</c:v>
                </c:pt>
                <c:pt idx="9">
                  <c:v>13.898929000000001</c:v>
                </c:pt>
                <c:pt idx="10">
                  <c:v>14.110507999999999</c:v>
                </c:pt>
                <c:pt idx="11">
                  <c:v>14.385541999999999</c:v>
                </c:pt>
                <c:pt idx="12">
                  <c:v>14.744543</c:v>
                </c:pt>
                <c:pt idx="13">
                  <c:v>15.267436999999999</c:v>
                </c:pt>
                <c:pt idx="14">
                  <c:v>16.261949999999999</c:v>
                </c:pt>
                <c:pt idx="15">
                  <c:v>198.50612100000001</c:v>
                </c:pt>
                <c:pt idx="16">
                  <c:v>1773.27611</c:v>
                </c:pt>
                <c:pt idx="17">
                  <c:v>3126.1223150000001</c:v>
                </c:pt>
                <c:pt idx="18">
                  <c:v>4752.9684189999998</c:v>
                </c:pt>
              </c:numCache>
            </c:numRef>
          </c:yVal>
          <c:smooth val="0"/>
          <c:extLst>
            <c:ext xmlns:c16="http://schemas.microsoft.com/office/drawing/2014/chart" uri="{C3380CC4-5D6E-409C-BE32-E72D297353CC}">
              <c16:uniqueId val="{00000006-8F05-4AFF-9716-778A60DA81EC}"/>
            </c:ext>
          </c:extLst>
        </c:ser>
        <c:ser>
          <c:idx val="7"/>
          <c:order val="7"/>
          <c:tx>
            <c:strRef>
              <c:f>defense_presentation!$U$4</c:f>
              <c:strCache>
                <c:ptCount val="1"/>
                <c:pt idx="0">
                  <c:v>mSEEC</c:v>
                </c:pt>
              </c:strCache>
            </c:strRef>
          </c:tx>
          <c:spPr>
            <a:ln w="19050" cap="rnd">
              <a:solidFill>
                <a:schemeClr val="accent2">
                  <a:lumMod val="60000"/>
                </a:schemeClr>
              </a:solidFill>
              <a:round/>
            </a:ln>
            <a:effectLst/>
          </c:spPr>
          <c:marker>
            <c:symbol val="circle"/>
            <c:size val="5"/>
            <c:spPr>
              <a:solidFill>
                <a:schemeClr val="accent2">
                  <a:lumMod val="60000"/>
                </a:schemeClr>
              </a:solidFill>
              <a:ln w="63500">
                <a:solidFill>
                  <a:schemeClr val="accent2">
                    <a:lumMod val="60000"/>
                  </a:schemeClr>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defense_presentation!$U$5:$U$29</c:f>
              <c:numCache>
                <c:formatCode>General</c:formatCode>
                <c:ptCount val="25"/>
                <c:pt idx="0">
                  <c:v>13.042989</c:v>
                </c:pt>
                <c:pt idx="1">
                  <c:v>13.065777000000001</c:v>
                </c:pt>
                <c:pt idx="2">
                  <c:v>13.094537000000001</c:v>
                </c:pt>
                <c:pt idx="3">
                  <c:v>13.127772999999999</c:v>
                </c:pt>
                <c:pt idx="4">
                  <c:v>13.172406000000001</c:v>
                </c:pt>
                <c:pt idx="5">
                  <c:v>13.225690999999999</c:v>
                </c:pt>
                <c:pt idx="6">
                  <c:v>13.288887000000001</c:v>
                </c:pt>
                <c:pt idx="7">
                  <c:v>13.35558</c:v>
                </c:pt>
                <c:pt idx="8">
                  <c:v>13.43904</c:v>
                </c:pt>
                <c:pt idx="9">
                  <c:v>13.529434</c:v>
                </c:pt>
                <c:pt idx="10">
                  <c:v>13.634347</c:v>
                </c:pt>
                <c:pt idx="11">
                  <c:v>13.752048</c:v>
                </c:pt>
                <c:pt idx="12">
                  <c:v>13.886812000000001</c:v>
                </c:pt>
                <c:pt idx="13">
                  <c:v>14.047269999999999</c:v>
                </c:pt>
                <c:pt idx="14">
                  <c:v>14.222106999999999</c:v>
                </c:pt>
                <c:pt idx="15">
                  <c:v>14.428876000000001</c:v>
                </c:pt>
                <c:pt idx="16">
                  <c:v>14.674992</c:v>
                </c:pt>
                <c:pt idx="17">
                  <c:v>14.969021</c:v>
                </c:pt>
                <c:pt idx="18">
                  <c:v>15.332402</c:v>
                </c:pt>
                <c:pt idx="19">
                  <c:v>15.809946</c:v>
                </c:pt>
                <c:pt idx="20">
                  <c:v>16.513003000000001</c:v>
                </c:pt>
                <c:pt idx="21">
                  <c:v>17.826158</c:v>
                </c:pt>
                <c:pt idx="22">
                  <c:v>64.437569999999994</c:v>
                </c:pt>
                <c:pt idx="23">
                  <c:v>755.94788500000004</c:v>
                </c:pt>
                <c:pt idx="24">
                  <c:v>1752.0984370000001</c:v>
                </c:pt>
              </c:numCache>
            </c:numRef>
          </c:yVal>
          <c:smooth val="0"/>
          <c:extLst>
            <c:ext xmlns:c16="http://schemas.microsoft.com/office/drawing/2014/chart" uri="{C3380CC4-5D6E-409C-BE32-E72D297353CC}">
              <c16:uniqueId val="{00000007-8F05-4AFF-9716-778A60DA81EC}"/>
            </c:ext>
          </c:extLst>
        </c:ser>
        <c:dLbls>
          <c:showLegendKey val="0"/>
          <c:showVal val="0"/>
          <c:showCatName val="0"/>
          <c:showSerName val="0"/>
          <c:showPercent val="0"/>
          <c:showBubbleSize val="0"/>
        </c:dLbls>
        <c:axId val="-2099134480"/>
        <c:axId val="-2104942048"/>
      </c:scatterChart>
      <c:valAx>
        <c:axId val="-2099134480"/>
        <c:scaling>
          <c:orientation val="minMax"/>
          <c:max val="0.46"/>
          <c:min val="0.02"/>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Injection Rate (flits/node/cycle)</a:t>
                </a:r>
              </a:p>
            </c:rich>
          </c:tx>
          <c:layout>
            <c:manualLayout>
              <c:xMode val="edge"/>
              <c:yMode val="edge"/>
              <c:x val="0.27934508186476692"/>
              <c:y val="0.9156516920303755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0.1"/>
      </c:valAx>
      <c:valAx>
        <c:axId val="-2104942048"/>
        <c:scaling>
          <c:orientation val="minMax"/>
          <c:max val="50"/>
          <c:min val="5"/>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a:solidFill>
                      <a:sysClr val="windowText" lastClr="000000"/>
                    </a:solidFill>
                  </a:rPr>
                  <a:t>Average packet latency (cycles)</a:t>
                </a:r>
              </a:p>
            </c:rich>
          </c:tx>
          <c:layout>
            <c:manualLayout>
              <c:xMode val="edge"/>
              <c:yMode val="edge"/>
              <c:x val="2.0623401182440228E-3"/>
              <c:y val="0.1557955225223665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1.4900051382010248E-4"/>
          <c:w val="1"/>
          <c:h val="0.1807027508031030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chemeClr val="tx1"/>
                </a:solidFill>
              </a:rPr>
              <a:t>16x16 Mesh</a:t>
            </a:r>
          </a:p>
          <a:p>
            <a:pPr>
              <a:defRPr/>
            </a:pPr>
            <a:r>
              <a:rPr lang="en-US" sz="1400" dirty="0">
                <a:solidFill>
                  <a:schemeClr val="tx1"/>
                </a:solidFill>
              </a:rPr>
              <a:t>Shuffle</a:t>
            </a:r>
          </a:p>
        </c:rich>
      </c:tx>
      <c:layout>
        <c:manualLayout>
          <c:xMode val="edge"/>
          <c:yMode val="edge"/>
          <c:x val="0.66917841912762932"/>
          <c:y val="0.2602595308952882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98006575813267"/>
          <c:y val="0.15560924183188099"/>
          <c:w val="0.85536125758068393"/>
          <c:h val="0.66819300646436408"/>
        </c:manualLayout>
      </c:layout>
      <c:scatterChart>
        <c:scatterStyle val="lineMarker"/>
        <c:varyColors val="0"/>
        <c:ser>
          <c:idx val="0"/>
          <c:order val="0"/>
          <c:tx>
            <c:strRef>
              <c:f>defense_presentation!$Z$4</c:f>
              <c:strCache>
                <c:ptCount val="1"/>
                <c:pt idx="0">
                  <c:v>XY</c:v>
                </c:pt>
              </c:strCache>
            </c:strRef>
          </c:tx>
          <c:spPr>
            <a:ln w="19050" cap="rnd">
              <a:solidFill>
                <a:srgbClr val="00B050"/>
              </a:solidFill>
              <a:round/>
            </a:ln>
            <a:effectLst/>
          </c:spPr>
          <c:marker>
            <c:symbol val="circle"/>
            <c:size val="5"/>
            <c:spPr>
              <a:solidFill>
                <a:schemeClr val="bg1"/>
              </a:solidFill>
              <a:ln w="63500">
                <a:solidFill>
                  <a:srgbClr val="00B050"/>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defense_presentation!$Z$5:$Z$15</c:f>
              <c:numCache>
                <c:formatCode>General</c:formatCode>
                <c:ptCount val="11"/>
                <c:pt idx="0">
                  <c:v>21.107876000000001</c:v>
                </c:pt>
                <c:pt idx="1">
                  <c:v>21.255313999999998</c:v>
                </c:pt>
                <c:pt idx="2">
                  <c:v>21.488575999999998</c:v>
                </c:pt>
                <c:pt idx="3">
                  <c:v>21.971789000000001</c:v>
                </c:pt>
                <c:pt idx="4">
                  <c:v>39.004485000000003</c:v>
                </c:pt>
                <c:pt idx="5">
                  <c:v>3665.7192340000001</c:v>
                </c:pt>
                <c:pt idx="6">
                  <c:v>3892.7814870000002</c:v>
                </c:pt>
                <c:pt idx="7">
                  <c:v>4842.7744249999996</c:v>
                </c:pt>
                <c:pt idx="8">
                  <c:v>4544.0189330000003</c:v>
                </c:pt>
                <c:pt idx="9">
                  <c:v>6252.2716350000001</c:v>
                </c:pt>
              </c:numCache>
            </c:numRef>
          </c:yVal>
          <c:smooth val="0"/>
          <c:extLst>
            <c:ext xmlns:c16="http://schemas.microsoft.com/office/drawing/2014/chart" uri="{C3380CC4-5D6E-409C-BE32-E72D297353CC}">
              <c16:uniqueId val="{00000000-52D3-44D8-81E2-B60EE371DFF1}"/>
            </c:ext>
          </c:extLst>
        </c:ser>
        <c:ser>
          <c:idx val="1"/>
          <c:order val="1"/>
          <c:tx>
            <c:strRef>
              <c:f>defense_presentation!$AA$4</c:f>
              <c:strCache>
                <c:ptCount val="1"/>
                <c:pt idx="0">
                  <c:v>WestFirst</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defense_presentation!$AA$5:$AA$15</c:f>
              <c:numCache>
                <c:formatCode>General</c:formatCode>
                <c:ptCount val="11"/>
                <c:pt idx="0">
                  <c:v>21.138127999999998</c:v>
                </c:pt>
                <c:pt idx="1">
                  <c:v>21.335751999999999</c:v>
                </c:pt>
                <c:pt idx="2">
                  <c:v>21.658670999999998</c:v>
                </c:pt>
                <c:pt idx="3">
                  <c:v>23.837256</c:v>
                </c:pt>
                <c:pt idx="4">
                  <c:v>2434.7213839999999</c:v>
                </c:pt>
                <c:pt idx="5">
                  <c:v>4649.9591179999998</c:v>
                </c:pt>
                <c:pt idx="6">
                  <c:v>4704.781712</c:v>
                </c:pt>
                <c:pt idx="7">
                  <c:v>5384.3543259999997</c:v>
                </c:pt>
                <c:pt idx="8">
                  <c:v>5103.5599089999996</c:v>
                </c:pt>
                <c:pt idx="9">
                  <c:v>6353.5247230000004</c:v>
                </c:pt>
              </c:numCache>
            </c:numRef>
          </c:yVal>
          <c:smooth val="0"/>
          <c:extLst>
            <c:ext xmlns:c16="http://schemas.microsoft.com/office/drawing/2014/chart" uri="{C3380CC4-5D6E-409C-BE32-E72D297353CC}">
              <c16:uniqueId val="{00000001-52D3-44D8-81E2-B60EE371DFF1}"/>
            </c:ext>
          </c:extLst>
        </c:ser>
        <c:ser>
          <c:idx val="2"/>
          <c:order val="2"/>
          <c:tx>
            <c:strRef>
              <c:f>defense_presentation!$AB$4</c:f>
              <c:strCache>
                <c:ptCount val="1"/>
                <c:pt idx="0">
                  <c:v>EscapeVC</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defense_presentation!$AB$5:$AB$15</c:f>
              <c:numCache>
                <c:formatCode>General</c:formatCode>
                <c:ptCount val="11"/>
                <c:pt idx="0">
                  <c:v>21.145451999999999</c:v>
                </c:pt>
                <c:pt idx="1">
                  <c:v>21.358018000000001</c:v>
                </c:pt>
                <c:pt idx="2">
                  <c:v>21.699845</c:v>
                </c:pt>
                <c:pt idx="3">
                  <c:v>651.64036399999998</c:v>
                </c:pt>
                <c:pt idx="4">
                  <c:v>6778.2684660000004</c:v>
                </c:pt>
                <c:pt idx="5">
                  <c:v>5975.6013389999998</c:v>
                </c:pt>
                <c:pt idx="6">
                  <c:v>7752.6127239999996</c:v>
                </c:pt>
                <c:pt idx="7">
                  <c:v>7188.3503350000001</c:v>
                </c:pt>
                <c:pt idx="8">
                  <c:v>8377.4474310000005</c:v>
                </c:pt>
                <c:pt idx="9">
                  <c:v>8165.1974890000001</c:v>
                </c:pt>
              </c:numCache>
            </c:numRef>
          </c:yVal>
          <c:smooth val="0"/>
          <c:extLst>
            <c:ext xmlns:c16="http://schemas.microsoft.com/office/drawing/2014/chart" uri="{C3380CC4-5D6E-409C-BE32-E72D297353CC}">
              <c16:uniqueId val="{00000002-52D3-44D8-81E2-B60EE371DFF1}"/>
            </c:ext>
          </c:extLst>
        </c:ser>
        <c:ser>
          <c:idx val="3"/>
          <c:order val="3"/>
          <c:tx>
            <c:strRef>
              <c:f>defense_presentation!$AC$4</c:f>
              <c:strCache>
                <c:ptCount val="1"/>
                <c:pt idx="0">
                  <c:v>SPIN</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defense_presentation!$AC$5:$AC$15</c:f>
              <c:numCache>
                <c:formatCode>General</c:formatCode>
                <c:ptCount val="11"/>
                <c:pt idx="0">
                  <c:v>21.108339000000001</c:v>
                </c:pt>
                <c:pt idx="1">
                  <c:v>21.258179999999999</c:v>
                </c:pt>
                <c:pt idx="2">
                  <c:v>21.498961000000001</c:v>
                </c:pt>
                <c:pt idx="3">
                  <c:v>21.971041</c:v>
                </c:pt>
                <c:pt idx="4">
                  <c:v>121.48962400000001</c:v>
                </c:pt>
                <c:pt idx="5">
                  <c:v>2892.7108859999998</c:v>
                </c:pt>
                <c:pt idx="6">
                  <c:v>4318.484727</c:v>
                </c:pt>
                <c:pt idx="7">
                  <c:v>5558.4026800000001</c:v>
                </c:pt>
                <c:pt idx="8">
                  <c:v>6853.3961410000002</c:v>
                </c:pt>
                <c:pt idx="9">
                  <c:v>7351.6657420000001</c:v>
                </c:pt>
              </c:numCache>
            </c:numRef>
          </c:yVal>
          <c:smooth val="0"/>
          <c:extLst>
            <c:ext xmlns:c16="http://schemas.microsoft.com/office/drawing/2014/chart" uri="{C3380CC4-5D6E-409C-BE32-E72D297353CC}">
              <c16:uniqueId val="{00000003-52D3-44D8-81E2-B60EE371DFF1}"/>
            </c:ext>
          </c:extLst>
        </c:ser>
        <c:ser>
          <c:idx val="4"/>
          <c:order val="4"/>
          <c:tx>
            <c:strRef>
              <c:f>defense_presentation!$AD$4</c:f>
              <c:strCache>
                <c:ptCount val="1"/>
                <c:pt idx="0">
                  <c:v>SWAP</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defense_presentation!$AD$5:$AD$15</c:f>
              <c:numCache>
                <c:formatCode>General</c:formatCode>
                <c:ptCount val="11"/>
                <c:pt idx="0">
                  <c:v>21.169288999999999</c:v>
                </c:pt>
                <c:pt idx="1">
                  <c:v>21.401880999999999</c:v>
                </c:pt>
                <c:pt idx="2">
                  <c:v>21.743175000000001</c:v>
                </c:pt>
                <c:pt idx="3">
                  <c:v>22.232652000000002</c:v>
                </c:pt>
                <c:pt idx="4">
                  <c:v>22.987777000000001</c:v>
                </c:pt>
                <c:pt idx="5">
                  <c:v>24.215661000000001</c:v>
                </c:pt>
                <c:pt idx="6">
                  <c:v>1598.1542199999999</c:v>
                </c:pt>
                <c:pt idx="7">
                  <c:v>4062.4437290000001</c:v>
                </c:pt>
                <c:pt idx="8">
                  <c:v>4158.3273810000001</c:v>
                </c:pt>
                <c:pt idx="9">
                  <c:v>4537.8115150000003</c:v>
                </c:pt>
              </c:numCache>
            </c:numRef>
          </c:yVal>
          <c:smooth val="0"/>
          <c:extLst>
            <c:ext xmlns:c16="http://schemas.microsoft.com/office/drawing/2014/chart" uri="{C3380CC4-5D6E-409C-BE32-E72D297353CC}">
              <c16:uniqueId val="{00000004-52D3-44D8-81E2-B60EE371DFF1}"/>
            </c:ext>
          </c:extLst>
        </c:ser>
        <c:ser>
          <c:idx val="5"/>
          <c:order val="5"/>
          <c:tx>
            <c:strRef>
              <c:f>defense_presentation!$AE$4</c:f>
              <c:strCache>
                <c:ptCount val="1"/>
                <c:pt idx="0">
                  <c:v>DRAIN</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defense_presentation!$AE$5:$AE$15</c:f>
              <c:numCache>
                <c:formatCode>General</c:formatCode>
                <c:ptCount val="11"/>
                <c:pt idx="0">
                  <c:v>21.224722</c:v>
                </c:pt>
                <c:pt idx="1">
                  <c:v>21.447133999999998</c:v>
                </c:pt>
                <c:pt idx="2">
                  <c:v>21.763922999999998</c:v>
                </c:pt>
                <c:pt idx="3">
                  <c:v>22.208190999999999</c:v>
                </c:pt>
                <c:pt idx="4">
                  <c:v>22.854620000000001</c:v>
                </c:pt>
                <c:pt idx="5">
                  <c:v>23.884975000000001</c:v>
                </c:pt>
                <c:pt idx="6">
                  <c:v>27.758731999999998</c:v>
                </c:pt>
                <c:pt idx="7">
                  <c:v>5053.6316999999999</c:v>
                </c:pt>
                <c:pt idx="8">
                  <c:v>5593.5507820000003</c:v>
                </c:pt>
                <c:pt idx="9">
                  <c:v>5202.0516029999999</c:v>
                </c:pt>
                <c:pt idx="10">
                  <c:v>5219.5427289999998</c:v>
                </c:pt>
              </c:numCache>
            </c:numRef>
          </c:yVal>
          <c:smooth val="0"/>
          <c:extLst>
            <c:ext xmlns:c16="http://schemas.microsoft.com/office/drawing/2014/chart" uri="{C3380CC4-5D6E-409C-BE32-E72D297353CC}">
              <c16:uniqueId val="{00000005-52D3-44D8-81E2-B60EE371DFF1}"/>
            </c:ext>
          </c:extLst>
        </c:ser>
        <c:ser>
          <c:idx val="6"/>
          <c:order val="6"/>
          <c:tx>
            <c:strRef>
              <c:f>defense_presentation!$AF$4</c:f>
              <c:strCache>
                <c:ptCount val="1"/>
                <c:pt idx="0">
                  <c:v>SEEC</c:v>
                </c:pt>
              </c:strCache>
            </c:strRef>
          </c:tx>
          <c:spPr>
            <a:ln w="19050" cap="rnd">
              <a:solidFill>
                <a:schemeClr val="accent1">
                  <a:lumMod val="60000"/>
                </a:schemeClr>
              </a:solidFill>
              <a:round/>
            </a:ln>
            <a:effectLst/>
          </c:spPr>
          <c:marker>
            <c:symbol val="circle"/>
            <c:size val="5"/>
            <c:spPr>
              <a:solidFill>
                <a:schemeClr val="accent1">
                  <a:lumMod val="60000"/>
                </a:schemeClr>
              </a:solidFill>
              <a:ln w="63500">
                <a:solidFill>
                  <a:schemeClr val="accent1">
                    <a:lumMod val="60000"/>
                  </a:schemeClr>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defense_presentation!$AF$5:$AF$15</c:f>
              <c:numCache>
                <c:formatCode>General</c:formatCode>
                <c:ptCount val="11"/>
                <c:pt idx="0">
                  <c:v>21.166108000000001</c:v>
                </c:pt>
                <c:pt idx="1">
                  <c:v>21.391555</c:v>
                </c:pt>
                <c:pt idx="2">
                  <c:v>21.712510000000002</c:v>
                </c:pt>
                <c:pt idx="3">
                  <c:v>22.161904</c:v>
                </c:pt>
                <c:pt idx="4">
                  <c:v>22.827916999999999</c:v>
                </c:pt>
                <c:pt idx="5">
                  <c:v>23.896094999999999</c:v>
                </c:pt>
                <c:pt idx="6">
                  <c:v>26.416274000000001</c:v>
                </c:pt>
                <c:pt idx="7">
                  <c:v>1999.085975</c:v>
                </c:pt>
                <c:pt idx="8">
                  <c:v>1990.045744</c:v>
                </c:pt>
                <c:pt idx="9">
                  <c:v>1956.4885019999999</c:v>
                </c:pt>
                <c:pt idx="10">
                  <c:v>2084.3770060000002</c:v>
                </c:pt>
              </c:numCache>
            </c:numRef>
          </c:yVal>
          <c:smooth val="0"/>
          <c:extLst>
            <c:ext xmlns:c16="http://schemas.microsoft.com/office/drawing/2014/chart" uri="{C3380CC4-5D6E-409C-BE32-E72D297353CC}">
              <c16:uniqueId val="{00000006-52D3-44D8-81E2-B60EE371DFF1}"/>
            </c:ext>
          </c:extLst>
        </c:ser>
        <c:ser>
          <c:idx val="7"/>
          <c:order val="7"/>
          <c:tx>
            <c:strRef>
              <c:f>defense_presentation!$AG$4</c:f>
              <c:strCache>
                <c:ptCount val="1"/>
                <c:pt idx="0">
                  <c:v>mSEEC</c:v>
                </c:pt>
              </c:strCache>
            </c:strRef>
          </c:tx>
          <c:spPr>
            <a:ln w="19050" cap="rnd">
              <a:solidFill>
                <a:schemeClr val="accent2">
                  <a:lumMod val="60000"/>
                </a:schemeClr>
              </a:solidFill>
              <a:round/>
            </a:ln>
            <a:effectLst/>
          </c:spPr>
          <c:marker>
            <c:symbol val="circle"/>
            <c:size val="5"/>
            <c:spPr>
              <a:solidFill>
                <a:schemeClr val="accent2">
                  <a:lumMod val="60000"/>
                </a:schemeClr>
              </a:solidFill>
              <a:ln w="63500">
                <a:solidFill>
                  <a:schemeClr val="accent2">
                    <a:lumMod val="60000"/>
                  </a:schemeClr>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defense_presentation!$AG$5:$AG$15</c:f>
              <c:numCache>
                <c:formatCode>General</c:formatCode>
                <c:ptCount val="11"/>
                <c:pt idx="0">
                  <c:v>21.087038</c:v>
                </c:pt>
                <c:pt idx="1">
                  <c:v>21.214510000000001</c:v>
                </c:pt>
                <c:pt idx="2">
                  <c:v>21.390281000000002</c:v>
                </c:pt>
                <c:pt idx="3">
                  <c:v>21.606663000000001</c:v>
                </c:pt>
                <c:pt idx="4">
                  <c:v>21.877417999999999</c:v>
                </c:pt>
                <c:pt idx="5">
                  <c:v>22.194607999999999</c:v>
                </c:pt>
                <c:pt idx="6">
                  <c:v>22.575340000000001</c:v>
                </c:pt>
                <c:pt idx="7">
                  <c:v>23.029191000000001</c:v>
                </c:pt>
                <c:pt idx="8">
                  <c:v>23.610011</c:v>
                </c:pt>
                <c:pt idx="9">
                  <c:v>24.617856</c:v>
                </c:pt>
                <c:pt idx="10">
                  <c:v>18329.787061999999</c:v>
                </c:pt>
              </c:numCache>
            </c:numRef>
          </c:yVal>
          <c:smooth val="0"/>
          <c:extLst>
            <c:ext xmlns:c16="http://schemas.microsoft.com/office/drawing/2014/chart" uri="{C3380CC4-5D6E-409C-BE32-E72D297353CC}">
              <c16:uniqueId val="{00000007-52D3-44D8-81E2-B60EE371DFF1}"/>
            </c:ext>
          </c:extLst>
        </c:ser>
        <c:dLbls>
          <c:showLegendKey val="0"/>
          <c:showVal val="0"/>
          <c:showCatName val="0"/>
          <c:showSerName val="0"/>
          <c:showPercent val="0"/>
          <c:showBubbleSize val="0"/>
        </c:dLbls>
        <c:axId val="-2099134480"/>
        <c:axId val="-2104942048"/>
      </c:scatterChart>
      <c:valAx>
        <c:axId val="-2099134480"/>
        <c:scaling>
          <c:orientation val="minMax"/>
          <c:max val="0.22000000000000003"/>
          <c:min val="0.02"/>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Injection Rate (flits/node/cycle)</a:t>
                </a:r>
              </a:p>
            </c:rich>
          </c:tx>
          <c:layout>
            <c:manualLayout>
              <c:xMode val="edge"/>
              <c:yMode val="edge"/>
              <c:x val="0.34619073260099714"/>
              <c:y val="0.91884778148888591"/>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5.000000000000001E-2"/>
      </c:valAx>
      <c:valAx>
        <c:axId val="-2104942048"/>
        <c:scaling>
          <c:orientation val="minMax"/>
          <c:max val="50"/>
          <c:min val="5"/>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a:solidFill>
                      <a:sysClr val="windowText" lastClr="000000"/>
                    </a:solidFill>
                  </a:rPr>
                  <a:t>Average packet latency (cycles)</a:t>
                </a:r>
              </a:p>
            </c:rich>
          </c:tx>
          <c:layout>
            <c:manualLayout>
              <c:xMode val="edge"/>
              <c:yMode val="edge"/>
              <c:x val="4.2127087055294664E-4"/>
              <c:y val="0.1590243521401092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8.1993255152045322E-4"/>
          <c:y val="4.6902062952503057E-2"/>
          <c:w val="0.9980514520858137"/>
          <c:h val="0.10516294108102781"/>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10659019555551"/>
          <c:y val="8.7032985741647154E-2"/>
          <c:w val="0.77964676319236137"/>
          <c:h val="0.75503270199333195"/>
        </c:manualLayout>
      </c:layout>
      <c:barChart>
        <c:barDir val="col"/>
        <c:grouping val="clustered"/>
        <c:varyColors val="0"/>
        <c:ser>
          <c:idx val="0"/>
          <c:order val="0"/>
          <c:tx>
            <c:strRef>
              <c:f>'Throughput Enhancement'!$P$4</c:f>
              <c:strCache>
                <c:ptCount val="1"/>
                <c:pt idx="0">
                  <c:v>XY</c:v>
                </c:pt>
              </c:strCache>
            </c:strRef>
          </c:tx>
          <c:spPr>
            <a:solidFill>
              <a:schemeClr val="accent1"/>
            </a:solidFill>
            <a:ln>
              <a:solidFill>
                <a:schemeClr val="tx1"/>
              </a:solidFill>
            </a:ln>
            <a:effectLst/>
          </c:spPr>
          <c:invertIfNegative val="0"/>
          <c:cat>
            <c:strRef>
              <c:f>'Throughput Enhancement'!$O$5:$O$7</c:f>
              <c:strCache>
                <c:ptCount val="3"/>
                <c:pt idx="0">
                  <c:v>4x4 Mesh</c:v>
                </c:pt>
                <c:pt idx="1">
                  <c:v>8x8 Mesh</c:v>
                </c:pt>
                <c:pt idx="2">
                  <c:v>16x16 Mesh</c:v>
                </c:pt>
              </c:strCache>
            </c:strRef>
          </c:cat>
          <c:val>
            <c:numRef>
              <c:f>'Throughput Enhancement'!$P$5:$P$7</c:f>
              <c:numCache>
                <c:formatCode>General</c:formatCode>
                <c:ptCount val="3"/>
                <c:pt idx="0">
                  <c:v>0.12</c:v>
                </c:pt>
                <c:pt idx="1">
                  <c:v>0.08</c:v>
                </c:pt>
                <c:pt idx="2">
                  <c:v>0.04</c:v>
                </c:pt>
              </c:numCache>
            </c:numRef>
          </c:val>
          <c:extLst>
            <c:ext xmlns:c16="http://schemas.microsoft.com/office/drawing/2014/chart" uri="{C3380CC4-5D6E-409C-BE32-E72D297353CC}">
              <c16:uniqueId val="{00000000-7BE9-4B0A-93D9-0C625882947E}"/>
            </c:ext>
          </c:extLst>
        </c:ser>
        <c:ser>
          <c:idx val="1"/>
          <c:order val="1"/>
          <c:tx>
            <c:strRef>
              <c:f>'Throughput Enhancement'!$Q$4</c:f>
              <c:strCache>
                <c:ptCount val="1"/>
                <c:pt idx="0">
                  <c:v>SWAP-XY</c:v>
                </c:pt>
              </c:strCache>
            </c:strRef>
          </c:tx>
          <c:spPr>
            <a:solidFill>
              <a:schemeClr val="accent2"/>
            </a:solidFill>
            <a:ln>
              <a:solidFill>
                <a:schemeClr val="tx1"/>
              </a:solidFill>
            </a:ln>
            <a:effectLst/>
          </c:spPr>
          <c:invertIfNegative val="0"/>
          <c:cat>
            <c:strRef>
              <c:f>'Throughput Enhancement'!$O$5:$O$7</c:f>
              <c:strCache>
                <c:ptCount val="3"/>
                <c:pt idx="0">
                  <c:v>4x4 Mesh</c:v>
                </c:pt>
                <c:pt idx="1">
                  <c:v>8x8 Mesh</c:v>
                </c:pt>
                <c:pt idx="2">
                  <c:v>16x16 Mesh</c:v>
                </c:pt>
              </c:strCache>
            </c:strRef>
          </c:cat>
          <c:val>
            <c:numRef>
              <c:f>'Throughput Enhancement'!$Q$5:$Q$7</c:f>
              <c:numCache>
                <c:formatCode>General</c:formatCode>
                <c:ptCount val="3"/>
                <c:pt idx="0">
                  <c:v>0.12</c:v>
                </c:pt>
                <c:pt idx="1">
                  <c:v>0.08</c:v>
                </c:pt>
                <c:pt idx="2">
                  <c:v>0.04</c:v>
                </c:pt>
              </c:numCache>
            </c:numRef>
          </c:val>
          <c:extLst>
            <c:ext xmlns:c16="http://schemas.microsoft.com/office/drawing/2014/chart" uri="{C3380CC4-5D6E-409C-BE32-E72D297353CC}">
              <c16:uniqueId val="{00000001-7BE9-4B0A-93D9-0C625882947E}"/>
            </c:ext>
          </c:extLst>
        </c:ser>
        <c:ser>
          <c:idx val="2"/>
          <c:order val="2"/>
          <c:tx>
            <c:strRef>
              <c:f>'Throughput Enhancement'!$R$4</c:f>
              <c:strCache>
                <c:ptCount val="1"/>
                <c:pt idx="0">
                  <c:v>SEEC-XY</c:v>
                </c:pt>
              </c:strCache>
            </c:strRef>
          </c:tx>
          <c:spPr>
            <a:solidFill>
              <a:schemeClr val="accent3"/>
            </a:solidFill>
            <a:ln>
              <a:solidFill>
                <a:schemeClr val="tx1"/>
              </a:solidFill>
            </a:ln>
            <a:effectLst/>
          </c:spPr>
          <c:invertIfNegative val="0"/>
          <c:cat>
            <c:strRef>
              <c:f>'Throughput Enhancement'!$O$5:$O$7</c:f>
              <c:strCache>
                <c:ptCount val="3"/>
                <c:pt idx="0">
                  <c:v>4x4 Mesh</c:v>
                </c:pt>
                <c:pt idx="1">
                  <c:v>8x8 Mesh</c:v>
                </c:pt>
                <c:pt idx="2">
                  <c:v>16x16 Mesh</c:v>
                </c:pt>
              </c:strCache>
            </c:strRef>
          </c:cat>
          <c:val>
            <c:numRef>
              <c:f>'Throughput Enhancement'!$R$5:$R$7</c:f>
              <c:numCache>
                <c:formatCode>General</c:formatCode>
                <c:ptCount val="3"/>
                <c:pt idx="0">
                  <c:v>0.14000000000000001</c:v>
                </c:pt>
                <c:pt idx="1">
                  <c:v>0.08</c:v>
                </c:pt>
                <c:pt idx="2">
                  <c:v>0.04</c:v>
                </c:pt>
              </c:numCache>
            </c:numRef>
          </c:val>
          <c:extLst>
            <c:ext xmlns:c16="http://schemas.microsoft.com/office/drawing/2014/chart" uri="{C3380CC4-5D6E-409C-BE32-E72D297353CC}">
              <c16:uniqueId val="{00000002-7BE9-4B0A-93D9-0C625882947E}"/>
            </c:ext>
          </c:extLst>
        </c:ser>
        <c:dLbls>
          <c:showLegendKey val="0"/>
          <c:showVal val="0"/>
          <c:showCatName val="0"/>
          <c:showSerName val="0"/>
          <c:showPercent val="0"/>
          <c:showBubbleSize val="0"/>
        </c:dLbls>
        <c:gapWidth val="100"/>
        <c:overlap val="-1"/>
        <c:axId val="98048287"/>
        <c:axId val="1999008959"/>
      </c:barChart>
      <c:catAx>
        <c:axId val="98048287"/>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999008959"/>
        <c:crosses val="autoZero"/>
        <c:auto val="1"/>
        <c:lblAlgn val="ctr"/>
        <c:lblOffset val="100"/>
        <c:noMultiLvlLbl val="0"/>
      </c:catAx>
      <c:valAx>
        <c:axId val="1999008959"/>
        <c:scaling>
          <c:orientation val="minMax"/>
          <c:max val="0.15000000000000002"/>
          <c:min val="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Saturation Throughput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98048287"/>
        <c:crosses val="autoZero"/>
        <c:crossBetween val="between"/>
        <c:majorUnit val="5.000000000000001E-2"/>
      </c:valAx>
      <c:spPr>
        <a:noFill/>
        <a:ln>
          <a:noFill/>
        </a:ln>
        <a:effectLst/>
      </c:spPr>
    </c:plotArea>
    <c:legend>
      <c:legendPos val="r"/>
      <c:layout>
        <c:manualLayout>
          <c:xMode val="edge"/>
          <c:yMode val="edge"/>
          <c:x val="0.73847515237557437"/>
          <c:y val="4.1474588403722264E-2"/>
          <c:w val="0.24542024599481321"/>
          <c:h val="0.3347339537103316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01972108927752"/>
          <c:y val="0.10865460736326878"/>
          <c:w val="0.76573368988682966"/>
          <c:h val="0.73341108037171032"/>
        </c:manualLayout>
      </c:layout>
      <c:barChart>
        <c:barDir val="col"/>
        <c:grouping val="clustered"/>
        <c:varyColors val="0"/>
        <c:ser>
          <c:idx val="0"/>
          <c:order val="0"/>
          <c:tx>
            <c:strRef>
              <c:f>'Throughput Enhancement'!$P$21</c:f>
              <c:strCache>
                <c:ptCount val="1"/>
                <c:pt idx="0">
                  <c:v>WF</c:v>
                </c:pt>
              </c:strCache>
            </c:strRef>
          </c:tx>
          <c:spPr>
            <a:solidFill>
              <a:schemeClr val="accent1"/>
            </a:solidFill>
            <a:ln>
              <a:solidFill>
                <a:schemeClr val="tx1"/>
              </a:solidFill>
            </a:ln>
            <a:effectLst/>
          </c:spPr>
          <c:invertIfNegative val="0"/>
          <c:cat>
            <c:strRef>
              <c:f>'Throughput Enhancement'!$O$22:$O$24</c:f>
              <c:strCache>
                <c:ptCount val="3"/>
                <c:pt idx="0">
                  <c:v>4x4 Mesh</c:v>
                </c:pt>
                <c:pt idx="1">
                  <c:v>8x8 Mesh</c:v>
                </c:pt>
                <c:pt idx="2">
                  <c:v>16x16 Mesh</c:v>
                </c:pt>
              </c:strCache>
            </c:strRef>
          </c:cat>
          <c:val>
            <c:numRef>
              <c:f>'Throughput Enhancement'!$P$22:$P$24</c:f>
              <c:numCache>
                <c:formatCode>General</c:formatCode>
                <c:ptCount val="3"/>
                <c:pt idx="0">
                  <c:v>0.12</c:v>
                </c:pt>
                <c:pt idx="1">
                  <c:v>0.06</c:v>
                </c:pt>
                <c:pt idx="2">
                  <c:v>0.02</c:v>
                </c:pt>
              </c:numCache>
            </c:numRef>
          </c:val>
          <c:extLst>
            <c:ext xmlns:c16="http://schemas.microsoft.com/office/drawing/2014/chart" uri="{C3380CC4-5D6E-409C-BE32-E72D297353CC}">
              <c16:uniqueId val="{00000000-6DE4-4A8F-A450-4F1863CD0C55}"/>
            </c:ext>
          </c:extLst>
        </c:ser>
        <c:ser>
          <c:idx val="1"/>
          <c:order val="1"/>
          <c:tx>
            <c:strRef>
              <c:f>'Throughput Enhancement'!$Q$21</c:f>
              <c:strCache>
                <c:ptCount val="1"/>
                <c:pt idx="0">
                  <c:v>SWAP-WF</c:v>
                </c:pt>
              </c:strCache>
            </c:strRef>
          </c:tx>
          <c:spPr>
            <a:solidFill>
              <a:schemeClr val="accent2"/>
            </a:solidFill>
            <a:ln>
              <a:solidFill>
                <a:schemeClr val="tx1"/>
              </a:solidFill>
            </a:ln>
            <a:effectLst/>
          </c:spPr>
          <c:invertIfNegative val="0"/>
          <c:cat>
            <c:strRef>
              <c:f>'Throughput Enhancement'!$O$22:$O$24</c:f>
              <c:strCache>
                <c:ptCount val="3"/>
                <c:pt idx="0">
                  <c:v>4x4 Mesh</c:v>
                </c:pt>
                <c:pt idx="1">
                  <c:v>8x8 Mesh</c:v>
                </c:pt>
                <c:pt idx="2">
                  <c:v>16x16 Mesh</c:v>
                </c:pt>
              </c:strCache>
            </c:strRef>
          </c:cat>
          <c:val>
            <c:numRef>
              <c:f>'Throughput Enhancement'!$Q$22:$Q$24</c:f>
              <c:numCache>
                <c:formatCode>General</c:formatCode>
                <c:ptCount val="3"/>
                <c:pt idx="0">
                  <c:v>0.12</c:v>
                </c:pt>
                <c:pt idx="1">
                  <c:v>0.06</c:v>
                </c:pt>
                <c:pt idx="2">
                  <c:v>0.02</c:v>
                </c:pt>
              </c:numCache>
            </c:numRef>
          </c:val>
          <c:extLst>
            <c:ext xmlns:c16="http://schemas.microsoft.com/office/drawing/2014/chart" uri="{C3380CC4-5D6E-409C-BE32-E72D297353CC}">
              <c16:uniqueId val="{00000001-6DE4-4A8F-A450-4F1863CD0C55}"/>
            </c:ext>
          </c:extLst>
        </c:ser>
        <c:ser>
          <c:idx val="2"/>
          <c:order val="2"/>
          <c:tx>
            <c:strRef>
              <c:f>'Throughput Enhancement'!$R$21</c:f>
              <c:strCache>
                <c:ptCount val="1"/>
                <c:pt idx="0">
                  <c:v>SEEC-WF</c:v>
                </c:pt>
              </c:strCache>
            </c:strRef>
          </c:tx>
          <c:spPr>
            <a:solidFill>
              <a:schemeClr val="accent3"/>
            </a:solidFill>
            <a:ln>
              <a:solidFill>
                <a:schemeClr val="tx1"/>
              </a:solidFill>
            </a:ln>
            <a:effectLst/>
          </c:spPr>
          <c:invertIfNegative val="0"/>
          <c:cat>
            <c:strRef>
              <c:f>'Throughput Enhancement'!$O$22:$O$24</c:f>
              <c:strCache>
                <c:ptCount val="3"/>
                <c:pt idx="0">
                  <c:v>4x4 Mesh</c:v>
                </c:pt>
                <c:pt idx="1">
                  <c:v>8x8 Mesh</c:v>
                </c:pt>
                <c:pt idx="2">
                  <c:v>16x16 Mesh</c:v>
                </c:pt>
              </c:strCache>
            </c:strRef>
          </c:cat>
          <c:val>
            <c:numRef>
              <c:f>'Throughput Enhancement'!$R$22:$R$24</c:f>
              <c:numCache>
                <c:formatCode>General</c:formatCode>
                <c:ptCount val="3"/>
                <c:pt idx="0">
                  <c:v>0.14000000000000001</c:v>
                </c:pt>
                <c:pt idx="1">
                  <c:v>0.06</c:v>
                </c:pt>
                <c:pt idx="2">
                  <c:v>0.02</c:v>
                </c:pt>
              </c:numCache>
            </c:numRef>
          </c:val>
          <c:extLst>
            <c:ext xmlns:c16="http://schemas.microsoft.com/office/drawing/2014/chart" uri="{C3380CC4-5D6E-409C-BE32-E72D297353CC}">
              <c16:uniqueId val="{00000002-6DE4-4A8F-A450-4F1863CD0C55}"/>
            </c:ext>
          </c:extLst>
        </c:ser>
        <c:dLbls>
          <c:showLegendKey val="0"/>
          <c:showVal val="0"/>
          <c:showCatName val="0"/>
          <c:showSerName val="0"/>
          <c:showPercent val="0"/>
          <c:showBubbleSize val="0"/>
        </c:dLbls>
        <c:gapWidth val="100"/>
        <c:overlap val="-1"/>
        <c:axId val="98048287"/>
        <c:axId val="1999008959"/>
      </c:barChart>
      <c:catAx>
        <c:axId val="98048287"/>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999008959"/>
        <c:crosses val="autoZero"/>
        <c:auto val="1"/>
        <c:lblAlgn val="ctr"/>
        <c:lblOffset val="100"/>
        <c:noMultiLvlLbl val="0"/>
      </c:catAx>
      <c:valAx>
        <c:axId val="1999008959"/>
        <c:scaling>
          <c:orientation val="minMax"/>
          <c:max val="0.15000000000000002"/>
          <c:min val="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Saturation Throughput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98048287"/>
        <c:crosses val="autoZero"/>
        <c:crossBetween val="between"/>
        <c:majorUnit val="5.000000000000001E-2"/>
      </c:valAx>
      <c:spPr>
        <a:noFill/>
        <a:ln>
          <a:noFill/>
        </a:ln>
        <a:effectLst/>
      </c:spPr>
    </c:plotArea>
    <c:legend>
      <c:legendPos val="r"/>
      <c:layout>
        <c:manualLayout>
          <c:xMode val="edge"/>
          <c:yMode val="edge"/>
          <c:x val="0.7096588825369432"/>
          <c:y val="0.13682901790995144"/>
          <c:w val="0.27321782979182396"/>
          <c:h val="0.348140966728735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a:solidFill>
                  <a:schemeClr val="tx1"/>
                </a:solidFill>
              </a:rPr>
              <a:t>Uniform Random</a:t>
            </a:r>
          </a:p>
          <a:p>
            <a:pPr>
              <a:defRPr>
                <a:solidFill>
                  <a:schemeClr val="tx1"/>
                </a:solidFill>
              </a:defRPr>
            </a:pPr>
            <a:r>
              <a:rPr lang="en-US" sz="1400">
                <a:solidFill>
                  <a:schemeClr val="tx1"/>
                </a:solidFill>
              </a:rPr>
              <a:t>8x8 Mesh</a:t>
            </a:r>
          </a:p>
          <a:p>
            <a:pPr>
              <a:defRPr>
                <a:solidFill>
                  <a:schemeClr val="tx1"/>
                </a:solidFill>
              </a:defRPr>
            </a:pPr>
            <a:r>
              <a:rPr lang="en-US" sz="1400">
                <a:solidFill>
                  <a:schemeClr val="tx1"/>
                </a:solidFill>
              </a:rPr>
              <a:t>VC-2</a:t>
            </a:r>
          </a:p>
        </c:rich>
      </c:tx>
      <c:layout>
        <c:manualLayout>
          <c:xMode val="edge"/>
          <c:yMode val="edge"/>
          <c:x val="0.22910556016378161"/>
          <c:y val="0.233902651067244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424023616972292"/>
          <c:y val="6.7073676482491851E-2"/>
          <c:w val="0.78580155786654593"/>
          <c:h val="0.69013413136392809"/>
        </c:manualLayout>
      </c:layout>
      <c:scatterChart>
        <c:scatterStyle val="lineMarker"/>
        <c:varyColors val="0"/>
        <c:ser>
          <c:idx val="0"/>
          <c:order val="0"/>
          <c:tx>
            <c:strRef>
              <c:f>'8x8 Mesh_VC-2'!$B$3</c:f>
              <c:strCache>
                <c:ptCount val="1"/>
                <c:pt idx="0">
                  <c:v>Bufferless pkt</c:v>
                </c:pt>
              </c:strCache>
            </c:strRef>
          </c:tx>
          <c:spPr>
            <a:ln w="19050" cap="rnd">
              <a:solidFill>
                <a:schemeClr val="accent1"/>
              </a:solidFill>
              <a:round/>
            </a:ln>
            <a:effectLst/>
          </c:spPr>
          <c:marker>
            <c:symbol val="circle"/>
            <c:size val="5"/>
            <c:spPr>
              <a:solidFill>
                <a:schemeClr val="accent1"/>
              </a:solidFill>
              <a:ln w="63500">
                <a:solidFill>
                  <a:schemeClr val="accent1"/>
                </a:solidFill>
              </a:ln>
              <a:effectLst/>
            </c:spPr>
          </c:marker>
          <c:xVal>
            <c:numRef>
              <c:f>'8x8 Mesh_VC-2'!$A$4:$A$14</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'8x8 Mesh_VC-2'!$B$4:$B$14</c:f>
              <c:numCache>
                <c:formatCode>General</c:formatCode>
                <c:ptCount val="11"/>
                <c:pt idx="0">
                  <c:v>2.288855961943383</c:v>
                </c:pt>
                <c:pt idx="1">
                  <c:v>5.0467004599643293</c:v>
                </c:pt>
                <c:pt idx="2">
                  <c:v>7.9210450169572812</c:v>
                </c:pt>
                <c:pt idx="3">
                  <c:v>10.356509587947253</c:v>
                </c:pt>
                <c:pt idx="4">
                  <c:v>11.854835049077536</c:v>
                </c:pt>
                <c:pt idx="5">
                  <c:v>45.570249760554042</c:v>
                </c:pt>
                <c:pt idx="6">
                  <c:v>95.831775880080897</c:v>
                </c:pt>
                <c:pt idx="7">
                  <c:v>96.689875253843923</c:v>
                </c:pt>
                <c:pt idx="8">
                  <c:v>96.185739572110208</c:v>
                </c:pt>
                <c:pt idx="9">
                  <c:v>96.821047127516394</c:v>
                </c:pt>
                <c:pt idx="10">
                  <c:v>96.865161246573081</c:v>
                </c:pt>
              </c:numCache>
            </c:numRef>
          </c:yVal>
          <c:smooth val="0"/>
          <c:extLst>
            <c:ext xmlns:c16="http://schemas.microsoft.com/office/drawing/2014/chart" uri="{C3380CC4-5D6E-409C-BE32-E72D297353CC}">
              <c16:uniqueId val="{00000000-780E-4CE4-A5A6-23875D68AD73}"/>
            </c:ext>
          </c:extLst>
        </c:ser>
        <c:dLbls>
          <c:showLegendKey val="0"/>
          <c:showVal val="0"/>
          <c:showCatName val="0"/>
          <c:showSerName val="0"/>
          <c:showPercent val="0"/>
          <c:showBubbleSize val="0"/>
        </c:dLbls>
        <c:axId val="1716053055"/>
        <c:axId val="1727934047"/>
      </c:scatterChart>
      <c:valAx>
        <c:axId val="1716053055"/>
        <c:scaling>
          <c:orientation val="minMax"/>
          <c:max val="0.22000000000000003"/>
          <c:min val="2.0000000000000004E-2"/>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Injection rate (packets/node/cycle)</a:t>
                </a:r>
                <a:endParaRPr lang="en-US" sz="1400">
                  <a:solidFill>
                    <a:sysClr val="windowText" lastClr="000000"/>
                  </a:solidFill>
                  <a:effectLst/>
                </a:endParaRPr>
              </a:p>
            </c:rich>
          </c:tx>
          <c:layout>
            <c:manualLayout>
              <c:xMode val="edge"/>
              <c:yMode val="edge"/>
              <c:x val="0.24984571031686939"/>
              <c:y val="0.884910951087553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27934047"/>
        <c:crosses val="autoZero"/>
        <c:crossBetween val="midCat"/>
      </c:valAx>
      <c:valAx>
        <c:axId val="1727934047"/>
        <c:scaling>
          <c:orientation val="minMax"/>
          <c:max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%age of FF packets</a:t>
                </a:r>
                <a:endParaRPr lang="en-US" sz="1400">
                  <a:solidFill>
                    <a:sysClr val="windowText" lastClr="000000"/>
                  </a:solidFill>
                  <a:effectLst/>
                </a:endParaRPr>
              </a:p>
            </c:rich>
          </c:tx>
          <c:layout>
            <c:manualLayout>
              <c:xMode val="edge"/>
              <c:yMode val="edge"/>
              <c:x val="1.3297249676470462E-2"/>
              <c:y val="0.1521066548347833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6053055"/>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baseline="0">
                <a:solidFill>
                  <a:schemeClr val="tx1"/>
                </a:solidFill>
                <a:effectLst/>
              </a:rPr>
              <a:t>Transpose</a:t>
            </a:r>
            <a:endParaRPr lang="en-US" sz="1400">
              <a:solidFill>
                <a:schemeClr val="tx1"/>
              </a:solidFill>
              <a:effectLst/>
            </a:endParaRPr>
          </a:p>
          <a:p>
            <a:pPr>
              <a:defRPr>
                <a:solidFill>
                  <a:schemeClr val="tx1"/>
                </a:solidFill>
              </a:defRPr>
            </a:pPr>
            <a:r>
              <a:rPr lang="en-US" sz="1400" b="0" i="0" baseline="0">
                <a:solidFill>
                  <a:schemeClr val="tx1"/>
                </a:solidFill>
                <a:effectLst/>
              </a:rPr>
              <a:t>8x8 Mesh</a:t>
            </a:r>
            <a:endParaRPr lang="en-US" sz="1400">
              <a:solidFill>
                <a:schemeClr val="tx1"/>
              </a:solidFill>
              <a:effectLst/>
            </a:endParaRPr>
          </a:p>
          <a:p>
            <a:pPr>
              <a:defRPr>
                <a:solidFill>
                  <a:schemeClr val="tx1"/>
                </a:solidFill>
              </a:defRPr>
            </a:pPr>
            <a:r>
              <a:rPr lang="en-US" sz="1400" b="0" i="0" baseline="0">
                <a:solidFill>
                  <a:schemeClr val="tx1"/>
                </a:solidFill>
                <a:effectLst/>
              </a:rPr>
              <a:t>VC-2</a:t>
            </a:r>
            <a:endParaRPr lang="en-US" sz="1400">
              <a:solidFill>
                <a:schemeClr val="tx1"/>
              </a:solidFill>
              <a:effectLst/>
            </a:endParaRPr>
          </a:p>
        </c:rich>
      </c:tx>
      <c:layout>
        <c:manualLayout>
          <c:xMode val="edge"/>
          <c:yMode val="edge"/>
          <c:x val="0.50089689080840627"/>
          <c:y val="0.235646425101188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472689175168515"/>
          <c:y val="6.7073676482491851E-2"/>
          <c:w val="0.77723646709985539"/>
          <c:h val="0.70312873040408075"/>
        </c:manualLayout>
      </c:layout>
      <c:scatterChart>
        <c:scatterStyle val="lineMarker"/>
        <c:varyColors val="0"/>
        <c:ser>
          <c:idx val="0"/>
          <c:order val="0"/>
          <c:tx>
            <c:strRef>
              <c:f>'8x8 Mesh_VC-2'!$B$38</c:f>
              <c:strCache>
                <c:ptCount val="1"/>
                <c:pt idx="0">
                  <c:v>Bufferless pkt</c:v>
                </c:pt>
              </c:strCache>
            </c:strRef>
          </c:tx>
          <c:spPr>
            <a:ln w="19050" cap="rnd">
              <a:solidFill>
                <a:schemeClr val="accent1"/>
              </a:solidFill>
              <a:round/>
            </a:ln>
            <a:effectLst/>
          </c:spPr>
          <c:marker>
            <c:symbol val="circle"/>
            <c:size val="5"/>
            <c:spPr>
              <a:solidFill>
                <a:schemeClr val="accent1"/>
              </a:solidFill>
              <a:ln w="63500">
                <a:solidFill>
                  <a:schemeClr val="accent1"/>
                </a:solidFill>
              </a:ln>
              <a:effectLst/>
            </c:spPr>
          </c:marker>
          <c:xVal>
            <c:numRef>
              <c:f>'8x8 Mesh_VC-2'!$A$39:$A$49</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'8x8 Mesh_VC-2'!$B$39:$B$49</c:f>
              <c:numCache>
                <c:formatCode>General</c:formatCode>
                <c:ptCount val="11"/>
                <c:pt idx="0">
                  <c:v>1.5625243778765896</c:v>
                </c:pt>
                <c:pt idx="1">
                  <c:v>3.72001594460033</c:v>
                </c:pt>
                <c:pt idx="2">
                  <c:v>6.2292040678602039</c:v>
                </c:pt>
                <c:pt idx="3">
                  <c:v>8.5300662054833616</c:v>
                </c:pt>
                <c:pt idx="4">
                  <c:v>10.555672802595067</c:v>
                </c:pt>
                <c:pt idx="5">
                  <c:v>11.559616992470023</c:v>
                </c:pt>
                <c:pt idx="6">
                  <c:v>11.153710652432853</c:v>
                </c:pt>
                <c:pt idx="7">
                  <c:v>10.384246296496315</c:v>
                </c:pt>
                <c:pt idx="8">
                  <c:v>9.8012325795456885</c:v>
                </c:pt>
                <c:pt idx="9">
                  <c:v>9.3152448641734473</c:v>
                </c:pt>
                <c:pt idx="10">
                  <c:v>8.9143468473488312</c:v>
                </c:pt>
              </c:numCache>
            </c:numRef>
          </c:yVal>
          <c:smooth val="0"/>
          <c:extLst>
            <c:ext xmlns:c16="http://schemas.microsoft.com/office/drawing/2014/chart" uri="{C3380CC4-5D6E-409C-BE32-E72D297353CC}">
              <c16:uniqueId val="{00000000-3360-4C6B-BC33-FFDCD0612F85}"/>
            </c:ext>
          </c:extLst>
        </c:ser>
        <c:dLbls>
          <c:showLegendKey val="0"/>
          <c:showVal val="0"/>
          <c:showCatName val="0"/>
          <c:showSerName val="0"/>
          <c:showPercent val="0"/>
          <c:showBubbleSize val="0"/>
        </c:dLbls>
        <c:axId val="1716053055"/>
        <c:axId val="1727934047"/>
      </c:scatterChart>
      <c:valAx>
        <c:axId val="1716053055"/>
        <c:scaling>
          <c:orientation val="minMax"/>
          <c:max val="0.22000000000000003"/>
          <c:min val="2.0000000000000004E-2"/>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Injection rate (packets/node/cycle)</a:t>
                </a:r>
                <a:endParaRPr lang="en-US" sz="1400">
                  <a:solidFill>
                    <a:sysClr val="windowText" lastClr="000000"/>
                  </a:solidFill>
                  <a:effectLst/>
                </a:endParaRPr>
              </a:p>
            </c:rich>
          </c:tx>
          <c:layout>
            <c:manualLayout>
              <c:xMode val="edge"/>
              <c:yMode val="edge"/>
              <c:x val="0.1993161953981531"/>
              <c:y val="0.9000851688145371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27934047"/>
        <c:crosses val="autoZero"/>
        <c:crossBetween val="midCat"/>
      </c:valAx>
      <c:valAx>
        <c:axId val="1727934047"/>
        <c:scaling>
          <c:orientation val="minMax"/>
          <c:max val="100"/>
          <c:min val="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%age of FF packets</a:t>
                </a:r>
                <a:endParaRPr lang="en-US" sz="1400">
                  <a:solidFill>
                    <a:sysClr val="windowText" lastClr="000000"/>
                  </a:solidFill>
                  <a:effectLst/>
                </a:endParaRPr>
              </a:p>
            </c:rich>
          </c:tx>
          <c:layout>
            <c:manualLayout>
              <c:xMode val="edge"/>
              <c:yMode val="edge"/>
              <c:x val="9.7920714525890381E-4"/>
              <c:y val="0.152106509095836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6053055"/>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baseline="0" dirty="0">
                <a:solidFill>
                  <a:schemeClr val="tx1"/>
                </a:solidFill>
                <a:effectLst/>
              </a:rPr>
              <a:t>Bit Complement</a:t>
            </a:r>
            <a:endParaRPr lang="en-US" sz="1400" dirty="0">
              <a:solidFill>
                <a:schemeClr val="tx1"/>
              </a:solidFill>
              <a:effectLst/>
            </a:endParaRPr>
          </a:p>
          <a:p>
            <a:pPr>
              <a:defRPr>
                <a:solidFill>
                  <a:schemeClr val="tx1"/>
                </a:solidFill>
              </a:defRPr>
            </a:pPr>
            <a:r>
              <a:rPr lang="en-US" sz="1400" b="0" i="0" baseline="0" dirty="0">
                <a:solidFill>
                  <a:schemeClr val="tx1"/>
                </a:solidFill>
                <a:effectLst/>
              </a:rPr>
              <a:t>8x8 Mesh</a:t>
            </a:r>
            <a:endParaRPr lang="en-US" sz="1400" dirty="0">
              <a:solidFill>
                <a:schemeClr val="tx1"/>
              </a:solidFill>
              <a:effectLst/>
            </a:endParaRPr>
          </a:p>
          <a:p>
            <a:pPr>
              <a:defRPr>
                <a:solidFill>
                  <a:schemeClr val="tx1"/>
                </a:solidFill>
              </a:defRPr>
            </a:pPr>
            <a:r>
              <a:rPr lang="en-US" sz="1400" b="0" i="0" baseline="0" dirty="0">
                <a:solidFill>
                  <a:schemeClr val="tx1"/>
                </a:solidFill>
                <a:effectLst/>
              </a:rPr>
              <a:t>VC-2</a:t>
            </a:r>
            <a:endParaRPr lang="en-US" sz="1400" dirty="0">
              <a:solidFill>
                <a:schemeClr val="tx1"/>
              </a:solidFill>
              <a:effectLst/>
            </a:endParaRPr>
          </a:p>
        </c:rich>
      </c:tx>
      <c:layout>
        <c:manualLayout>
          <c:xMode val="edge"/>
          <c:yMode val="edge"/>
          <c:x val="0.40719702844072669"/>
          <c:y val="0.27820231762245706"/>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634784676475899"/>
          <c:y val="6.7073676482491851E-2"/>
          <c:w val="0.77369397806721396"/>
          <c:h val="0.69013413136392809"/>
        </c:manualLayout>
      </c:layout>
      <c:scatterChart>
        <c:scatterStyle val="lineMarker"/>
        <c:varyColors val="0"/>
        <c:ser>
          <c:idx val="0"/>
          <c:order val="0"/>
          <c:tx>
            <c:strRef>
              <c:f>'8x8 Mesh_VC-2'!$B$73</c:f>
              <c:strCache>
                <c:ptCount val="1"/>
                <c:pt idx="0">
                  <c:v>Bufferless pkt</c:v>
                </c:pt>
              </c:strCache>
            </c:strRef>
          </c:tx>
          <c:spPr>
            <a:ln w="19050" cap="rnd">
              <a:solidFill>
                <a:schemeClr val="accent1"/>
              </a:solidFill>
              <a:round/>
            </a:ln>
            <a:effectLst/>
          </c:spPr>
          <c:marker>
            <c:symbol val="circle"/>
            <c:size val="5"/>
            <c:spPr>
              <a:solidFill>
                <a:schemeClr val="accent1"/>
              </a:solidFill>
              <a:ln w="63500">
                <a:solidFill>
                  <a:schemeClr val="accent1"/>
                </a:solidFill>
              </a:ln>
              <a:effectLst/>
            </c:spPr>
          </c:marker>
          <c:xVal>
            <c:numRef>
              <c:f>'8x8 Mesh_VC-2'!$A$74:$A$84</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'8x8 Mesh_VC-2'!$B$74:$B$84</c:f>
              <c:numCache>
                <c:formatCode>General</c:formatCode>
                <c:ptCount val="11"/>
                <c:pt idx="0">
                  <c:v>7.5230732023186322</c:v>
                </c:pt>
                <c:pt idx="1">
                  <c:v>17.319988119059531</c:v>
                </c:pt>
                <c:pt idx="2">
                  <c:v>98.849574154491407</c:v>
                </c:pt>
                <c:pt idx="3">
                  <c:v>99.565827864689666</c:v>
                </c:pt>
                <c:pt idx="4">
                  <c:v>99.847215426248994</c:v>
                </c:pt>
                <c:pt idx="5">
                  <c:v>99.877138833118579</c:v>
                </c:pt>
                <c:pt idx="6">
                  <c:v>99.845225970083675</c:v>
                </c:pt>
                <c:pt idx="7">
                  <c:v>99.939031703514175</c:v>
                </c:pt>
                <c:pt idx="8">
                  <c:v>99.845224424584359</c:v>
                </c:pt>
                <c:pt idx="9">
                  <c:v>99.928045331441197</c:v>
                </c:pt>
                <c:pt idx="10">
                  <c:v>99.924050885906439</c:v>
                </c:pt>
              </c:numCache>
            </c:numRef>
          </c:yVal>
          <c:smooth val="0"/>
          <c:extLst>
            <c:ext xmlns:c16="http://schemas.microsoft.com/office/drawing/2014/chart" uri="{C3380CC4-5D6E-409C-BE32-E72D297353CC}">
              <c16:uniqueId val="{00000000-22E0-456C-84A6-FA360A8A38C5}"/>
            </c:ext>
          </c:extLst>
        </c:ser>
        <c:dLbls>
          <c:showLegendKey val="0"/>
          <c:showVal val="0"/>
          <c:showCatName val="0"/>
          <c:showSerName val="0"/>
          <c:showPercent val="0"/>
          <c:showBubbleSize val="0"/>
        </c:dLbls>
        <c:axId val="1716053055"/>
        <c:axId val="1727934047"/>
      </c:scatterChart>
      <c:valAx>
        <c:axId val="1716053055"/>
        <c:scaling>
          <c:orientation val="minMax"/>
          <c:max val="0.22000000000000003"/>
          <c:min val="2.0000000000000004E-2"/>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Injection rate (packets/node/cycle)</a:t>
                </a:r>
                <a:endParaRPr lang="en-US" sz="1400">
                  <a:solidFill>
                    <a:sysClr val="windowText" lastClr="000000"/>
                  </a:solidFill>
                  <a:effectLst/>
                </a:endParaRPr>
              </a:p>
            </c:rich>
          </c:tx>
          <c:layout>
            <c:manualLayout>
              <c:xMode val="edge"/>
              <c:yMode val="edge"/>
              <c:x val="0.13841697510287593"/>
              <c:y val="0.8805823132061897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27934047"/>
        <c:crosses val="autoZero"/>
        <c:crossBetween val="midCat"/>
      </c:valAx>
      <c:valAx>
        <c:axId val="1727934047"/>
        <c:scaling>
          <c:orientation val="minMax"/>
          <c:max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%age of FF packets</a:t>
                </a:r>
                <a:endParaRPr lang="en-US" sz="1400">
                  <a:solidFill>
                    <a:sysClr val="windowText" lastClr="000000"/>
                  </a:solidFill>
                  <a:effectLst/>
                </a:endParaRPr>
              </a:p>
            </c:rich>
          </c:tx>
          <c:layout>
            <c:manualLayout>
              <c:xMode val="edge"/>
              <c:yMode val="edge"/>
              <c:x val="8.3333333333333332E-3"/>
              <c:y val="0.1521066637503645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6053055"/>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u="sng">
                <a:solidFill>
                  <a:schemeClr val="tx1"/>
                </a:solidFill>
              </a:rPr>
              <a:t>MOESI-hammer</a:t>
            </a:r>
          </a:p>
        </c:rich>
      </c:tx>
      <c:layout>
        <c:manualLayout>
          <c:xMode val="edge"/>
          <c:yMode val="edge"/>
          <c:x val="0.42752805274117073"/>
          <c:y val="0.2178847290214409"/>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049365177616902E-2"/>
          <c:y val="2.4699353401344045E-2"/>
          <c:w val="0.90226421602035534"/>
          <c:h val="0.86842367101332318"/>
        </c:manualLayout>
      </c:layout>
      <c:barChart>
        <c:barDir val="col"/>
        <c:grouping val="clustered"/>
        <c:varyColors val="0"/>
        <c:ser>
          <c:idx val="0"/>
          <c:order val="0"/>
          <c:tx>
            <c:strRef>
              <c:f>'4x4-reg-realApp'!$Q$76</c:f>
              <c:strCache>
                <c:ptCount val="1"/>
                <c:pt idx="0">
                  <c:v>EscapeVC</c:v>
                </c:pt>
              </c:strCache>
            </c:strRef>
          </c:tx>
          <c:spPr>
            <a:solidFill>
              <a:schemeClr val="accent1"/>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'4x4-reg-realApp'!$Q$77:$Q$84</c:f>
              <c:numCache>
                <c:formatCode>General</c:formatCode>
                <c:ptCount val="8"/>
                <c:pt idx="0">
                  <c:v>29.297943</c:v>
                </c:pt>
                <c:pt idx="1">
                  <c:v>29.499359999999999</c:v>
                </c:pt>
                <c:pt idx="2">
                  <c:v>43.682074999999998</c:v>
                </c:pt>
                <c:pt idx="3">
                  <c:v>32.766516000000003</c:v>
                </c:pt>
                <c:pt idx="4">
                  <c:v>27.908512000000002</c:v>
                </c:pt>
                <c:pt idx="5">
                  <c:v>79.632768999999996</c:v>
                </c:pt>
                <c:pt idx="6">
                  <c:v>27.005077</c:v>
                </c:pt>
                <c:pt idx="7">
                  <c:v>38.541750285714279</c:v>
                </c:pt>
              </c:numCache>
            </c:numRef>
          </c:val>
          <c:extLst>
            <c:ext xmlns:c16="http://schemas.microsoft.com/office/drawing/2014/chart" uri="{C3380CC4-5D6E-409C-BE32-E72D297353CC}">
              <c16:uniqueId val="{00000000-5D19-4D6B-9C84-BBEC1A488AD3}"/>
            </c:ext>
          </c:extLst>
        </c:ser>
        <c:ser>
          <c:idx val="1"/>
          <c:order val="1"/>
          <c:tx>
            <c:strRef>
              <c:f>'4x4-reg-realApp'!$R$76</c:f>
              <c:strCache>
                <c:ptCount val="1"/>
                <c:pt idx="0">
                  <c:v>SPIN</c:v>
                </c:pt>
              </c:strCache>
            </c:strRef>
          </c:tx>
          <c:spPr>
            <a:solidFill>
              <a:schemeClr val="accent2"/>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'4x4-reg-realApp'!$R$77:$R$84</c:f>
              <c:numCache>
                <c:formatCode>General</c:formatCode>
                <c:ptCount val="8"/>
                <c:pt idx="0">
                  <c:v>26.354593000000001</c:v>
                </c:pt>
                <c:pt idx="1">
                  <c:v>25.048634</c:v>
                </c:pt>
                <c:pt idx="2">
                  <c:v>32.763353000000002</c:v>
                </c:pt>
                <c:pt idx="3">
                  <c:v>29.053256999999999</c:v>
                </c:pt>
                <c:pt idx="4">
                  <c:v>25.378129000000001</c:v>
                </c:pt>
                <c:pt idx="5">
                  <c:v>46.695847000000001</c:v>
                </c:pt>
                <c:pt idx="6">
                  <c:v>24.702003000000001</c:v>
                </c:pt>
                <c:pt idx="7">
                  <c:v>29.999402285714286</c:v>
                </c:pt>
              </c:numCache>
            </c:numRef>
          </c:val>
          <c:extLst>
            <c:ext xmlns:c16="http://schemas.microsoft.com/office/drawing/2014/chart" uri="{C3380CC4-5D6E-409C-BE32-E72D297353CC}">
              <c16:uniqueId val="{00000001-5D19-4D6B-9C84-BBEC1A488AD3}"/>
            </c:ext>
          </c:extLst>
        </c:ser>
        <c:ser>
          <c:idx val="2"/>
          <c:order val="2"/>
          <c:tx>
            <c:strRef>
              <c:f>'4x4-reg-realApp'!$S$76</c:f>
              <c:strCache>
                <c:ptCount val="1"/>
                <c:pt idx="0">
                  <c:v>BBR</c:v>
                </c:pt>
              </c:strCache>
            </c:strRef>
          </c:tx>
          <c:spPr>
            <a:solidFill>
              <a:schemeClr val="accent3"/>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'4x4-reg-realApp'!$S$77:$S$84</c:f>
              <c:numCache>
                <c:formatCode>General</c:formatCode>
                <c:ptCount val="8"/>
                <c:pt idx="0">
                  <c:v>34.979398000000003</c:v>
                </c:pt>
                <c:pt idx="1">
                  <c:v>41.131641999999999</c:v>
                </c:pt>
                <c:pt idx="2">
                  <c:v>59.349128</c:v>
                </c:pt>
                <c:pt idx="3">
                  <c:v>43.521234</c:v>
                </c:pt>
                <c:pt idx="4">
                  <c:v>33.116146000000001</c:v>
                </c:pt>
                <c:pt idx="5">
                  <c:v>76.152552999999997</c:v>
                </c:pt>
                <c:pt idx="6">
                  <c:v>30.349686999999999</c:v>
                </c:pt>
                <c:pt idx="7">
                  <c:v>45.514255428571438</c:v>
                </c:pt>
              </c:numCache>
            </c:numRef>
          </c:val>
          <c:extLst>
            <c:ext xmlns:c16="http://schemas.microsoft.com/office/drawing/2014/chart" uri="{C3380CC4-5D6E-409C-BE32-E72D297353CC}">
              <c16:uniqueId val="{00000002-5D19-4D6B-9C84-BBEC1A488AD3}"/>
            </c:ext>
          </c:extLst>
        </c:ser>
        <c:ser>
          <c:idx val="3"/>
          <c:order val="3"/>
          <c:tx>
            <c:strRef>
              <c:f>'4x4-reg-realApp'!$T$76</c:f>
              <c:strCache>
                <c:ptCount val="1"/>
                <c:pt idx="0">
                  <c:v>BINDU</c:v>
                </c:pt>
              </c:strCache>
            </c:strRef>
          </c:tx>
          <c:spPr>
            <a:solidFill>
              <a:schemeClr val="accent4"/>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'4x4-reg-realApp'!$T$77:$T$84</c:f>
              <c:numCache>
                <c:formatCode>General</c:formatCode>
                <c:ptCount val="8"/>
                <c:pt idx="0">
                  <c:v>30.932955</c:v>
                </c:pt>
                <c:pt idx="1">
                  <c:v>32.014367</c:v>
                </c:pt>
                <c:pt idx="2">
                  <c:v>64.300852000000006</c:v>
                </c:pt>
                <c:pt idx="3">
                  <c:v>35.708415000000002</c:v>
                </c:pt>
                <c:pt idx="4">
                  <c:v>28.521208000000001</c:v>
                </c:pt>
                <c:pt idx="5">
                  <c:v>63.870747000000001</c:v>
                </c:pt>
                <c:pt idx="6">
                  <c:v>27.34</c:v>
                </c:pt>
                <c:pt idx="7">
                  <c:v>40.384077714285709</c:v>
                </c:pt>
              </c:numCache>
            </c:numRef>
          </c:val>
          <c:extLst>
            <c:ext xmlns:c16="http://schemas.microsoft.com/office/drawing/2014/chart" uri="{C3380CC4-5D6E-409C-BE32-E72D297353CC}">
              <c16:uniqueId val="{00000003-5D19-4D6B-9C84-BBEC1A488AD3}"/>
            </c:ext>
          </c:extLst>
        </c:ser>
        <c:ser>
          <c:idx val="4"/>
          <c:order val="4"/>
          <c:tx>
            <c:strRef>
              <c:f>'4x4-reg-realApp'!$U$76</c:f>
              <c:strCache>
                <c:ptCount val="1"/>
                <c:pt idx="0">
                  <c:v>SWAP</c:v>
                </c:pt>
              </c:strCache>
            </c:strRef>
          </c:tx>
          <c:spPr>
            <a:solidFill>
              <a:schemeClr val="accent5"/>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'4x4-reg-realApp'!$U$77:$U$84</c:f>
              <c:numCache>
                <c:formatCode>General</c:formatCode>
                <c:ptCount val="8"/>
                <c:pt idx="0">
                  <c:v>27.664197999999999</c:v>
                </c:pt>
                <c:pt idx="1">
                  <c:v>27.546520999999998</c:v>
                </c:pt>
                <c:pt idx="2">
                  <c:v>40.885280000000002</c:v>
                </c:pt>
                <c:pt idx="3">
                  <c:v>32.181207999999998</c:v>
                </c:pt>
                <c:pt idx="4">
                  <c:v>26.376425999999999</c:v>
                </c:pt>
                <c:pt idx="5">
                  <c:v>52.761882999999997</c:v>
                </c:pt>
                <c:pt idx="6">
                  <c:v>25.596534999999999</c:v>
                </c:pt>
                <c:pt idx="7">
                  <c:v>33.28743585714286</c:v>
                </c:pt>
              </c:numCache>
            </c:numRef>
          </c:val>
          <c:extLst>
            <c:ext xmlns:c16="http://schemas.microsoft.com/office/drawing/2014/chart" uri="{C3380CC4-5D6E-409C-BE32-E72D297353CC}">
              <c16:uniqueId val="{00000004-5D19-4D6B-9C84-BBEC1A488AD3}"/>
            </c:ext>
          </c:extLst>
        </c:ser>
        <c:ser>
          <c:idx val="5"/>
          <c:order val="5"/>
          <c:tx>
            <c:strRef>
              <c:f>'4x4-reg-realApp'!$V$76</c:f>
              <c:strCache>
                <c:ptCount val="1"/>
                <c:pt idx="0">
                  <c:v>DRAIN</c:v>
                </c:pt>
              </c:strCache>
            </c:strRef>
          </c:tx>
          <c:spPr>
            <a:solidFill>
              <a:schemeClr val="accent6"/>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'4x4-reg-realApp'!$V$77:$V$84</c:f>
              <c:numCache>
                <c:formatCode>General</c:formatCode>
                <c:ptCount val="8"/>
                <c:pt idx="0">
                  <c:v>30.934819000000001</c:v>
                </c:pt>
                <c:pt idx="1">
                  <c:v>26.254549999999998</c:v>
                </c:pt>
                <c:pt idx="2">
                  <c:v>46.466904</c:v>
                </c:pt>
                <c:pt idx="3">
                  <c:v>35.108669999999996</c:v>
                </c:pt>
                <c:pt idx="4">
                  <c:v>27.760472</c:v>
                </c:pt>
                <c:pt idx="5">
                  <c:v>59.391424999999998</c:v>
                </c:pt>
                <c:pt idx="6">
                  <c:v>26.315915</c:v>
                </c:pt>
                <c:pt idx="7">
                  <c:v>36.033250714285707</c:v>
                </c:pt>
              </c:numCache>
            </c:numRef>
          </c:val>
          <c:extLst>
            <c:ext xmlns:c16="http://schemas.microsoft.com/office/drawing/2014/chart" uri="{C3380CC4-5D6E-409C-BE32-E72D297353CC}">
              <c16:uniqueId val="{00000005-5D19-4D6B-9C84-BBEC1A488AD3}"/>
            </c:ext>
          </c:extLst>
        </c:ser>
        <c:ser>
          <c:idx val="6"/>
          <c:order val="6"/>
          <c:tx>
            <c:strRef>
              <c:f>'4x4-reg-realApp'!$W$76</c:f>
              <c:strCache>
                <c:ptCount val="1"/>
                <c:pt idx="0">
                  <c:v>SEEC</c:v>
                </c:pt>
              </c:strCache>
            </c:strRef>
          </c:tx>
          <c:spPr>
            <a:solidFill>
              <a:schemeClr val="accent1">
                <a:lumMod val="60000"/>
              </a:schemeClr>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'4x4-reg-realApp'!$W$77:$W$84</c:f>
              <c:numCache>
                <c:formatCode>General</c:formatCode>
                <c:ptCount val="8"/>
                <c:pt idx="0">
                  <c:v>25.577583000000001</c:v>
                </c:pt>
                <c:pt idx="1">
                  <c:v>26.573208000000001</c:v>
                </c:pt>
                <c:pt idx="2">
                  <c:v>35.577916000000002</c:v>
                </c:pt>
                <c:pt idx="3">
                  <c:v>28.901693000000002</c:v>
                </c:pt>
                <c:pt idx="4">
                  <c:v>24.935295</c:v>
                </c:pt>
                <c:pt idx="5">
                  <c:v>42.079979000000002</c:v>
                </c:pt>
                <c:pt idx="6">
                  <c:v>24.275426</c:v>
                </c:pt>
                <c:pt idx="7">
                  <c:v>29.703014285714289</c:v>
                </c:pt>
              </c:numCache>
            </c:numRef>
          </c:val>
          <c:extLst>
            <c:ext xmlns:c16="http://schemas.microsoft.com/office/drawing/2014/chart" uri="{C3380CC4-5D6E-409C-BE32-E72D297353CC}">
              <c16:uniqueId val="{00000006-5D19-4D6B-9C84-BBEC1A488AD3}"/>
            </c:ext>
          </c:extLst>
        </c:ser>
        <c:ser>
          <c:idx val="7"/>
          <c:order val="7"/>
          <c:tx>
            <c:strRef>
              <c:f>'4x4-reg-realApp'!$X$76</c:f>
              <c:strCache>
                <c:ptCount val="1"/>
                <c:pt idx="0">
                  <c:v>mSEEC</c:v>
                </c:pt>
              </c:strCache>
            </c:strRef>
          </c:tx>
          <c:spPr>
            <a:solidFill>
              <a:schemeClr val="accent2">
                <a:lumMod val="60000"/>
              </a:schemeClr>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'4x4-reg-realApp'!$X$77:$X$84</c:f>
              <c:numCache>
                <c:formatCode>General</c:formatCode>
                <c:ptCount val="8"/>
                <c:pt idx="0">
                  <c:v>22.817807999999999</c:v>
                </c:pt>
                <c:pt idx="1">
                  <c:v>24.404596999999999</c:v>
                </c:pt>
                <c:pt idx="2">
                  <c:v>27.299263</c:v>
                </c:pt>
                <c:pt idx="3">
                  <c:v>25.478515999999999</c:v>
                </c:pt>
                <c:pt idx="4">
                  <c:v>23.253143000000001</c:v>
                </c:pt>
                <c:pt idx="5">
                  <c:v>30.084752000000002</c:v>
                </c:pt>
                <c:pt idx="6">
                  <c:v>22.799064999999999</c:v>
                </c:pt>
                <c:pt idx="7">
                  <c:v>25.162449142857138</c:v>
                </c:pt>
              </c:numCache>
            </c:numRef>
          </c:val>
          <c:extLst>
            <c:ext xmlns:c16="http://schemas.microsoft.com/office/drawing/2014/chart" uri="{C3380CC4-5D6E-409C-BE32-E72D297353CC}">
              <c16:uniqueId val="{00000007-5D19-4D6B-9C84-BBEC1A488AD3}"/>
            </c:ext>
          </c:extLst>
        </c:ser>
        <c:dLbls>
          <c:showLegendKey val="0"/>
          <c:showVal val="0"/>
          <c:showCatName val="0"/>
          <c:showSerName val="0"/>
          <c:showPercent val="0"/>
          <c:showBubbleSize val="0"/>
        </c:dLbls>
        <c:gapWidth val="100"/>
        <c:overlap val="-1"/>
        <c:axId val="1863623055"/>
        <c:axId val="1735737535"/>
      </c:barChart>
      <c:catAx>
        <c:axId val="186362305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35737535"/>
        <c:crosses val="autoZero"/>
        <c:auto val="1"/>
        <c:lblAlgn val="ctr"/>
        <c:lblOffset val="100"/>
        <c:noMultiLvlLbl val="0"/>
      </c:catAx>
      <c:valAx>
        <c:axId val="17357375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solidFill>
                      <a:schemeClr val="tx1"/>
                    </a:solidFill>
                  </a:rPr>
                  <a:t>Average Packet Latency</a:t>
                </a:r>
              </a:p>
            </c:rich>
          </c:tx>
          <c:layout>
            <c:manualLayout>
              <c:xMode val="edge"/>
              <c:yMode val="edge"/>
              <c:x val="3.8616746505041365E-3"/>
              <c:y val="0.2108308792090433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63623055"/>
        <c:crosses val="autoZero"/>
        <c:crossBetween val="between"/>
      </c:valAx>
      <c:spPr>
        <a:noFill/>
        <a:ln>
          <a:solidFill>
            <a:schemeClr val="tx1"/>
          </a:solidFill>
        </a:ln>
        <a:effectLst/>
      </c:spPr>
    </c:plotArea>
    <c:legend>
      <c:legendPos val="b"/>
      <c:layout>
        <c:manualLayout>
          <c:xMode val="edge"/>
          <c:yMode val="edge"/>
          <c:x val="6.7993389422627934E-2"/>
          <c:y val="3.2745144196816826E-4"/>
          <c:w val="0.92416047236340859"/>
          <c:h val="0.1139275601302049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0ADB5-F561-7B4E-BFA2-A47869201557}" type="datetimeFigureOut">
              <a:rPr lang="en-US" smtClean="0"/>
              <a:t>11/16/21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190BF-1A3C-CF4E-B54A-7BBA602D88ED}" type="slidenum">
              <a:rPr lang="en-US" smtClean="0"/>
              <a:t>‹#›</a:t>
            </a:fld>
            <a:endParaRPr lang="en-US"/>
          </a:p>
        </p:txBody>
      </p:sp>
    </p:spTree>
    <p:extLst>
      <p:ext uri="{BB962C8B-B14F-4D97-AF65-F5344CB8AC3E}">
        <p14:creationId xmlns:p14="http://schemas.microsoft.com/office/powerpoint/2010/main" val="313223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D2DDC3-FBBC-3F4F-8854-95EB4F20C7A9}" type="slidenum">
              <a:rPr lang="en-US" smtClean="0"/>
              <a:t>1</a:t>
            </a:fld>
            <a:endParaRPr lang="en-US"/>
          </a:p>
        </p:txBody>
      </p:sp>
    </p:spTree>
    <p:extLst>
      <p:ext uri="{BB962C8B-B14F-4D97-AF65-F5344CB8AC3E}">
        <p14:creationId xmlns:p14="http://schemas.microsoft.com/office/powerpoint/2010/main" val="139532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36</a:t>
            </a:fld>
            <a:endParaRPr lang="en-US"/>
          </a:p>
        </p:txBody>
      </p:sp>
    </p:spTree>
    <p:extLst>
      <p:ext uri="{BB962C8B-B14F-4D97-AF65-F5344CB8AC3E}">
        <p14:creationId xmlns:p14="http://schemas.microsoft.com/office/powerpoint/2010/main" val="236772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citation put take away from DRAIN</a:t>
            </a:r>
          </a:p>
          <a:p>
            <a:endParaRPr lang="en-US" dirty="0"/>
          </a:p>
          <a:p>
            <a:endParaRPr lang="en-US" dirty="0"/>
          </a:p>
          <a:p>
            <a:endParaRPr lang="en-US" dirty="0"/>
          </a:p>
          <a:p>
            <a:endParaRPr lang="en-US" dirty="0"/>
          </a:p>
          <a:p>
            <a:endParaRPr lang="en-US" dirty="0"/>
          </a:p>
          <a:p>
            <a:r>
              <a:rPr lang="en-US" dirty="0"/>
              <a:t>Deadlock is a well studied problem in interconnection networks, more than 4 decades of research has been done in this field. I am evaluating the previous proposed solutions on following metric</a:t>
            </a:r>
          </a:p>
          <a:p>
            <a:r>
              <a:rPr lang="en-US" dirty="0"/>
              <a:t>Weather the solution provides full path diversity?</a:t>
            </a:r>
          </a:p>
          <a:p>
            <a:r>
              <a:rPr lang="en-US" dirty="0"/>
              <a:t>If there are extra VCs used in the solution?</a:t>
            </a:r>
          </a:p>
          <a:p>
            <a:r>
              <a:rPr lang="en-US" dirty="0"/>
              <a:t>Is the solution works for a fixed topology?</a:t>
            </a:r>
          </a:p>
          <a:p>
            <a:r>
              <a:rPr lang="en-US" dirty="0"/>
              <a:t>Does the solution require expensive circuitry to detect and resolve deadlock?</a:t>
            </a:r>
          </a:p>
          <a:p>
            <a:endParaRPr lang="en-US" dirty="0"/>
          </a:p>
          <a:p>
            <a:r>
              <a:rPr lang="en-US" dirty="0"/>
              <a:t>--</a:t>
            </a:r>
          </a:p>
          <a:p>
            <a:r>
              <a:rPr lang="en-US" dirty="0"/>
              <a:t>Dally’s solution restricts certain turns that a packet can take in the network, so the packet is not involved in the deadlock, to begin with.</a:t>
            </a:r>
          </a:p>
          <a:p>
            <a:r>
              <a:rPr lang="en-US" dirty="0"/>
              <a:t>Because of turn restriction, a packet cannot utilize the full path diversity and it needs to know about the topology.</a:t>
            </a:r>
          </a:p>
          <a:p>
            <a:endParaRPr lang="en-US" dirty="0"/>
          </a:p>
          <a:p>
            <a:r>
              <a:rPr lang="en-US" dirty="0" err="1"/>
              <a:t>Duato’s</a:t>
            </a:r>
            <a:r>
              <a:rPr lang="en-US" dirty="0"/>
              <a:t> theory proposes an acyclic escape path within the extended cyclic CDG of the network and every packet has access to this acyclic escape path to make the network deadlock-free. Acyclic escape path requires an extra set of buffers in the form of escape VC and </a:t>
            </a:r>
            <a:r>
              <a:rPr lang="en-US" dirty="0" err="1"/>
              <a:t>escapeVC</a:t>
            </a:r>
            <a:r>
              <a:rPr lang="en-US" dirty="0"/>
              <a:t> needs to know about the topology to make this escape path acyclic, and packet in the escape path cannot enjoy the full path diversity</a:t>
            </a:r>
          </a:p>
          <a:p>
            <a:endParaRPr lang="en-US" dirty="0"/>
          </a:p>
          <a:p>
            <a:r>
              <a:rPr lang="en-US" dirty="0"/>
              <a:t>Then there is work on restricting the injection of packets in the network such that deadlock never happens. This comes with an underlying theory that as long as there is a bubble or free VC present in the ring it will be deadlock-free.</a:t>
            </a:r>
          </a:p>
          <a:p>
            <a:r>
              <a:rPr lang="en-US" dirty="0"/>
              <a:t>This cannot provide full path diversity to the packet and this theory is tied to ring-like topology</a:t>
            </a:r>
          </a:p>
          <a:p>
            <a:endParaRPr lang="en-US" dirty="0"/>
          </a:p>
          <a:p>
            <a:r>
              <a:rPr lang="en-US" dirty="0"/>
              <a:t>Deflection routing keeps misrouting packets every cycle such that the packet never stays in the same buffer for more that one cycle. Because of which packet cannot utilize the full path diversity during congestion due to continued misrouting.</a:t>
            </a:r>
          </a:p>
          <a:p>
            <a:endParaRPr lang="en-US" dirty="0"/>
          </a:p>
          <a:p>
            <a:r>
              <a:rPr lang="en-US" dirty="0"/>
              <a:t>Then there is work on coordination, which detects and maps the deadlock during runtime using probes and timeouts and then synchronizes the movement of packets involved in the deadlock. This involves complicated deadlock detection circuitry.</a:t>
            </a:r>
          </a:p>
          <a:p>
            <a:endParaRPr lang="en-US" dirty="0"/>
          </a:p>
          <a:p>
            <a:r>
              <a:rPr lang="en-US" dirty="0"/>
              <a:t>As we can see there is no work which has all the favorable characteristics and we ask this question that can we come up with a technique which provides all these favorable characteristics </a:t>
            </a:r>
          </a:p>
        </p:txBody>
      </p:sp>
      <p:sp>
        <p:nvSpPr>
          <p:cNvPr id="4" name="Slide Number Placeholder 3"/>
          <p:cNvSpPr>
            <a:spLocks noGrp="1"/>
          </p:cNvSpPr>
          <p:nvPr>
            <p:ph type="sldNum" sz="quarter" idx="5"/>
          </p:nvPr>
        </p:nvSpPr>
        <p:spPr/>
        <p:txBody>
          <a:bodyPr/>
          <a:lstStyle/>
          <a:p>
            <a:fld id="{01FF8F3D-8EC2-401A-A382-71B6C9BA2D7E}" type="slidenum">
              <a:rPr lang="en-US" smtClean="0"/>
              <a:t>37</a:t>
            </a:fld>
            <a:endParaRPr lang="en-US"/>
          </a:p>
        </p:txBody>
      </p:sp>
    </p:spTree>
    <p:extLst>
      <p:ext uri="{BB962C8B-B14F-4D97-AF65-F5344CB8AC3E}">
        <p14:creationId xmlns:p14="http://schemas.microsoft.com/office/powerpoint/2010/main" val="242841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classified the prior proposed techniques in following two categories:</a:t>
            </a:r>
          </a:p>
          <a:p>
            <a:pPr marL="228600" indent="-228600">
              <a:buAutoNum type="arabicPeriod"/>
            </a:pPr>
            <a:r>
              <a:rPr lang="en-US" dirty="0"/>
              <a:t>Proactive Techniques: These techniques avoid the deadlock in the network to begin with</a:t>
            </a:r>
          </a:p>
          <a:p>
            <a:pPr marL="228600" indent="-228600">
              <a:buAutoNum type="arabicPeriod"/>
            </a:pPr>
            <a:r>
              <a:rPr lang="en-US" dirty="0"/>
              <a:t>Reactive Techniques: These techniques allows the deadlock in the network. They detects the deadlock and then recovers from it.</a:t>
            </a:r>
          </a:p>
        </p:txBody>
      </p:sp>
      <p:sp>
        <p:nvSpPr>
          <p:cNvPr id="4" name="Slide Number Placeholder 3"/>
          <p:cNvSpPr>
            <a:spLocks noGrp="1"/>
          </p:cNvSpPr>
          <p:nvPr>
            <p:ph type="sldNum" sz="quarter" idx="5"/>
          </p:nvPr>
        </p:nvSpPr>
        <p:spPr/>
        <p:txBody>
          <a:bodyPr/>
          <a:lstStyle/>
          <a:p>
            <a:fld id="{01FF8F3D-8EC2-401A-A382-71B6C9BA2D7E}" type="slidenum">
              <a:rPr lang="en-US" smtClean="0"/>
              <a:t>9</a:t>
            </a:fld>
            <a:endParaRPr lang="en-US"/>
          </a:p>
        </p:txBody>
      </p:sp>
    </p:spTree>
    <p:extLst>
      <p:ext uri="{BB962C8B-B14F-4D97-AF65-F5344CB8AC3E}">
        <p14:creationId xmlns:p14="http://schemas.microsoft.com/office/powerpoint/2010/main" val="40937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Deadlock is a well studied problem in interconnection networks, more than 4 decades of research has been done in this field. I am evaluating the previous proposed solutions on following metric</a:t>
            </a:r>
          </a:p>
          <a:p>
            <a:r>
              <a:rPr lang="en-US" dirty="0"/>
              <a:t>Weather the solution provides full path diversity?</a:t>
            </a:r>
          </a:p>
          <a:p>
            <a:r>
              <a:rPr lang="en-US" dirty="0"/>
              <a:t>If there are extra VCs used in the solution?</a:t>
            </a:r>
          </a:p>
          <a:p>
            <a:r>
              <a:rPr lang="en-US" dirty="0"/>
              <a:t>Is the solution works for a fixed topology?</a:t>
            </a:r>
          </a:p>
          <a:p>
            <a:r>
              <a:rPr lang="en-US" dirty="0"/>
              <a:t>Does the solution require expensive circuitry to detect and resolve deadlock?</a:t>
            </a:r>
          </a:p>
          <a:p>
            <a:endParaRPr lang="en-US" dirty="0"/>
          </a:p>
          <a:p>
            <a:r>
              <a:rPr lang="en-US" dirty="0"/>
              <a:t>--</a:t>
            </a:r>
          </a:p>
          <a:p>
            <a:r>
              <a:rPr lang="en-US" dirty="0"/>
              <a:t>Dally’s solution restricts certain turns that a packet can take in the network, so the packet is not involved in the deadlock, to begin with.</a:t>
            </a:r>
          </a:p>
          <a:p>
            <a:r>
              <a:rPr lang="en-US" dirty="0"/>
              <a:t>Because of turn restriction, a packet cannot utilize the full path diversity and it needs to know about the topology.</a:t>
            </a:r>
          </a:p>
          <a:p>
            <a:endParaRPr lang="en-US" dirty="0"/>
          </a:p>
          <a:p>
            <a:r>
              <a:rPr lang="en-US" dirty="0" err="1"/>
              <a:t>Duato’s</a:t>
            </a:r>
            <a:r>
              <a:rPr lang="en-US" dirty="0"/>
              <a:t> theory proposes an acyclic escape path within the extended cyclic CDG of the network and every packet has access to this acyclic escape path to make the network deadlock-free. Acyclic escape path requires an extra set of buffers in the form of escape VC and </a:t>
            </a:r>
            <a:r>
              <a:rPr lang="en-US" dirty="0" err="1"/>
              <a:t>escapeVC</a:t>
            </a:r>
            <a:r>
              <a:rPr lang="en-US" dirty="0"/>
              <a:t> needs to know about the topology to make this escape path acyclic, and packet in the escape path cannot enjoy the full path diversity</a:t>
            </a:r>
          </a:p>
          <a:p>
            <a:endParaRPr lang="en-US" dirty="0"/>
          </a:p>
          <a:p>
            <a:r>
              <a:rPr lang="en-US" dirty="0"/>
              <a:t>Then there is work on restricting the injection of packets in the network such that deadlock never happens. This comes with an underlying theory that as long as there is a bubble or free VC present in the ring it will be deadlock-free.</a:t>
            </a:r>
          </a:p>
          <a:p>
            <a:r>
              <a:rPr lang="en-US" dirty="0"/>
              <a:t>This cannot provide full path diversity to the packet and this theory is tied to ring-like topology</a:t>
            </a:r>
          </a:p>
          <a:p>
            <a:endParaRPr lang="en-US" dirty="0"/>
          </a:p>
          <a:p>
            <a:r>
              <a:rPr lang="en-US" dirty="0"/>
              <a:t>Deflection routing keeps misrouting packets every cycle such that the packet never stays in the same buffer for more that one cycle. Because of which packet cannot utilize the full path diversity during congestion due to continued misrouting.</a:t>
            </a:r>
          </a:p>
          <a:p>
            <a:endParaRPr lang="en-US" dirty="0"/>
          </a:p>
          <a:p>
            <a:r>
              <a:rPr lang="en-US" dirty="0"/>
              <a:t>Then there is work on coordination, which detects and maps the deadlock during runtime using probes and timeouts and then synchronizes the movement of packets involved in the deadlock. This involves complicated deadlock detection circuitry.</a:t>
            </a:r>
          </a:p>
          <a:p>
            <a:endParaRPr lang="en-US" dirty="0"/>
          </a:p>
          <a:p>
            <a:r>
              <a:rPr lang="en-US" dirty="0"/>
              <a:t>As we can see there is no work which has all the favorable characteristics and we ask this question that can we come up with a technique which provides all these favorable characteristics </a:t>
            </a:r>
          </a:p>
        </p:txBody>
      </p:sp>
      <p:sp>
        <p:nvSpPr>
          <p:cNvPr id="4" name="Slide Number Placeholder 3"/>
          <p:cNvSpPr>
            <a:spLocks noGrp="1"/>
          </p:cNvSpPr>
          <p:nvPr>
            <p:ph type="sldNum" sz="quarter" idx="5"/>
          </p:nvPr>
        </p:nvSpPr>
        <p:spPr/>
        <p:txBody>
          <a:bodyPr/>
          <a:lstStyle/>
          <a:p>
            <a:fld id="{01FF8F3D-8EC2-401A-A382-71B6C9BA2D7E}" type="slidenum">
              <a:rPr lang="en-US" smtClean="0"/>
              <a:t>12</a:t>
            </a:fld>
            <a:endParaRPr lang="en-US"/>
          </a:p>
        </p:txBody>
      </p:sp>
    </p:spTree>
    <p:extLst>
      <p:ext uri="{BB962C8B-B14F-4D97-AF65-F5344CB8AC3E}">
        <p14:creationId xmlns:p14="http://schemas.microsoft.com/office/powerpoint/2010/main" val="63480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introduce a new class of solutions called ”</a:t>
            </a:r>
            <a:r>
              <a:rPr lang="en-US" dirty="0" err="1"/>
              <a:t>Subactive</a:t>
            </a:r>
            <a:r>
              <a:rPr lang="en-US" dirty="0"/>
              <a:t> Techniques”</a:t>
            </a:r>
          </a:p>
          <a:p>
            <a:r>
              <a:rPr lang="en-US" dirty="0"/>
              <a:t>These techniques allows the deadlock in the network, but oblivious flushes the network to remove any deadlock which may be present.</a:t>
            </a:r>
          </a:p>
        </p:txBody>
      </p:sp>
      <p:sp>
        <p:nvSpPr>
          <p:cNvPr id="4" name="Slide Number Placeholder 3"/>
          <p:cNvSpPr>
            <a:spLocks noGrp="1"/>
          </p:cNvSpPr>
          <p:nvPr>
            <p:ph type="sldNum" sz="quarter" idx="5"/>
          </p:nvPr>
        </p:nvSpPr>
        <p:spPr/>
        <p:txBody>
          <a:bodyPr/>
          <a:lstStyle/>
          <a:p>
            <a:fld id="{01FF8F3D-8EC2-401A-A382-71B6C9BA2D7E}" type="slidenum">
              <a:rPr lang="en-US" smtClean="0"/>
              <a:t>13</a:t>
            </a:fld>
            <a:endParaRPr lang="en-US"/>
          </a:p>
        </p:txBody>
      </p:sp>
    </p:spTree>
    <p:extLst>
      <p:ext uri="{BB962C8B-B14F-4D97-AF65-F5344CB8AC3E}">
        <p14:creationId xmlns:p14="http://schemas.microsoft.com/office/powerpoint/2010/main" val="2421089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16</a:t>
            </a:fld>
            <a:endParaRPr lang="en-US"/>
          </a:p>
        </p:txBody>
      </p:sp>
    </p:spTree>
    <p:extLst>
      <p:ext uri="{BB962C8B-B14F-4D97-AF65-F5344CB8AC3E}">
        <p14:creationId xmlns:p14="http://schemas.microsoft.com/office/powerpoint/2010/main" val="204992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20</a:t>
            </a:fld>
            <a:endParaRPr lang="en-US"/>
          </a:p>
        </p:txBody>
      </p:sp>
    </p:spTree>
    <p:extLst>
      <p:ext uri="{BB962C8B-B14F-4D97-AF65-F5344CB8AC3E}">
        <p14:creationId xmlns:p14="http://schemas.microsoft.com/office/powerpoint/2010/main" val="118935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27</a:t>
            </a:fld>
            <a:endParaRPr lang="en-US"/>
          </a:p>
        </p:txBody>
      </p:sp>
    </p:spTree>
    <p:extLst>
      <p:ext uri="{BB962C8B-B14F-4D97-AF65-F5344CB8AC3E}">
        <p14:creationId xmlns:p14="http://schemas.microsoft.com/office/powerpoint/2010/main" val="120013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29</a:t>
            </a:fld>
            <a:endParaRPr lang="en-US"/>
          </a:p>
        </p:txBody>
      </p:sp>
    </p:spTree>
    <p:extLst>
      <p:ext uri="{BB962C8B-B14F-4D97-AF65-F5344CB8AC3E}">
        <p14:creationId xmlns:p14="http://schemas.microsoft.com/office/powerpoint/2010/main" val="372335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Area/power savings comes from lower buffer overhead.</a:t>
            </a:r>
          </a:p>
        </p:txBody>
      </p:sp>
      <p:sp>
        <p:nvSpPr>
          <p:cNvPr id="4" name="Slide Number Placeholder 3"/>
          <p:cNvSpPr>
            <a:spLocks noGrp="1"/>
          </p:cNvSpPr>
          <p:nvPr>
            <p:ph type="sldNum" sz="quarter" idx="5"/>
          </p:nvPr>
        </p:nvSpPr>
        <p:spPr/>
        <p:txBody>
          <a:bodyPr/>
          <a:lstStyle/>
          <a:p>
            <a:fld id="{79762F7E-9C43-4A64-89C1-1A7EB43D7C58}" type="slidenum">
              <a:rPr lang="en-US" smtClean="0"/>
              <a:t>34</a:t>
            </a:fld>
            <a:endParaRPr lang="en-US"/>
          </a:p>
        </p:txBody>
      </p:sp>
    </p:spTree>
    <p:extLst>
      <p:ext uri="{BB962C8B-B14F-4D97-AF65-F5344CB8AC3E}">
        <p14:creationId xmlns:p14="http://schemas.microsoft.com/office/powerpoint/2010/main" val="91136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10DC-06BB-4E3C-A7FF-3C60CA25C7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8EFDE476-53A1-42C8-AD86-92EBFE682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BF4D863F-4C1E-4033-BA65-600008F71674}"/>
              </a:ext>
            </a:extLst>
          </p:cNvPr>
          <p:cNvSpPr>
            <a:spLocks noGrp="1"/>
          </p:cNvSpPr>
          <p:nvPr>
            <p:ph type="dt" sz="half" idx="10"/>
          </p:nvPr>
        </p:nvSpPr>
        <p:spPr/>
        <p:txBody>
          <a:bodyPr/>
          <a:lstStyle/>
          <a:p>
            <a:r>
              <a:rPr lang="en-US"/>
              <a:t>November 16, 2021</a:t>
            </a:r>
            <a:endParaRPr lang="id-ID"/>
          </a:p>
        </p:txBody>
      </p:sp>
      <p:sp>
        <p:nvSpPr>
          <p:cNvPr id="5" name="Footer Placeholder 4">
            <a:extLst>
              <a:ext uri="{FF2B5EF4-FFF2-40B4-BE49-F238E27FC236}">
                <a16:creationId xmlns:a16="http://schemas.microsoft.com/office/drawing/2014/main" id="{EC3AAD4B-22EB-469D-8AF1-68A18C03188A}"/>
              </a:ext>
            </a:extLst>
          </p:cNvPr>
          <p:cNvSpPr>
            <a:spLocks noGrp="1"/>
          </p:cNvSpPr>
          <p:nvPr>
            <p:ph type="ftr" sz="quarter" idx="11"/>
          </p:nvPr>
        </p:nvSpPr>
        <p:spPr/>
        <p:txBody>
          <a:bodyPr/>
          <a:lstStyle/>
          <a:p>
            <a:r>
              <a:rPr lang="id-ID"/>
              <a:t>Supercomputing 2021                                          Tushar Krishna | Georgia Institute of Technology</a:t>
            </a:r>
          </a:p>
        </p:txBody>
      </p:sp>
      <p:sp>
        <p:nvSpPr>
          <p:cNvPr id="6" name="Slide Number Placeholder 5">
            <a:extLst>
              <a:ext uri="{FF2B5EF4-FFF2-40B4-BE49-F238E27FC236}">
                <a16:creationId xmlns:a16="http://schemas.microsoft.com/office/drawing/2014/main" id="{CB6AD6C8-24B5-4677-815C-0F59EE961F30}"/>
              </a:ext>
            </a:extLst>
          </p:cNvPr>
          <p:cNvSpPr>
            <a:spLocks noGrp="1"/>
          </p:cNvSpPr>
          <p:nvPr>
            <p:ph type="sldNum" sz="quarter" idx="12"/>
          </p:nvPr>
        </p:nvSpPr>
        <p:spPr/>
        <p:txBody>
          <a:bodyPr/>
          <a:lstStyle/>
          <a:p>
            <a:fld id="{66460FDD-9629-4AEC-8D26-475411E7BDE6}" type="slidenum">
              <a:rPr lang="id-ID" smtClean="0"/>
              <a:t>‹#›</a:t>
            </a:fld>
            <a:endParaRPr lang="id-ID"/>
          </a:p>
        </p:txBody>
      </p:sp>
    </p:spTree>
    <p:extLst>
      <p:ext uri="{BB962C8B-B14F-4D97-AF65-F5344CB8AC3E}">
        <p14:creationId xmlns:p14="http://schemas.microsoft.com/office/powerpoint/2010/main" val="3656609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6664316" y="668179"/>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cxnSp>
        <p:nvCxnSpPr>
          <p:cNvPr id="6" name="Straight Connector 5">
            <a:extLst>
              <a:ext uri="{FF2B5EF4-FFF2-40B4-BE49-F238E27FC236}">
                <a16:creationId xmlns:a16="http://schemas.microsoft.com/office/drawing/2014/main" id="{765B47CC-E507-4B93-8EDB-4426ABDE9226}"/>
              </a:ext>
            </a:extLst>
          </p:cNvPr>
          <p:cNvCxnSpPr/>
          <p:nvPr userDrawn="1"/>
        </p:nvCxnSpPr>
        <p:spPr>
          <a:xfrm>
            <a:off x="6809096" y="2118360"/>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9" name="Picture Placeholder 7">
            <a:extLst>
              <a:ext uri="{FF2B5EF4-FFF2-40B4-BE49-F238E27FC236}">
                <a16:creationId xmlns:a16="http://schemas.microsoft.com/office/drawing/2014/main" id="{E1869FE4-B348-44DE-B2B1-66DD0D1BFFDF}"/>
              </a:ext>
            </a:extLst>
          </p:cNvPr>
          <p:cNvSpPr>
            <a:spLocks noGrp="1"/>
          </p:cNvSpPr>
          <p:nvPr>
            <p:ph type="pic" sz="quarter" idx="14"/>
          </p:nvPr>
        </p:nvSpPr>
        <p:spPr>
          <a:xfrm>
            <a:off x="0" y="433182"/>
            <a:ext cx="3032567" cy="2095018"/>
          </a:xfrm>
        </p:spPr>
        <p:txBody>
          <a:bodyPr/>
          <a:lstStyle/>
          <a:p>
            <a:endParaRPr lang="id-ID"/>
          </a:p>
        </p:txBody>
      </p:sp>
      <p:sp>
        <p:nvSpPr>
          <p:cNvPr id="12" name="Picture Placeholder 7">
            <a:extLst>
              <a:ext uri="{FF2B5EF4-FFF2-40B4-BE49-F238E27FC236}">
                <a16:creationId xmlns:a16="http://schemas.microsoft.com/office/drawing/2014/main" id="{CDD46511-05BB-4B94-8E37-5A04B80C98D6}"/>
              </a:ext>
            </a:extLst>
          </p:cNvPr>
          <p:cNvSpPr>
            <a:spLocks noGrp="1"/>
          </p:cNvSpPr>
          <p:nvPr>
            <p:ph type="pic" sz="quarter" idx="16"/>
          </p:nvPr>
        </p:nvSpPr>
        <p:spPr>
          <a:xfrm>
            <a:off x="3032567" y="2545176"/>
            <a:ext cx="3032567" cy="2095018"/>
          </a:xfrm>
        </p:spPr>
        <p:txBody>
          <a:bodyPr/>
          <a:lstStyle/>
          <a:p>
            <a:endParaRPr lang="id-ID"/>
          </a:p>
        </p:txBody>
      </p:sp>
      <p:sp>
        <p:nvSpPr>
          <p:cNvPr id="13" name="Picture Placeholder 7">
            <a:extLst>
              <a:ext uri="{FF2B5EF4-FFF2-40B4-BE49-F238E27FC236}">
                <a16:creationId xmlns:a16="http://schemas.microsoft.com/office/drawing/2014/main" id="{7C21DF82-40AC-4A6D-9802-534FA32060BB}"/>
              </a:ext>
            </a:extLst>
          </p:cNvPr>
          <p:cNvSpPr>
            <a:spLocks noGrp="1"/>
          </p:cNvSpPr>
          <p:nvPr>
            <p:ph type="pic" sz="quarter" idx="17"/>
          </p:nvPr>
        </p:nvSpPr>
        <p:spPr>
          <a:xfrm>
            <a:off x="-1" y="4626457"/>
            <a:ext cx="3032567" cy="2095018"/>
          </a:xfrm>
        </p:spPr>
        <p:txBody>
          <a:bodyPr/>
          <a:lstStyle/>
          <a:p>
            <a:endParaRPr lang="id-ID"/>
          </a:p>
        </p:txBody>
      </p:sp>
    </p:spTree>
    <p:extLst>
      <p:ext uri="{BB962C8B-B14F-4D97-AF65-F5344CB8AC3E}">
        <p14:creationId xmlns:p14="http://schemas.microsoft.com/office/powerpoint/2010/main" val="3235219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85F8B9A-7563-4D9C-8AC6-00DD16450FDE}"/>
              </a:ext>
            </a:extLst>
          </p:cNvPr>
          <p:cNvSpPr>
            <a:spLocks noGrp="1"/>
          </p:cNvSpPr>
          <p:nvPr>
            <p:ph type="pic" sz="quarter" idx="17"/>
          </p:nvPr>
        </p:nvSpPr>
        <p:spPr>
          <a:xfrm>
            <a:off x="5912251" y="14763"/>
            <a:ext cx="3051376" cy="3935096"/>
          </a:xfrm>
          <a:custGeom>
            <a:avLst/>
            <a:gdLst>
              <a:gd name="connsiteX0" fmla="*/ 0 w 3051376"/>
              <a:gd name="connsiteY0" fmla="*/ 0 h 3935096"/>
              <a:gd name="connsiteX1" fmla="*/ 3051376 w 3051376"/>
              <a:gd name="connsiteY1" fmla="*/ 0 h 3935096"/>
              <a:gd name="connsiteX2" fmla="*/ 3051376 w 3051376"/>
              <a:gd name="connsiteY2" fmla="*/ 3935096 h 3935096"/>
              <a:gd name="connsiteX3" fmla="*/ 2231841 w 3051376"/>
              <a:gd name="connsiteY3" fmla="*/ 3935096 h 3935096"/>
              <a:gd name="connsiteX4" fmla="*/ 2231841 w 3051376"/>
              <a:gd name="connsiteY4" fmla="*/ 1379462 h 3935096"/>
              <a:gd name="connsiteX5" fmla="*/ 0 w 3051376"/>
              <a:gd name="connsiteY5" fmla="*/ 1379462 h 393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376" h="3935096">
                <a:moveTo>
                  <a:pt x="0" y="0"/>
                </a:moveTo>
                <a:lnTo>
                  <a:pt x="3051376" y="0"/>
                </a:lnTo>
                <a:lnTo>
                  <a:pt x="3051376" y="3935096"/>
                </a:lnTo>
                <a:lnTo>
                  <a:pt x="2231841" y="3935096"/>
                </a:lnTo>
                <a:lnTo>
                  <a:pt x="2231841" y="1379462"/>
                </a:lnTo>
                <a:lnTo>
                  <a:pt x="0" y="1379462"/>
                </a:lnTo>
                <a:close/>
              </a:path>
            </a:pathLst>
          </a:custGeom>
        </p:spPr>
        <p:txBody>
          <a:bodyPr wrap="square">
            <a:noAutofit/>
          </a:bodyPr>
          <a:lstStyle/>
          <a:p>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sp>
        <p:nvSpPr>
          <p:cNvPr id="8" name="Picture Placeholder 7">
            <a:extLst>
              <a:ext uri="{FF2B5EF4-FFF2-40B4-BE49-F238E27FC236}">
                <a16:creationId xmlns:a16="http://schemas.microsoft.com/office/drawing/2014/main" id="{3A98E279-3D83-4752-AC09-74B9F0B88B29}"/>
              </a:ext>
            </a:extLst>
          </p:cNvPr>
          <p:cNvSpPr>
            <a:spLocks noGrp="1"/>
          </p:cNvSpPr>
          <p:nvPr>
            <p:ph type="pic" sz="quarter" idx="13"/>
          </p:nvPr>
        </p:nvSpPr>
        <p:spPr>
          <a:xfrm>
            <a:off x="0" y="2075631"/>
            <a:ext cx="4038600" cy="4782369"/>
          </a:xfrm>
        </p:spPr>
        <p:txBody>
          <a:bodyPr/>
          <a:lstStyle/>
          <a:p>
            <a:endParaRPr lang="id-ID"/>
          </a:p>
        </p:txBody>
      </p:sp>
      <p:sp>
        <p:nvSpPr>
          <p:cNvPr id="12" name="Picture Placeholder 11">
            <a:extLst>
              <a:ext uri="{FF2B5EF4-FFF2-40B4-BE49-F238E27FC236}">
                <a16:creationId xmlns:a16="http://schemas.microsoft.com/office/drawing/2014/main" id="{70C0927A-141B-4FB4-9F25-E63A43C7E5A0}"/>
              </a:ext>
            </a:extLst>
          </p:cNvPr>
          <p:cNvSpPr>
            <a:spLocks noGrp="1"/>
          </p:cNvSpPr>
          <p:nvPr>
            <p:ph type="pic" sz="quarter" idx="14"/>
          </p:nvPr>
        </p:nvSpPr>
        <p:spPr>
          <a:xfrm>
            <a:off x="4197752" y="4109013"/>
            <a:ext cx="4765875" cy="2748986"/>
          </a:xfrm>
          <a:custGeom>
            <a:avLst/>
            <a:gdLst>
              <a:gd name="connsiteX0" fmla="*/ 3955649 w 4765875"/>
              <a:gd name="connsiteY0" fmla="*/ 0 h 2748986"/>
              <a:gd name="connsiteX1" fmla="*/ 4765875 w 4765875"/>
              <a:gd name="connsiteY1" fmla="*/ 0 h 2748986"/>
              <a:gd name="connsiteX2" fmla="*/ 4765875 w 4765875"/>
              <a:gd name="connsiteY2" fmla="*/ 2748986 h 2748986"/>
              <a:gd name="connsiteX3" fmla="*/ 0 w 4765875"/>
              <a:gd name="connsiteY3" fmla="*/ 2748986 h 2748986"/>
              <a:gd name="connsiteX4" fmla="*/ 0 w 4765875"/>
              <a:gd name="connsiteY4" fmla="*/ 1374493 h 2748986"/>
              <a:gd name="connsiteX5" fmla="*/ 3955649 w 4765875"/>
              <a:gd name="connsiteY5" fmla="*/ 1374493 h 274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5875" h="2748986">
                <a:moveTo>
                  <a:pt x="3955649" y="0"/>
                </a:moveTo>
                <a:lnTo>
                  <a:pt x="4765875" y="0"/>
                </a:lnTo>
                <a:lnTo>
                  <a:pt x="4765875" y="2748986"/>
                </a:lnTo>
                <a:lnTo>
                  <a:pt x="0" y="2748986"/>
                </a:lnTo>
                <a:lnTo>
                  <a:pt x="0" y="1374493"/>
                </a:lnTo>
                <a:lnTo>
                  <a:pt x="3955649" y="1374493"/>
                </a:lnTo>
                <a:close/>
              </a:path>
            </a:pathLst>
          </a:custGeom>
        </p:spPr>
        <p:txBody>
          <a:bodyPr wrap="square">
            <a:noAutofit/>
          </a:bodyPr>
          <a:lstStyle/>
          <a:p>
            <a:endParaRPr lang="id-ID"/>
          </a:p>
        </p:txBody>
      </p:sp>
      <p:sp>
        <p:nvSpPr>
          <p:cNvPr id="13" name="Picture Placeholder 7">
            <a:extLst>
              <a:ext uri="{FF2B5EF4-FFF2-40B4-BE49-F238E27FC236}">
                <a16:creationId xmlns:a16="http://schemas.microsoft.com/office/drawing/2014/main" id="{A6AF0F06-DAE2-4932-9E5E-693994E4A993}"/>
              </a:ext>
            </a:extLst>
          </p:cNvPr>
          <p:cNvSpPr>
            <a:spLocks noGrp="1"/>
          </p:cNvSpPr>
          <p:nvPr>
            <p:ph type="pic" sz="quarter" idx="15"/>
          </p:nvPr>
        </p:nvSpPr>
        <p:spPr>
          <a:xfrm>
            <a:off x="9140623" y="2174691"/>
            <a:ext cx="3051377" cy="4683309"/>
          </a:xfrm>
        </p:spPr>
        <p:txBody>
          <a:bodyPr/>
          <a:lstStyle/>
          <a:p>
            <a:endParaRPr lang="id-ID"/>
          </a:p>
        </p:txBody>
      </p:sp>
      <p:sp>
        <p:nvSpPr>
          <p:cNvPr id="15" name="Picture Placeholder 7">
            <a:extLst>
              <a:ext uri="{FF2B5EF4-FFF2-40B4-BE49-F238E27FC236}">
                <a16:creationId xmlns:a16="http://schemas.microsoft.com/office/drawing/2014/main" id="{39ED25AB-BB2B-4BFD-9972-A84C1A548961}"/>
              </a:ext>
            </a:extLst>
          </p:cNvPr>
          <p:cNvSpPr>
            <a:spLocks noGrp="1"/>
          </p:cNvSpPr>
          <p:nvPr>
            <p:ph type="pic" sz="quarter" idx="16"/>
          </p:nvPr>
        </p:nvSpPr>
        <p:spPr>
          <a:xfrm>
            <a:off x="9140623" y="0"/>
            <a:ext cx="3051376" cy="2002878"/>
          </a:xfrm>
        </p:spPr>
        <p:txBody>
          <a:bodyPr/>
          <a:lstStyle/>
          <a:p>
            <a:endParaRPr lang="id-ID"/>
          </a:p>
        </p:txBody>
      </p:sp>
      <p:sp>
        <p:nvSpPr>
          <p:cNvPr id="18" name="Picture Placeholder 7">
            <a:extLst>
              <a:ext uri="{FF2B5EF4-FFF2-40B4-BE49-F238E27FC236}">
                <a16:creationId xmlns:a16="http://schemas.microsoft.com/office/drawing/2014/main" id="{7BD194CB-345F-4702-93E8-F59D68B77B0D}"/>
              </a:ext>
            </a:extLst>
          </p:cNvPr>
          <p:cNvSpPr>
            <a:spLocks noGrp="1"/>
          </p:cNvSpPr>
          <p:nvPr>
            <p:ph type="pic" sz="quarter" idx="18"/>
          </p:nvPr>
        </p:nvSpPr>
        <p:spPr>
          <a:xfrm>
            <a:off x="0" y="14763"/>
            <a:ext cx="4038600" cy="1924343"/>
          </a:xfrm>
        </p:spPr>
        <p:txBody>
          <a:bodyPr/>
          <a:lstStyle/>
          <a:p>
            <a:endParaRPr lang="id-ID"/>
          </a:p>
        </p:txBody>
      </p:sp>
      <p:sp>
        <p:nvSpPr>
          <p:cNvPr id="22" name="Picture Placeholder 21">
            <a:extLst>
              <a:ext uri="{FF2B5EF4-FFF2-40B4-BE49-F238E27FC236}">
                <a16:creationId xmlns:a16="http://schemas.microsoft.com/office/drawing/2014/main" id="{37408140-C4C4-4215-AEC3-B2A7CFE4C8D8}"/>
              </a:ext>
            </a:extLst>
          </p:cNvPr>
          <p:cNvSpPr>
            <a:spLocks noGrp="1"/>
          </p:cNvSpPr>
          <p:nvPr>
            <p:ph type="pic" sz="quarter" idx="19"/>
          </p:nvPr>
        </p:nvSpPr>
        <p:spPr>
          <a:xfrm>
            <a:off x="4197752" y="0"/>
            <a:ext cx="1563236" cy="1371601"/>
          </a:xfrm>
          <a:custGeom>
            <a:avLst/>
            <a:gdLst>
              <a:gd name="connsiteX0" fmla="*/ 0 w 1563236"/>
              <a:gd name="connsiteY0" fmla="*/ 0 h 1371601"/>
              <a:gd name="connsiteX1" fmla="*/ 1563236 w 1563236"/>
              <a:gd name="connsiteY1" fmla="*/ 0 h 1371601"/>
              <a:gd name="connsiteX2" fmla="*/ 1563236 w 1563236"/>
              <a:gd name="connsiteY2" fmla="*/ 1371601 h 1371601"/>
              <a:gd name="connsiteX3" fmla="*/ 0 w 1563236"/>
              <a:gd name="connsiteY3" fmla="*/ 1371601 h 1371601"/>
            </a:gdLst>
            <a:ahLst/>
            <a:cxnLst>
              <a:cxn ang="0">
                <a:pos x="connsiteX0" y="connsiteY0"/>
              </a:cxn>
              <a:cxn ang="0">
                <a:pos x="connsiteX1" y="connsiteY1"/>
              </a:cxn>
              <a:cxn ang="0">
                <a:pos x="connsiteX2" y="connsiteY2"/>
              </a:cxn>
              <a:cxn ang="0">
                <a:pos x="connsiteX3" y="connsiteY3"/>
              </a:cxn>
            </a:cxnLst>
            <a:rect l="l" t="t" r="r" b="b"/>
            <a:pathLst>
              <a:path w="1563236" h="1371601">
                <a:moveTo>
                  <a:pt x="0" y="0"/>
                </a:moveTo>
                <a:lnTo>
                  <a:pt x="1563236" y="0"/>
                </a:lnTo>
                <a:lnTo>
                  <a:pt x="1563236" y="1371601"/>
                </a:lnTo>
                <a:lnTo>
                  <a:pt x="0" y="1371601"/>
                </a:lnTo>
                <a:close/>
              </a:path>
            </a:pathLst>
          </a:custGeom>
        </p:spPr>
        <p:txBody>
          <a:bodyPr wrap="square">
            <a:noAutofit/>
          </a:bodyPr>
          <a:lstStyle/>
          <a:p>
            <a:endParaRPr lang="id-ID"/>
          </a:p>
        </p:txBody>
      </p:sp>
    </p:spTree>
    <p:extLst>
      <p:ext uri="{BB962C8B-B14F-4D97-AF65-F5344CB8AC3E}">
        <p14:creationId xmlns:p14="http://schemas.microsoft.com/office/powerpoint/2010/main" val="1174075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838200" y="256699"/>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cxnSp>
        <p:nvCxnSpPr>
          <p:cNvPr id="6" name="Straight Connector 5">
            <a:extLst>
              <a:ext uri="{FF2B5EF4-FFF2-40B4-BE49-F238E27FC236}">
                <a16:creationId xmlns:a16="http://schemas.microsoft.com/office/drawing/2014/main" id="{765B47CC-E507-4B93-8EDB-4426ABDE9226}"/>
              </a:ext>
            </a:extLst>
          </p:cNvPr>
          <p:cNvCxnSpPr/>
          <p:nvPr userDrawn="1"/>
        </p:nvCxnSpPr>
        <p:spPr>
          <a:xfrm>
            <a:off x="982980" y="1706880"/>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CCB1A949-F703-45BA-8E90-77B72F43D1CB}"/>
              </a:ext>
            </a:extLst>
          </p:cNvPr>
          <p:cNvSpPr>
            <a:spLocks noGrp="1"/>
          </p:cNvSpPr>
          <p:nvPr>
            <p:ph type="pic" sz="quarter" idx="13"/>
          </p:nvPr>
        </p:nvSpPr>
        <p:spPr>
          <a:xfrm>
            <a:off x="942023" y="2275523"/>
            <a:ext cx="2380297" cy="3607117"/>
          </a:xfrm>
          <a:prstGeom prst="rect">
            <a:avLst/>
          </a:prstGeom>
        </p:spPr>
        <p:txBody>
          <a:bodyPr wrap="square">
            <a:noAutofit/>
          </a:bodyPr>
          <a:lstStyle/>
          <a:p>
            <a:endParaRPr lang="id-ID"/>
          </a:p>
        </p:txBody>
      </p:sp>
      <p:sp>
        <p:nvSpPr>
          <p:cNvPr id="9" name="Rectangle 8">
            <a:extLst>
              <a:ext uri="{FF2B5EF4-FFF2-40B4-BE49-F238E27FC236}">
                <a16:creationId xmlns:a16="http://schemas.microsoft.com/office/drawing/2014/main" id="{1D7854E9-E1D2-4691-829D-3089E31EF56A}"/>
              </a:ext>
            </a:extLst>
          </p:cNvPr>
          <p:cNvSpPr/>
          <p:nvPr userDrawn="1"/>
        </p:nvSpPr>
        <p:spPr>
          <a:xfrm>
            <a:off x="6990080" y="0"/>
            <a:ext cx="5201920" cy="6858000"/>
          </a:xfrm>
          <a:prstGeom prst="rect">
            <a:avLst/>
          </a:prstGeom>
          <a:solidFill>
            <a:schemeClr val="tx2">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13">
            <a:extLst>
              <a:ext uri="{FF2B5EF4-FFF2-40B4-BE49-F238E27FC236}">
                <a16:creationId xmlns:a16="http://schemas.microsoft.com/office/drawing/2014/main" id="{D06F2C91-0074-4362-A7D8-C502E467CE1D}"/>
              </a:ext>
            </a:extLst>
          </p:cNvPr>
          <p:cNvSpPr>
            <a:spLocks noGrp="1"/>
          </p:cNvSpPr>
          <p:nvPr>
            <p:ph type="pic" sz="quarter" idx="14"/>
          </p:nvPr>
        </p:nvSpPr>
        <p:spPr>
          <a:xfrm>
            <a:off x="7407275" y="629920"/>
            <a:ext cx="1154431" cy="1154430"/>
          </a:xfrm>
        </p:spPr>
        <p:txBody>
          <a:bodyPr>
            <a:normAutofit/>
          </a:bodyPr>
          <a:lstStyle>
            <a:lvl1pPr>
              <a:defRPr sz="1200"/>
            </a:lvl1pPr>
          </a:lstStyle>
          <a:p>
            <a:endParaRPr lang="id-ID"/>
          </a:p>
        </p:txBody>
      </p:sp>
      <p:sp>
        <p:nvSpPr>
          <p:cNvPr id="15" name="Picture Placeholder 13">
            <a:extLst>
              <a:ext uri="{FF2B5EF4-FFF2-40B4-BE49-F238E27FC236}">
                <a16:creationId xmlns:a16="http://schemas.microsoft.com/office/drawing/2014/main" id="{7AFB2F41-4391-4526-A48A-88D8F6E61DA8}"/>
              </a:ext>
            </a:extLst>
          </p:cNvPr>
          <p:cNvSpPr>
            <a:spLocks noGrp="1"/>
          </p:cNvSpPr>
          <p:nvPr>
            <p:ph type="pic" sz="quarter" idx="15"/>
          </p:nvPr>
        </p:nvSpPr>
        <p:spPr>
          <a:xfrm>
            <a:off x="7407274" y="2101295"/>
            <a:ext cx="1154431" cy="1154430"/>
          </a:xfrm>
        </p:spPr>
        <p:txBody>
          <a:bodyPr>
            <a:normAutofit/>
          </a:bodyPr>
          <a:lstStyle>
            <a:lvl1pPr>
              <a:defRPr sz="1200"/>
            </a:lvl1pPr>
          </a:lstStyle>
          <a:p>
            <a:endParaRPr lang="id-ID"/>
          </a:p>
        </p:txBody>
      </p:sp>
      <p:sp>
        <p:nvSpPr>
          <p:cNvPr id="16" name="Picture Placeholder 13">
            <a:extLst>
              <a:ext uri="{FF2B5EF4-FFF2-40B4-BE49-F238E27FC236}">
                <a16:creationId xmlns:a16="http://schemas.microsoft.com/office/drawing/2014/main" id="{2A95110A-E493-437F-BAB1-74BEC8680C24}"/>
              </a:ext>
            </a:extLst>
          </p:cNvPr>
          <p:cNvSpPr>
            <a:spLocks noGrp="1"/>
          </p:cNvSpPr>
          <p:nvPr>
            <p:ph type="pic" sz="quarter" idx="16"/>
          </p:nvPr>
        </p:nvSpPr>
        <p:spPr>
          <a:xfrm>
            <a:off x="7407273" y="3572670"/>
            <a:ext cx="1154431" cy="1154430"/>
          </a:xfrm>
        </p:spPr>
        <p:txBody>
          <a:bodyPr>
            <a:normAutofit/>
          </a:bodyPr>
          <a:lstStyle>
            <a:lvl1pPr>
              <a:defRPr sz="1200"/>
            </a:lvl1pPr>
          </a:lstStyle>
          <a:p>
            <a:endParaRPr lang="id-ID"/>
          </a:p>
        </p:txBody>
      </p:sp>
      <p:sp>
        <p:nvSpPr>
          <p:cNvPr id="17" name="Picture Placeholder 13">
            <a:extLst>
              <a:ext uri="{FF2B5EF4-FFF2-40B4-BE49-F238E27FC236}">
                <a16:creationId xmlns:a16="http://schemas.microsoft.com/office/drawing/2014/main" id="{B1FC75BD-77C9-460B-B1CD-F94B2A07C3FE}"/>
              </a:ext>
            </a:extLst>
          </p:cNvPr>
          <p:cNvSpPr>
            <a:spLocks noGrp="1"/>
          </p:cNvSpPr>
          <p:nvPr>
            <p:ph type="pic" sz="quarter" idx="17"/>
          </p:nvPr>
        </p:nvSpPr>
        <p:spPr>
          <a:xfrm>
            <a:off x="7407272" y="5044045"/>
            <a:ext cx="1154431" cy="1154430"/>
          </a:xfrm>
        </p:spPr>
        <p:txBody>
          <a:bodyPr>
            <a:normAutofit/>
          </a:bodyPr>
          <a:lstStyle>
            <a:lvl1pPr>
              <a:defRPr sz="1200"/>
            </a:lvl1pPr>
          </a:lstStyle>
          <a:p>
            <a:endParaRPr lang="id-ID"/>
          </a:p>
        </p:txBody>
      </p:sp>
    </p:spTree>
    <p:extLst>
      <p:ext uri="{BB962C8B-B14F-4D97-AF65-F5344CB8AC3E}">
        <p14:creationId xmlns:p14="http://schemas.microsoft.com/office/powerpoint/2010/main" val="91127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838200" y="256699"/>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cxnSp>
        <p:nvCxnSpPr>
          <p:cNvPr id="6" name="Straight Connector 5">
            <a:extLst>
              <a:ext uri="{FF2B5EF4-FFF2-40B4-BE49-F238E27FC236}">
                <a16:creationId xmlns:a16="http://schemas.microsoft.com/office/drawing/2014/main" id="{765B47CC-E507-4B93-8EDB-4426ABDE9226}"/>
              </a:ext>
            </a:extLst>
          </p:cNvPr>
          <p:cNvCxnSpPr/>
          <p:nvPr userDrawn="1"/>
        </p:nvCxnSpPr>
        <p:spPr>
          <a:xfrm>
            <a:off x="982980" y="1706880"/>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474B9864-89AB-42E0-8935-9AAECA6EE6E3}"/>
              </a:ext>
            </a:extLst>
          </p:cNvPr>
          <p:cNvSpPr>
            <a:spLocks noGrp="1"/>
          </p:cNvSpPr>
          <p:nvPr>
            <p:ph type="pic" sz="quarter" idx="14"/>
          </p:nvPr>
        </p:nvSpPr>
        <p:spPr>
          <a:xfrm>
            <a:off x="9244315" y="2496474"/>
            <a:ext cx="2286000" cy="2743200"/>
          </a:xfrm>
        </p:spPr>
        <p:txBody>
          <a:bodyPr/>
          <a:lstStyle/>
          <a:p>
            <a:endParaRPr lang="en-US"/>
          </a:p>
        </p:txBody>
      </p:sp>
      <p:sp>
        <p:nvSpPr>
          <p:cNvPr id="18" name="Picture Placeholder 5">
            <a:extLst>
              <a:ext uri="{FF2B5EF4-FFF2-40B4-BE49-F238E27FC236}">
                <a16:creationId xmlns:a16="http://schemas.microsoft.com/office/drawing/2014/main" id="{60A677FB-3FB4-4289-8250-1F9FBC814C84}"/>
              </a:ext>
            </a:extLst>
          </p:cNvPr>
          <p:cNvSpPr>
            <a:spLocks noGrp="1"/>
          </p:cNvSpPr>
          <p:nvPr>
            <p:ph type="pic" sz="quarter" idx="15"/>
          </p:nvPr>
        </p:nvSpPr>
        <p:spPr>
          <a:xfrm>
            <a:off x="6849930" y="2496474"/>
            <a:ext cx="2286000" cy="2743200"/>
          </a:xfrm>
        </p:spPr>
        <p:txBody>
          <a:bodyPr/>
          <a:lstStyle/>
          <a:p>
            <a:endParaRPr lang="en-US"/>
          </a:p>
        </p:txBody>
      </p:sp>
      <p:sp>
        <p:nvSpPr>
          <p:cNvPr id="19" name="Picture Placeholder 5">
            <a:extLst>
              <a:ext uri="{FF2B5EF4-FFF2-40B4-BE49-F238E27FC236}">
                <a16:creationId xmlns:a16="http://schemas.microsoft.com/office/drawing/2014/main" id="{5E4E2BA5-9010-4EE0-BF04-1E8CAACE72CB}"/>
              </a:ext>
            </a:extLst>
          </p:cNvPr>
          <p:cNvSpPr>
            <a:spLocks noGrp="1"/>
          </p:cNvSpPr>
          <p:nvPr>
            <p:ph type="pic" sz="quarter" idx="16"/>
          </p:nvPr>
        </p:nvSpPr>
        <p:spPr>
          <a:xfrm>
            <a:off x="4458938" y="2496474"/>
            <a:ext cx="2286000" cy="2743200"/>
          </a:xfrm>
        </p:spPr>
        <p:txBody>
          <a:bodyPr/>
          <a:lstStyle/>
          <a:p>
            <a:endParaRPr lang="en-US"/>
          </a:p>
        </p:txBody>
      </p:sp>
    </p:spTree>
    <p:extLst>
      <p:ext uri="{BB962C8B-B14F-4D97-AF65-F5344CB8AC3E}">
        <p14:creationId xmlns:p14="http://schemas.microsoft.com/office/powerpoint/2010/main" val="1407037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838200" y="256699"/>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cxnSp>
        <p:nvCxnSpPr>
          <p:cNvPr id="6" name="Straight Connector 5">
            <a:extLst>
              <a:ext uri="{FF2B5EF4-FFF2-40B4-BE49-F238E27FC236}">
                <a16:creationId xmlns:a16="http://schemas.microsoft.com/office/drawing/2014/main" id="{765B47CC-E507-4B93-8EDB-4426ABDE9226}"/>
              </a:ext>
            </a:extLst>
          </p:cNvPr>
          <p:cNvCxnSpPr/>
          <p:nvPr userDrawn="1"/>
        </p:nvCxnSpPr>
        <p:spPr>
          <a:xfrm>
            <a:off x="982980" y="1706880"/>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474B9864-89AB-42E0-8935-9AAECA6EE6E3}"/>
              </a:ext>
            </a:extLst>
          </p:cNvPr>
          <p:cNvSpPr>
            <a:spLocks noGrp="1"/>
          </p:cNvSpPr>
          <p:nvPr>
            <p:ph type="pic" sz="quarter" idx="14"/>
          </p:nvPr>
        </p:nvSpPr>
        <p:spPr>
          <a:xfrm>
            <a:off x="8153400" y="-1"/>
            <a:ext cx="4038599" cy="6956385"/>
          </a:xfrm>
        </p:spPr>
        <p:txBody>
          <a:bodyPr/>
          <a:lstStyle/>
          <a:p>
            <a:endParaRPr lang="en-US" dirty="0"/>
          </a:p>
        </p:txBody>
      </p:sp>
    </p:spTree>
    <p:extLst>
      <p:ext uri="{BB962C8B-B14F-4D97-AF65-F5344CB8AC3E}">
        <p14:creationId xmlns:p14="http://schemas.microsoft.com/office/powerpoint/2010/main" val="390402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6096000" y="776228"/>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sp>
        <p:nvSpPr>
          <p:cNvPr id="7" name="Picture Placeholder 6">
            <a:extLst>
              <a:ext uri="{FF2B5EF4-FFF2-40B4-BE49-F238E27FC236}">
                <a16:creationId xmlns:a16="http://schemas.microsoft.com/office/drawing/2014/main" id="{367E3A20-29F3-44A6-B911-7EA63B97F105}"/>
              </a:ext>
            </a:extLst>
          </p:cNvPr>
          <p:cNvSpPr>
            <a:spLocks noGrp="1"/>
          </p:cNvSpPr>
          <p:nvPr>
            <p:ph type="pic" sz="quarter" idx="13"/>
          </p:nvPr>
        </p:nvSpPr>
        <p:spPr>
          <a:xfrm>
            <a:off x="0" y="-1"/>
            <a:ext cx="5715000" cy="6858001"/>
          </a:xfrm>
        </p:spPr>
        <p:txBody>
          <a:bodyPr/>
          <a:lstStyle/>
          <a:p>
            <a:endParaRPr lang="id-ID"/>
          </a:p>
        </p:txBody>
      </p:sp>
      <p:cxnSp>
        <p:nvCxnSpPr>
          <p:cNvPr id="8" name="Straight Connector 7">
            <a:extLst>
              <a:ext uri="{FF2B5EF4-FFF2-40B4-BE49-F238E27FC236}">
                <a16:creationId xmlns:a16="http://schemas.microsoft.com/office/drawing/2014/main" id="{C03CD6D1-8239-4300-914F-60A042049A76}"/>
              </a:ext>
            </a:extLst>
          </p:cNvPr>
          <p:cNvCxnSpPr/>
          <p:nvPr userDrawn="1"/>
        </p:nvCxnSpPr>
        <p:spPr>
          <a:xfrm>
            <a:off x="6278880" y="2499360"/>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456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DE4966D-F909-4001-9FF7-640EC9459A94}"/>
              </a:ext>
            </a:extLst>
          </p:cNvPr>
          <p:cNvSpPr>
            <a:spLocks noGrp="1"/>
          </p:cNvSpPr>
          <p:nvPr>
            <p:ph type="pic" sz="quarter" idx="13"/>
          </p:nvPr>
        </p:nvSpPr>
        <p:spPr>
          <a:xfrm>
            <a:off x="6476999" y="-1"/>
            <a:ext cx="5715000" cy="6858001"/>
          </a:xfrm>
          <a:custGeom>
            <a:avLst/>
            <a:gdLst>
              <a:gd name="connsiteX0" fmla="*/ 0 w 5715000"/>
              <a:gd name="connsiteY0" fmla="*/ 0 h 6858001"/>
              <a:gd name="connsiteX1" fmla="*/ 5715000 w 5715000"/>
              <a:gd name="connsiteY1" fmla="*/ 0 h 6858001"/>
              <a:gd name="connsiteX2" fmla="*/ 5715000 w 5715000"/>
              <a:gd name="connsiteY2" fmla="*/ 1 h 6858001"/>
              <a:gd name="connsiteX3" fmla="*/ 4218009 w 5715000"/>
              <a:gd name="connsiteY3" fmla="*/ 1 h 6858001"/>
              <a:gd name="connsiteX4" fmla="*/ 4218009 w 5715000"/>
              <a:gd name="connsiteY4" fmla="*/ 358626 h 6858001"/>
              <a:gd name="connsiteX5" fmla="*/ 5356375 w 5715000"/>
              <a:gd name="connsiteY5" fmla="*/ 358626 h 6858001"/>
              <a:gd name="connsiteX6" fmla="*/ 5356375 w 5715000"/>
              <a:gd name="connsiteY6" fmla="*/ 1496594 h 6858001"/>
              <a:gd name="connsiteX7" fmla="*/ 5715000 w 5715000"/>
              <a:gd name="connsiteY7" fmla="*/ 1496594 h 6858001"/>
              <a:gd name="connsiteX8" fmla="*/ 5715000 w 5715000"/>
              <a:gd name="connsiteY8" fmla="*/ 6858001 h 6858001"/>
              <a:gd name="connsiteX9" fmla="*/ 1496991 w 5715000"/>
              <a:gd name="connsiteY9" fmla="*/ 6858001 h 6858001"/>
              <a:gd name="connsiteX10" fmla="*/ 1496991 w 5715000"/>
              <a:gd name="connsiteY10" fmla="*/ 6499376 h 6858001"/>
              <a:gd name="connsiteX11" fmla="*/ 358625 w 5715000"/>
              <a:gd name="connsiteY11" fmla="*/ 6499376 h 6858001"/>
              <a:gd name="connsiteX12" fmla="*/ 358625 w 5715000"/>
              <a:gd name="connsiteY12" fmla="*/ 5361408 h 6858001"/>
              <a:gd name="connsiteX13" fmla="*/ 0 w 5715000"/>
              <a:gd name="connsiteY13" fmla="*/ 53614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00" h="6858001">
                <a:moveTo>
                  <a:pt x="0" y="0"/>
                </a:moveTo>
                <a:lnTo>
                  <a:pt x="5715000" y="0"/>
                </a:lnTo>
                <a:lnTo>
                  <a:pt x="5715000" y="1"/>
                </a:lnTo>
                <a:lnTo>
                  <a:pt x="4218009" y="1"/>
                </a:lnTo>
                <a:lnTo>
                  <a:pt x="4218009" y="358626"/>
                </a:lnTo>
                <a:lnTo>
                  <a:pt x="5356375" y="358626"/>
                </a:lnTo>
                <a:lnTo>
                  <a:pt x="5356375" y="1496594"/>
                </a:lnTo>
                <a:lnTo>
                  <a:pt x="5715000" y="1496594"/>
                </a:lnTo>
                <a:lnTo>
                  <a:pt x="5715000" y="6858001"/>
                </a:lnTo>
                <a:lnTo>
                  <a:pt x="1496991" y="6858001"/>
                </a:lnTo>
                <a:lnTo>
                  <a:pt x="1496991" y="6499376"/>
                </a:lnTo>
                <a:lnTo>
                  <a:pt x="358625" y="6499376"/>
                </a:lnTo>
                <a:lnTo>
                  <a:pt x="358625" y="5361408"/>
                </a:lnTo>
                <a:lnTo>
                  <a:pt x="0" y="5361408"/>
                </a:lnTo>
                <a:close/>
              </a:path>
            </a:pathLst>
          </a:custGeom>
          <a:solidFill>
            <a:schemeClr val="accent1"/>
          </a:solidFill>
        </p:spPr>
        <p:txBody>
          <a:bodyPr wrap="square">
            <a:noAutofit/>
          </a:bodyPr>
          <a:lstStyle/>
          <a:p>
            <a:endParaRPr lang="id-ID"/>
          </a:p>
        </p:txBody>
      </p:sp>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598026" y="776228"/>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cxnSp>
        <p:nvCxnSpPr>
          <p:cNvPr id="8" name="Straight Connector 7">
            <a:extLst>
              <a:ext uri="{FF2B5EF4-FFF2-40B4-BE49-F238E27FC236}">
                <a16:creationId xmlns:a16="http://schemas.microsoft.com/office/drawing/2014/main" id="{C03CD6D1-8239-4300-914F-60A042049A76}"/>
              </a:ext>
            </a:extLst>
          </p:cNvPr>
          <p:cNvCxnSpPr/>
          <p:nvPr userDrawn="1"/>
        </p:nvCxnSpPr>
        <p:spPr>
          <a:xfrm>
            <a:off x="780906" y="2499360"/>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813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67E3A20-29F3-44A6-B911-7EA63B97F105}"/>
              </a:ext>
            </a:extLst>
          </p:cNvPr>
          <p:cNvSpPr>
            <a:spLocks noGrp="1"/>
          </p:cNvSpPr>
          <p:nvPr>
            <p:ph type="pic" sz="quarter" idx="13"/>
          </p:nvPr>
        </p:nvSpPr>
        <p:spPr>
          <a:xfrm>
            <a:off x="0" y="-1"/>
            <a:ext cx="12192000" cy="3718561"/>
          </a:xfrm>
        </p:spPr>
        <p:txBody>
          <a:bodyPr/>
          <a:lstStyle/>
          <a:p>
            <a:endParaRPr lang="id-ID"/>
          </a:p>
        </p:txBody>
      </p:sp>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472440" y="2978408"/>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spTree>
    <p:extLst>
      <p:ext uri="{BB962C8B-B14F-4D97-AF65-F5344CB8AC3E}">
        <p14:creationId xmlns:p14="http://schemas.microsoft.com/office/powerpoint/2010/main" val="2316408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67E3A20-29F3-44A6-B911-7EA63B97F105}"/>
              </a:ext>
            </a:extLst>
          </p:cNvPr>
          <p:cNvSpPr>
            <a:spLocks noGrp="1"/>
          </p:cNvSpPr>
          <p:nvPr>
            <p:ph type="pic" sz="quarter" idx="13"/>
          </p:nvPr>
        </p:nvSpPr>
        <p:spPr>
          <a:xfrm>
            <a:off x="-5080" y="-1"/>
            <a:ext cx="7762240" cy="3352801"/>
          </a:xfrm>
        </p:spPr>
        <p:txBody>
          <a:bodyPr/>
          <a:lstStyle/>
          <a:p>
            <a:endParaRPr lang="id-ID"/>
          </a:p>
        </p:txBody>
      </p:sp>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472440" y="2690018"/>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sp>
        <p:nvSpPr>
          <p:cNvPr id="8" name="Picture Placeholder 6">
            <a:extLst>
              <a:ext uri="{FF2B5EF4-FFF2-40B4-BE49-F238E27FC236}">
                <a16:creationId xmlns:a16="http://schemas.microsoft.com/office/drawing/2014/main" id="{061DAE14-820B-4EDE-ADED-590FCC60D6B9}"/>
              </a:ext>
            </a:extLst>
          </p:cNvPr>
          <p:cNvSpPr>
            <a:spLocks noGrp="1"/>
          </p:cNvSpPr>
          <p:nvPr>
            <p:ph type="pic" sz="quarter" idx="14"/>
          </p:nvPr>
        </p:nvSpPr>
        <p:spPr>
          <a:xfrm>
            <a:off x="4810760" y="3527504"/>
            <a:ext cx="2946400" cy="2828846"/>
          </a:xfrm>
        </p:spPr>
        <p:txBody>
          <a:bodyPr/>
          <a:lstStyle/>
          <a:p>
            <a:endParaRPr lang="id-ID"/>
          </a:p>
        </p:txBody>
      </p:sp>
    </p:spTree>
    <p:extLst>
      <p:ext uri="{BB962C8B-B14F-4D97-AF65-F5344CB8AC3E}">
        <p14:creationId xmlns:p14="http://schemas.microsoft.com/office/powerpoint/2010/main" val="1787075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p:nvPr>
        </p:nvSpPr>
        <p:spPr>
          <a:xfrm>
            <a:off x="838200" y="256700"/>
            <a:ext cx="10515600" cy="658998"/>
          </a:xfrm>
          <a:prstGeom prst="rect">
            <a:avLst/>
          </a:prstGeom>
        </p:spPr>
        <p:txBody>
          <a:bodyPr/>
          <a:lstStyle>
            <a:lvl1pPr>
              <a:defRPr baseline="0">
                <a:solidFill>
                  <a:schemeClr val="tx1"/>
                </a:solidFill>
                <a:latin typeface="+mn-lt"/>
              </a:defRPr>
            </a:lvl1pPr>
          </a:lstStyle>
          <a:p>
            <a:r>
              <a:rPr lang="en-US" dirty="0"/>
              <a:t>Click to edit</a:t>
            </a:r>
            <a:r>
              <a:rPr lang="id-ID" dirty="0"/>
              <a:t> </a:t>
            </a: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a:xfrm>
            <a:off x="9982200" y="6356350"/>
            <a:ext cx="2080404" cy="365125"/>
          </a:xfrm>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a:xfrm>
            <a:off x="838201" y="6356350"/>
            <a:ext cx="7475054" cy="365125"/>
          </a:xfrm>
        </p:spPr>
        <p:txBody>
          <a:bodyPr/>
          <a:lstStyle>
            <a:lvl1pPr algn="l">
              <a:defRPr/>
            </a:lvl1p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a:xfrm>
            <a:off x="111336" y="403636"/>
            <a:ext cx="580138" cy="365125"/>
          </a:xfrm>
          <a:solidFill>
            <a:schemeClr val="tx1"/>
          </a:solidFill>
        </p:spPr>
        <p:txBody>
          <a:bodyPr/>
          <a:lstStyle>
            <a:lvl1pPr>
              <a:defRPr sz="2000">
                <a:solidFill>
                  <a:srgbClr val="FFC000"/>
                </a:solidFill>
              </a:defRPr>
            </a:lvl1pPr>
          </a:lstStyle>
          <a:p>
            <a:fld id="{66460FDD-9629-4AEC-8D26-475411E7BDE6}" type="slidenum">
              <a:rPr lang="id-ID" smtClean="0"/>
              <a:pPr/>
              <a:t>‹#›</a:t>
            </a:fld>
            <a:endParaRPr lang="id-ID"/>
          </a:p>
        </p:txBody>
      </p:sp>
      <p:cxnSp>
        <p:nvCxnSpPr>
          <p:cNvPr id="6" name="Straight Connector 5">
            <a:extLst>
              <a:ext uri="{FF2B5EF4-FFF2-40B4-BE49-F238E27FC236}">
                <a16:creationId xmlns:a16="http://schemas.microsoft.com/office/drawing/2014/main" id="{765B47CC-E507-4B93-8EDB-4426ABDE9226}"/>
              </a:ext>
            </a:extLst>
          </p:cNvPr>
          <p:cNvCxnSpPr>
            <a:cxnSpLocks/>
          </p:cNvCxnSpPr>
          <p:nvPr userDrawn="1"/>
        </p:nvCxnSpPr>
        <p:spPr>
          <a:xfrm>
            <a:off x="982980" y="915697"/>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F462E7B-C409-F740-912B-D4B0FC236C1C}"/>
              </a:ext>
            </a:extLst>
          </p:cNvPr>
          <p:cNvSpPr/>
          <p:nvPr userDrawn="1"/>
        </p:nvSpPr>
        <p:spPr>
          <a:xfrm>
            <a:off x="540853" y="6303035"/>
            <a:ext cx="11110293" cy="5331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1" name="TextBox 10">
            <a:extLst>
              <a:ext uri="{FF2B5EF4-FFF2-40B4-BE49-F238E27FC236}">
                <a16:creationId xmlns:a16="http://schemas.microsoft.com/office/drawing/2014/main" id="{DBE8ED03-F4FA-CB44-87C9-FF98FB3EE6E0}"/>
              </a:ext>
            </a:extLst>
          </p:cNvPr>
          <p:cNvSpPr txBox="1"/>
          <p:nvPr userDrawn="1"/>
        </p:nvSpPr>
        <p:spPr>
          <a:xfrm>
            <a:off x="838200" y="1179798"/>
            <a:ext cx="10991974" cy="584775"/>
          </a:xfrm>
          <a:prstGeom prst="rect">
            <a:avLst/>
          </a:prstGeom>
          <a:noFill/>
        </p:spPr>
        <p:txBody>
          <a:bodyPr wrap="square" rtlCol="0">
            <a:spAutoFit/>
          </a:bodyPr>
          <a:lstStyle/>
          <a:p>
            <a:pPr marL="457200" indent="-457200">
              <a:buFont typeface="Arial" panose="020B0604020202020204" pitchFamily="34" charset="0"/>
              <a:buChar char="•"/>
            </a:pPr>
            <a:endParaRPr lang="id-ID" sz="3200" dirty="0">
              <a:latin typeface="+mj-lt"/>
            </a:endParaRPr>
          </a:p>
        </p:txBody>
      </p:sp>
      <p:sp>
        <p:nvSpPr>
          <p:cNvPr id="12" name="Text Placeholder 2">
            <a:extLst>
              <a:ext uri="{FF2B5EF4-FFF2-40B4-BE49-F238E27FC236}">
                <a16:creationId xmlns:a16="http://schemas.microsoft.com/office/drawing/2014/main" id="{1AC0E07C-B2A5-4876-BCB9-C7F7BC9CD642}"/>
              </a:ext>
            </a:extLst>
          </p:cNvPr>
          <p:cNvSpPr>
            <a:spLocks noGrp="1"/>
          </p:cNvSpPr>
          <p:nvPr>
            <p:ph idx="1"/>
          </p:nvPr>
        </p:nvSpPr>
        <p:spPr>
          <a:xfrm>
            <a:off x="838200" y="1037968"/>
            <a:ext cx="10515600" cy="513899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Tree>
    <p:extLst>
      <p:ext uri="{BB962C8B-B14F-4D97-AF65-F5344CB8AC3E}">
        <p14:creationId xmlns:p14="http://schemas.microsoft.com/office/powerpoint/2010/main" val="56056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54FC38F-4DD8-4E42-A887-A2C095995804}"/>
              </a:ext>
            </a:extLst>
          </p:cNvPr>
          <p:cNvSpPr>
            <a:spLocks noGrp="1"/>
          </p:cNvSpPr>
          <p:nvPr>
            <p:ph type="pic" sz="quarter" idx="13"/>
          </p:nvPr>
        </p:nvSpPr>
        <p:spPr>
          <a:xfrm>
            <a:off x="0" y="0"/>
            <a:ext cx="12192000" cy="6858000"/>
          </a:xfrm>
          <a:custGeom>
            <a:avLst/>
            <a:gdLst>
              <a:gd name="connsiteX0" fmla="*/ 0 w 12192000"/>
              <a:gd name="connsiteY0" fmla="*/ 0 h 6858000"/>
              <a:gd name="connsiteX1" fmla="*/ 9637712 w 12192000"/>
              <a:gd name="connsiteY1" fmla="*/ 0 h 6858000"/>
              <a:gd name="connsiteX2" fmla="*/ 9637712 w 12192000"/>
              <a:gd name="connsiteY2" fmla="*/ 541338 h 6858000"/>
              <a:gd name="connsiteX3" fmla="*/ 11650662 w 12192000"/>
              <a:gd name="connsiteY3" fmla="*/ 541338 h 6858000"/>
              <a:gd name="connsiteX4" fmla="*/ 11650662 w 12192000"/>
              <a:gd name="connsiteY4" fmla="*/ 2552700 h 6858000"/>
              <a:gd name="connsiteX5" fmla="*/ 12192000 w 12192000"/>
              <a:gd name="connsiteY5" fmla="*/ 2552700 h 6858000"/>
              <a:gd name="connsiteX6" fmla="*/ 12192000 w 12192000"/>
              <a:gd name="connsiteY6" fmla="*/ 6858000 h 6858000"/>
              <a:gd name="connsiteX7" fmla="*/ 2554288 w 12192000"/>
              <a:gd name="connsiteY7" fmla="*/ 6858000 h 6858000"/>
              <a:gd name="connsiteX8" fmla="*/ 2554288 w 12192000"/>
              <a:gd name="connsiteY8" fmla="*/ 6316663 h 6858000"/>
              <a:gd name="connsiteX9" fmla="*/ 541338 w 12192000"/>
              <a:gd name="connsiteY9" fmla="*/ 6316663 h 6858000"/>
              <a:gd name="connsiteX10" fmla="*/ 541338 w 12192000"/>
              <a:gd name="connsiteY10" fmla="*/ 4305300 h 6858000"/>
              <a:gd name="connsiteX11" fmla="*/ 0 w 12192000"/>
              <a:gd name="connsiteY11" fmla="*/ 43053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9637712" y="0"/>
                </a:lnTo>
                <a:lnTo>
                  <a:pt x="9637712" y="541338"/>
                </a:lnTo>
                <a:lnTo>
                  <a:pt x="11650662" y="541338"/>
                </a:lnTo>
                <a:lnTo>
                  <a:pt x="11650662" y="2552700"/>
                </a:lnTo>
                <a:lnTo>
                  <a:pt x="12192000" y="2552700"/>
                </a:lnTo>
                <a:lnTo>
                  <a:pt x="12192000" y="6858000"/>
                </a:lnTo>
                <a:lnTo>
                  <a:pt x="2554288" y="6858000"/>
                </a:lnTo>
                <a:lnTo>
                  <a:pt x="2554288" y="6316663"/>
                </a:lnTo>
                <a:lnTo>
                  <a:pt x="541338" y="6316663"/>
                </a:lnTo>
                <a:lnTo>
                  <a:pt x="541338" y="4305300"/>
                </a:lnTo>
                <a:lnTo>
                  <a:pt x="0" y="4305300"/>
                </a:lnTo>
                <a:close/>
              </a:path>
            </a:pathLst>
          </a:custGeom>
        </p:spPr>
        <p:txBody>
          <a:bodyPr wrap="square">
            <a:noAutofit/>
          </a:bodyPr>
          <a:lstStyle/>
          <a:p>
            <a:endParaRPr lang="id-ID"/>
          </a:p>
        </p:txBody>
      </p:sp>
    </p:spTree>
    <p:extLst>
      <p:ext uri="{BB962C8B-B14F-4D97-AF65-F5344CB8AC3E}">
        <p14:creationId xmlns:p14="http://schemas.microsoft.com/office/powerpoint/2010/main" val="3870319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393107" y="1114425"/>
            <a:ext cx="10707879" cy="5203248"/>
          </a:xfrm>
        </p:spPr>
        <p:txBody>
          <a:bodyPr/>
          <a:lstStyle>
            <a:lvl1pPr>
              <a:spcBef>
                <a:spcPts val="16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001516" y="6474691"/>
            <a:ext cx="812911" cy="383309"/>
          </a:xfrm>
          <a:prstGeom prst="rect">
            <a:avLst/>
          </a:prstGeom>
        </p:spPr>
        <p:txBody>
          <a:bodyPr/>
          <a:lstStyle>
            <a:lvl1pPr>
              <a:defRPr sz="1200" b="1">
                <a:solidFill>
                  <a:schemeClr val="tx1"/>
                </a:solidFill>
              </a:defRPr>
            </a:lvl1pPr>
          </a:lstStyle>
          <a:p>
            <a:r>
              <a:rPr lang="en-US"/>
              <a:t>November 16, 2021</a:t>
            </a:r>
            <a:endParaRPr lang="en-US" dirty="0"/>
          </a:p>
        </p:txBody>
      </p:sp>
      <p:sp>
        <p:nvSpPr>
          <p:cNvPr id="5" name="Footer Placeholder 4"/>
          <p:cNvSpPr>
            <a:spLocks noGrp="1"/>
          </p:cNvSpPr>
          <p:nvPr>
            <p:ph type="ftr" sz="quarter" idx="11"/>
          </p:nvPr>
        </p:nvSpPr>
        <p:spPr>
          <a:xfrm>
            <a:off x="3583710" y="6446220"/>
            <a:ext cx="4064000" cy="365125"/>
          </a:xfrm>
          <a:prstGeom prst="rect">
            <a:avLst/>
          </a:prstGeom>
        </p:spPr>
        <p:txBody>
          <a:bodyPr/>
          <a:lstStyle>
            <a:lvl1pPr algn="ctr">
              <a:defRPr sz="1200" b="1">
                <a:solidFill>
                  <a:schemeClr val="tx1"/>
                </a:solidFill>
              </a:defRPr>
            </a:lvl1pPr>
          </a:lstStyle>
          <a:p>
            <a:r>
              <a:rPr lang="en-US"/>
              <a:t>Supercomputing 2021                                          Tushar Krishna | Georgia Institute of Technology</a:t>
            </a:r>
            <a:endParaRPr lang="en-US" dirty="0"/>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Tree>
    <p:extLst>
      <p:ext uri="{BB962C8B-B14F-4D97-AF65-F5344CB8AC3E}">
        <p14:creationId xmlns:p14="http://schemas.microsoft.com/office/powerpoint/2010/main" val="1406054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3AF94B2-6829-4C62-A5D6-C39DDB89A064}"/>
              </a:ext>
            </a:extLst>
          </p:cNvPr>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69212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80FA72-8AF5-49CF-AAF5-6A053878C197}"/>
              </a:ext>
            </a:extLst>
          </p:cNvPr>
          <p:cNvSpPr/>
          <p:nvPr userDrawn="1"/>
        </p:nvSpPr>
        <p:spPr>
          <a:xfrm>
            <a:off x="0" y="0"/>
            <a:ext cx="12192000" cy="18389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838200" y="256699"/>
            <a:ext cx="5349240" cy="1325563"/>
          </a:xfrm>
        </p:spPr>
        <p:txBody>
          <a:bodyPr/>
          <a:lstStyle>
            <a:lvl1pPr>
              <a:defRPr>
                <a:solidFill>
                  <a:schemeClr val="accent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spTree>
    <p:extLst>
      <p:ext uri="{BB962C8B-B14F-4D97-AF65-F5344CB8AC3E}">
        <p14:creationId xmlns:p14="http://schemas.microsoft.com/office/powerpoint/2010/main" val="2253708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838200" y="256699"/>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cxnSp>
        <p:nvCxnSpPr>
          <p:cNvPr id="6" name="Straight Connector 5">
            <a:extLst>
              <a:ext uri="{FF2B5EF4-FFF2-40B4-BE49-F238E27FC236}">
                <a16:creationId xmlns:a16="http://schemas.microsoft.com/office/drawing/2014/main" id="{765B47CC-E507-4B93-8EDB-4426ABDE9226}"/>
              </a:ext>
            </a:extLst>
          </p:cNvPr>
          <p:cNvCxnSpPr>
            <a:cxnSpLocks/>
          </p:cNvCxnSpPr>
          <p:nvPr userDrawn="1"/>
        </p:nvCxnSpPr>
        <p:spPr>
          <a:xfrm>
            <a:off x="982980" y="915697"/>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392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spTree>
    <p:extLst>
      <p:ext uri="{BB962C8B-B14F-4D97-AF65-F5344CB8AC3E}">
        <p14:creationId xmlns:p14="http://schemas.microsoft.com/office/powerpoint/2010/main" val="26706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sp>
        <p:nvSpPr>
          <p:cNvPr id="7" name="Picture Placeholder 7">
            <a:extLst>
              <a:ext uri="{FF2B5EF4-FFF2-40B4-BE49-F238E27FC236}">
                <a16:creationId xmlns:a16="http://schemas.microsoft.com/office/drawing/2014/main" id="{7708821C-4BFB-41BC-AE8B-847A90ECEC49}"/>
              </a:ext>
            </a:extLst>
          </p:cNvPr>
          <p:cNvSpPr>
            <a:spLocks noGrp="1"/>
          </p:cNvSpPr>
          <p:nvPr>
            <p:ph type="pic" sz="quarter" idx="13"/>
          </p:nvPr>
        </p:nvSpPr>
        <p:spPr>
          <a:xfrm>
            <a:off x="0" y="4236720"/>
            <a:ext cx="12192000" cy="2621280"/>
          </a:xfrm>
        </p:spPr>
        <p:txBody>
          <a:bodyPr/>
          <a:lstStyle/>
          <a:p>
            <a:endParaRPr lang="id-ID"/>
          </a:p>
        </p:txBody>
      </p:sp>
    </p:spTree>
    <p:extLst>
      <p:ext uri="{BB962C8B-B14F-4D97-AF65-F5344CB8AC3E}">
        <p14:creationId xmlns:p14="http://schemas.microsoft.com/office/powerpoint/2010/main" val="3224178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838200" y="256699"/>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cxnSp>
        <p:nvCxnSpPr>
          <p:cNvPr id="6" name="Straight Connector 5">
            <a:extLst>
              <a:ext uri="{FF2B5EF4-FFF2-40B4-BE49-F238E27FC236}">
                <a16:creationId xmlns:a16="http://schemas.microsoft.com/office/drawing/2014/main" id="{765B47CC-E507-4B93-8EDB-4426ABDE9226}"/>
              </a:ext>
            </a:extLst>
          </p:cNvPr>
          <p:cNvCxnSpPr/>
          <p:nvPr userDrawn="1"/>
        </p:nvCxnSpPr>
        <p:spPr>
          <a:xfrm>
            <a:off x="982980" y="1706880"/>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3A98E279-3D83-4752-AC09-74B9F0B88B29}"/>
              </a:ext>
            </a:extLst>
          </p:cNvPr>
          <p:cNvSpPr>
            <a:spLocks noGrp="1"/>
          </p:cNvSpPr>
          <p:nvPr>
            <p:ph type="pic" sz="quarter" idx="13"/>
          </p:nvPr>
        </p:nvSpPr>
        <p:spPr>
          <a:xfrm>
            <a:off x="0" y="2075631"/>
            <a:ext cx="6187440" cy="3119437"/>
          </a:xfrm>
        </p:spPr>
        <p:txBody>
          <a:bodyPr/>
          <a:lstStyle/>
          <a:p>
            <a:endParaRPr lang="id-ID"/>
          </a:p>
        </p:txBody>
      </p:sp>
      <p:sp>
        <p:nvSpPr>
          <p:cNvPr id="9" name="Picture Placeholder 7">
            <a:extLst>
              <a:ext uri="{FF2B5EF4-FFF2-40B4-BE49-F238E27FC236}">
                <a16:creationId xmlns:a16="http://schemas.microsoft.com/office/drawing/2014/main" id="{251B953C-8DB9-4448-8114-3F651D700F75}"/>
              </a:ext>
            </a:extLst>
          </p:cNvPr>
          <p:cNvSpPr>
            <a:spLocks noGrp="1"/>
          </p:cNvSpPr>
          <p:nvPr>
            <p:ph type="pic" sz="quarter" idx="14"/>
          </p:nvPr>
        </p:nvSpPr>
        <p:spPr>
          <a:xfrm>
            <a:off x="6187440" y="0"/>
            <a:ext cx="3302000" cy="2097354"/>
          </a:xfrm>
        </p:spPr>
        <p:txBody>
          <a:bodyPr/>
          <a:lstStyle/>
          <a:p>
            <a:endParaRPr lang="id-ID"/>
          </a:p>
        </p:txBody>
      </p:sp>
      <p:sp>
        <p:nvSpPr>
          <p:cNvPr id="10" name="Picture Placeholder 7">
            <a:extLst>
              <a:ext uri="{FF2B5EF4-FFF2-40B4-BE49-F238E27FC236}">
                <a16:creationId xmlns:a16="http://schemas.microsoft.com/office/drawing/2014/main" id="{8C1EF802-59EE-4E51-9A0F-C85A820F8B67}"/>
              </a:ext>
            </a:extLst>
          </p:cNvPr>
          <p:cNvSpPr>
            <a:spLocks noGrp="1"/>
          </p:cNvSpPr>
          <p:nvPr>
            <p:ph type="pic" sz="quarter" idx="15"/>
          </p:nvPr>
        </p:nvSpPr>
        <p:spPr>
          <a:xfrm>
            <a:off x="6187440" y="5195068"/>
            <a:ext cx="3302000" cy="1662932"/>
          </a:xfrm>
        </p:spPr>
        <p:txBody>
          <a:bodyPr/>
          <a:lstStyle/>
          <a:p>
            <a:endParaRPr lang="id-ID"/>
          </a:p>
        </p:txBody>
      </p:sp>
      <p:sp>
        <p:nvSpPr>
          <p:cNvPr id="12" name="Picture Placeholder 7">
            <a:extLst>
              <a:ext uri="{FF2B5EF4-FFF2-40B4-BE49-F238E27FC236}">
                <a16:creationId xmlns:a16="http://schemas.microsoft.com/office/drawing/2014/main" id="{16F9A0C4-BF8B-48AE-88C7-2E0D7B4BE62D}"/>
              </a:ext>
            </a:extLst>
          </p:cNvPr>
          <p:cNvSpPr>
            <a:spLocks noGrp="1"/>
          </p:cNvSpPr>
          <p:nvPr>
            <p:ph type="pic" sz="quarter" idx="17"/>
          </p:nvPr>
        </p:nvSpPr>
        <p:spPr>
          <a:xfrm>
            <a:off x="9489440" y="2097354"/>
            <a:ext cx="2682240" cy="3097714"/>
          </a:xfrm>
        </p:spPr>
        <p:txBody>
          <a:bodyPr/>
          <a:lstStyle/>
          <a:p>
            <a:endParaRPr lang="id-ID" dirty="0"/>
          </a:p>
        </p:txBody>
      </p:sp>
    </p:spTree>
    <p:extLst>
      <p:ext uri="{BB962C8B-B14F-4D97-AF65-F5344CB8AC3E}">
        <p14:creationId xmlns:p14="http://schemas.microsoft.com/office/powerpoint/2010/main" val="400289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5D7B-856B-42D4-8200-824D496C6437}"/>
              </a:ext>
            </a:extLst>
          </p:cNvPr>
          <p:cNvSpPr>
            <a:spLocks noGrp="1"/>
          </p:cNvSpPr>
          <p:nvPr>
            <p:ph type="title" hasCustomPrompt="1"/>
          </p:nvPr>
        </p:nvSpPr>
        <p:spPr>
          <a:xfrm>
            <a:off x="838200" y="256699"/>
            <a:ext cx="5349240" cy="1325563"/>
          </a:xfrm>
        </p:spPr>
        <p:txBody>
          <a:bodyPr/>
          <a:lstStyle>
            <a:lvl1pPr>
              <a:defRPr>
                <a:solidFill>
                  <a:schemeClr val="tx1"/>
                </a:solidFill>
              </a:defRPr>
            </a:lvl1pPr>
          </a:lstStyle>
          <a:p>
            <a:r>
              <a:rPr lang="en-US" dirty="0"/>
              <a:t>Click to edit</a:t>
            </a:r>
            <a:br>
              <a:rPr lang="id-ID" dirty="0"/>
            </a:br>
            <a:r>
              <a:rPr lang="en-US" dirty="0"/>
              <a:t>Master title style</a:t>
            </a:r>
            <a:endParaRPr lang="id-ID" dirty="0"/>
          </a:p>
        </p:txBody>
      </p:sp>
      <p:sp>
        <p:nvSpPr>
          <p:cNvPr id="3" name="Date Placeholder 2">
            <a:extLst>
              <a:ext uri="{FF2B5EF4-FFF2-40B4-BE49-F238E27FC236}">
                <a16:creationId xmlns:a16="http://schemas.microsoft.com/office/drawing/2014/main" id="{69DB11BA-6A36-49C2-8E33-E6981D6E8B53}"/>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321A6167-A6B0-4316-B3EC-1ED9DC507665}"/>
              </a:ext>
            </a:extLst>
          </p:cNvPr>
          <p:cNvSpPr>
            <a:spLocks noGrp="1"/>
          </p:cNvSpPr>
          <p:nvPr>
            <p:ph type="ftr" sz="quarter" idx="11"/>
          </p:nvPr>
        </p:nvSpPr>
        <p:spPr/>
        <p:txBody>
          <a:bodyPr/>
          <a:lstStyle/>
          <a:p>
            <a:r>
              <a:rPr lang="id-ID"/>
              <a:t>Supercomputing 2021                                          Tushar Krishna | Georgia Institute of Technology</a:t>
            </a:r>
          </a:p>
        </p:txBody>
      </p:sp>
      <p:sp>
        <p:nvSpPr>
          <p:cNvPr id="5" name="Slide Number Placeholder 4">
            <a:extLst>
              <a:ext uri="{FF2B5EF4-FFF2-40B4-BE49-F238E27FC236}">
                <a16:creationId xmlns:a16="http://schemas.microsoft.com/office/drawing/2014/main" id="{93877C89-8426-4117-A6AC-A91BB4A821D1}"/>
              </a:ext>
            </a:extLst>
          </p:cNvPr>
          <p:cNvSpPr>
            <a:spLocks noGrp="1"/>
          </p:cNvSpPr>
          <p:nvPr>
            <p:ph type="sldNum" sz="quarter" idx="12"/>
          </p:nvPr>
        </p:nvSpPr>
        <p:spPr/>
        <p:txBody>
          <a:bodyPr/>
          <a:lstStyle/>
          <a:p>
            <a:fld id="{66460FDD-9629-4AEC-8D26-475411E7BDE6}" type="slidenum">
              <a:rPr lang="id-ID" smtClean="0"/>
              <a:t>‹#›</a:t>
            </a:fld>
            <a:endParaRPr lang="id-ID"/>
          </a:p>
        </p:txBody>
      </p:sp>
      <p:cxnSp>
        <p:nvCxnSpPr>
          <p:cNvPr id="6" name="Straight Connector 5">
            <a:extLst>
              <a:ext uri="{FF2B5EF4-FFF2-40B4-BE49-F238E27FC236}">
                <a16:creationId xmlns:a16="http://schemas.microsoft.com/office/drawing/2014/main" id="{765B47CC-E507-4B93-8EDB-4426ABDE9226}"/>
              </a:ext>
            </a:extLst>
          </p:cNvPr>
          <p:cNvCxnSpPr/>
          <p:nvPr userDrawn="1"/>
        </p:nvCxnSpPr>
        <p:spPr>
          <a:xfrm>
            <a:off x="982980" y="1706880"/>
            <a:ext cx="1341120"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3A98E279-3D83-4752-AC09-74B9F0B88B29}"/>
              </a:ext>
            </a:extLst>
          </p:cNvPr>
          <p:cNvSpPr>
            <a:spLocks noGrp="1"/>
          </p:cNvSpPr>
          <p:nvPr>
            <p:ph type="pic" sz="quarter" idx="13"/>
          </p:nvPr>
        </p:nvSpPr>
        <p:spPr>
          <a:xfrm>
            <a:off x="0" y="2075631"/>
            <a:ext cx="12192000" cy="3654609"/>
          </a:xfrm>
        </p:spPr>
        <p:txBody>
          <a:bodyPr/>
          <a:lstStyle/>
          <a:p>
            <a:endParaRPr lang="id-ID"/>
          </a:p>
        </p:txBody>
      </p:sp>
    </p:spTree>
    <p:extLst>
      <p:ext uri="{BB962C8B-B14F-4D97-AF65-F5344CB8AC3E}">
        <p14:creationId xmlns:p14="http://schemas.microsoft.com/office/powerpoint/2010/main" val="111024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BFAB9-3BCD-499F-90A2-4BC4B58A66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1AC0E07C-B2A5-4876-BCB9-C7F7BC9CD6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84E2E08F-724E-463E-A003-C0C06B0B3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16, 2021</a:t>
            </a:r>
            <a:endParaRPr lang="id-ID"/>
          </a:p>
        </p:txBody>
      </p:sp>
      <p:sp>
        <p:nvSpPr>
          <p:cNvPr id="5" name="Footer Placeholder 4">
            <a:extLst>
              <a:ext uri="{FF2B5EF4-FFF2-40B4-BE49-F238E27FC236}">
                <a16:creationId xmlns:a16="http://schemas.microsoft.com/office/drawing/2014/main" id="{ED9C14AB-1C03-4603-B0A6-B56A8E0A88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d-ID"/>
              <a:t>Supercomputing 2021                                          Tushar Krishna | Georgia Institute of Technology</a:t>
            </a:r>
          </a:p>
        </p:txBody>
      </p:sp>
      <p:sp>
        <p:nvSpPr>
          <p:cNvPr id="6" name="Slide Number Placeholder 5">
            <a:extLst>
              <a:ext uri="{FF2B5EF4-FFF2-40B4-BE49-F238E27FC236}">
                <a16:creationId xmlns:a16="http://schemas.microsoft.com/office/drawing/2014/main" id="{389EA8A2-0271-449E-87E6-D7D253412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60FDD-9629-4AEC-8D26-475411E7BDE6}" type="slidenum">
              <a:rPr lang="id-ID" smtClean="0"/>
              <a:t>‹#›</a:t>
            </a:fld>
            <a:endParaRPr lang="id-ID"/>
          </a:p>
        </p:txBody>
      </p:sp>
    </p:spTree>
    <p:extLst>
      <p:ext uri="{BB962C8B-B14F-4D97-AF65-F5344CB8AC3E}">
        <p14:creationId xmlns:p14="http://schemas.microsoft.com/office/powerpoint/2010/main" val="356498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52" r:id="rId5"/>
    <p:sldLayoutId id="2147483667" r:id="rId6"/>
    <p:sldLayoutId id="2147483665" r:id="rId7"/>
    <p:sldLayoutId id="2147483659" r:id="rId8"/>
    <p:sldLayoutId id="2147483660" r:id="rId9"/>
    <p:sldLayoutId id="2147483663" r:id="rId10"/>
    <p:sldLayoutId id="2147483661" r:id="rId11"/>
    <p:sldLayoutId id="2147483655" r:id="rId12"/>
    <p:sldLayoutId id="2147483656" r:id="rId13"/>
    <p:sldLayoutId id="2147483658" r:id="rId14"/>
    <p:sldLayoutId id="2147483653" r:id="rId15"/>
    <p:sldLayoutId id="2147483657" r:id="rId16"/>
    <p:sldLayoutId id="2147483654" r:id="rId17"/>
    <p:sldLayoutId id="2147483662" r:id="rId18"/>
    <p:sldLayoutId id="2147483668" r:id="rId19"/>
    <p:sldLayoutId id="2147483669"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github.com/noc-deadlock/see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10" Type="http://schemas.openxmlformats.org/officeDocument/2006/relationships/image" Target="../media/image6.png"/><Relationship Id="rId4" Type="http://schemas.openxmlformats.org/officeDocument/2006/relationships/image" Target="../media/image2.tiff"/><Relationship Id="rId9" Type="http://schemas.openxmlformats.org/officeDocument/2006/relationships/hyperlink" Target="mailto:tushar@ece.gatech.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image" Target="../media/image7.tiff"/><Relationship Id="rId1" Type="http://schemas.openxmlformats.org/officeDocument/2006/relationships/slideLayout" Target="../slideLayouts/slideLayout19.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9.xm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hyperlink" Target="https://github.com/georgia-tech-synergy-lab/gem5_drain.git" TargetMode="Externa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9.xml"/><Relationship Id="rId4" Type="http://schemas.openxmlformats.org/officeDocument/2006/relationships/chart" Target="../charts/char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E54E3F-A93D-7547-A68F-945A8700DE16}"/>
              </a:ext>
            </a:extLst>
          </p:cNvPr>
          <p:cNvSpPr/>
          <p:nvPr/>
        </p:nvSpPr>
        <p:spPr>
          <a:xfrm>
            <a:off x="0" y="1788081"/>
            <a:ext cx="12192000" cy="2340314"/>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Title 7">
            <a:extLst>
              <a:ext uri="{FF2B5EF4-FFF2-40B4-BE49-F238E27FC236}">
                <a16:creationId xmlns:a16="http://schemas.microsoft.com/office/drawing/2014/main" id="{732262DA-ED66-4AC1-AFC5-BF93A006984F}"/>
              </a:ext>
            </a:extLst>
          </p:cNvPr>
          <p:cNvSpPr>
            <a:spLocks noGrp="1"/>
          </p:cNvSpPr>
          <p:nvPr>
            <p:ph type="ctrTitle"/>
          </p:nvPr>
        </p:nvSpPr>
        <p:spPr>
          <a:xfrm>
            <a:off x="1112440" y="1434042"/>
            <a:ext cx="10188351" cy="1099436"/>
          </a:xfrm>
        </p:spPr>
        <p:txBody>
          <a:bodyPr anchor="ctr">
            <a:noAutofit/>
          </a:bodyPr>
          <a:lstStyle/>
          <a:p>
            <a:pPr algn="l">
              <a:lnSpc>
                <a:spcPct val="100000"/>
              </a:lnSpc>
            </a:pPr>
            <a:br>
              <a:rPr lang="en-US" sz="4000" dirty="0">
                <a:solidFill>
                  <a:schemeClr val="accent1"/>
                </a:solidFill>
                <a:latin typeface="Arial" panose="020B0604020202020204" pitchFamily="34" charset="0"/>
                <a:cs typeface="Arial" panose="020B0604020202020204" pitchFamily="34" charset="0"/>
              </a:rPr>
            </a:br>
            <a:r>
              <a:rPr lang="en-US" sz="4000"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Trebuchet MS" panose="020B0603020202020204"/>
              </a:rPr>
              <a:t>SEEC: </a:t>
            </a:r>
            <a:r>
              <a:rPr lang="en-US" sz="4000" b="1" u="sng" dirty="0">
                <a:solidFill>
                  <a:schemeClr val="accent1"/>
                </a:solidFill>
                <a:latin typeface="Trebuchet MS" panose="020B0603020202020204"/>
              </a:rPr>
              <a:t>S</a:t>
            </a:r>
            <a:r>
              <a:rPr lang="en-US" sz="4000" b="1" dirty="0">
                <a:solidFill>
                  <a:schemeClr val="accent1"/>
                </a:solidFill>
                <a:latin typeface="Trebuchet MS" panose="020B0603020202020204"/>
              </a:rPr>
              <a:t>tochastic </a:t>
            </a:r>
            <a:r>
              <a:rPr lang="en-US" sz="4000" b="1" u="sng" dirty="0">
                <a:solidFill>
                  <a:schemeClr val="accent1"/>
                </a:solidFill>
                <a:latin typeface="Trebuchet MS" panose="020B0603020202020204"/>
              </a:rPr>
              <a:t>E</a:t>
            </a:r>
            <a:r>
              <a:rPr lang="en-US" sz="4000" b="1" dirty="0">
                <a:solidFill>
                  <a:schemeClr val="accent1"/>
                </a:solidFill>
                <a:latin typeface="Trebuchet MS" panose="020B0603020202020204"/>
              </a:rPr>
              <a:t>scape </a:t>
            </a:r>
            <a:r>
              <a:rPr lang="en-US" sz="4000" b="1" u="sng" dirty="0">
                <a:solidFill>
                  <a:schemeClr val="accent1"/>
                </a:solidFill>
                <a:latin typeface="Trebuchet MS" panose="020B0603020202020204"/>
              </a:rPr>
              <a:t>E</a:t>
            </a:r>
            <a:r>
              <a:rPr lang="en-US" sz="4000" b="1" dirty="0">
                <a:solidFill>
                  <a:schemeClr val="accent1"/>
                </a:solidFill>
                <a:latin typeface="Trebuchet MS" panose="020B0603020202020204"/>
              </a:rPr>
              <a:t>xpress </a:t>
            </a:r>
            <a:r>
              <a:rPr lang="en-US" sz="4000" b="1" u="sng" dirty="0">
                <a:solidFill>
                  <a:schemeClr val="accent1"/>
                </a:solidFill>
                <a:latin typeface="Trebuchet MS" panose="020B0603020202020204"/>
              </a:rPr>
              <a:t>C</a:t>
            </a:r>
            <a:r>
              <a:rPr lang="en-US" sz="4000" b="1" dirty="0">
                <a:solidFill>
                  <a:schemeClr val="accent1"/>
                </a:solidFill>
                <a:latin typeface="Trebuchet MS" panose="020B0603020202020204"/>
              </a:rPr>
              <a:t>hannel</a:t>
            </a:r>
            <a:endParaRPr lang="id-ID" sz="4000" b="1" dirty="0">
              <a:solidFill>
                <a:schemeClr val="accent1"/>
              </a:solidFill>
              <a:latin typeface="Arial" panose="020B0604020202020204" pitchFamily="34" charset="0"/>
              <a:cs typeface="Arial" panose="020B0604020202020204" pitchFamily="34" charset="0"/>
            </a:endParaRPr>
          </a:p>
        </p:txBody>
      </p:sp>
      <p:sp>
        <p:nvSpPr>
          <p:cNvPr id="11" name="Freeform 5">
            <a:extLst>
              <a:ext uri="{FF2B5EF4-FFF2-40B4-BE49-F238E27FC236}">
                <a16:creationId xmlns:a16="http://schemas.microsoft.com/office/drawing/2014/main" id="{29A4A505-69F9-4533-B339-2A99B67FDD6A}"/>
              </a:ext>
            </a:extLst>
          </p:cNvPr>
          <p:cNvSpPr>
            <a:spLocks/>
          </p:cNvSpPr>
          <p:nvPr/>
        </p:nvSpPr>
        <p:spPr bwMode="auto">
          <a:xfrm>
            <a:off x="10708131" y="1929042"/>
            <a:ext cx="508402" cy="855478"/>
          </a:xfrm>
          <a:custGeom>
            <a:avLst/>
            <a:gdLst>
              <a:gd name="T0" fmla="*/ 0 w 976"/>
              <a:gd name="T1" fmla="*/ 0 h 976"/>
              <a:gd name="T2" fmla="*/ 976 w 976"/>
              <a:gd name="T3" fmla="*/ 0 h 976"/>
              <a:gd name="T4" fmla="*/ 976 w 976"/>
              <a:gd name="T5" fmla="*/ 976 h 976"/>
            </a:gdLst>
            <a:ahLst/>
            <a:cxnLst>
              <a:cxn ang="0">
                <a:pos x="T0" y="T1"/>
              </a:cxn>
              <a:cxn ang="0">
                <a:pos x="T2" y="T3"/>
              </a:cxn>
              <a:cxn ang="0">
                <a:pos x="T4" y="T5"/>
              </a:cxn>
            </a:cxnLst>
            <a:rect l="0" t="0" r="r" b="b"/>
            <a:pathLst>
              <a:path w="976" h="976">
                <a:moveTo>
                  <a:pt x="0" y="0"/>
                </a:moveTo>
                <a:lnTo>
                  <a:pt x="976" y="0"/>
                </a:lnTo>
                <a:lnTo>
                  <a:pt x="976" y="976"/>
                </a:lnTo>
              </a:path>
            </a:pathLst>
          </a:custGeom>
          <a:noFill/>
          <a:ln w="793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 name="Freeform 5">
            <a:extLst>
              <a:ext uri="{FF2B5EF4-FFF2-40B4-BE49-F238E27FC236}">
                <a16:creationId xmlns:a16="http://schemas.microsoft.com/office/drawing/2014/main" id="{CC233D66-8E46-496D-918D-97CA42858038}"/>
              </a:ext>
            </a:extLst>
          </p:cNvPr>
          <p:cNvSpPr>
            <a:spLocks/>
          </p:cNvSpPr>
          <p:nvPr/>
        </p:nvSpPr>
        <p:spPr bwMode="auto">
          <a:xfrm rot="10800000">
            <a:off x="1696211" y="5465856"/>
            <a:ext cx="508402" cy="508402"/>
          </a:xfrm>
          <a:custGeom>
            <a:avLst/>
            <a:gdLst>
              <a:gd name="T0" fmla="*/ 0 w 976"/>
              <a:gd name="T1" fmla="*/ 0 h 976"/>
              <a:gd name="T2" fmla="*/ 976 w 976"/>
              <a:gd name="T3" fmla="*/ 0 h 976"/>
              <a:gd name="T4" fmla="*/ 976 w 976"/>
              <a:gd name="T5" fmla="*/ 976 h 976"/>
            </a:gdLst>
            <a:ahLst/>
            <a:cxnLst>
              <a:cxn ang="0">
                <a:pos x="T0" y="T1"/>
              </a:cxn>
              <a:cxn ang="0">
                <a:pos x="T2" y="T3"/>
              </a:cxn>
              <a:cxn ang="0">
                <a:pos x="T4" y="T5"/>
              </a:cxn>
            </a:cxnLst>
            <a:rect l="0" t="0" r="r" b="b"/>
            <a:pathLst>
              <a:path w="976" h="976">
                <a:moveTo>
                  <a:pt x="0" y="0"/>
                </a:moveTo>
                <a:lnTo>
                  <a:pt x="976" y="0"/>
                </a:lnTo>
                <a:lnTo>
                  <a:pt x="976" y="976"/>
                </a:lnTo>
              </a:path>
            </a:pathLst>
          </a:custGeom>
          <a:noFill/>
          <a:ln w="793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 name="Rectangle 1">
            <a:extLst>
              <a:ext uri="{FF2B5EF4-FFF2-40B4-BE49-F238E27FC236}">
                <a16:creationId xmlns:a16="http://schemas.microsoft.com/office/drawing/2014/main" id="{60E03802-56B1-D24C-8F72-9B43AA3C35E6}"/>
              </a:ext>
            </a:extLst>
          </p:cNvPr>
          <p:cNvSpPr/>
          <p:nvPr/>
        </p:nvSpPr>
        <p:spPr>
          <a:xfrm>
            <a:off x="1797579" y="2622425"/>
            <a:ext cx="8278422" cy="1467438"/>
          </a:xfrm>
          <a:prstGeom prst="rect">
            <a:avLst/>
          </a:prstGeom>
        </p:spPr>
        <p:txBody>
          <a:bodyPr wrap="square">
            <a:normAutofit/>
          </a:bodyPr>
          <a:lstStyle/>
          <a:p>
            <a:pPr algn="ctr"/>
            <a:r>
              <a:rPr lang="en-US" sz="2800" dirty="0">
                <a:solidFill>
                  <a:schemeClr val="accent1"/>
                </a:solidFill>
              </a:rPr>
              <a:t>Mayank Parasar</a:t>
            </a:r>
            <a:r>
              <a:rPr lang="en-US" sz="2800" baseline="30000" dirty="0">
                <a:solidFill>
                  <a:schemeClr val="accent1"/>
                </a:solidFill>
              </a:rPr>
              <a:t>1</a:t>
            </a:r>
            <a:r>
              <a:rPr lang="en-US" sz="2800" dirty="0">
                <a:solidFill>
                  <a:schemeClr val="accent1"/>
                </a:solidFill>
              </a:rPr>
              <a:t>, Natalie Enright Jerger</a:t>
            </a:r>
            <a:r>
              <a:rPr lang="en-US" sz="2800" baseline="30000" dirty="0">
                <a:solidFill>
                  <a:schemeClr val="accent1"/>
                </a:solidFill>
              </a:rPr>
              <a:t>2</a:t>
            </a:r>
            <a:r>
              <a:rPr lang="en-US" sz="2800" dirty="0">
                <a:solidFill>
                  <a:schemeClr val="accent1"/>
                </a:solidFill>
              </a:rPr>
              <a:t>, Paul V. Gratz</a:t>
            </a:r>
            <a:r>
              <a:rPr lang="en-US" sz="2800" baseline="30000" dirty="0">
                <a:solidFill>
                  <a:schemeClr val="accent1"/>
                </a:solidFill>
              </a:rPr>
              <a:t>3</a:t>
            </a:r>
            <a:r>
              <a:rPr lang="en-US" sz="2800" dirty="0">
                <a:solidFill>
                  <a:schemeClr val="accent1"/>
                </a:solidFill>
              </a:rPr>
              <a:t>, Joshua San Miguel</a:t>
            </a:r>
            <a:r>
              <a:rPr lang="en-US" sz="2800" baseline="30000" dirty="0">
                <a:solidFill>
                  <a:schemeClr val="accent1"/>
                </a:solidFill>
              </a:rPr>
              <a:t>4</a:t>
            </a:r>
            <a:r>
              <a:rPr lang="en-US" sz="2800" dirty="0">
                <a:solidFill>
                  <a:schemeClr val="accent1"/>
                </a:solidFill>
              </a:rPr>
              <a:t>, Tushar Krishna</a:t>
            </a:r>
            <a:r>
              <a:rPr lang="en-US" sz="2800" baseline="30000" dirty="0">
                <a:solidFill>
                  <a:schemeClr val="accent1"/>
                </a:solidFill>
              </a:rPr>
              <a:t>1</a:t>
            </a:r>
            <a:endParaRPr lang="id-ID" sz="2800" dirty="0">
              <a:solidFill>
                <a:schemeClr val="accent1"/>
              </a:solidFill>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172486A6-E013-B943-AF77-320AD49F8EB0}"/>
              </a:ext>
            </a:extLst>
          </p:cNvPr>
          <p:cNvSpPr>
            <a:spLocks/>
          </p:cNvSpPr>
          <p:nvPr/>
        </p:nvSpPr>
        <p:spPr bwMode="auto">
          <a:xfrm rot="10800000">
            <a:off x="990068" y="3007239"/>
            <a:ext cx="508402" cy="855478"/>
          </a:xfrm>
          <a:custGeom>
            <a:avLst/>
            <a:gdLst>
              <a:gd name="T0" fmla="*/ 0 w 976"/>
              <a:gd name="T1" fmla="*/ 0 h 976"/>
              <a:gd name="T2" fmla="*/ 976 w 976"/>
              <a:gd name="T3" fmla="*/ 0 h 976"/>
              <a:gd name="T4" fmla="*/ 976 w 976"/>
              <a:gd name="T5" fmla="*/ 976 h 976"/>
            </a:gdLst>
            <a:ahLst/>
            <a:cxnLst>
              <a:cxn ang="0">
                <a:pos x="T0" y="T1"/>
              </a:cxn>
              <a:cxn ang="0">
                <a:pos x="T2" y="T3"/>
              </a:cxn>
              <a:cxn ang="0">
                <a:pos x="T4" y="T5"/>
              </a:cxn>
            </a:cxnLst>
            <a:rect l="0" t="0" r="r" b="b"/>
            <a:pathLst>
              <a:path w="976" h="976">
                <a:moveTo>
                  <a:pt x="0" y="0"/>
                </a:moveTo>
                <a:lnTo>
                  <a:pt x="976" y="0"/>
                </a:lnTo>
                <a:lnTo>
                  <a:pt x="976" y="976"/>
                </a:lnTo>
              </a:path>
            </a:pathLst>
          </a:custGeom>
          <a:noFill/>
          <a:ln w="793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12" name="Picture 11">
            <a:extLst>
              <a:ext uri="{FF2B5EF4-FFF2-40B4-BE49-F238E27FC236}">
                <a16:creationId xmlns:a16="http://schemas.microsoft.com/office/drawing/2014/main" id="{835822B4-7D05-F34A-A67B-012ED633CD02}"/>
              </a:ext>
            </a:extLst>
          </p:cNvPr>
          <p:cNvPicPr>
            <a:picLocks noChangeAspect="1"/>
          </p:cNvPicPr>
          <p:nvPr/>
        </p:nvPicPr>
        <p:blipFill>
          <a:blip r:embed="rId3"/>
          <a:stretch>
            <a:fillRect/>
          </a:stretch>
        </p:blipFill>
        <p:spPr>
          <a:xfrm>
            <a:off x="326698" y="157725"/>
            <a:ext cx="1417858" cy="1107138"/>
          </a:xfrm>
          <a:prstGeom prst="rect">
            <a:avLst/>
          </a:prstGeom>
        </p:spPr>
      </p:pic>
      <p:sp>
        <p:nvSpPr>
          <p:cNvPr id="30" name="Rectangle 29">
            <a:extLst>
              <a:ext uri="{FF2B5EF4-FFF2-40B4-BE49-F238E27FC236}">
                <a16:creationId xmlns:a16="http://schemas.microsoft.com/office/drawing/2014/main" id="{60E03802-56B1-D24C-8F72-9B43AA3C35E6}"/>
              </a:ext>
            </a:extLst>
          </p:cNvPr>
          <p:cNvSpPr/>
          <p:nvPr/>
        </p:nvSpPr>
        <p:spPr>
          <a:xfrm>
            <a:off x="19177761" y="-113522"/>
            <a:ext cx="414374" cy="64396"/>
          </a:xfrm>
          <a:prstGeom prst="rect">
            <a:avLst/>
          </a:prstGeom>
          <a:solidFill>
            <a:schemeClr val="accent1">
              <a:lumMod val="20000"/>
              <a:lumOff val="80000"/>
            </a:schemeClr>
          </a:solidFill>
          <a:ln>
            <a:solidFill>
              <a:schemeClr val="tx1"/>
            </a:solidFill>
          </a:ln>
        </p:spPr>
        <p:txBody>
          <a:bodyPr wrap="square">
            <a:noAutofit/>
          </a:bodyPr>
          <a:lstStyle/>
          <a:p>
            <a:pPr algn="ctr"/>
            <a:r>
              <a:rPr lang="id-ID" b="1" dirty="0" err="1"/>
              <a:t>Supercomputing</a:t>
            </a:r>
            <a:r>
              <a:rPr lang="id-ID" b="1" dirty="0"/>
              <a:t> 2021</a:t>
            </a:r>
          </a:p>
          <a:p>
            <a:pPr algn="ctr"/>
            <a:endParaRPr lang="id-ID" b="1" dirty="0"/>
          </a:p>
          <a:p>
            <a:pPr algn="ctr"/>
            <a:r>
              <a:rPr lang="id-ID" b="1" dirty="0"/>
              <a:t>November 16, 2021</a:t>
            </a:r>
          </a:p>
        </p:txBody>
      </p:sp>
      <p:sp>
        <p:nvSpPr>
          <p:cNvPr id="23" name="Freeform 5">
            <a:extLst>
              <a:ext uri="{FF2B5EF4-FFF2-40B4-BE49-F238E27FC236}">
                <a16:creationId xmlns:a16="http://schemas.microsoft.com/office/drawing/2014/main" id="{8F317607-1279-4548-ABEB-B6EEF014B451}"/>
              </a:ext>
            </a:extLst>
          </p:cNvPr>
          <p:cNvSpPr>
            <a:spLocks/>
          </p:cNvSpPr>
          <p:nvPr/>
        </p:nvSpPr>
        <p:spPr bwMode="auto">
          <a:xfrm>
            <a:off x="9614079" y="4232622"/>
            <a:ext cx="508402" cy="508402"/>
          </a:xfrm>
          <a:custGeom>
            <a:avLst/>
            <a:gdLst>
              <a:gd name="T0" fmla="*/ 0 w 976"/>
              <a:gd name="T1" fmla="*/ 0 h 976"/>
              <a:gd name="T2" fmla="*/ 976 w 976"/>
              <a:gd name="T3" fmla="*/ 0 h 976"/>
              <a:gd name="T4" fmla="*/ 976 w 976"/>
              <a:gd name="T5" fmla="*/ 976 h 976"/>
            </a:gdLst>
            <a:ahLst/>
            <a:cxnLst>
              <a:cxn ang="0">
                <a:pos x="T0" y="T1"/>
              </a:cxn>
              <a:cxn ang="0">
                <a:pos x="T2" y="T3"/>
              </a:cxn>
              <a:cxn ang="0">
                <a:pos x="T4" y="T5"/>
              </a:cxn>
            </a:cxnLst>
            <a:rect l="0" t="0" r="r" b="b"/>
            <a:pathLst>
              <a:path w="976" h="976">
                <a:moveTo>
                  <a:pt x="0" y="0"/>
                </a:moveTo>
                <a:lnTo>
                  <a:pt x="976" y="0"/>
                </a:lnTo>
                <a:lnTo>
                  <a:pt x="976" y="976"/>
                </a:lnTo>
              </a:path>
            </a:pathLst>
          </a:custGeom>
          <a:noFill/>
          <a:ln w="793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 name="Slide Number Placeholder 9">
            <a:extLst>
              <a:ext uri="{FF2B5EF4-FFF2-40B4-BE49-F238E27FC236}">
                <a16:creationId xmlns:a16="http://schemas.microsoft.com/office/drawing/2014/main" id="{30BD42C1-937A-E842-A3EB-34CBC7AE64A8}"/>
              </a:ext>
            </a:extLst>
          </p:cNvPr>
          <p:cNvSpPr>
            <a:spLocks noGrp="1"/>
          </p:cNvSpPr>
          <p:nvPr>
            <p:ph type="sldNum" sz="quarter" idx="12"/>
          </p:nvPr>
        </p:nvSpPr>
        <p:spPr/>
        <p:txBody>
          <a:bodyPr/>
          <a:lstStyle/>
          <a:p>
            <a:fld id="{66460FDD-9629-4AEC-8D26-475411E7BDE6}" type="slidenum">
              <a:rPr lang="id-ID" smtClean="0"/>
              <a:t>1</a:t>
            </a:fld>
            <a:endParaRPr lang="id-ID"/>
          </a:p>
        </p:txBody>
      </p:sp>
      <p:pic>
        <p:nvPicPr>
          <p:cNvPr id="24" name="Picture 23">
            <a:extLst>
              <a:ext uri="{FF2B5EF4-FFF2-40B4-BE49-F238E27FC236}">
                <a16:creationId xmlns:a16="http://schemas.microsoft.com/office/drawing/2014/main" id="{8BFCA7A8-E2E1-9240-B712-487CB83ECE70}"/>
              </a:ext>
            </a:extLst>
          </p:cNvPr>
          <p:cNvPicPr>
            <a:picLocks noChangeAspect="1"/>
          </p:cNvPicPr>
          <p:nvPr/>
        </p:nvPicPr>
        <p:blipFill>
          <a:blip r:embed="rId4"/>
          <a:stretch>
            <a:fillRect/>
          </a:stretch>
        </p:blipFill>
        <p:spPr>
          <a:xfrm>
            <a:off x="3013509" y="119516"/>
            <a:ext cx="1210278" cy="1210278"/>
          </a:xfrm>
          <a:prstGeom prst="rect">
            <a:avLst/>
          </a:prstGeom>
        </p:spPr>
      </p:pic>
      <p:pic>
        <p:nvPicPr>
          <p:cNvPr id="25" name="Picture 24">
            <a:extLst>
              <a:ext uri="{FF2B5EF4-FFF2-40B4-BE49-F238E27FC236}">
                <a16:creationId xmlns:a16="http://schemas.microsoft.com/office/drawing/2014/main" id="{BBA2C690-CEFD-6D46-87C3-156F44D3FCEB}"/>
              </a:ext>
            </a:extLst>
          </p:cNvPr>
          <p:cNvPicPr>
            <a:picLocks noChangeAspect="1"/>
          </p:cNvPicPr>
          <p:nvPr/>
        </p:nvPicPr>
        <p:blipFill>
          <a:blip r:embed="rId5"/>
          <a:stretch>
            <a:fillRect/>
          </a:stretch>
        </p:blipFill>
        <p:spPr>
          <a:xfrm>
            <a:off x="4979221" y="31682"/>
            <a:ext cx="1749465" cy="1399572"/>
          </a:xfrm>
          <a:prstGeom prst="rect">
            <a:avLst/>
          </a:prstGeom>
        </p:spPr>
      </p:pic>
      <p:pic>
        <p:nvPicPr>
          <p:cNvPr id="27" name="Picture 26">
            <a:extLst>
              <a:ext uri="{FF2B5EF4-FFF2-40B4-BE49-F238E27FC236}">
                <a16:creationId xmlns:a16="http://schemas.microsoft.com/office/drawing/2014/main" id="{4F77EF8C-50AF-2D42-85AE-3E634950B13D}"/>
              </a:ext>
            </a:extLst>
          </p:cNvPr>
          <p:cNvPicPr>
            <a:picLocks noChangeAspect="1"/>
          </p:cNvPicPr>
          <p:nvPr/>
        </p:nvPicPr>
        <p:blipFill>
          <a:blip r:embed="rId6"/>
          <a:stretch>
            <a:fillRect/>
          </a:stretch>
        </p:blipFill>
        <p:spPr>
          <a:xfrm>
            <a:off x="7501646" y="157725"/>
            <a:ext cx="923937" cy="1242927"/>
          </a:xfrm>
          <a:prstGeom prst="rect">
            <a:avLst/>
          </a:prstGeom>
        </p:spPr>
      </p:pic>
      <p:sp>
        <p:nvSpPr>
          <p:cNvPr id="28" name="TextBox 27">
            <a:extLst>
              <a:ext uri="{FF2B5EF4-FFF2-40B4-BE49-F238E27FC236}">
                <a16:creationId xmlns:a16="http://schemas.microsoft.com/office/drawing/2014/main" id="{5FA3150F-A8F5-BD47-B3B1-B6A7071EB50D}"/>
              </a:ext>
            </a:extLst>
          </p:cNvPr>
          <p:cNvSpPr txBox="1"/>
          <p:nvPr/>
        </p:nvSpPr>
        <p:spPr>
          <a:xfrm>
            <a:off x="4175145" y="3626719"/>
            <a:ext cx="3928809" cy="369332"/>
          </a:xfrm>
          <a:prstGeom prst="rect">
            <a:avLst/>
          </a:prstGeom>
          <a:noFill/>
        </p:spPr>
        <p:txBody>
          <a:bodyPr wrap="square">
            <a:spAutoFit/>
          </a:bodyPr>
          <a:lstStyle/>
          <a:p>
            <a:r>
              <a:rPr lang="en-US" dirty="0">
                <a:solidFill>
                  <a:schemeClr val="bg1"/>
                </a:solidFill>
                <a:hlinkClick r:id="rId7">
                  <a:extLst>
                    <a:ext uri="{A12FA001-AC4F-418D-AE19-62706E023703}">
                      <ahyp:hlinkClr xmlns:ahyp="http://schemas.microsoft.com/office/drawing/2018/hyperlinkcolor" val="tx"/>
                    </a:ext>
                  </a:extLst>
                </a:hlinkClick>
              </a:rPr>
              <a:t>https://github.com/noc-deadlock/seec</a:t>
            </a:r>
            <a:endParaRPr lang="en-US" dirty="0">
              <a:solidFill>
                <a:schemeClr val="bg1"/>
              </a:solidFill>
            </a:endParaRPr>
          </a:p>
        </p:txBody>
      </p:sp>
      <p:pic>
        <p:nvPicPr>
          <p:cNvPr id="1026" name="Picture 2">
            <a:extLst>
              <a:ext uri="{FF2B5EF4-FFF2-40B4-BE49-F238E27FC236}">
                <a16:creationId xmlns:a16="http://schemas.microsoft.com/office/drawing/2014/main" id="{4D93DB80-DF8D-854F-B529-9FBC7F9FFB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3212" y="3650418"/>
            <a:ext cx="321933" cy="32193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46D8CA8-35CD-4041-BB24-7B7633CB9826}"/>
              </a:ext>
            </a:extLst>
          </p:cNvPr>
          <p:cNvSpPr txBox="1"/>
          <p:nvPr/>
        </p:nvSpPr>
        <p:spPr>
          <a:xfrm>
            <a:off x="-1097588" y="3998418"/>
            <a:ext cx="6096000" cy="369332"/>
          </a:xfrm>
          <a:prstGeom prst="rect">
            <a:avLst/>
          </a:prstGeom>
          <a:noFill/>
        </p:spPr>
        <p:txBody>
          <a:bodyPr wrap="square">
            <a:spAutoFit/>
          </a:bodyPr>
          <a:lstStyle/>
          <a:p>
            <a:r>
              <a:rPr lang="en-US" sz="1800" baseline="30000" dirty="0"/>
              <a:t>1</a:t>
            </a:r>
            <a:endParaRPr lang="en-US" dirty="0"/>
          </a:p>
        </p:txBody>
      </p:sp>
      <p:sp>
        <p:nvSpPr>
          <p:cNvPr id="33" name="TextBox 32">
            <a:extLst>
              <a:ext uri="{FF2B5EF4-FFF2-40B4-BE49-F238E27FC236}">
                <a16:creationId xmlns:a16="http://schemas.microsoft.com/office/drawing/2014/main" id="{0176BBC3-B03A-CB46-A28E-04A21A80B4A6}"/>
              </a:ext>
            </a:extLst>
          </p:cNvPr>
          <p:cNvSpPr txBox="1"/>
          <p:nvPr/>
        </p:nvSpPr>
        <p:spPr>
          <a:xfrm>
            <a:off x="220632" y="1273681"/>
            <a:ext cx="2236657" cy="400110"/>
          </a:xfrm>
          <a:prstGeom prst="rect">
            <a:avLst/>
          </a:prstGeom>
          <a:noFill/>
        </p:spPr>
        <p:txBody>
          <a:bodyPr wrap="square">
            <a:spAutoFit/>
          </a:bodyPr>
          <a:lstStyle/>
          <a:p>
            <a:r>
              <a:rPr lang="en-US" sz="2000" i="1" baseline="30000" dirty="0"/>
              <a:t>1</a:t>
            </a:r>
            <a:r>
              <a:rPr lang="en-US" sz="2000" i="1" dirty="0"/>
              <a:t>Georgia Tech</a:t>
            </a:r>
          </a:p>
        </p:txBody>
      </p:sp>
      <p:sp>
        <p:nvSpPr>
          <p:cNvPr id="39" name="Rectangle 38">
            <a:extLst>
              <a:ext uri="{FF2B5EF4-FFF2-40B4-BE49-F238E27FC236}">
                <a16:creationId xmlns:a16="http://schemas.microsoft.com/office/drawing/2014/main" id="{C4CA45E3-DBD5-5C40-9377-CA7EEBE0CECE}"/>
              </a:ext>
            </a:extLst>
          </p:cNvPr>
          <p:cNvSpPr/>
          <p:nvPr/>
        </p:nvSpPr>
        <p:spPr>
          <a:xfrm>
            <a:off x="1874484" y="4331924"/>
            <a:ext cx="7879116" cy="1651152"/>
          </a:xfrm>
          <a:prstGeom prst="rect">
            <a:avLst/>
          </a:prstGeom>
        </p:spPr>
        <p:txBody>
          <a:bodyPr wrap="square">
            <a:normAutofit fontScale="92500" lnSpcReduction="20000"/>
          </a:bodyPr>
          <a:lstStyle/>
          <a:p>
            <a:pPr algn="ctr"/>
            <a:r>
              <a:rPr lang="id-ID" sz="2800" i="1" dirty="0" err="1">
                <a:cs typeface="Arial" panose="020B0604020202020204" pitchFamily="34" charset="0"/>
              </a:rPr>
              <a:t>Presented</a:t>
            </a:r>
            <a:r>
              <a:rPr lang="id-ID" sz="2800" i="1" dirty="0">
                <a:cs typeface="Arial" panose="020B0604020202020204" pitchFamily="34" charset="0"/>
              </a:rPr>
              <a:t> By:</a:t>
            </a:r>
          </a:p>
          <a:p>
            <a:pPr algn="ctr"/>
            <a:r>
              <a:rPr lang="id-ID" sz="3600" b="1" dirty="0" err="1">
                <a:cs typeface="Arial" panose="020B0604020202020204" pitchFamily="34" charset="0"/>
              </a:rPr>
              <a:t>Tushar</a:t>
            </a:r>
            <a:r>
              <a:rPr lang="id-ID" sz="3600" b="1" dirty="0">
                <a:cs typeface="Arial" panose="020B0604020202020204" pitchFamily="34" charset="0"/>
              </a:rPr>
              <a:t> Krishna</a:t>
            </a:r>
          </a:p>
          <a:p>
            <a:pPr algn="ctr"/>
            <a:r>
              <a:rPr lang="id-ID" sz="2400" dirty="0" err="1">
                <a:cs typeface="Arial" panose="020B0604020202020204" pitchFamily="34" charset="0"/>
              </a:rPr>
              <a:t>Associate</a:t>
            </a:r>
            <a:r>
              <a:rPr lang="id-ID" sz="2400" dirty="0">
                <a:cs typeface="Arial" panose="020B0604020202020204" pitchFamily="34" charset="0"/>
              </a:rPr>
              <a:t> </a:t>
            </a:r>
            <a:r>
              <a:rPr lang="id-ID" sz="2400" dirty="0" err="1">
                <a:cs typeface="Arial" panose="020B0604020202020204" pitchFamily="34" charset="0"/>
              </a:rPr>
              <a:t>Professor</a:t>
            </a:r>
            <a:endParaRPr lang="id-ID" sz="2400" dirty="0">
              <a:cs typeface="Arial" panose="020B0604020202020204" pitchFamily="34" charset="0"/>
            </a:endParaRPr>
          </a:p>
          <a:p>
            <a:pPr algn="ctr"/>
            <a:r>
              <a:rPr lang="id-ID" sz="2400" dirty="0" err="1">
                <a:cs typeface="Arial" panose="020B0604020202020204" pitchFamily="34" charset="0"/>
              </a:rPr>
              <a:t>School</a:t>
            </a:r>
            <a:r>
              <a:rPr lang="id-ID" sz="2400" dirty="0">
                <a:cs typeface="Arial" panose="020B0604020202020204" pitchFamily="34" charset="0"/>
              </a:rPr>
              <a:t> </a:t>
            </a:r>
            <a:r>
              <a:rPr lang="id-ID" sz="2400" dirty="0" err="1">
                <a:cs typeface="Arial" panose="020B0604020202020204" pitchFamily="34" charset="0"/>
              </a:rPr>
              <a:t>of</a:t>
            </a:r>
            <a:r>
              <a:rPr lang="id-ID" sz="2400" dirty="0">
                <a:cs typeface="Arial" panose="020B0604020202020204" pitchFamily="34" charset="0"/>
              </a:rPr>
              <a:t> ECE</a:t>
            </a:r>
          </a:p>
          <a:p>
            <a:pPr algn="ctr"/>
            <a:r>
              <a:rPr lang="id-ID" sz="2400" dirty="0">
                <a:cs typeface="Arial" panose="020B0604020202020204" pitchFamily="34" charset="0"/>
              </a:rPr>
              <a:t>Georgia </a:t>
            </a:r>
            <a:r>
              <a:rPr lang="id-ID" sz="2400" dirty="0" err="1">
                <a:cs typeface="Arial" panose="020B0604020202020204" pitchFamily="34" charset="0"/>
              </a:rPr>
              <a:t>Institute</a:t>
            </a:r>
            <a:r>
              <a:rPr lang="id-ID" sz="2400" dirty="0">
                <a:cs typeface="Arial" panose="020B0604020202020204" pitchFamily="34" charset="0"/>
              </a:rPr>
              <a:t> </a:t>
            </a:r>
            <a:r>
              <a:rPr lang="id-ID" sz="2400" dirty="0" err="1">
                <a:cs typeface="Arial" panose="020B0604020202020204" pitchFamily="34" charset="0"/>
              </a:rPr>
              <a:t>of</a:t>
            </a:r>
            <a:r>
              <a:rPr lang="id-ID" sz="2400" dirty="0">
                <a:cs typeface="Arial" panose="020B0604020202020204" pitchFamily="34" charset="0"/>
              </a:rPr>
              <a:t> Technology</a:t>
            </a:r>
          </a:p>
        </p:txBody>
      </p:sp>
      <p:sp>
        <p:nvSpPr>
          <p:cNvPr id="40" name="Rectangle 39">
            <a:extLst>
              <a:ext uri="{FF2B5EF4-FFF2-40B4-BE49-F238E27FC236}">
                <a16:creationId xmlns:a16="http://schemas.microsoft.com/office/drawing/2014/main" id="{2887733D-0AA8-8E44-9E23-4E81459C7C45}"/>
              </a:ext>
            </a:extLst>
          </p:cNvPr>
          <p:cNvSpPr/>
          <p:nvPr/>
        </p:nvSpPr>
        <p:spPr>
          <a:xfrm>
            <a:off x="4518696" y="7470330"/>
            <a:ext cx="2697183" cy="307777"/>
          </a:xfrm>
          <a:prstGeom prst="rect">
            <a:avLst/>
          </a:prstGeom>
        </p:spPr>
        <p:txBody>
          <a:bodyPr wrap="square">
            <a:spAutoFit/>
          </a:bodyPr>
          <a:lstStyle/>
          <a:p>
            <a:r>
              <a:rPr lang="id-ID" sz="1400" dirty="0">
                <a:latin typeface="Arial" panose="020B0604020202020204" pitchFamily="34" charset="0"/>
                <a:cs typeface="Arial" panose="020B0604020202020204" pitchFamily="34" charset="0"/>
              </a:rPr>
              <a:t>Email: </a:t>
            </a:r>
            <a:r>
              <a:rPr lang="id-ID" sz="1400" dirty="0">
                <a:latin typeface="Arial" panose="020B0604020202020204" pitchFamily="34" charset="0"/>
                <a:cs typeface="Arial" panose="020B0604020202020204" pitchFamily="34" charset="0"/>
                <a:hlinkClick r:id="rId9"/>
              </a:rPr>
              <a:t>tushar@ece.gatech.edu</a:t>
            </a:r>
            <a:endParaRPr lang="id-ID" sz="1400" dirty="0">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8CCAB88-6CDB-C34D-84F5-F1A73E2B367D}"/>
              </a:ext>
            </a:extLst>
          </p:cNvPr>
          <p:cNvSpPr/>
          <p:nvPr/>
        </p:nvSpPr>
        <p:spPr>
          <a:xfrm>
            <a:off x="4518695" y="5928489"/>
            <a:ext cx="2697183" cy="307777"/>
          </a:xfrm>
          <a:prstGeom prst="rect">
            <a:avLst/>
          </a:prstGeom>
        </p:spPr>
        <p:txBody>
          <a:bodyPr wrap="square">
            <a:spAutoFit/>
          </a:bodyPr>
          <a:lstStyle/>
          <a:p>
            <a:r>
              <a:rPr lang="id-ID" sz="1400" dirty="0">
                <a:latin typeface="Arial" panose="020B0604020202020204" pitchFamily="34" charset="0"/>
                <a:cs typeface="Arial" panose="020B0604020202020204" pitchFamily="34" charset="0"/>
              </a:rPr>
              <a:t>Email: </a:t>
            </a:r>
            <a:r>
              <a:rPr lang="id-ID" sz="1400" dirty="0">
                <a:latin typeface="Arial" panose="020B0604020202020204" pitchFamily="34" charset="0"/>
                <a:cs typeface="Arial" panose="020B0604020202020204" pitchFamily="34" charset="0"/>
                <a:hlinkClick r:id="rId9"/>
              </a:rPr>
              <a:t>tushar@ece.gatech.edu</a:t>
            </a:r>
            <a:endParaRPr lang="id-ID" sz="14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AB4E1C1F-E226-A046-897B-1C44E2EB6F6C}"/>
              </a:ext>
            </a:extLst>
          </p:cNvPr>
          <p:cNvSpPr txBox="1"/>
          <p:nvPr/>
        </p:nvSpPr>
        <p:spPr>
          <a:xfrm>
            <a:off x="2742564" y="1267123"/>
            <a:ext cx="2236657" cy="400110"/>
          </a:xfrm>
          <a:prstGeom prst="rect">
            <a:avLst/>
          </a:prstGeom>
          <a:noFill/>
        </p:spPr>
        <p:txBody>
          <a:bodyPr wrap="square">
            <a:spAutoFit/>
          </a:bodyPr>
          <a:lstStyle/>
          <a:p>
            <a:r>
              <a:rPr lang="en-US" sz="2000" i="1" baseline="30000" dirty="0"/>
              <a:t>2</a:t>
            </a:r>
            <a:r>
              <a:rPr lang="en-US" sz="2000" i="1" dirty="0"/>
              <a:t>Univ of Toronto</a:t>
            </a:r>
          </a:p>
        </p:txBody>
      </p:sp>
      <p:sp>
        <p:nvSpPr>
          <p:cNvPr id="43" name="TextBox 42">
            <a:extLst>
              <a:ext uri="{FF2B5EF4-FFF2-40B4-BE49-F238E27FC236}">
                <a16:creationId xmlns:a16="http://schemas.microsoft.com/office/drawing/2014/main" id="{9EF07C17-12B3-954E-9349-AD21A33E39B2}"/>
              </a:ext>
            </a:extLst>
          </p:cNvPr>
          <p:cNvSpPr txBox="1"/>
          <p:nvPr/>
        </p:nvSpPr>
        <p:spPr>
          <a:xfrm>
            <a:off x="5028300" y="1272497"/>
            <a:ext cx="2236657" cy="400110"/>
          </a:xfrm>
          <a:prstGeom prst="rect">
            <a:avLst/>
          </a:prstGeom>
          <a:noFill/>
        </p:spPr>
        <p:txBody>
          <a:bodyPr wrap="square">
            <a:spAutoFit/>
          </a:bodyPr>
          <a:lstStyle/>
          <a:p>
            <a:r>
              <a:rPr lang="en-US" sz="2000" i="1" baseline="30000" dirty="0"/>
              <a:t>3</a:t>
            </a:r>
            <a:r>
              <a:rPr lang="en-US" sz="2000" i="1" dirty="0"/>
              <a:t>Texas A&amp;M</a:t>
            </a:r>
          </a:p>
        </p:txBody>
      </p:sp>
      <p:sp>
        <p:nvSpPr>
          <p:cNvPr id="44" name="TextBox 43">
            <a:extLst>
              <a:ext uri="{FF2B5EF4-FFF2-40B4-BE49-F238E27FC236}">
                <a16:creationId xmlns:a16="http://schemas.microsoft.com/office/drawing/2014/main" id="{988C19D5-A330-C348-81CD-078859BA561F}"/>
              </a:ext>
            </a:extLst>
          </p:cNvPr>
          <p:cNvSpPr txBox="1"/>
          <p:nvPr/>
        </p:nvSpPr>
        <p:spPr>
          <a:xfrm>
            <a:off x="6941834" y="1260837"/>
            <a:ext cx="2236657" cy="400110"/>
          </a:xfrm>
          <a:prstGeom prst="rect">
            <a:avLst/>
          </a:prstGeom>
          <a:noFill/>
        </p:spPr>
        <p:txBody>
          <a:bodyPr wrap="square">
            <a:spAutoFit/>
          </a:bodyPr>
          <a:lstStyle/>
          <a:p>
            <a:r>
              <a:rPr lang="en-US" sz="2000" i="1" baseline="30000" dirty="0"/>
              <a:t>4</a:t>
            </a:r>
            <a:r>
              <a:rPr lang="en-US" sz="2000" i="1" dirty="0"/>
              <a:t>Univ of Wisconsin</a:t>
            </a:r>
          </a:p>
        </p:txBody>
      </p:sp>
      <p:pic>
        <p:nvPicPr>
          <p:cNvPr id="32" name="Picture 4" descr="Supercomputing 2021 | WekaIO">
            <a:extLst>
              <a:ext uri="{FF2B5EF4-FFF2-40B4-BE49-F238E27FC236}">
                <a16:creationId xmlns:a16="http://schemas.microsoft.com/office/drawing/2014/main" id="{2FB60DED-FD94-5E4A-BBE1-B97F97CFF8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22481" y="90167"/>
            <a:ext cx="1879600" cy="83418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40CAE32-2545-7343-B946-0BD75D1DD32A}"/>
              </a:ext>
            </a:extLst>
          </p:cNvPr>
          <p:cNvSpPr txBox="1"/>
          <p:nvPr/>
        </p:nvSpPr>
        <p:spPr>
          <a:xfrm>
            <a:off x="4819230" y="6393421"/>
            <a:ext cx="2230928" cy="369332"/>
          </a:xfrm>
          <a:prstGeom prst="rect">
            <a:avLst/>
          </a:prstGeom>
          <a:noFill/>
        </p:spPr>
        <p:txBody>
          <a:bodyPr wrap="square" rtlCol="0">
            <a:spAutoFit/>
          </a:bodyPr>
          <a:lstStyle/>
          <a:p>
            <a:r>
              <a:rPr lang="en-US" i="1" dirty="0"/>
              <a:t>November 16, 2021</a:t>
            </a:r>
          </a:p>
        </p:txBody>
      </p:sp>
    </p:spTree>
    <p:extLst>
      <p:ext uri="{BB962C8B-B14F-4D97-AF65-F5344CB8AC3E}">
        <p14:creationId xmlns:p14="http://schemas.microsoft.com/office/powerpoint/2010/main" val="2806526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F039-3343-054D-A478-FD020CF5FB62}"/>
              </a:ext>
            </a:extLst>
          </p:cNvPr>
          <p:cNvSpPr>
            <a:spLocks noGrp="1"/>
          </p:cNvSpPr>
          <p:nvPr>
            <p:ph type="title"/>
          </p:nvPr>
        </p:nvSpPr>
        <p:spPr/>
        <p:txBody>
          <a:bodyPr>
            <a:normAutofit fontScale="90000"/>
          </a:bodyPr>
          <a:lstStyle/>
          <a:p>
            <a:r>
              <a:rPr lang="en-US" dirty="0"/>
              <a:t>Example of proactive routing deadlock-freedom</a:t>
            </a:r>
          </a:p>
        </p:txBody>
      </p:sp>
      <p:sp>
        <p:nvSpPr>
          <p:cNvPr id="3" name="Date Placeholder 2">
            <a:extLst>
              <a:ext uri="{FF2B5EF4-FFF2-40B4-BE49-F238E27FC236}">
                <a16:creationId xmlns:a16="http://schemas.microsoft.com/office/drawing/2014/main" id="{DB78A635-F48B-924A-905D-273704E7EEA8}"/>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D5333A4A-4EA2-724F-A368-94251FCA06B3}"/>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CE510A1C-072F-8643-88DE-CE61F53742F9}"/>
              </a:ext>
            </a:extLst>
          </p:cNvPr>
          <p:cNvSpPr>
            <a:spLocks noGrp="1"/>
          </p:cNvSpPr>
          <p:nvPr>
            <p:ph type="sldNum" sz="quarter" idx="12"/>
          </p:nvPr>
        </p:nvSpPr>
        <p:spPr/>
        <p:txBody>
          <a:bodyPr/>
          <a:lstStyle/>
          <a:p>
            <a:fld id="{66460FDD-9629-4AEC-8D26-475411E7BDE6}" type="slidenum">
              <a:rPr lang="id-ID" smtClean="0"/>
              <a:pPr/>
              <a:t>10</a:t>
            </a:fld>
            <a:endParaRPr lang="id-ID"/>
          </a:p>
        </p:txBody>
      </p:sp>
      <p:cxnSp>
        <p:nvCxnSpPr>
          <p:cNvPr id="7" name="Straight Connector 6">
            <a:extLst>
              <a:ext uri="{FF2B5EF4-FFF2-40B4-BE49-F238E27FC236}">
                <a16:creationId xmlns:a16="http://schemas.microsoft.com/office/drawing/2014/main" id="{1A63BB0D-E633-F045-8C8C-594699836823}"/>
              </a:ext>
            </a:extLst>
          </p:cNvPr>
          <p:cNvCxnSpPr>
            <a:cxnSpLocks/>
          </p:cNvCxnSpPr>
          <p:nvPr/>
        </p:nvCxnSpPr>
        <p:spPr>
          <a:xfrm>
            <a:off x="1292597" y="4160296"/>
            <a:ext cx="444794" cy="0"/>
          </a:xfrm>
          <a:prstGeom prst="line">
            <a:avLst/>
          </a:prstGeom>
          <a:noFill/>
          <a:ln w="76200" cap="rnd" cmpd="sng" algn="ctr">
            <a:solidFill>
              <a:srgbClr val="181F79"/>
            </a:solidFill>
            <a:prstDash val="solid"/>
          </a:ln>
          <a:effectLst/>
        </p:spPr>
      </p:cxnSp>
      <p:cxnSp>
        <p:nvCxnSpPr>
          <p:cNvPr id="8" name="Straight Connector 7">
            <a:extLst>
              <a:ext uri="{FF2B5EF4-FFF2-40B4-BE49-F238E27FC236}">
                <a16:creationId xmlns:a16="http://schemas.microsoft.com/office/drawing/2014/main" id="{530E14FE-1016-644B-B6BB-10B63FCFB009}"/>
              </a:ext>
            </a:extLst>
          </p:cNvPr>
          <p:cNvCxnSpPr>
            <a:cxnSpLocks/>
          </p:cNvCxnSpPr>
          <p:nvPr/>
        </p:nvCxnSpPr>
        <p:spPr>
          <a:xfrm>
            <a:off x="4329071" y="2933051"/>
            <a:ext cx="456485" cy="0"/>
          </a:xfrm>
          <a:prstGeom prst="line">
            <a:avLst/>
          </a:prstGeom>
          <a:noFill/>
          <a:ln w="76200" cap="rnd" cmpd="sng" algn="ctr">
            <a:solidFill>
              <a:srgbClr val="181F79"/>
            </a:solidFill>
            <a:prstDash val="solid"/>
          </a:ln>
          <a:effectLst/>
        </p:spPr>
      </p:cxnSp>
      <p:cxnSp>
        <p:nvCxnSpPr>
          <p:cNvPr id="9" name="Straight Connector 8">
            <a:extLst>
              <a:ext uri="{FF2B5EF4-FFF2-40B4-BE49-F238E27FC236}">
                <a16:creationId xmlns:a16="http://schemas.microsoft.com/office/drawing/2014/main" id="{13F8E536-16A6-A34B-9EA9-EF0B1C734AB0}"/>
              </a:ext>
            </a:extLst>
          </p:cNvPr>
          <p:cNvCxnSpPr>
            <a:cxnSpLocks/>
          </p:cNvCxnSpPr>
          <p:nvPr/>
        </p:nvCxnSpPr>
        <p:spPr>
          <a:xfrm flipV="1">
            <a:off x="2232486" y="2231349"/>
            <a:ext cx="0" cy="235192"/>
          </a:xfrm>
          <a:prstGeom prst="line">
            <a:avLst/>
          </a:prstGeom>
          <a:noFill/>
          <a:ln w="76200" cap="rnd" cmpd="sng" algn="ctr">
            <a:solidFill>
              <a:srgbClr val="181F79"/>
            </a:solidFill>
            <a:prstDash val="solid"/>
          </a:ln>
          <a:effectLst/>
        </p:spPr>
      </p:cxnSp>
      <p:cxnSp>
        <p:nvCxnSpPr>
          <p:cNvPr id="10" name="Straight Connector 9">
            <a:extLst>
              <a:ext uri="{FF2B5EF4-FFF2-40B4-BE49-F238E27FC236}">
                <a16:creationId xmlns:a16="http://schemas.microsoft.com/office/drawing/2014/main" id="{7D8D7AEE-B201-1A49-AE54-F123641492F1}"/>
              </a:ext>
            </a:extLst>
          </p:cNvPr>
          <p:cNvCxnSpPr>
            <a:cxnSpLocks/>
          </p:cNvCxnSpPr>
          <p:nvPr/>
        </p:nvCxnSpPr>
        <p:spPr>
          <a:xfrm flipV="1">
            <a:off x="2232486" y="4682303"/>
            <a:ext cx="0" cy="291213"/>
          </a:xfrm>
          <a:prstGeom prst="line">
            <a:avLst/>
          </a:prstGeom>
          <a:noFill/>
          <a:ln w="76200" cap="rnd" cmpd="sng" algn="ctr">
            <a:solidFill>
              <a:srgbClr val="181F79"/>
            </a:solidFill>
            <a:prstDash val="solid"/>
          </a:ln>
          <a:effectLst/>
        </p:spPr>
      </p:cxnSp>
      <p:cxnSp>
        <p:nvCxnSpPr>
          <p:cNvPr id="11" name="Straight Connector 10">
            <a:extLst>
              <a:ext uri="{FF2B5EF4-FFF2-40B4-BE49-F238E27FC236}">
                <a16:creationId xmlns:a16="http://schemas.microsoft.com/office/drawing/2014/main" id="{45B59787-36FA-0C4B-8F99-CB2EBEB29205}"/>
              </a:ext>
            </a:extLst>
          </p:cNvPr>
          <p:cNvCxnSpPr>
            <a:cxnSpLocks/>
          </p:cNvCxnSpPr>
          <p:nvPr/>
        </p:nvCxnSpPr>
        <p:spPr>
          <a:xfrm>
            <a:off x="2689339" y="4198315"/>
            <a:ext cx="664145" cy="1731"/>
          </a:xfrm>
          <a:prstGeom prst="line">
            <a:avLst/>
          </a:prstGeom>
          <a:noFill/>
          <a:ln w="76200" cap="rnd" cmpd="sng" algn="ctr">
            <a:solidFill>
              <a:srgbClr val="181F79"/>
            </a:solidFill>
            <a:prstDash val="solid"/>
          </a:ln>
          <a:effectLst/>
        </p:spPr>
      </p:cxnSp>
      <p:cxnSp>
        <p:nvCxnSpPr>
          <p:cNvPr id="12" name="Straight Connector 11">
            <a:extLst>
              <a:ext uri="{FF2B5EF4-FFF2-40B4-BE49-F238E27FC236}">
                <a16:creationId xmlns:a16="http://schemas.microsoft.com/office/drawing/2014/main" id="{59FEEE88-022A-0547-950E-27495F6969CA}"/>
              </a:ext>
            </a:extLst>
          </p:cNvPr>
          <p:cNvCxnSpPr>
            <a:cxnSpLocks/>
          </p:cNvCxnSpPr>
          <p:nvPr/>
        </p:nvCxnSpPr>
        <p:spPr>
          <a:xfrm flipV="1">
            <a:off x="3867839" y="4675210"/>
            <a:ext cx="0" cy="224276"/>
          </a:xfrm>
          <a:prstGeom prst="line">
            <a:avLst/>
          </a:prstGeom>
          <a:noFill/>
          <a:ln w="76200" cap="rnd" cmpd="sng" algn="ctr">
            <a:solidFill>
              <a:srgbClr val="181F79"/>
            </a:solidFill>
            <a:prstDash val="solid"/>
          </a:ln>
          <a:effectLst/>
        </p:spPr>
      </p:cxnSp>
      <p:cxnSp>
        <p:nvCxnSpPr>
          <p:cNvPr id="13" name="Straight Connector 12">
            <a:extLst>
              <a:ext uri="{FF2B5EF4-FFF2-40B4-BE49-F238E27FC236}">
                <a16:creationId xmlns:a16="http://schemas.microsoft.com/office/drawing/2014/main" id="{225C938D-E1C7-F74D-B671-B8D6C55936A6}"/>
              </a:ext>
            </a:extLst>
          </p:cNvPr>
          <p:cNvCxnSpPr>
            <a:cxnSpLocks/>
          </p:cNvCxnSpPr>
          <p:nvPr/>
        </p:nvCxnSpPr>
        <p:spPr>
          <a:xfrm flipV="1">
            <a:off x="3867839" y="3422187"/>
            <a:ext cx="0" cy="318918"/>
          </a:xfrm>
          <a:prstGeom prst="line">
            <a:avLst/>
          </a:prstGeom>
          <a:noFill/>
          <a:ln w="76200" cap="rnd" cmpd="sng" algn="ctr">
            <a:solidFill>
              <a:srgbClr val="181F79"/>
            </a:solidFill>
            <a:prstDash val="solid"/>
          </a:ln>
          <a:effectLst/>
        </p:spPr>
      </p:cxnSp>
      <p:cxnSp>
        <p:nvCxnSpPr>
          <p:cNvPr id="14" name="Straight Connector 13">
            <a:extLst>
              <a:ext uri="{FF2B5EF4-FFF2-40B4-BE49-F238E27FC236}">
                <a16:creationId xmlns:a16="http://schemas.microsoft.com/office/drawing/2014/main" id="{E6368C50-4BF6-4F47-8F99-D50E17746AE1}"/>
              </a:ext>
            </a:extLst>
          </p:cNvPr>
          <p:cNvCxnSpPr>
            <a:cxnSpLocks/>
          </p:cNvCxnSpPr>
          <p:nvPr/>
        </p:nvCxnSpPr>
        <p:spPr>
          <a:xfrm flipV="1">
            <a:off x="2249002" y="3445216"/>
            <a:ext cx="0" cy="318918"/>
          </a:xfrm>
          <a:prstGeom prst="line">
            <a:avLst/>
          </a:prstGeom>
          <a:noFill/>
          <a:ln w="76200" cap="rnd" cmpd="sng" algn="ctr">
            <a:solidFill>
              <a:srgbClr val="181F79"/>
            </a:solidFill>
            <a:prstDash val="solid"/>
          </a:ln>
          <a:effectLst/>
        </p:spPr>
      </p:cxnSp>
      <p:grpSp>
        <p:nvGrpSpPr>
          <p:cNvPr id="15" name="Group 14">
            <a:extLst>
              <a:ext uri="{FF2B5EF4-FFF2-40B4-BE49-F238E27FC236}">
                <a16:creationId xmlns:a16="http://schemas.microsoft.com/office/drawing/2014/main" id="{2D378225-0F95-594A-A3CE-73B1E501867E}"/>
              </a:ext>
            </a:extLst>
          </p:cNvPr>
          <p:cNvGrpSpPr/>
          <p:nvPr/>
        </p:nvGrpSpPr>
        <p:grpSpPr>
          <a:xfrm>
            <a:off x="1741289" y="2453622"/>
            <a:ext cx="965975" cy="965975"/>
            <a:chOff x="3313739" y="2271697"/>
            <a:chExt cx="1316984" cy="1316984"/>
          </a:xfrm>
        </p:grpSpPr>
        <p:sp>
          <p:nvSpPr>
            <p:cNvPr id="16" name="Rectangle 15">
              <a:extLst>
                <a:ext uri="{FF2B5EF4-FFF2-40B4-BE49-F238E27FC236}">
                  <a16:creationId xmlns:a16="http://schemas.microsoft.com/office/drawing/2014/main" id="{823AF366-33F2-2F43-AAFB-CB55E6B12210}"/>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17" name="Rectangle 16">
              <a:extLst>
                <a:ext uri="{FF2B5EF4-FFF2-40B4-BE49-F238E27FC236}">
                  <a16:creationId xmlns:a16="http://schemas.microsoft.com/office/drawing/2014/main" id="{44DAA07F-FFE0-044B-BFFF-689FD7CC8378}"/>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61718740-3C0E-E745-B844-1F78E1033FEC}"/>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B6E1DA44-5CE2-8A4E-B668-DF4E1AA98A36}"/>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C641B6C4-7230-7942-A6F7-31A2801F9B32}"/>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21" name="Group 20">
            <a:extLst>
              <a:ext uri="{FF2B5EF4-FFF2-40B4-BE49-F238E27FC236}">
                <a16:creationId xmlns:a16="http://schemas.microsoft.com/office/drawing/2014/main" id="{458DDCFF-9B85-2C4D-9AC1-8A3F3A3FE6D1}"/>
              </a:ext>
            </a:extLst>
          </p:cNvPr>
          <p:cNvGrpSpPr/>
          <p:nvPr/>
        </p:nvGrpSpPr>
        <p:grpSpPr>
          <a:xfrm>
            <a:off x="1737391" y="3709842"/>
            <a:ext cx="969870" cy="969870"/>
            <a:chOff x="3313739" y="2271697"/>
            <a:chExt cx="1316984" cy="1316984"/>
          </a:xfrm>
        </p:grpSpPr>
        <p:sp>
          <p:nvSpPr>
            <p:cNvPr id="22" name="Rectangle 21">
              <a:extLst>
                <a:ext uri="{FF2B5EF4-FFF2-40B4-BE49-F238E27FC236}">
                  <a16:creationId xmlns:a16="http://schemas.microsoft.com/office/drawing/2014/main" id="{CEB2D801-5E1B-C54C-BBA2-9AA0A38D8970}"/>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23" name="Rectangle 22">
              <a:extLst>
                <a:ext uri="{FF2B5EF4-FFF2-40B4-BE49-F238E27FC236}">
                  <a16:creationId xmlns:a16="http://schemas.microsoft.com/office/drawing/2014/main" id="{2E189EC8-8E02-3C4F-91BE-E9C1B9FEF9ED}"/>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4" name="Rectangle 23">
              <a:extLst>
                <a:ext uri="{FF2B5EF4-FFF2-40B4-BE49-F238E27FC236}">
                  <a16:creationId xmlns:a16="http://schemas.microsoft.com/office/drawing/2014/main" id="{B4DB4252-6014-9745-B884-E4A59A8C7C33}"/>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5" name="Rectangle 24">
              <a:extLst>
                <a:ext uri="{FF2B5EF4-FFF2-40B4-BE49-F238E27FC236}">
                  <a16:creationId xmlns:a16="http://schemas.microsoft.com/office/drawing/2014/main" id="{30049477-75AC-664F-B013-FE2C0076062F}"/>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0710E554-5CAF-BC47-8C38-112074E2458A}"/>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27" name="Group 26">
            <a:extLst>
              <a:ext uri="{FF2B5EF4-FFF2-40B4-BE49-F238E27FC236}">
                <a16:creationId xmlns:a16="http://schemas.microsoft.com/office/drawing/2014/main" id="{2D1968C3-D637-A646-953F-53B352BBFE4C}"/>
              </a:ext>
            </a:extLst>
          </p:cNvPr>
          <p:cNvGrpSpPr/>
          <p:nvPr/>
        </p:nvGrpSpPr>
        <p:grpSpPr>
          <a:xfrm>
            <a:off x="3360980" y="2457159"/>
            <a:ext cx="965975" cy="965975"/>
            <a:chOff x="3313739" y="2271697"/>
            <a:chExt cx="1316984" cy="1316984"/>
          </a:xfrm>
        </p:grpSpPr>
        <p:sp>
          <p:nvSpPr>
            <p:cNvPr id="28" name="Rectangle 27">
              <a:extLst>
                <a:ext uri="{FF2B5EF4-FFF2-40B4-BE49-F238E27FC236}">
                  <a16:creationId xmlns:a16="http://schemas.microsoft.com/office/drawing/2014/main" id="{8A3BCC80-0814-BB4D-9784-21FFC10380D8}"/>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10</a:t>
              </a:r>
            </a:p>
          </p:txBody>
        </p:sp>
        <p:sp>
          <p:nvSpPr>
            <p:cNvPr id="29" name="Rectangle 28">
              <a:extLst>
                <a:ext uri="{FF2B5EF4-FFF2-40B4-BE49-F238E27FC236}">
                  <a16:creationId xmlns:a16="http://schemas.microsoft.com/office/drawing/2014/main" id="{CA5EDAB4-425A-794F-94F2-4307E3DD630B}"/>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0" name="Rectangle 29">
              <a:extLst>
                <a:ext uri="{FF2B5EF4-FFF2-40B4-BE49-F238E27FC236}">
                  <a16:creationId xmlns:a16="http://schemas.microsoft.com/office/drawing/2014/main" id="{9E032E80-B249-F444-B32E-DE2F5305D1C8}"/>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1" name="Rectangle 30">
              <a:extLst>
                <a:ext uri="{FF2B5EF4-FFF2-40B4-BE49-F238E27FC236}">
                  <a16:creationId xmlns:a16="http://schemas.microsoft.com/office/drawing/2014/main" id="{F5D0DF1B-DF5C-B349-B168-EA0D275D6DEF}"/>
                </a:ext>
              </a:extLst>
            </p:cNvPr>
            <p:cNvSpPr/>
            <p:nvPr/>
          </p:nvSpPr>
          <p:spPr>
            <a:xfrm>
              <a:off x="4226520"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2" name="Rectangle 31">
              <a:extLst>
                <a:ext uri="{FF2B5EF4-FFF2-40B4-BE49-F238E27FC236}">
                  <a16:creationId xmlns:a16="http://schemas.microsoft.com/office/drawing/2014/main" id="{175A1AAD-FD8E-BE4F-B5AD-A16EF4E0F11D}"/>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3" name="Group 32">
            <a:extLst>
              <a:ext uri="{FF2B5EF4-FFF2-40B4-BE49-F238E27FC236}">
                <a16:creationId xmlns:a16="http://schemas.microsoft.com/office/drawing/2014/main" id="{5721AD45-D335-7D4E-8E8A-905965F43DBE}"/>
              </a:ext>
            </a:extLst>
          </p:cNvPr>
          <p:cNvGrpSpPr/>
          <p:nvPr/>
        </p:nvGrpSpPr>
        <p:grpSpPr>
          <a:xfrm>
            <a:off x="3357082" y="3713379"/>
            <a:ext cx="969870" cy="969870"/>
            <a:chOff x="3313739" y="2271697"/>
            <a:chExt cx="1316984" cy="1316984"/>
          </a:xfrm>
        </p:grpSpPr>
        <p:sp>
          <p:nvSpPr>
            <p:cNvPr id="34" name="Rectangle 33">
              <a:extLst>
                <a:ext uri="{FF2B5EF4-FFF2-40B4-BE49-F238E27FC236}">
                  <a16:creationId xmlns:a16="http://schemas.microsoft.com/office/drawing/2014/main" id="{8518CBAD-0905-CD40-B3D9-29A1C691BFD1}"/>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sp>
          <p:nvSpPr>
            <p:cNvPr id="35" name="Rectangle 34">
              <a:extLst>
                <a:ext uri="{FF2B5EF4-FFF2-40B4-BE49-F238E27FC236}">
                  <a16:creationId xmlns:a16="http://schemas.microsoft.com/office/drawing/2014/main" id="{5AB6282D-40E8-534A-8F56-D7E4D3FFCB45}"/>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6" name="Rectangle 35">
              <a:extLst>
                <a:ext uri="{FF2B5EF4-FFF2-40B4-BE49-F238E27FC236}">
                  <a16:creationId xmlns:a16="http://schemas.microsoft.com/office/drawing/2014/main" id="{31367996-8E77-454E-B79B-A08664D7E9DE}"/>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7" name="Rectangle 36">
              <a:extLst>
                <a:ext uri="{FF2B5EF4-FFF2-40B4-BE49-F238E27FC236}">
                  <a16:creationId xmlns:a16="http://schemas.microsoft.com/office/drawing/2014/main" id="{E7108CC2-33A9-0541-BD56-FF5731AC2B4B}"/>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8" name="Rectangle 37">
              <a:extLst>
                <a:ext uri="{FF2B5EF4-FFF2-40B4-BE49-F238E27FC236}">
                  <a16:creationId xmlns:a16="http://schemas.microsoft.com/office/drawing/2014/main" id="{3EB10133-CA07-4449-9669-C5740F7C0DA7}"/>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9" name="Straight Connector 38">
            <a:extLst>
              <a:ext uri="{FF2B5EF4-FFF2-40B4-BE49-F238E27FC236}">
                <a16:creationId xmlns:a16="http://schemas.microsoft.com/office/drawing/2014/main" id="{9707E992-9A49-EE4D-A377-6C0D1E5BF6F6}"/>
              </a:ext>
            </a:extLst>
          </p:cNvPr>
          <p:cNvCxnSpPr>
            <a:cxnSpLocks/>
          </p:cNvCxnSpPr>
          <p:nvPr/>
        </p:nvCxnSpPr>
        <p:spPr>
          <a:xfrm>
            <a:off x="2720784" y="2947337"/>
            <a:ext cx="664145" cy="1731"/>
          </a:xfrm>
          <a:prstGeom prst="line">
            <a:avLst/>
          </a:prstGeom>
          <a:noFill/>
          <a:ln w="76200" cap="rnd" cmpd="sng" algn="ctr">
            <a:solidFill>
              <a:srgbClr val="181F79"/>
            </a:solidFill>
            <a:prstDash val="solid"/>
          </a:ln>
          <a:effectLst/>
        </p:spPr>
      </p:cxnSp>
      <p:sp>
        <p:nvSpPr>
          <p:cNvPr id="40" name="Oval 39">
            <a:extLst>
              <a:ext uri="{FF2B5EF4-FFF2-40B4-BE49-F238E27FC236}">
                <a16:creationId xmlns:a16="http://schemas.microsoft.com/office/drawing/2014/main" id="{E4B106BC-0B9B-8547-83D3-5140D8F5E043}"/>
              </a:ext>
            </a:extLst>
          </p:cNvPr>
          <p:cNvSpPr/>
          <p:nvPr/>
        </p:nvSpPr>
        <p:spPr>
          <a:xfrm>
            <a:off x="2353064" y="2782738"/>
            <a:ext cx="314019" cy="314019"/>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41" name="Oval 40">
            <a:extLst>
              <a:ext uri="{FF2B5EF4-FFF2-40B4-BE49-F238E27FC236}">
                <a16:creationId xmlns:a16="http://schemas.microsoft.com/office/drawing/2014/main" id="{087D8505-953D-F446-9B43-88D28BBE0388}"/>
              </a:ext>
            </a:extLst>
          </p:cNvPr>
          <p:cNvSpPr/>
          <p:nvPr/>
        </p:nvSpPr>
        <p:spPr>
          <a:xfrm>
            <a:off x="3701013" y="3099063"/>
            <a:ext cx="306685" cy="306685"/>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42" name="Oval 41">
            <a:extLst>
              <a:ext uri="{FF2B5EF4-FFF2-40B4-BE49-F238E27FC236}">
                <a16:creationId xmlns:a16="http://schemas.microsoft.com/office/drawing/2014/main" id="{1F343318-CFF4-C84B-9A7C-FEB1D361198E}"/>
              </a:ext>
            </a:extLst>
          </p:cNvPr>
          <p:cNvSpPr/>
          <p:nvPr/>
        </p:nvSpPr>
        <p:spPr>
          <a:xfrm>
            <a:off x="2124469" y="3709759"/>
            <a:ext cx="314581" cy="314581"/>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grpSp>
        <p:nvGrpSpPr>
          <p:cNvPr id="43" name="Group 42">
            <a:extLst>
              <a:ext uri="{FF2B5EF4-FFF2-40B4-BE49-F238E27FC236}">
                <a16:creationId xmlns:a16="http://schemas.microsoft.com/office/drawing/2014/main" id="{DC0FFF3A-2833-0E4E-BA5D-F038D0A394DB}"/>
              </a:ext>
            </a:extLst>
          </p:cNvPr>
          <p:cNvGrpSpPr/>
          <p:nvPr/>
        </p:nvGrpSpPr>
        <p:grpSpPr>
          <a:xfrm>
            <a:off x="3303097" y="3958824"/>
            <a:ext cx="470001" cy="400110"/>
            <a:chOff x="7594106" y="5750087"/>
            <a:chExt cx="470001" cy="400110"/>
          </a:xfrm>
        </p:grpSpPr>
        <p:sp>
          <p:nvSpPr>
            <p:cNvPr id="44" name="Oval 43">
              <a:extLst>
                <a:ext uri="{FF2B5EF4-FFF2-40B4-BE49-F238E27FC236}">
                  <a16:creationId xmlns:a16="http://schemas.microsoft.com/office/drawing/2014/main" id="{F7F6B5BE-78A9-CC42-A9AF-AA4EE2945213}"/>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 name="Rectangle 44">
              <a:extLst>
                <a:ext uri="{FF2B5EF4-FFF2-40B4-BE49-F238E27FC236}">
                  <a16:creationId xmlns:a16="http://schemas.microsoft.com/office/drawing/2014/main" id="{27A0F298-471C-7B4F-A0F0-C71BE080A481}"/>
                </a:ext>
              </a:extLst>
            </p:cNvPr>
            <p:cNvSpPr/>
            <p:nvPr/>
          </p:nvSpPr>
          <p:spPr>
            <a:xfrm>
              <a:off x="7594106" y="5750087"/>
              <a:ext cx="470001"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10</a:t>
              </a:r>
            </a:p>
          </p:txBody>
        </p:sp>
      </p:grpSp>
      <p:grpSp>
        <p:nvGrpSpPr>
          <p:cNvPr id="46" name="Group 45">
            <a:extLst>
              <a:ext uri="{FF2B5EF4-FFF2-40B4-BE49-F238E27FC236}">
                <a16:creationId xmlns:a16="http://schemas.microsoft.com/office/drawing/2014/main" id="{6B9EA5E0-EB39-D04E-BBB3-A01B052A9729}"/>
              </a:ext>
            </a:extLst>
          </p:cNvPr>
          <p:cNvGrpSpPr/>
          <p:nvPr/>
        </p:nvGrpSpPr>
        <p:grpSpPr>
          <a:xfrm>
            <a:off x="2542826" y="3023893"/>
            <a:ext cx="1095173" cy="1109659"/>
            <a:chOff x="3358483" y="3831696"/>
            <a:chExt cx="1095173" cy="1109659"/>
          </a:xfrm>
        </p:grpSpPr>
        <p:grpSp>
          <p:nvGrpSpPr>
            <p:cNvPr id="47" name="Group 46">
              <a:extLst>
                <a:ext uri="{FF2B5EF4-FFF2-40B4-BE49-F238E27FC236}">
                  <a16:creationId xmlns:a16="http://schemas.microsoft.com/office/drawing/2014/main" id="{DAF7C65F-A189-144B-82C4-CDB0CE9D7DDB}"/>
                </a:ext>
              </a:extLst>
            </p:cNvPr>
            <p:cNvGrpSpPr/>
            <p:nvPr/>
          </p:nvGrpSpPr>
          <p:grpSpPr>
            <a:xfrm>
              <a:off x="3378924" y="3831696"/>
              <a:ext cx="1065485" cy="1109659"/>
              <a:chOff x="4316649" y="1697283"/>
              <a:chExt cx="2037523" cy="2121997"/>
            </a:xfrm>
          </p:grpSpPr>
          <p:sp>
            <p:nvSpPr>
              <p:cNvPr id="49" name="Arrow: Curved Down 43">
                <a:extLst>
                  <a:ext uri="{FF2B5EF4-FFF2-40B4-BE49-F238E27FC236}">
                    <a16:creationId xmlns:a16="http://schemas.microsoft.com/office/drawing/2014/main" id="{7EECAD15-251E-2E42-8401-FC9C1222C21A}"/>
                  </a:ext>
                </a:extLst>
              </p:cNvPr>
              <p:cNvSpPr/>
              <p:nvPr/>
            </p:nvSpPr>
            <p:spPr>
              <a:xfrm rot="329651" flipH="1">
                <a:off x="4815062" y="1697283"/>
                <a:ext cx="993049"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50" name="Arrow: Curved Down 44">
                <a:extLst>
                  <a:ext uri="{FF2B5EF4-FFF2-40B4-BE49-F238E27FC236}">
                    <a16:creationId xmlns:a16="http://schemas.microsoft.com/office/drawing/2014/main" id="{C0B83092-64CF-5748-8E04-95D77ED7B8F1}"/>
                  </a:ext>
                </a:extLst>
              </p:cNvPr>
              <p:cNvSpPr/>
              <p:nvPr/>
            </p:nvSpPr>
            <p:spPr>
              <a:xfrm rot="16200000" flipH="1">
                <a:off x="4005334" y="2521118"/>
                <a:ext cx="990600"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51" name="Arrow: Curved Down 45">
                <a:extLst>
                  <a:ext uri="{FF2B5EF4-FFF2-40B4-BE49-F238E27FC236}">
                    <a16:creationId xmlns:a16="http://schemas.microsoft.com/office/drawing/2014/main" id="{E2C09594-98D7-6949-8E88-0177B3802878}"/>
                  </a:ext>
                </a:extLst>
              </p:cNvPr>
              <p:cNvSpPr/>
              <p:nvPr/>
            </p:nvSpPr>
            <p:spPr>
              <a:xfrm rot="11279851" flipH="1">
                <a:off x="4855743" y="3413597"/>
                <a:ext cx="962334" cy="405683"/>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52" name="Arrow: Curved Down 46">
                <a:extLst>
                  <a:ext uri="{FF2B5EF4-FFF2-40B4-BE49-F238E27FC236}">
                    <a16:creationId xmlns:a16="http://schemas.microsoft.com/office/drawing/2014/main" id="{4ED32697-A9B7-A947-B3FD-B0D188744504}"/>
                  </a:ext>
                </a:extLst>
              </p:cNvPr>
              <p:cNvSpPr/>
              <p:nvPr/>
            </p:nvSpPr>
            <p:spPr>
              <a:xfrm rot="5552345" flipH="1">
                <a:off x="5629433" y="2468657"/>
                <a:ext cx="1012224" cy="437255"/>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grpSp>
        <p:sp>
          <p:nvSpPr>
            <p:cNvPr id="48" name="Rectangle 47">
              <a:extLst>
                <a:ext uri="{FF2B5EF4-FFF2-40B4-BE49-F238E27FC236}">
                  <a16:creationId xmlns:a16="http://schemas.microsoft.com/office/drawing/2014/main" id="{58F8D300-B2EE-7F45-9448-BE883D324634}"/>
                </a:ext>
              </a:extLst>
            </p:cNvPr>
            <p:cNvSpPr/>
            <p:nvPr/>
          </p:nvSpPr>
          <p:spPr>
            <a:xfrm>
              <a:off x="3358483" y="415873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rebuchet MS" panose="020B0603020202020204"/>
                  <a:ea typeface="+mn-ea"/>
                  <a:cs typeface="+mn-cs"/>
                </a:rPr>
                <a:t>Deadlock</a:t>
              </a:r>
            </a:p>
          </p:txBody>
        </p:sp>
      </p:grpSp>
      <p:cxnSp>
        <p:nvCxnSpPr>
          <p:cNvPr id="53" name="Straight Connector 52">
            <a:extLst>
              <a:ext uri="{FF2B5EF4-FFF2-40B4-BE49-F238E27FC236}">
                <a16:creationId xmlns:a16="http://schemas.microsoft.com/office/drawing/2014/main" id="{E88A8A95-64B6-8640-8826-F72FF4991036}"/>
              </a:ext>
            </a:extLst>
          </p:cNvPr>
          <p:cNvCxnSpPr>
            <a:cxnSpLocks/>
          </p:cNvCxnSpPr>
          <p:nvPr/>
        </p:nvCxnSpPr>
        <p:spPr>
          <a:xfrm>
            <a:off x="4329695" y="4202324"/>
            <a:ext cx="455861" cy="0"/>
          </a:xfrm>
          <a:prstGeom prst="line">
            <a:avLst/>
          </a:prstGeom>
          <a:noFill/>
          <a:ln w="76200" cap="rnd" cmpd="sng" algn="ctr">
            <a:solidFill>
              <a:srgbClr val="181F79"/>
            </a:solidFill>
            <a:prstDash val="solid"/>
          </a:ln>
          <a:effectLst/>
        </p:spPr>
      </p:cxnSp>
      <p:cxnSp>
        <p:nvCxnSpPr>
          <p:cNvPr id="54" name="Straight Connector 53">
            <a:extLst>
              <a:ext uri="{FF2B5EF4-FFF2-40B4-BE49-F238E27FC236}">
                <a16:creationId xmlns:a16="http://schemas.microsoft.com/office/drawing/2014/main" id="{526B0D0B-9170-9747-B7FF-F1AFB85CD4F5}"/>
              </a:ext>
            </a:extLst>
          </p:cNvPr>
          <p:cNvCxnSpPr>
            <a:cxnSpLocks/>
          </p:cNvCxnSpPr>
          <p:nvPr/>
        </p:nvCxnSpPr>
        <p:spPr>
          <a:xfrm>
            <a:off x="1292597" y="2944041"/>
            <a:ext cx="464860" cy="0"/>
          </a:xfrm>
          <a:prstGeom prst="line">
            <a:avLst/>
          </a:prstGeom>
          <a:noFill/>
          <a:ln w="76200" cap="rnd" cmpd="sng" algn="ctr">
            <a:solidFill>
              <a:srgbClr val="181F79"/>
            </a:solidFill>
            <a:prstDash val="solid"/>
          </a:ln>
          <a:effectLst/>
        </p:spPr>
      </p:cxnSp>
      <p:cxnSp>
        <p:nvCxnSpPr>
          <p:cNvPr id="55" name="Straight Arrow Connector 54">
            <a:extLst>
              <a:ext uri="{FF2B5EF4-FFF2-40B4-BE49-F238E27FC236}">
                <a16:creationId xmlns:a16="http://schemas.microsoft.com/office/drawing/2014/main" id="{01665BE2-697A-0B48-A17C-F02B666F3EA9}"/>
              </a:ext>
            </a:extLst>
          </p:cNvPr>
          <p:cNvCxnSpPr>
            <a:cxnSpLocks/>
          </p:cNvCxnSpPr>
          <p:nvPr/>
        </p:nvCxnSpPr>
        <p:spPr>
          <a:xfrm>
            <a:off x="2756978" y="2699186"/>
            <a:ext cx="527124" cy="0"/>
          </a:xfrm>
          <a:prstGeom prst="straightConnector1">
            <a:avLst/>
          </a:prstGeom>
          <a:noFill/>
          <a:ln w="76200" cap="rnd" cmpd="sng" algn="ctr">
            <a:solidFill>
              <a:srgbClr val="E76618">
                <a:lumMod val="75000"/>
                <a:alpha val="50000"/>
              </a:srgbClr>
            </a:solidFill>
            <a:prstDash val="solid"/>
            <a:headEnd type="triangle"/>
            <a:tailEnd type="none"/>
          </a:ln>
          <a:effectLst/>
        </p:spPr>
      </p:cxnSp>
      <p:cxnSp>
        <p:nvCxnSpPr>
          <p:cNvPr id="56" name="Straight Arrow Connector 55">
            <a:extLst>
              <a:ext uri="{FF2B5EF4-FFF2-40B4-BE49-F238E27FC236}">
                <a16:creationId xmlns:a16="http://schemas.microsoft.com/office/drawing/2014/main" id="{F8A92B9E-D414-7F48-9460-EC510B2D21F8}"/>
              </a:ext>
            </a:extLst>
          </p:cNvPr>
          <p:cNvCxnSpPr>
            <a:cxnSpLocks/>
          </p:cNvCxnSpPr>
          <p:nvPr/>
        </p:nvCxnSpPr>
        <p:spPr>
          <a:xfrm>
            <a:off x="4111340" y="3366160"/>
            <a:ext cx="0" cy="430306"/>
          </a:xfrm>
          <a:prstGeom prst="straightConnector1">
            <a:avLst/>
          </a:prstGeom>
          <a:noFill/>
          <a:ln w="76200" cap="rnd" cmpd="sng" algn="ctr">
            <a:solidFill>
              <a:srgbClr val="E76618">
                <a:lumMod val="75000"/>
                <a:alpha val="50000"/>
              </a:srgbClr>
            </a:solidFill>
            <a:prstDash val="solid"/>
            <a:headEnd type="triangle"/>
            <a:tailEnd type="none"/>
          </a:ln>
          <a:effectLst/>
        </p:spPr>
      </p:cxnSp>
      <p:cxnSp>
        <p:nvCxnSpPr>
          <p:cNvPr id="57" name="Straight Arrow Connector 56">
            <a:extLst>
              <a:ext uri="{FF2B5EF4-FFF2-40B4-BE49-F238E27FC236}">
                <a16:creationId xmlns:a16="http://schemas.microsoft.com/office/drawing/2014/main" id="{A31D583A-6B61-CD48-BF4C-29979E751385}"/>
              </a:ext>
            </a:extLst>
          </p:cNvPr>
          <p:cNvCxnSpPr>
            <a:cxnSpLocks/>
          </p:cNvCxnSpPr>
          <p:nvPr/>
        </p:nvCxnSpPr>
        <p:spPr>
          <a:xfrm flipV="1">
            <a:off x="1983118" y="3354303"/>
            <a:ext cx="0" cy="442856"/>
          </a:xfrm>
          <a:prstGeom prst="straightConnector1">
            <a:avLst/>
          </a:prstGeom>
          <a:noFill/>
          <a:ln w="76200" cap="rnd" cmpd="sng" algn="ctr">
            <a:solidFill>
              <a:srgbClr val="E76618">
                <a:lumMod val="75000"/>
                <a:alpha val="50000"/>
              </a:srgbClr>
            </a:solidFill>
            <a:prstDash val="solid"/>
            <a:headEnd type="triangle"/>
            <a:tailEnd type="none"/>
          </a:ln>
          <a:effectLst/>
        </p:spPr>
      </p:cxnSp>
      <p:cxnSp>
        <p:nvCxnSpPr>
          <p:cNvPr id="58" name="Straight Arrow Connector 57">
            <a:extLst>
              <a:ext uri="{FF2B5EF4-FFF2-40B4-BE49-F238E27FC236}">
                <a16:creationId xmlns:a16="http://schemas.microsoft.com/office/drawing/2014/main" id="{A30D1E0A-8986-074D-B6BD-E53492D831C8}"/>
              </a:ext>
            </a:extLst>
          </p:cNvPr>
          <p:cNvCxnSpPr>
            <a:cxnSpLocks/>
          </p:cNvCxnSpPr>
          <p:nvPr/>
        </p:nvCxnSpPr>
        <p:spPr>
          <a:xfrm flipH="1">
            <a:off x="2756249" y="4413645"/>
            <a:ext cx="528917" cy="0"/>
          </a:xfrm>
          <a:prstGeom prst="straightConnector1">
            <a:avLst/>
          </a:prstGeom>
          <a:noFill/>
          <a:ln w="76200" cap="rnd" cmpd="sng" algn="ctr">
            <a:solidFill>
              <a:srgbClr val="E76618">
                <a:lumMod val="75000"/>
                <a:alpha val="50000"/>
              </a:srgbClr>
            </a:solidFill>
            <a:prstDash val="solid"/>
            <a:headEnd type="triangle"/>
            <a:tailEnd type="none"/>
          </a:ln>
          <a:effectLst/>
        </p:spPr>
      </p:cxnSp>
      <p:grpSp>
        <p:nvGrpSpPr>
          <p:cNvPr id="59" name="Group 58">
            <a:extLst>
              <a:ext uri="{FF2B5EF4-FFF2-40B4-BE49-F238E27FC236}">
                <a16:creationId xmlns:a16="http://schemas.microsoft.com/office/drawing/2014/main" id="{04BB310A-2BE0-AC4A-868B-FD67B2BBC678}"/>
              </a:ext>
            </a:extLst>
          </p:cNvPr>
          <p:cNvGrpSpPr/>
          <p:nvPr/>
        </p:nvGrpSpPr>
        <p:grpSpPr>
          <a:xfrm>
            <a:off x="4377415" y="1234760"/>
            <a:ext cx="1823250" cy="765492"/>
            <a:chOff x="878618" y="4899027"/>
            <a:chExt cx="1853271" cy="765492"/>
          </a:xfrm>
        </p:grpSpPr>
        <p:sp>
          <p:nvSpPr>
            <p:cNvPr id="60" name="Oval 59">
              <a:extLst>
                <a:ext uri="{FF2B5EF4-FFF2-40B4-BE49-F238E27FC236}">
                  <a16:creationId xmlns:a16="http://schemas.microsoft.com/office/drawing/2014/main" id="{B505ED15-7B1B-3848-A915-69C0E8F5A33F}"/>
                </a:ext>
              </a:extLst>
            </p:cNvPr>
            <p:cNvSpPr/>
            <p:nvPr/>
          </p:nvSpPr>
          <p:spPr>
            <a:xfrm>
              <a:off x="878618" y="5390887"/>
              <a:ext cx="357096" cy="273632"/>
            </a:xfrm>
            <a:prstGeom prst="ellipse">
              <a:avLst/>
            </a:prstGeom>
            <a:solidFill>
              <a:srgbClr val="E76618"/>
            </a:solidFill>
            <a:ln w="19050" cap="rnd" cmpd="sng" algn="ctr">
              <a:solidFill>
                <a:srgbClr val="181F79">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Trebuchet MS" panose="020B0603020202020204"/>
                  <a:ea typeface="+mn-ea"/>
                  <a:cs typeface="+mn-cs"/>
                </a:rPr>
                <a:t>5</a:t>
              </a:r>
              <a:endParaRPr kumimoji="0" lang="en-US" sz="20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61" name="Callout: Line 57">
              <a:extLst>
                <a:ext uri="{FF2B5EF4-FFF2-40B4-BE49-F238E27FC236}">
                  <a16:creationId xmlns:a16="http://schemas.microsoft.com/office/drawing/2014/main" id="{2D516C4F-E1D7-AC44-AFE1-0869E209D8A0}"/>
                </a:ext>
              </a:extLst>
            </p:cNvPr>
            <p:cNvSpPr/>
            <p:nvPr/>
          </p:nvSpPr>
          <p:spPr>
            <a:xfrm>
              <a:off x="1615159" y="4899027"/>
              <a:ext cx="1116730" cy="493059"/>
            </a:xfrm>
            <a:prstGeom prst="borderCallout1">
              <a:avLst>
                <a:gd name="adj1" fmla="val 36697"/>
                <a:gd name="adj2" fmla="val 849"/>
                <a:gd name="adj3" fmla="val 112500"/>
                <a:gd name="adj4" fmla="val -38333"/>
              </a:avLst>
            </a:prstGeom>
            <a:solidFill>
              <a:srgbClr val="181F79">
                <a:lumMod val="75000"/>
              </a:srgbClr>
            </a:solidFill>
            <a:ln w="63500" cap="rnd" cmpd="sng" algn="ctr">
              <a:solidFill>
                <a:srgbClr val="181F7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rPr>
                <a:t>Destination Router-5</a:t>
              </a:r>
            </a:p>
          </p:txBody>
        </p:sp>
      </p:grpSp>
      <p:cxnSp>
        <p:nvCxnSpPr>
          <p:cNvPr id="62" name="Straight Connector 61">
            <a:extLst>
              <a:ext uri="{FF2B5EF4-FFF2-40B4-BE49-F238E27FC236}">
                <a16:creationId xmlns:a16="http://schemas.microsoft.com/office/drawing/2014/main" id="{BCA9EC3F-B0DB-E04A-B698-65059F876316}"/>
              </a:ext>
            </a:extLst>
          </p:cNvPr>
          <p:cNvCxnSpPr>
            <a:cxnSpLocks/>
          </p:cNvCxnSpPr>
          <p:nvPr/>
        </p:nvCxnSpPr>
        <p:spPr>
          <a:xfrm flipV="1">
            <a:off x="3821539" y="2140532"/>
            <a:ext cx="0" cy="318918"/>
          </a:xfrm>
          <a:prstGeom prst="line">
            <a:avLst/>
          </a:prstGeom>
          <a:noFill/>
          <a:ln w="76200" cap="rnd" cmpd="sng" algn="ctr">
            <a:solidFill>
              <a:srgbClr val="181F79"/>
            </a:solidFill>
            <a:prstDash val="solid"/>
          </a:ln>
          <a:effectLst/>
        </p:spPr>
      </p:cxnSp>
      <p:sp>
        <p:nvSpPr>
          <p:cNvPr id="63" name="Cloud 62">
            <a:extLst>
              <a:ext uri="{FF2B5EF4-FFF2-40B4-BE49-F238E27FC236}">
                <a16:creationId xmlns:a16="http://schemas.microsoft.com/office/drawing/2014/main" id="{18402E5B-386C-6447-8ACE-273BB36C72D5}"/>
              </a:ext>
            </a:extLst>
          </p:cNvPr>
          <p:cNvSpPr/>
          <p:nvPr/>
        </p:nvSpPr>
        <p:spPr>
          <a:xfrm rot="16703736">
            <a:off x="4158235" y="3138822"/>
            <a:ext cx="2115884" cy="976364"/>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64" name="Cloud 63">
            <a:extLst>
              <a:ext uri="{FF2B5EF4-FFF2-40B4-BE49-F238E27FC236}">
                <a16:creationId xmlns:a16="http://schemas.microsoft.com/office/drawing/2014/main" id="{D1BFBE7B-962B-5D49-9376-D0AEC57D1479}"/>
              </a:ext>
            </a:extLst>
          </p:cNvPr>
          <p:cNvSpPr/>
          <p:nvPr/>
        </p:nvSpPr>
        <p:spPr>
          <a:xfrm rot="16507793">
            <a:off x="-350795" y="2955936"/>
            <a:ext cx="2235152" cy="1339073"/>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65" name="Cloud 64">
            <a:extLst>
              <a:ext uri="{FF2B5EF4-FFF2-40B4-BE49-F238E27FC236}">
                <a16:creationId xmlns:a16="http://schemas.microsoft.com/office/drawing/2014/main" id="{A0C579DC-B118-FC46-B020-D971826FC732}"/>
              </a:ext>
            </a:extLst>
          </p:cNvPr>
          <p:cNvSpPr/>
          <p:nvPr/>
        </p:nvSpPr>
        <p:spPr>
          <a:xfrm>
            <a:off x="1844951" y="1150191"/>
            <a:ext cx="2368292" cy="1206752"/>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66" name="Rectangle 65">
            <a:extLst>
              <a:ext uri="{FF2B5EF4-FFF2-40B4-BE49-F238E27FC236}">
                <a16:creationId xmlns:a16="http://schemas.microsoft.com/office/drawing/2014/main" id="{2773BA78-0A45-2549-9456-C92AF8A6EE64}"/>
              </a:ext>
            </a:extLst>
          </p:cNvPr>
          <p:cNvSpPr/>
          <p:nvPr/>
        </p:nvSpPr>
        <p:spPr>
          <a:xfrm>
            <a:off x="2324899" y="1486682"/>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67" name="Rectangle 66">
            <a:extLst>
              <a:ext uri="{FF2B5EF4-FFF2-40B4-BE49-F238E27FC236}">
                <a16:creationId xmlns:a16="http://schemas.microsoft.com/office/drawing/2014/main" id="{B5D4832D-C11D-F441-A61A-23899889BA21}"/>
              </a:ext>
            </a:extLst>
          </p:cNvPr>
          <p:cNvSpPr/>
          <p:nvPr/>
        </p:nvSpPr>
        <p:spPr>
          <a:xfrm rot="16200000">
            <a:off x="-37086" y="3367120"/>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68" name="Rectangle 67">
            <a:extLst>
              <a:ext uri="{FF2B5EF4-FFF2-40B4-BE49-F238E27FC236}">
                <a16:creationId xmlns:a16="http://schemas.microsoft.com/office/drawing/2014/main" id="{62B76200-2EEE-124D-B683-9AF8D966C988}"/>
              </a:ext>
            </a:extLst>
          </p:cNvPr>
          <p:cNvSpPr/>
          <p:nvPr/>
        </p:nvSpPr>
        <p:spPr>
          <a:xfrm rot="16200000">
            <a:off x="4500814" y="3389945"/>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69" name="Cloud 68">
            <a:extLst>
              <a:ext uri="{FF2B5EF4-FFF2-40B4-BE49-F238E27FC236}">
                <a16:creationId xmlns:a16="http://schemas.microsoft.com/office/drawing/2014/main" id="{07495E5F-7049-1C4D-9196-7E02434A4619}"/>
              </a:ext>
            </a:extLst>
          </p:cNvPr>
          <p:cNvSpPr/>
          <p:nvPr/>
        </p:nvSpPr>
        <p:spPr>
          <a:xfrm rot="158227">
            <a:off x="1823120" y="4826133"/>
            <a:ext cx="2418968" cy="926038"/>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70" name="Rectangle 69">
            <a:extLst>
              <a:ext uri="{FF2B5EF4-FFF2-40B4-BE49-F238E27FC236}">
                <a16:creationId xmlns:a16="http://schemas.microsoft.com/office/drawing/2014/main" id="{179F011D-B6E2-3A4A-AD75-78B5F75A42D1}"/>
              </a:ext>
            </a:extLst>
          </p:cNvPr>
          <p:cNvSpPr/>
          <p:nvPr/>
        </p:nvSpPr>
        <p:spPr>
          <a:xfrm>
            <a:off x="2229507" y="5033098"/>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71" name="TextBox 70">
            <a:extLst>
              <a:ext uri="{FF2B5EF4-FFF2-40B4-BE49-F238E27FC236}">
                <a16:creationId xmlns:a16="http://schemas.microsoft.com/office/drawing/2014/main" id="{7ADDD30F-B4E3-4E47-9DDD-C73BD7321AC2}"/>
              </a:ext>
            </a:extLst>
          </p:cNvPr>
          <p:cNvSpPr txBox="1"/>
          <p:nvPr/>
        </p:nvSpPr>
        <p:spPr>
          <a:xfrm>
            <a:off x="4376422" y="5844216"/>
            <a:ext cx="2152832" cy="369332"/>
          </a:xfrm>
          <a:prstGeom prst="rect">
            <a:avLst/>
          </a:prstGeom>
          <a:noFill/>
        </p:spPr>
        <p:txBody>
          <a:bodyPr wrap="square" rtlCol="0">
            <a:spAutoFit/>
          </a:bodyPr>
          <a:lstStyle/>
          <a:p>
            <a:r>
              <a:rPr lang="en-US" b="1" dirty="0">
                <a:highlight>
                  <a:srgbClr val="FFFF00"/>
                </a:highlight>
              </a:rPr>
              <a:t>Routing Deadlocks</a:t>
            </a:r>
          </a:p>
        </p:txBody>
      </p:sp>
      <p:cxnSp>
        <p:nvCxnSpPr>
          <p:cNvPr id="72" name="Straight Connector 71">
            <a:extLst>
              <a:ext uri="{FF2B5EF4-FFF2-40B4-BE49-F238E27FC236}">
                <a16:creationId xmlns:a16="http://schemas.microsoft.com/office/drawing/2014/main" id="{ED41C42D-AEBF-A643-BBC6-005ADE59C3F9}"/>
              </a:ext>
            </a:extLst>
          </p:cNvPr>
          <p:cNvCxnSpPr>
            <a:cxnSpLocks/>
          </p:cNvCxnSpPr>
          <p:nvPr/>
        </p:nvCxnSpPr>
        <p:spPr>
          <a:xfrm>
            <a:off x="7440662" y="4153509"/>
            <a:ext cx="444794" cy="0"/>
          </a:xfrm>
          <a:prstGeom prst="line">
            <a:avLst/>
          </a:prstGeom>
          <a:noFill/>
          <a:ln w="76200" cap="rnd" cmpd="sng" algn="ctr">
            <a:solidFill>
              <a:srgbClr val="181F79"/>
            </a:solidFill>
            <a:prstDash val="solid"/>
          </a:ln>
          <a:effectLst/>
        </p:spPr>
      </p:cxnSp>
      <p:cxnSp>
        <p:nvCxnSpPr>
          <p:cNvPr id="73" name="Straight Connector 72">
            <a:extLst>
              <a:ext uri="{FF2B5EF4-FFF2-40B4-BE49-F238E27FC236}">
                <a16:creationId xmlns:a16="http://schemas.microsoft.com/office/drawing/2014/main" id="{648B6C2E-24FA-8D4C-84D7-F7BF75D9E116}"/>
              </a:ext>
            </a:extLst>
          </p:cNvPr>
          <p:cNvCxnSpPr>
            <a:cxnSpLocks/>
          </p:cNvCxnSpPr>
          <p:nvPr/>
        </p:nvCxnSpPr>
        <p:spPr>
          <a:xfrm>
            <a:off x="10477136" y="2926264"/>
            <a:ext cx="456485" cy="0"/>
          </a:xfrm>
          <a:prstGeom prst="line">
            <a:avLst/>
          </a:prstGeom>
          <a:noFill/>
          <a:ln w="76200" cap="rnd" cmpd="sng" algn="ctr">
            <a:solidFill>
              <a:srgbClr val="181F79"/>
            </a:solidFill>
            <a:prstDash val="solid"/>
          </a:ln>
          <a:effectLst/>
        </p:spPr>
      </p:cxnSp>
      <p:cxnSp>
        <p:nvCxnSpPr>
          <p:cNvPr id="74" name="Straight Connector 73">
            <a:extLst>
              <a:ext uri="{FF2B5EF4-FFF2-40B4-BE49-F238E27FC236}">
                <a16:creationId xmlns:a16="http://schemas.microsoft.com/office/drawing/2014/main" id="{A106AA33-7E96-834F-9478-4786178117FB}"/>
              </a:ext>
            </a:extLst>
          </p:cNvPr>
          <p:cNvCxnSpPr>
            <a:cxnSpLocks/>
          </p:cNvCxnSpPr>
          <p:nvPr/>
        </p:nvCxnSpPr>
        <p:spPr>
          <a:xfrm flipV="1">
            <a:off x="8380551" y="2224562"/>
            <a:ext cx="0" cy="235192"/>
          </a:xfrm>
          <a:prstGeom prst="line">
            <a:avLst/>
          </a:prstGeom>
          <a:noFill/>
          <a:ln w="76200" cap="rnd" cmpd="sng" algn="ctr">
            <a:solidFill>
              <a:srgbClr val="181F79"/>
            </a:solidFill>
            <a:prstDash val="solid"/>
          </a:ln>
          <a:effectLst/>
        </p:spPr>
      </p:cxnSp>
      <p:cxnSp>
        <p:nvCxnSpPr>
          <p:cNvPr id="75" name="Straight Connector 74">
            <a:extLst>
              <a:ext uri="{FF2B5EF4-FFF2-40B4-BE49-F238E27FC236}">
                <a16:creationId xmlns:a16="http://schemas.microsoft.com/office/drawing/2014/main" id="{21DA830B-940D-1243-B09B-1A09E381DE00}"/>
              </a:ext>
            </a:extLst>
          </p:cNvPr>
          <p:cNvCxnSpPr>
            <a:cxnSpLocks/>
          </p:cNvCxnSpPr>
          <p:nvPr/>
        </p:nvCxnSpPr>
        <p:spPr>
          <a:xfrm flipV="1">
            <a:off x="8380551" y="4675516"/>
            <a:ext cx="0" cy="291213"/>
          </a:xfrm>
          <a:prstGeom prst="line">
            <a:avLst/>
          </a:prstGeom>
          <a:noFill/>
          <a:ln w="76200" cap="rnd" cmpd="sng" algn="ctr">
            <a:solidFill>
              <a:srgbClr val="181F79"/>
            </a:solidFill>
            <a:prstDash val="solid"/>
          </a:ln>
          <a:effectLst/>
        </p:spPr>
      </p:cxnSp>
      <p:cxnSp>
        <p:nvCxnSpPr>
          <p:cNvPr id="76" name="Straight Connector 75">
            <a:extLst>
              <a:ext uri="{FF2B5EF4-FFF2-40B4-BE49-F238E27FC236}">
                <a16:creationId xmlns:a16="http://schemas.microsoft.com/office/drawing/2014/main" id="{9B657F6D-79FA-CE4E-A4C8-157E73D41070}"/>
              </a:ext>
            </a:extLst>
          </p:cNvPr>
          <p:cNvCxnSpPr>
            <a:cxnSpLocks/>
          </p:cNvCxnSpPr>
          <p:nvPr/>
        </p:nvCxnSpPr>
        <p:spPr>
          <a:xfrm>
            <a:off x="8837404" y="4191528"/>
            <a:ext cx="664145" cy="1731"/>
          </a:xfrm>
          <a:prstGeom prst="line">
            <a:avLst/>
          </a:prstGeom>
          <a:noFill/>
          <a:ln w="76200" cap="rnd" cmpd="sng" algn="ctr">
            <a:solidFill>
              <a:srgbClr val="181F79"/>
            </a:solidFill>
            <a:prstDash val="solid"/>
          </a:ln>
          <a:effectLst/>
        </p:spPr>
      </p:cxnSp>
      <p:cxnSp>
        <p:nvCxnSpPr>
          <p:cNvPr id="77" name="Straight Connector 76">
            <a:extLst>
              <a:ext uri="{FF2B5EF4-FFF2-40B4-BE49-F238E27FC236}">
                <a16:creationId xmlns:a16="http://schemas.microsoft.com/office/drawing/2014/main" id="{638B3C3A-BEE5-4F47-90DF-1EFA04397D64}"/>
              </a:ext>
            </a:extLst>
          </p:cNvPr>
          <p:cNvCxnSpPr>
            <a:cxnSpLocks/>
          </p:cNvCxnSpPr>
          <p:nvPr/>
        </p:nvCxnSpPr>
        <p:spPr>
          <a:xfrm flipV="1">
            <a:off x="10015904" y="4668423"/>
            <a:ext cx="0" cy="224276"/>
          </a:xfrm>
          <a:prstGeom prst="line">
            <a:avLst/>
          </a:prstGeom>
          <a:noFill/>
          <a:ln w="76200" cap="rnd" cmpd="sng" algn="ctr">
            <a:solidFill>
              <a:srgbClr val="181F79"/>
            </a:solidFill>
            <a:prstDash val="solid"/>
          </a:ln>
          <a:effectLst/>
        </p:spPr>
      </p:cxnSp>
      <p:cxnSp>
        <p:nvCxnSpPr>
          <p:cNvPr id="78" name="Straight Connector 77">
            <a:extLst>
              <a:ext uri="{FF2B5EF4-FFF2-40B4-BE49-F238E27FC236}">
                <a16:creationId xmlns:a16="http://schemas.microsoft.com/office/drawing/2014/main" id="{3A9AD80A-89ED-D44C-95FC-0F6A8A683AC0}"/>
              </a:ext>
            </a:extLst>
          </p:cNvPr>
          <p:cNvCxnSpPr>
            <a:cxnSpLocks/>
          </p:cNvCxnSpPr>
          <p:nvPr/>
        </p:nvCxnSpPr>
        <p:spPr>
          <a:xfrm flipV="1">
            <a:off x="10015904" y="3415400"/>
            <a:ext cx="0" cy="318918"/>
          </a:xfrm>
          <a:prstGeom prst="line">
            <a:avLst/>
          </a:prstGeom>
          <a:noFill/>
          <a:ln w="76200" cap="rnd" cmpd="sng" algn="ctr">
            <a:solidFill>
              <a:srgbClr val="181F79"/>
            </a:solidFill>
            <a:prstDash val="solid"/>
          </a:ln>
          <a:effectLst/>
        </p:spPr>
      </p:cxnSp>
      <p:cxnSp>
        <p:nvCxnSpPr>
          <p:cNvPr id="79" name="Straight Connector 78">
            <a:extLst>
              <a:ext uri="{FF2B5EF4-FFF2-40B4-BE49-F238E27FC236}">
                <a16:creationId xmlns:a16="http://schemas.microsoft.com/office/drawing/2014/main" id="{212ADB4F-6A68-EB4F-BA46-3536CC069577}"/>
              </a:ext>
            </a:extLst>
          </p:cNvPr>
          <p:cNvCxnSpPr>
            <a:cxnSpLocks/>
          </p:cNvCxnSpPr>
          <p:nvPr/>
        </p:nvCxnSpPr>
        <p:spPr>
          <a:xfrm flipV="1">
            <a:off x="8397067" y="3438429"/>
            <a:ext cx="0" cy="318918"/>
          </a:xfrm>
          <a:prstGeom prst="line">
            <a:avLst/>
          </a:prstGeom>
          <a:noFill/>
          <a:ln w="76200" cap="rnd" cmpd="sng" algn="ctr">
            <a:solidFill>
              <a:srgbClr val="181F79"/>
            </a:solidFill>
            <a:prstDash val="solid"/>
          </a:ln>
          <a:effectLst/>
        </p:spPr>
      </p:cxnSp>
      <p:grpSp>
        <p:nvGrpSpPr>
          <p:cNvPr id="80" name="Group 79">
            <a:extLst>
              <a:ext uri="{FF2B5EF4-FFF2-40B4-BE49-F238E27FC236}">
                <a16:creationId xmlns:a16="http://schemas.microsoft.com/office/drawing/2014/main" id="{7B26CDF9-2482-5143-8999-DFB4FACDD0CE}"/>
              </a:ext>
            </a:extLst>
          </p:cNvPr>
          <p:cNvGrpSpPr/>
          <p:nvPr/>
        </p:nvGrpSpPr>
        <p:grpSpPr>
          <a:xfrm>
            <a:off x="7889354" y="2446835"/>
            <a:ext cx="965975" cy="965975"/>
            <a:chOff x="3313739" y="2271697"/>
            <a:chExt cx="1316984" cy="1316984"/>
          </a:xfrm>
        </p:grpSpPr>
        <p:sp>
          <p:nvSpPr>
            <p:cNvPr id="81" name="Rectangle 80">
              <a:extLst>
                <a:ext uri="{FF2B5EF4-FFF2-40B4-BE49-F238E27FC236}">
                  <a16:creationId xmlns:a16="http://schemas.microsoft.com/office/drawing/2014/main" id="{F44C59FE-2F0E-394C-93B9-7EC5D73DC0A6}"/>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82" name="Rectangle 81">
              <a:extLst>
                <a:ext uri="{FF2B5EF4-FFF2-40B4-BE49-F238E27FC236}">
                  <a16:creationId xmlns:a16="http://schemas.microsoft.com/office/drawing/2014/main" id="{699F7803-76A1-0B47-8EC3-4A9A27CE8982}"/>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83" name="Rectangle 82">
              <a:extLst>
                <a:ext uri="{FF2B5EF4-FFF2-40B4-BE49-F238E27FC236}">
                  <a16:creationId xmlns:a16="http://schemas.microsoft.com/office/drawing/2014/main" id="{3C11EDC9-20CF-8149-8F83-D93EF7DC926C}"/>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84" name="Rectangle 83">
              <a:extLst>
                <a:ext uri="{FF2B5EF4-FFF2-40B4-BE49-F238E27FC236}">
                  <a16:creationId xmlns:a16="http://schemas.microsoft.com/office/drawing/2014/main" id="{E7892797-B56A-8546-A923-0BBAB3A0BB3D}"/>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85" name="Rectangle 84">
              <a:extLst>
                <a:ext uri="{FF2B5EF4-FFF2-40B4-BE49-F238E27FC236}">
                  <a16:creationId xmlns:a16="http://schemas.microsoft.com/office/drawing/2014/main" id="{3E9713B3-02E9-3B4A-8799-658F8EE17B09}"/>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86" name="Group 85">
            <a:extLst>
              <a:ext uri="{FF2B5EF4-FFF2-40B4-BE49-F238E27FC236}">
                <a16:creationId xmlns:a16="http://schemas.microsoft.com/office/drawing/2014/main" id="{B61781A9-4E56-5B44-AFBD-2F0F6A08F747}"/>
              </a:ext>
            </a:extLst>
          </p:cNvPr>
          <p:cNvGrpSpPr/>
          <p:nvPr/>
        </p:nvGrpSpPr>
        <p:grpSpPr>
          <a:xfrm>
            <a:off x="7885456" y="3703055"/>
            <a:ext cx="969870" cy="969870"/>
            <a:chOff x="3313739" y="2271697"/>
            <a:chExt cx="1316984" cy="1316984"/>
          </a:xfrm>
        </p:grpSpPr>
        <p:sp>
          <p:nvSpPr>
            <p:cNvPr id="87" name="Rectangle 86">
              <a:extLst>
                <a:ext uri="{FF2B5EF4-FFF2-40B4-BE49-F238E27FC236}">
                  <a16:creationId xmlns:a16="http://schemas.microsoft.com/office/drawing/2014/main" id="{7ED4CF50-B3BD-F54C-8AF8-22B944B13F71}"/>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88" name="Rectangle 87">
              <a:extLst>
                <a:ext uri="{FF2B5EF4-FFF2-40B4-BE49-F238E27FC236}">
                  <a16:creationId xmlns:a16="http://schemas.microsoft.com/office/drawing/2014/main" id="{5BF430EF-A750-E44F-B74D-EB9761F34E4E}"/>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89" name="Rectangle 88">
              <a:extLst>
                <a:ext uri="{FF2B5EF4-FFF2-40B4-BE49-F238E27FC236}">
                  <a16:creationId xmlns:a16="http://schemas.microsoft.com/office/drawing/2014/main" id="{7A48992C-36D2-684F-819C-D17B9437E9A6}"/>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0" name="Rectangle 89">
              <a:extLst>
                <a:ext uri="{FF2B5EF4-FFF2-40B4-BE49-F238E27FC236}">
                  <a16:creationId xmlns:a16="http://schemas.microsoft.com/office/drawing/2014/main" id="{9900B5CB-73CE-8545-A96E-7A307F66F4BE}"/>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1" name="Rectangle 90">
              <a:extLst>
                <a:ext uri="{FF2B5EF4-FFF2-40B4-BE49-F238E27FC236}">
                  <a16:creationId xmlns:a16="http://schemas.microsoft.com/office/drawing/2014/main" id="{8289F67D-065D-544F-A4AA-9E9BA8DFD7AB}"/>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92" name="Group 91">
            <a:extLst>
              <a:ext uri="{FF2B5EF4-FFF2-40B4-BE49-F238E27FC236}">
                <a16:creationId xmlns:a16="http://schemas.microsoft.com/office/drawing/2014/main" id="{DA1C4357-27D4-A14A-83F1-D06FEDDF8F42}"/>
              </a:ext>
            </a:extLst>
          </p:cNvPr>
          <p:cNvGrpSpPr/>
          <p:nvPr/>
        </p:nvGrpSpPr>
        <p:grpSpPr>
          <a:xfrm>
            <a:off x="9509045" y="2450372"/>
            <a:ext cx="965975" cy="965975"/>
            <a:chOff x="3313739" y="2271697"/>
            <a:chExt cx="1316984" cy="1316984"/>
          </a:xfrm>
        </p:grpSpPr>
        <p:sp>
          <p:nvSpPr>
            <p:cNvPr id="93" name="Rectangle 92">
              <a:extLst>
                <a:ext uri="{FF2B5EF4-FFF2-40B4-BE49-F238E27FC236}">
                  <a16:creationId xmlns:a16="http://schemas.microsoft.com/office/drawing/2014/main" id="{EB7B57F9-B81A-A346-BC86-3E1BAE1F4312}"/>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10</a:t>
              </a:r>
            </a:p>
          </p:txBody>
        </p:sp>
        <p:sp>
          <p:nvSpPr>
            <p:cNvPr id="94" name="Rectangle 93">
              <a:extLst>
                <a:ext uri="{FF2B5EF4-FFF2-40B4-BE49-F238E27FC236}">
                  <a16:creationId xmlns:a16="http://schemas.microsoft.com/office/drawing/2014/main" id="{04FBFC15-6E32-3D41-B087-6269270D38B8}"/>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5" name="Rectangle 94">
              <a:extLst>
                <a:ext uri="{FF2B5EF4-FFF2-40B4-BE49-F238E27FC236}">
                  <a16:creationId xmlns:a16="http://schemas.microsoft.com/office/drawing/2014/main" id="{F8039167-BE31-C747-A06A-4F22E5C1DD07}"/>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6" name="Rectangle 95">
              <a:extLst>
                <a:ext uri="{FF2B5EF4-FFF2-40B4-BE49-F238E27FC236}">
                  <a16:creationId xmlns:a16="http://schemas.microsoft.com/office/drawing/2014/main" id="{5F022D48-5341-C745-8BC3-327F79148433}"/>
                </a:ext>
              </a:extLst>
            </p:cNvPr>
            <p:cNvSpPr/>
            <p:nvPr/>
          </p:nvSpPr>
          <p:spPr>
            <a:xfrm>
              <a:off x="4226520"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7" name="Rectangle 96">
              <a:extLst>
                <a:ext uri="{FF2B5EF4-FFF2-40B4-BE49-F238E27FC236}">
                  <a16:creationId xmlns:a16="http://schemas.microsoft.com/office/drawing/2014/main" id="{B4282CF7-B149-7B45-916F-8562BAC8241C}"/>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98" name="Group 97">
            <a:extLst>
              <a:ext uri="{FF2B5EF4-FFF2-40B4-BE49-F238E27FC236}">
                <a16:creationId xmlns:a16="http://schemas.microsoft.com/office/drawing/2014/main" id="{8D9BAEE9-F031-9046-9F11-0AB6664B748F}"/>
              </a:ext>
            </a:extLst>
          </p:cNvPr>
          <p:cNvGrpSpPr/>
          <p:nvPr/>
        </p:nvGrpSpPr>
        <p:grpSpPr>
          <a:xfrm>
            <a:off x="9505147" y="3706592"/>
            <a:ext cx="969870" cy="969870"/>
            <a:chOff x="3313739" y="2271697"/>
            <a:chExt cx="1316984" cy="1316984"/>
          </a:xfrm>
        </p:grpSpPr>
        <p:sp>
          <p:nvSpPr>
            <p:cNvPr id="99" name="Rectangle 98">
              <a:extLst>
                <a:ext uri="{FF2B5EF4-FFF2-40B4-BE49-F238E27FC236}">
                  <a16:creationId xmlns:a16="http://schemas.microsoft.com/office/drawing/2014/main" id="{14FFB514-E496-5E4F-8593-FFE76ACC1BC8}"/>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sp>
          <p:nvSpPr>
            <p:cNvPr id="100" name="Rectangle 99">
              <a:extLst>
                <a:ext uri="{FF2B5EF4-FFF2-40B4-BE49-F238E27FC236}">
                  <a16:creationId xmlns:a16="http://schemas.microsoft.com/office/drawing/2014/main" id="{48133458-D9A0-CE4F-9455-12FEA3D7E9B2}"/>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1" name="Rectangle 100">
              <a:extLst>
                <a:ext uri="{FF2B5EF4-FFF2-40B4-BE49-F238E27FC236}">
                  <a16:creationId xmlns:a16="http://schemas.microsoft.com/office/drawing/2014/main" id="{EE26981A-D9A3-E440-87D8-4A8EDCE293DB}"/>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2" name="Rectangle 101">
              <a:extLst>
                <a:ext uri="{FF2B5EF4-FFF2-40B4-BE49-F238E27FC236}">
                  <a16:creationId xmlns:a16="http://schemas.microsoft.com/office/drawing/2014/main" id="{C8B36401-97EE-0348-A679-372F02A19372}"/>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3" name="Rectangle 102">
              <a:extLst>
                <a:ext uri="{FF2B5EF4-FFF2-40B4-BE49-F238E27FC236}">
                  <a16:creationId xmlns:a16="http://schemas.microsoft.com/office/drawing/2014/main" id="{89C9DAEE-0786-574A-9AC5-B3ED4F22FB90}"/>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104" name="Straight Connector 103">
            <a:extLst>
              <a:ext uri="{FF2B5EF4-FFF2-40B4-BE49-F238E27FC236}">
                <a16:creationId xmlns:a16="http://schemas.microsoft.com/office/drawing/2014/main" id="{12FFE9DC-6F97-A840-AC4B-E34E88827F6A}"/>
              </a:ext>
            </a:extLst>
          </p:cNvPr>
          <p:cNvCxnSpPr>
            <a:cxnSpLocks/>
          </p:cNvCxnSpPr>
          <p:nvPr/>
        </p:nvCxnSpPr>
        <p:spPr>
          <a:xfrm>
            <a:off x="8868849" y="2940550"/>
            <a:ext cx="664145" cy="1731"/>
          </a:xfrm>
          <a:prstGeom prst="line">
            <a:avLst/>
          </a:prstGeom>
          <a:noFill/>
          <a:ln w="76200" cap="rnd" cmpd="sng" algn="ctr">
            <a:solidFill>
              <a:srgbClr val="181F79"/>
            </a:solidFill>
            <a:prstDash val="solid"/>
          </a:ln>
          <a:effectLst/>
        </p:spPr>
      </p:cxnSp>
      <p:sp>
        <p:nvSpPr>
          <p:cNvPr id="105" name="Oval 104">
            <a:extLst>
              <a:ext uri="{FF2B5EF4-FFF2-40B4-BE49-F238E27FC236}">
                <a16:creationId xmlns:a16="http://schemas.microsoft.com/office/drawing/2014/main" id="{152F9E35-775F-2247-AE9E-289E8DFDB639}"/>
              </a:ext>
            </a:extLst>
          </p:cNvPr>
          <p:cNvSpPr/>
          <p:nvPr/>
        </p:nvSpPr>
        <p:spPr>
          <a:xfrm>
            <a:off x="9785988" y="3690910"/>
            <a:ext cx="314019" cy="314019"/>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106" name="Oval 105">
            <a:extLst>
              <a:ext uri="{FF2B5EF4-FFF2-40B4-BE49-F238E27FC236}">
                <a16:creationId xmlns:a16="http://schemas.microsoft.com/office/drawing/2014/main" id="{2723732F-2196-C74D-B909-5734DA65BB0E}"/>
              </a:ext>
            </a:extLst>
          </p:cNvPr>
          <p:cNvSpPr/>
          <p:nvPr/>
        </p:nvSpPr>
        <p:spPr>
          <a:xfrm>
            <a:off x="9876611" y="3121144"/>
            <a:ext cx="306685" cy="306685"/>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107" name="Oval 106">
            <a:extLst>
              <a:ext uri="{FF2B5EF4-FFF2-40B4-BE49-F238E27FC236}">
                <a16:creationId xmlns:a16="http://schemas.microsoft.com/office/drawing/2014/main" id="{048DFBA3-D136-674C-8F82-466AB971B886}"/>
              </a:ext>
            </a:extLst>
          </p:cNvPr>
          <p:cNvSpPr/>
          <p:nvPr/>
        </p:nvSpPr>
        <p:spPr>
          <a:xfrm>
            <a:off x="9520652" y="2740842"/>
            <a:ext cx="314581" cy="314581"/>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grpSp>
        <p:nvGrpSpPr>
          <p:cNvPr id="108" name="Group 107">
            <a:extLst>
              <a:ext uri="{FF2B5EF4-FFF2-40B4-BE49-F238E27FC236}">
                <a16:creationId xmlns:a16="http://schemas.microsoft.com/office/drawing/2014/main" id="{635404DF-ED19-444C-8AEC-7CFE361ED5ED}"/>
              </a:ext>
            </a:extLst>
          </p:cNvPr>
          <p:cNvGrpSpPr/>
          <p:nvPr/>
        </p:nvGrpSpPr>
        <p:grpSpPr>
          <a:xfrm>
            <a:off x="9370013" y="3967473"/>
            <a:ext cx="470001" cy="400110"/>
            <a:chOff x="7594106" y="5750087"/>
            <a:chExt cx="470001" cy="400110"/>
          </a:xfrm>
        </p:grpSpPr>
        <p:sp>
          <p:nvSpPr>
            <p:cNvPr id="109" name="Oval 108">
              <a:extLst>
                <a:ext uri="{FF2B5EF4-FFF2-40B4-BE49-F238E27FC236}">
                  <a16:creationId xmlns:a16="http://schemas.microsoft.com/office/drawing/2014/main" id="{9A6DA5BA-20E6-FE43-BCAC-269079563AC2}"/>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10" name="Rectangle 109">
              <a:extLst>
                <a:ext uri="{FF2B5EF4-FFF2-40B4-BE49-F238E27FC236}">
                  <a16:creationId xmlns:a16="http://schemas.microsoft.com/office/drawing/2014/main" id="{46FABED1-5E21-C14E-9C9D-61B87FB26C08}"/>
                </a:ext>
              </a:extLst>
            </p:cNvPr>
            <p:cNvSpPr/>
            <p:nvPr/>
          </p:nvSpPr>
          <p:spPr>
            <a:xfrm>
              <a:off x="7594106" y="5750087"/>
              <a:ext cx="470001"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10</a:t>
              </a:r>
            </a:p>
          </p:txBody>
        </p:sp>
      </p:grpSp>
      <p:cxnSp>
        <p:nvCxnSpPr>
          <p:cNvPr id="118" name="Straight Connector 117">
            <a:extLst>
              <a:ext uri="{FF2B5EF4-FFF2-40B4-BE49-F238E27FC236}">
                <a16:creationId xmlns:a16="http://schemas.microsoft.com/office/drawing/2014/main" id="{70E029FA-E476-D54B-AA0B-EA52C4B7A97A}"/>
              </a:ext>
            </a:extLst>
          </p:cNvPr>
          <p:cNvCxnSpPr>
            <a:cxnSpLocks/>
          </p:cNvCxnSpPr>
          <p:nvPr/>
        </p:nvCxnSpPr>
        <p:spPr>
          <a:xfrm>
            <a:off x="10477760" y="4195537"/>
            <a:ext cx="455861" cy="0"/>
          </a:xfrm>
          <a:prstGeom prst="line">
            <a:avLst/>
          </a:prstGeom>
          <a:noFill/>
          <a:ln w="76200" cap="rnd" cmpd="sng" algn="ctr">
            <a:solidFill>
              <a:srgbClr val="181F79"/>
            </a:solidFill>
            <a:prstDash val="solid"/>
          </a:ln>
          <a:effectLst/>
        </p:spPr>
      </p:cxnSp>
      <p:cxnSp>
        <p:nvCxnSpPr>
          <p:cNvPr id="119" name="Straight Connector 118">
            <a:extLst>
              <a:ext uri="{FF2B5EF4-FFF2-40B4-BE49-F238E27FC236}">
                <a16:creationId xmlns:a16="http://schemas.microsoft.com/office/drawing/2014/main" id="{ACA4D247-2AF3-9246-AD78-3C381B793A89}"/>
              </a:ext>
            </a:extLst>
          </p:cNvPr>
          <p:cNvCxnSpPr>
            <a:cxnSpLocks/>
          </p:cNvCxnSpPr>
          <p:nvPr/>
        </p:nvCxnSpPr>
        <p:spPr>
          <a:xfrm>
            <a:off x="7440662" y="2937254"/>
            <a:ext cx="464860" cy="0"/>
          </a:xfrm>
          <a:prstGeom prst="line">
            <a:avLst/>
          </a:prstGeom>
          <a:noFill/>
          <a:ln w="76200" cap="rnd" cmpd="sng" algn="ctr">
            <a:solidFill>
              <a:srgbClr val="181F79"/>
            </a:solidFill>
            <a:prstDash val="solid"/>
          </a:ln>
          <a:effectLst/>
        </p:spPr>
      </p:cxnSp>
      <p:cxnSp>
        <p:nvCxnSpPr>
          <p:cNvPr id="127" name="Straight Connector 126">
            <a:extLst>
              <a:ext uri="{FF2B5EF4-FFF2-40B4-BE49-F238E27FC236}">
                <a16:creationId xmlns:a16="http://schemas.microsoft.com/office/drawing/2014/main" id="{FBFC6C78-4316-9548-87B7-42DE79988D47}"/>
              </a:ext>
            </a:extLst>
          </p:cNvPr>
          <p:cNvCxnSpPr>
            <a:cxnSpLocks/>
          </p:cNvCxnSpPr>
          <p:nvPr/>
        </p:nvCxnSpPr>
        <p:spPr>
          <a:xfrm flipV="1">
            <a:off x="9969604" y="2133745"/>
            <a:ext cx="0" cy="318918"/>
          </a:xfrm>
          <a:prstGeom prst="line">
            <a:avLst/>
          </a:prstGeom>
          <a:noFill/>
          <a:ln w="76200" cap="rnd" cmpd="sng" algn="ctr">
            <a:solidFill>
              <a:srgbClr val="181F79"/>
            </a:solidFill>
            <a:prstDash val="solid"/>
          </a:ln>
          <a:effectLst/>
        </p:spPr>
      </p:cxnSp>
      <p:sp>
        <p:nvSpPr>
          <p:cNvPr id="128" name="Cloud 127">
            <a:extLst>
              <a:ext uri="{FF2B5EF4-FFF2-40B4-BE49-F238E27FC236}">
                <a16:creationId xmlns:a16="http://schemas.microsoft.com/office/drawing/2014/main" id="{6136656B-5924-7C4F-9CEB-8C7EBEAED596}"/>
              </a:ext>
            </a:extLst>
          </p:cNvPr>
          <p:cNvSpPr/>
          <p:nvPr/>
        </p:nvSpPr>
        <p:spPr>
          <a:xfrm rot="16703736">
            <a:off x="10415039" y="3038166"/>
            <a:ext cx="2115884" cy="1196199"/>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129" name="Cloud 128">
            <a:extLst>
              <a:ext uri="{FF2B5EF4-FFF2-40B4-BE49-F238E27FC236}">
                <a16:creationId xmlns:a16="http://schemas.microsoft.com/office/drawing/2014/main" id="{543E75A5-8EC2-D748-B13D-C2351AD37309}"/>
              </a:ext>
            </a:extLst>
          </p:cNvPr>
          <p:cNvSpPr/>
          <p:nvPr/>
        </p:nvSpPr>
        <p:spPr>
          <a:xfrm rot="16507793">
            <a:off x="6008578" y="3180277"/>
            <a:ext cx="2235152" cy="914757"/>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130" name="Cloud 129">
            <a:extLst>
              <a:ext uri="{FF2B5EF4-FFF2-40B4-BE49-F238E27FC236}">
                <a16:creationId xmlns:a16="http://schemas.microsoft.com/office/drawing/2014/main" id="{2AF3A5AB-0852-3A40-BB9D-77E9F10C0A53}"/>
              </a:ext>
            </a:extLst>
          </p:cNvPr>
          <p:cNvSpPr/>
          <p:nvPr/>
        </p:nvSpPr>
        <p:spPr>
          <a:xfrm>
            <a:off x="7993016" y="1143404"/>
            <a:ext cx="2368292" cy="1206752"/>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131" name="Rectangle 130">
            <a:extLst>
              <a:ext uri="{FF2B5EF4-FFF2-40B4-BE49-F238E27FC236}">
                <a16:creationId xmlns:a16="http://schemas.microsoft.com/office/drawing/2014/main" id="{44BA5455-E527-3B40-9A22-906CD2C4B4BE}"/>
              </a:ext>
            </a:extLst>
          </p:cNvPr>
          <p:cNvSpPr/>
          <p:nvPr/>
        </p:nvSpPr>
        <p:spPr>
          <a:xfrm>
            <a:off x="8472964" y="1479895"/>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132" name="Rectangle 131">
            <a:extLst>
              <a:ext uri="{FF2B5EF4-FFF2-40B4-BE49-F238E27FC236}">
                <a16:creationId xmlns:a16="http://schemas.microsoft.com/office/drawing/2014/main" id="{C593B255-7D1C-D043-BDF0-2CA8C78FAB16}"/>
              </a:ext>
            </a:extLst>
          </p:cNvPr>
          <p:cNvSpPr/>
          <p:nvPr/>
        </p:nvSpPr>
        <p:spPr>
          <a:xfrm rot="16200000">
            <a:off x="6256771" y="3389944"/>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133" name="Rectangle 132">
            <a:extLst>
              <a:ext uri="{FF2B5EF4-FFF2-40B4-BE49-F238E27FC236}">
                <a16:creationId xmlns:a16="http://schemas.microsoft.com/office/drawing/2014/main" id="{625C5CDE-31A7-1D47-804A-10241C115FEB}"/>
              </a:ext>
            </a:extLst>
          </p:cNvPr>
          <p:cNvSpPr/>
          <p:nvPr/>
        </p:nvSpPr>
        <p:spPr>
          <a:xfrm rot="16200000">
            <a:off x="10648879" y="3383158"/>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134" name="Cloud 133">
            <a:extLst>
              <a:ext uri="{FF2B5EF4-FFF2-40B4-BE49-F238E27FC236}">
                <a16:creationId xmlns:a16="http://schemas.microsoft.com/office/drawing/2014/main" id="{CB5FFF1F-0C52-0C43-B414-EB9625883030}"/>
              </a:ext>
            </a:extLst>
          </p:cNvPr>
          <p:cNvSpPr/>
          <p:nvPr/>
        </p:nvSpPr>
        <p:spPr>
          <a:xfrm rot="158227">
            <a:off x="7971432" y="4819351"/>
            <a:ext cx="2418968" cy="915311"/>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135" name="Rectangle 134">
            <a:extLst>
              <a:ext uri="{FF2B5EF4-FFF2-40B4-BE49-F238E27FC236}">
                <a16:creationId xmlns:a16="http://schemas.microsoft.com/office/drawing/2014/main" id="{E1DAC190-0297-7B4A-A966-BAEE7912558F}"/>
              </a:ext>
            </a:extLst>
          </p:cNvPr>
          <p:cNvSpPr/>
          <p:nvPr/>
        </p:nvSpPr>
        <p:spPr>
          <a:xfrm>
            <a:off x="8377572" y="5051951"/>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137" name="Arrow: Curved Down 44">
            <a:extLst>
              <a:ext uri="{FF2B5EF4-FFF2-40B4-BE49-F238E27FC236}">
                <a16:creationId xmlns:a16="http://schemas.microsoft.com/office/drawing/2014/main" id="{F5FF0CC7-4DF6-E84D-B242-81540FE0A75F}"/>
              </a:ext>
            </a:extLst>
          </p:cNvPr>
          <p:cNvSpPr/>
          <p:nvPr/>
        </p:nvSpPr>
        <p:spPr>
          <a:xfrm rot="17691744" flipH="1">
            <a:off x="8477449" y="3409142"/>
            <a:ext cx="518016" cy="192423"/>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138" name="TextBox 137">
            <a:extLst>
              <a:ext uri="{FF2B5EF4-FFF2-40B4-BE49-F238E27FC236}">
                <a16:creationId xmlns:a16="http://schemas.microsoft.com/office/drawing/2014/main" id="{487ED45F-4A50-B441-8844-67699F45DDF6}"/>
              </a:ext>
            </a:extLst>
          </p:cNvPr>
          <p:cNvSpPr txBox="1"/>
          <p:nvPr/>
        </p:nvSpPr>
        <p:spPr>
          <a:xfrm>
            <a:off x="8696374" y="3260441"/>
            <a:ext cx="847562" cy="584775"/>
          </a:xfrm>
          <a:prstGeom prst="rect">
            <a:avLst/>
          </a:prstGeom>
          <a:noFill/>
        </p:spPr>
        <p:txBody>
          <a:bodyPr wrap="square" rtlCol="0">
            <a:spAutoFit/>
          </a:bodyPr>
          <a:lstStyle/>
          <a:p>
            <a:r>
              <a:rPr lang="en-US" sz="3200" dirty="0">
                <a:solidFill>
                  <a:srgbClr val="C00000"/>
                </a:solidFill>
              </a:rPr>
              <a:t>X</a:t>
            </a:r>
          </a:p>
        </p:txBody>
      </p:sp>
      <p:sp>
        <p:nvSpPr>
          <p:cNvPr id="140" name="Rounded Rectangular Callout 139">
            <a:extLst>
              <a:ext uri="{FF2B5EF4-FFF2-40B4-BE49-F238E27FC236}">
                <a16:creationId xmlns:a16="http://schemas.microsoft.com/office/drawing/2014/main" id="{C8BEDC3B-7BAD-F24A-86FD-96604D800EEB}"/>
              </a:ext>
            </a:extLst>
          </p:cNvPr>
          <p:cNvSpPr/>
          <p:nvPr/>
        </p:nvSpPr>
        <p:spPr>
          <a:xfrm>
            <a:off x="10115520" y="1152675"/>
            <a:ext cx="1407312" cy="581346"/>
          </a:xfrm>
          <a:prstGeom prst="wedgeRoundRectCallout">
            <a:avLst>
              <a:gd name="adj1" fmla="val -132582"/>
              <a:gd name="adj2" fmla="val 305290"/>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rPr>
              <a:t>Add turn restrictions</a:t>
            </a:r>
          </a:p>
        </p:txBody>
      </p:sp>
      <p:pic>
        <p:nvPicPr>
          <p:cNvPr id="142" name="Picture 141" descr="A picture containing light&#10;&#10;Description automatically generated">
            <a:extLst>
              <a:ext uri="{FF2B5EF4-FFF2-40B4-BE49-F238E27FC236}">
                <a16:creationId xmlns:a16="http://schemas.microsoft.com/office/drawing/2014/main" id="{7E007494-086A-3748-A704-54C149962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774" y="3081718"/>
            <a:ext cx="753282" cy="596477"/>
          </a:xfrm>
          <a:prstGeom prst="rect">
            <a:avLst/>
          </a:prstGeom>
        </p:spPr>
      </p:pic>
    </p:spTree>
    <p:extLst>
      <p:ext uri="{BB962C8B-B14F-4D97-AF65-F5344CB8AC3E}">
        <p14:creationId xmlns:p14="http://schemas.microsoft.com/office/powerpoint/2010/main" val="31571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28" grpId="0" animBg="1"/>
      <p:bldP spid="129" grpId="0" animBg="1"/>
      <p:bldP spid="130" grpId="0" animBg="1"/>
      <p:bldP spid="131" grpId="0"/>
      <p:bldP spid="132" grpId="0"/>
      <p:bldP spid="133" grpId="0"/>
      <p:bldP spid="134" grpId="0" animBg="1"/>
      <p:bldP spid="135" grpId="0"/>
      <p:bldP spid="137" grpId="0" animBg="1"/>
      <p:bldP spid="138" grpId="0"/>
      <p:bldP spid="1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6722-C172-BE40-A673-917806A953A9}"/>
              </a:ext>
            </a:extLst>
          </p:cNvPr>
          <p:cNvSpPr>
            <a:spLocks noGrp="1"/>
          </p:cNvSpPr>
          <p:nvPr>
            <p:ph type="title"/>
          </p:nvPr>
        </p:nvSpPr>
        <p:spPr/>
        <p:txBody>
          <a:bodyPr>
            <a:normAutofit fontScale="90000"/>
          </a:bodyPr>
          <a:lstStyle/>
          <a:p>
            <a:r>
              <a:rPr lang="en-US" dirty="0"/>
              <a:t>Example of proactive protocol deadlock-freedom</a:t>
            </a:r>
          </a:p>
        </p:txBody>
      </p:sp>
      <p:sp>
        <p:nvSpPr>
          <p:cNvPr id="3" name="Date Placeholder 2">
            <a:extLst>
              <a:ext uri="{FF2B5EF4-FFF2-40B4-BE49-F238E27FC236}">
                <a16:creationId xmlns:a16="http://schemas.microsoft.com/office/drawing/2014/main" id="{A21004C1-2CA6-2F48-BBD6-21C3D3AE973A}"/>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81E6450E-18BA-2B4D-895D-649176EFDFAD}"/>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F6B7D001-480D-5D4C-9CD8-39139F20F583}"/>
              </a:ext>
            </a:extLst>
          </p:cNvPr>
          <p:cNvSpPr>
            <a:spLocks noGrp="1"/>
          </p:cNvSpPr>
          <p:nvPr>
            <p:ph type="sldNum" sz="quarter" idx="12"/>
          </p:nvPr>
        </p:nvSpPr>
        <p:spPr/>
        <p:txBody>
          <a:bodyPr/>
          <a:lstStyle/>
          <a:p>
            <a:fld id="{66460FDD-9629-4AEC-8D26-475411E7BDE6}" type="slidenum">
              <a:rPr lang="id-ID" smtClean="0"/>
              <a:pPr/>
              <a:t>11</a:t>
            </a:fld>
            <a:endParaRPr lang="id-ID"/>
          </a:p>
        </p:txBody>
      </p:sp>
      <p:sp>
        <p:nvSpPr>
          <p:cNvPr id="126" name="Left Brace 125">
            <a:extLst>
              <a:ext uri="{FF2B5EF4-FFF2-40B4-BE49-F238E27FC236}">
                <a16:creationId xmlns:a16="http://schemas.microsoft.com/office/drawing/2014/main" id="{811660C1-5D8A-0449-8FB9-2564818E997D}"/>
              </a:ext>
            </a:extLst>
          </p:cNvPr>
          <p:cNvSpPr/>
          <p:nvPr/>
        </p:nvSpPr>
        <p:spPr>
          <a:xfrm>
            <a:off x="1349821" y="2149764"/>
            <a:ext cx="463111" cy="1435032"/>
          </a:xfrm>
          <a:prstGeom prst="leftBrace">
            <a:avLst>
              <a:gd name="adj1" fmla="val 16766"/>
              <a:gd name="adj2" fmla="val 4907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Rounded Rectangle 126">
            <a:extLst>
              <a:ext uri="{FF2B5EF4-FFF2-40B4-BE49-F238E27FC236}">
                <a16:creationId xmlns:a16="http://schemas.microsoft.com/office/drawing/2014/main" id="{2099C7DF-BF16-8547-8BBC-066C3FE2C8DD}"/>
              </a:ext>
            </a:extLst>
          </p:cNvPr>
          <p:cNvSpPr/>
          <p:nvPr/>
        </p:nvSpPr>
        <p:spPr>
          <a:xfrm>
            <a:off x="1601642" y="1050202"/>
            <a:ext cx="2731911" cy="5305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a:extLst>
              <a:ext uri="{FF2B5EF4-FFF2-40B4-BE49-F238E27FC236}">
                <a16:creationId xmlns:a16="http://schemas.microsoft.com/office/drawing/2014/main" id="{8A66FDFB-DDC1-854C-896F-9A242B3FE9C6}"/>
              </a:ext>
            </a:extLst>
          </p:cNvPr>
          <p:cNvSpPr/>
          <p:nvPr/>
        </p:nvSpPr>
        <p:spPr>
          <a:xfrm>
            <a:off x="1601642" y="5028766"/>
            <a:ext cx="2731911" cy="5305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7C1E465F-C6E9-7E47-9B34-060B2EC0F803}"/>
              </a:ext>
            </a:extLst>
          </p:cNvPr>
          <p:cNvSpPr/>
          <p:nvPr/>
        </p:nvSpPr>
        <p:spPr>
          <a:xfrm>
            <a:off x="1867127" y="1433294"/>
            <a:ext cx="530578" cy="14748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5BD7B1CE-2701-3D43-8C89-BBFC96098EE4}"/>
              </a:ext>
            </a:extLst>
          </p:cNvPr>
          <p:cNvSpPr/>
          <p:nvPr/>
        </p:nvSpPr>
        <p:spPr>
          <a:xfrm>
            <a:off x="3458665" y="5028766"/>
            <a:ext cx="530578" cy="15420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C841ADC7-5545-8145-B8F4-B01DD166B4E9}"/>
              </a:ext>
            </a:extLst>
          </p:cNvPr>
          <p:cNvGrpSpPr/>
          <p:nvPr/>
        </p:nvGrpSpPr>
        <p:grpSpPr>
          <a:xfrm>
            <a:off x="1867127" y="2213489"/>
            <a:ext cx="530578" cy="1214877"/>
            <a:chOff x="5919125" y="2367158"/>
            <a:chExt cx="530578" cy="1214877"/>
          </a:xfrm>
        </p:grpSpPr>
        <p:sp>
          <p:nvSpPr>
            <p:cNvPr id="132" name="Rectangle 131">
              <a:extLst>
                <a:ext uri="{FF2B5EF4-FFF2-40B4-BE49-F238E27FC236}">
                  <a16:creationId xmlns:a16="http://schemas.microsoft.com/office/drawing/2014/main" id="{0CE49B2F-17F1-134B-B107-EA339B7ED233}"/>
                </a:ext>
              </a:extLst>
            </p:cNvPr>
            <p:cNvSpPr/>
            <p:nvPr/>
          </p:nvSpPr>
          <p:spPr>
            <a:xfrm>
              <a:off x="5919125" y="2367158"/>
              <a:ext cx="530578" cy="121487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B5817608-E335-8140-9E3D-E7440CD1196B}"/>
                </a:ext>
              </a:extLst>
            </p:cNvPr>
            <p:cNvCxnSpPr>
              <a:cxnSpLocks/>
            </p:cNvCxnSpPr>
            <p:nvPr/>
          </p:nvCxnSpPr>
          <p:spPr>
            <a:xfrm>
              <a:off x="5919125" y="249113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4EB977C-78CE-BE45-A3CC-C20E3C0E619D}"/>
                </a:ext>
              </a:extLst>
            </p:cNvPr>
            <p:cNvCxnSpPr>
              <a:cxnSpLocks/>
            </p:cNvCxnSpPr>
            <p:nvPr/>
          </p:nvCxnSpPr>
          <p:spPr>
            <a:xfrm>
              <a:off x="5919125" y="260250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C9DA814-5C3B-7043-84F9-511B779AD40D}"/>
                </a:ext>
              </a:extLst>
            </p:cNvPr>
            <p:cNvCxnSpPr>
              <a:cxnSpLocks/>
            </p:cNvCxnSpPr>
            <p:nvPr/>
          </p:nvCxnSpPr>
          <p:spPr>
            <a:xfrm>
              <a:off x="5919125" y="2713870"/>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F85CCD70-0B80-A04D-B2B4-0CC9510C7F82}"/>
                </a:ext>
              </a:extLst>
            </p:cNvPr>
            <p:cNvCxnSpPr>
              <a:cxnSpLocks/>
            </p:cNvCxnSpPr>
            <p:nvPr/>
          </p:nvCxnSpPr>
          <p:spPr>
            <a:xfrm>
              <a:off x="5919125" y="28311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E4EF0EE0-46EC-A24B-9AC5-8CC678328EF3}"/>
                </a:ext>
              </a:extLst>
            </p:cNvPr>
            <p:cNvCxnSpPr>
              <a:cxnSpLocks/>
            </p:cNvCxnSpPr>
            <p:nvPr/>
          </p:nvCxnSpPr>
          <p:spPr>
            <a:xfrm>
              <a:off x="5919125" y="2938183"/>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5EF49DB-0A65-554B-BE43-6AD16EC66260}"/>
                </a:ext>
              </a:extLst>
            </p:cNvPr>
            <p:cNvCxnSpPr>
              <a:cxnSpLocks/>
            </p:cNvCxnSpPr>
            <p:nvPr/>
          </p:nvCxnSpPr>
          <p:spPr>
            <a:xfrm>
              <a:off x="5919125" y="304955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3AF9950B-2A1E-404F-8B62-2CF19A300BA9}"/>
                </a:ext>
              </a:extLst>
            </p:cNvPr>
            <p:cNvCxnSpPr>
              <a:cxnSpLocks/>
            </p:cNvCxnSpPr>
            <p:nvPr/>
          </p:nvCxnSpPr>
          <p:spPr>
            <a:xfrm>
              <a:off x="5919125" y="316092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DDFD7F67-1C4E-B448-B154-8E139932D07C}"/>
                </a:ext>
              </a:extLst>
            </p:cNvPr>
            <p:cNvCxnSpPr>
              <a:cxnSpLocks/>
            </p:cNvCxnSpPr>
            <p:nvPr/>
          </p:nvCxnSpPr>
          <p:spPr>
            <a:xfrm>
              <a:off x="5919125" y="3266429"/>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6B8CB791-0F5D-3340-AE9B-B5A7B63D259A}"/>
                </a:ext>
              </a:extLst>
            </p:cNvPr>
            <p:cNvCxnSpPr>
              <a:cxnSpLocks/>
            </p:cNvCxnSpPr>
            <p:nvPr/>
          </p:nvCxnSpPr>
          <p:spPr>
            <a:xfrm>
              <a:off x="5919125" y="33747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C12510CD-3E3A-8C4C-B87F-6E3E4AC61B23}"/>
                </a:ext>
              </a:extLst>
            </p:cNvPr>
            <p:cNvCxnSpPr>
              <a:cxnSpLocks/>
            </p:cNvCxnSpPr>
            <p:nvPr/>
          </p:nvCxnSpPr>
          <p:spPr>
            <a:xfrm>
              <a:off x="5919125" y="3474348"/>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5AD1AA6E-6BDA-184C-8E56-88A4C60D91B5}"/>
              </a:ext>
            </a:extLst>
          </p:cNvPr>
          <p:cNvGrpSpPr/>
          <p:nvPr/>
        </p:nvGrpSpPr>
        <p:grpSpPr>
          <a:xfrm>
            <a:off x="3437230" y="3083820"/>
            <a:ext cx="530578" cy="1214877"/>
            <a:chOff x="7489228" y="3104487"/>
            <a:chExt cx="530578" cy="1214877"/>
          </a:xfrm>
        </p:grpSpPr>
        <p:grpSp>
          <p:nvGrpSpPr>
            <p:cNvPr id="264" name="Group 263">
              <a:extLst>
                <a:ext uri="{FF2B5EF4-FFF2-40B4-BE49-F238E27FC236}">
                  <a16:creationId xmlns:a16="http://schemas.microsoft.com/office/drawing/2014/main" id="{9134FA90-D5BF-3149-BE35-802FBED829F7}"/>
                </a:ext>
              </a:extLst>
            </p:cNvPr>
            <p:cNvGrpSpPr/>
            <p:nvPr/>
          </p:nvGrpSpPr>
          <p:grpSpPr>
            <a:xfrm>
              <a:off x="7489228" y="3104487"/>
              <a:ext cx="530578" cy="1214877"/>
              <a:chOff x="5919125" y="2367158"/>
              <a:chExt cx="530578" cy="1214877"/>
            </a:xfrm>
          </p:grpSpPr>
          <p:sp>
            <p:nvSpPr>
              <p:cNvPr id="266" name="Rectangle 265">
                <a:extLst>
                  <a:ext uri="{FF2B5EF4-FFF2-40B4-BE49-F238E27FC236}">
                    <a16:creationId xmlns:a16="http://schemas.microsoft.com/office/drawing/2014/main" id="{7EFAD60D-EF9B-2341-810C-7B5F9C492353}"/>
                  </a:ext>
                </a:extLst>
              </p:cNvPr>
              <p:cNvSpPr/>
              <p:nvPr/>
            </p:nvSpPr>
            <p:spPr>
              <a:xfrm>
                <a:off x="5919125" y="2367158"/>
                <a:ext cx="530578" cy="121487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7" name="Straight Connector 266">
                <a:extLst>
                  <a:ext uri="{FF2B5EF4-FFF2-40B4-BE49-F238E27FC236}">
                    <a16:creationId xmlns:a16="http://schemas.microsoft.com/office/drawing/2014/main" id="{715C8457-3C86-7645-A926-BE475A200508}"/>
                  </a:ext>
                </a:extLst>
              </p:cNvPr>
              <p:cNvCxnSpPr>
                <a:cxnSpLocks/>
              </p:cNvCxnSpPr>
              <p:nvPr/>
            </p:nvCxnSpPr>
            <p:spPr>
              <a:xfrm>
                <a:off x="5919125" y="249113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1B6D73DD-482E-CB47-B507-46B95059A8E4}"/>
                  </a:ext>
                </a:extLst>
              </p:cNvPr>
              <p:cNvCxnSpPr>
                <a:cxnSpLocks/>
              </p:cNvCxnSpPr>
              <p:nvPr/>
            </p:nvCxnSpPr>
            <p:spPr>
              <a:xfrm>
                <a:off x="5919125" y="260250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DE3EAE25-BCDF-0946-95DA-C27F2E485281}"/>
                  </a:ext>
                </a:extLst>
              </p:cNvPr>
              <p:cNvCxnSpPr>
                <a:cxnSpLocks/>
              </p:cNvCxnSpPr>
              <p:nvPr/>
            </p:nvCxnSpPr>
            <p:spPr>
              <a:xfrm>
                <a:off x="5919125" y="2713870"/>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B5518E9-6204-DC47-98E1-1D7C2BB15A75}"/>
                  </a:ext>
                </a:extLst>
              </p:cNvPr>
              <p:cNvCxnSpPr>
                <a:cxnSpLocks/>
              </p:cNvCxnSpPr>
              <p:nvPr/>
            </p:nvCxnSpPr>
            <p:spPr>
              <a:xfrm>
                <a:off x="5919125" y="28311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BB637320-FA99-A641-B4C2-EDBF00FA7184}"/>
                  </a:ext>
                </a:extLst>
              </p:cNvPr>
              <p:cNvCxnSpPr>
                <a:cxnSpLocks/>
              </p:cNvCxnSpPr>
              <p:nvPr/>
            </p:nvCxnSpPr>
            <p:spPr>
              <a:xfrm>
                <a:off x="5919125" y="2938183"/>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71ABA80C-3430-604C-9E2B-42C840020DB0}"/>
                  </a:ext>
                </a:extLst>
              </p:cNvPr>
              <p:cNvCxnSpPr>
                <a:cxnSpLocks/>
              </p:cNvCxnSpPr>
              <p:nvPr/>
            </p:nvCxnSpPr>
            <p:spPr>
              <a:xfrm>
                <a:off x="5919125" y="304955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53586E7-18D6-254A-9CAB-959B9AFC7E3B}"/>
                  </a:ext>
                </a:extLst>
              </p:cNvPr>
              <p:cNvCxnSpPr>
                <a:cxnSpLocks/>
              </p:cNvCxnSpPr>
              <p:nvPr/>
            </p:nvCxnSpPr>
            <p:spPr>
              <a:xfrm>
                <a:off x="5919125" y="316092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CEAEC075-6D8D-9345-A14B-C09ED0099527}"/>
                  </a:ext>
                </a:extLst>
              </p:cNvPr>
              <p:cNvCxnSpPr>
                <a:cxnSpLocks/>
              </p:cNvCxnSpPr>
              <p:nvPr/>
            </p:nvCxnSpPr>
            <p:spPr>
              <a:xfrm>
                <a:off x="5919125" y="3266429"/>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4B94FF89-4427-A748-A06F-F630A7B40B09}"/>
                  </a:ext>
                </a:extLst>
              </p:cNvPr>
              <p:cNvCxnSpPr>
                <a:cxnSpLocks/>
              </p:cNvCxnSpPr>
              <p:nvPr/>
            </p:nvCxnSpPr>
            <p:spPr>
              <a:xfrm>
                <a:off x="5919125" y="33747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A100318F-E804-D046-9583-ECD927E023DC}"/>
                  </a:ext>
                </a:extLst>
              </p:cNvPr>
              <p:cNvCxnSpPr>
                <a:cxnSpLocks/>
              </p:cNvCxnSpPr>
              <p:nvPr/>
            </p:nvCxnSpPr>
            <p:spPr>
              <a:xfrm>
                <a:off x="5919125" y="3474348"/>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5" name="Rectangle 264">
              <a:extLst>
                <a:ext uri="{FF2B5EF4-FFF2-40B4-BE49-F238E27FC236}">
                  <a16:creationId xmlns:a16="http://schemas.microsoft.com/office/drawing/2014/main" id="{9BBF8859-AC29-2A45-8F86-B67CD48BB855}"/>
                </a:ext>
              </a:extLst>
            </p:cNvPr>
            <p:cNvSpPr/>
            <p:nvPr/>
          </p:nvSpPr>
          <p:spPr>
            <a:xfrm>
              <a:off x="7489228" y="4006535"/>
              <a:ext cx="530578" cy="105174"/>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7" name="Up Arrow 276">
            <a:extLst>
              <a:ext uri="{FF2B5EF4-FFF2-40B4-BE49-F238E27FC236}">
                <a16:creationId xmlns:a16="http://schemas.microsoft.com/office/drawing/2014/main" id="{84322091-5F73-3C43-8CFB-964058037957}"/>
              </a:ext>
            </a:extLst>
          </p:cNvPr>
          <p:cNvSpPr/>
          <p:nvPr/>
        </p:nvSpPr>
        <p:spPr>
          <a:xfrm rot="10800000">
            <a:off x="1984953" y="3523227"/>
            <a:ext cx="279862" cy="1410677"/>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Up Arrow 277">
            <a:extLst>
              <a:ext uri="{FF2B5EF4-FFF2-40B4-BE49-F238E27FC236}">
                <a16:creationId xmlns:a16="http://schemas.microsoft.com/office/drawing/2014/main" id="{E0DDABCD-4E1F-484D-897A-C68996E0CBC1}"/>
              </a:ext>
            </a:extLst>
          </p:cNvPr>
          <p:cNvSpPr/>
          <p:nvPr/>
        </p:nvSpPr>
        <p:spPr>
          <a:xfrm rot="10800000">
            <a:off x="1984604" y="1613644"/>
            <a:ext cx="279861" cy="559705"/>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Up Arrow 278">
            <a:extLst>
              <a:ext uri="{FF2B5EF4-FFF2-40B4-BE49-F238E27FC236}">
                <a16:creationId xmlns:a16="http://schemas.microsoft.com/office/drawing/2014/main" id="{B5F85298-0DA2-FE41-BFD5-F45779034058}"/>
              </a:ext>
            </a:extLst>
          </p:cNvPr>
          <p:cNvSpPr/>
          <p:nvPr/>
        </p:nvSpPr>
        <p:spPr>
          <a:xfrm>
            <a:off x="3603721" y="4351829"/>
            <a:ext cx="276380" cy="576968"/>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Up Arrow 279">
            <a:extLst>
              <a:ext uri="{FF2B5EF4-FFF2-40B4-BE49-F238E27FC236}">
                <a16:creationId xmlns:a16="http://schemas.microsoft.com/office/drawing/2014/main" id="{E2C79FD3-1E42-6243-8D56-77A61A2014A2}"/>
              </a:ext>
            </a:extLst>
          </p:cNvPr>
          <p:cNvSpPr/>
          <p:nvPr/>
        </p:nvSpPr>
        <p:spPr>
          <a:xfrm>
            <a:off x="3562588" y="1618368"/>
            <a:ext cx="279862" cy="1410677"/>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99B88DA9-8E94-3840-AB30-CB1C684139AC}"/>
              </a:ext>
            </a:extLst>
          </p:cNvPr>
          <p:cNvSpPr txBox="1"/>
          <p:nvPr/>
        </p:nvSpPr>
        <p:spPr>
          <a:xfrm>
            <a:off x="2561876" y="1128125"/>
            <a:ext cx="947695" cy="430887"/>
          </a:xfrm>
          <a:prstGeom prst="rect">
            <a:avLst/>
          </a:prstGeom>
          <a:noFill/>
          <a:ln>
            <a:noFill/>
          </a:ln>
        </p:spPr>
        <p:txBody>
          <a:bodyPr wrap="none" rtlCol="0">
            <a:spAutoFit/>
          </a:bodyPr>
          <a:lstStyle/>
          <a:p>
            <a:r>
              <a:rPr lang="en-US" sz="2200" dirty="0"/>
              <a:t>Cache</a:t>
            </a:r>
          </a:p>
        </p:txBody>
      </p:sp>
      <p:sp>
        <p:nvSpPr>
          <p:cNvPr id="282" name="TextBox 281">
            <a:extLst>
              <a:ext uri="{FF2B5EF4-FFF2-40B4-BE49-F238E27FC236}">
                <a16:creationId xmlns:a16="http://schemas.microsoft.com/office/drawing/2014/main" id="{842B8146-478F-BA4D-9BC1-D4773E95A43D}"/>
              </a:ext>
            </a:extLst>
          </p:cNvPr>
          <p:cNvSpPr txBox="1"/>
          <p:nvPr/>
        </p:nvSpPr>
        <p:spPr>
          <a:xfrm>
            <a:off x="2264465" y="5093793"/>
            <a:ext cx="1351652" cy="430887"/>
          </a:xfrm>
          <a:prstGeom prst="rect">
            <a:avLst/>
          </a:prstGeom>
          <a:noFill/>
          <a:ln>
            <a:noFill/>
          </a:ln>
        </p:spPr>
        <p:txBody>
          <a:bodyPr wrap="none" rtlCol="0">
            <a:spAutoFit/>
          </a:bodyPr>
          <a:lstStyle/>
          <a:p>
            <a:r>
              <a:rPr lang="en-US" sz="2200" dirty="0"/>
              <a:t>Directory</a:t>
            </a:r>
          </a:p>
        </p:txBody>
      </p:sp>
      <p:sp>
        <p:nvSpPr>
          <p:cNvPr id="283" name="TextBox 282">
            <a:extLst>
              <a:ext uri="{FF2B5EF4-FFF2-40B4-BE49-F238E27FC236}">
                <a16:creationId xmlns:a16="http://schemas.microsoft.com/office/drawing/2014/main" id="{76D0CA2D-AD0E-B944-8FDD-6B0D979327D7}"/>
              </a:ext>
            </a:extLst>
          </p:cNvPr>
          <p:cNvSpPr txBox="1"/>
          <p:nvPr/>
        </p:nvSpPr>
        <p:spPr>
          <a:xfrm>
            <a:off x="4408830" y="2458452"/>
            <a:ext cx="1018090" cy="646331"/>
          </a:xfrm>
          <a:prstGeom prst="rect">
            <a:avLst/>
          </a:prstGeom>
          <a:noFill/>
          <a:ln>
            <a:noFill/>
          </a:ln>
        </p:spPr>
        <p:txBody>
          <a:bodyPr wrap="square" rtlCol="0">
            <a:spAutoFit/>
          </a:bodyPr>
          <a:lstStyle/>
          <a:p>
            <a:pPr algn="ctr"/>
            <a:r>
              <a:rPr lang="en-US" dirty="0"/>
              <a:t>Request Packet</a:t>
            </a:r>
          </a:p>
        </p:txBody>
      </p:sp>
      <p:sp>
        <p:nvSpPr>
          <p:cNvPr id="284" name="TextBox 283">
            <a:extLst>
              <a:ext uri="{FF2B5EF4-FFF2-40B4-BE49-F238E27FC236}">
                <a16:creationId xmlns:a16="http://schemas.microsoft.com/office/drawing/2014/main" id="{5C9218C7-094D-064F-AA3B-352E20FE25DB}"/>
              </a:ext>
            </a:extLst>
          </p:cNvPr>
          <p:cNvSpPr txBox="1"/>
          <p:nvPr/>
        </p:nvSpPr>
        <p:spPr>
          <a:xfrm>
            <a:off x="2275707" y="4219477"/>
            <a:ext cx="1122243" cy="646331"/>
          </a:xfrm>
          <a:prstGeom prst="rect">
            <a:avLst/>
          </a:prstGeom>
          <a:noFill/>
          <a:ln>
            <a:noFill/>
          </a:ln>
        </p:spPr>
        <p:txBody>
          <a:bodyPr wrap="square" rtlCol="0">
            <a:spAutoFit/>
          </a:bodyPr>
          <a:lstStyle/>
          <a:p>
            <a:pPr algn="ctr"/>
            <a:r>
              <a:rPr lang="en-US" dirty="0"/>
              <a:t>Response Packet</a:t>
            </a:r>
          </a:p>
        </p:txBody>
      </p:sp>
      <p:cxnSp>
        <p:nvCxnSpPr>
          <p:cNvPr id="286" name="Straight Arrow Connector 285">
            <a:extLst>
              <a:ext uri="{FF2B5EF4-FFF2-40B4-BE49-F238E27FC236}">
                <a16:creationId xmlns:a16="http://schemas.microsoft.com/office/drawing/2014/main" id="{65F2B6E9-8A2C-FC45-8779-4F3218F5F0E7}"/>
              </a:ext>
            </a:extLst>
          </p:cNvPr>
          <p:cNvCxnSpPr>
            <a:cxnSpLocks/>
          </p:cNvCxnSpPr>
          <p:nvPr/>
        </p:nvCxnSpPr>
        <p:spPr>
          <a:xfrm flipH="1" flipV="1">
            <a:off x="2225943" y="2850137"/>
            <a:ext cx="2246345" cy="5328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398E4019-3805-E949-A295-5DAC134F45C7}"/>
              </a:ext>
            </a:extLst>
          </p:cNvPr>
          <p:cNvCxnSpPr>
            <a:cxnSpLocks/>
          </p:cNvCxnSpPr>
          <p:nvPr/>
        </p:nvCxnSpPr>
        <p:spPr>
          <a:xfrm flipH="1">
            <a:off x="3603721" y="2904373"/>
            <a:ext cx="875514" cy="37117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D04CCAA7-72D3-A04F-8F40-6E184FD88478}"/>
              </a:ext>
            </a:extLst>
          </p:cNvPr>
          <p:cNvCxnSpPr>
            <a:cxnSpLocks/>
          </p:cNvCxnSpPr>
          <p:nvPr/>
        </p:nvCxnSpPr>
        <p:spPr>
          <a:xfrm flipV="1">
            <a:off x="2967597" y="4022464"/>
            <a:ext cx="502909" cy="29106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TextBox 288">
            <a:extLst>
              <a:ext uri="{FF2B5EF4-FFF2-40B4-BE49-F238E27FC236}">
                <a16:creationId xmlns:a16="http://schemas.microsoft.com/office/drawing/2014/main" id="{902C44F1-E90E-E046-8059-32C5B0A90920}"/>
              </a:ext>
            </a:extLst>
          </p:cNvPr>
          <p:cNvSpPr txBox="1"/>
          <p:nvPr/>
        </p:nvSpPr>
        <p:spPr>
          <a:xfrm>
            <a:off x="265736" y="2487325"/>
            <a:ext cx="1158158" cy="1015663"/>
          </a:xfrm>
          <a:prstGeom prst="rect">
            <a:avLst/>
          </a:prstGeom>
          <a:noFill/>
          <a:ln>
            <a:noFill/>
          </a:ln>
        </p:spPr>
        <p:txBody>
          <a:bodyPr wrap="square" rtlCol="0">
            <a:spAutoFit/>
          </a:bodyPr>
          <a:lstStyle/>
          <a:p>
            <a:pPr algn="ctr"/>
            <a:r>
              <a:rPr lang="en-US" sz="2000" i="1" dirty="0"/>
              <a:t>Finite Network Buffers</a:t>
            </a:r>
          </a:p>
        </p:txBody>
      </p:sp>
      <p:sp>
        <p:nvSpPr>
          <p:cNvPr id="291" name="Rectangle 290">
            <a:extLst>
              <a:ext uri="{FF2B5EF4-FFF2-40B4-BE49-F238E27FC236}">
                <a16:creationId xmlns:a16="http://schemas.microsoft.com/office/drawing/2014/main" id="{E14A08B0-28F0-7340-9B3B-F4B452CACED7}"/>
              </a:ext>
            </a:extLst>
          </p:cNvPr>
          <p:cNvSpPr/>
          <p:nvPr/>
        </p:nvSpPr>
        <p:spPr>
          <a:xfrm>
            <a:off x="3433241" y="1436037"/>
            <a:ext cx="262390" cy="14117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Rectangle 291">
            <a:extLst>
              <a:ext uri="{FF2B5EF4-FFF2-40B4-BE49-F238E27FC236}">
                <a16:creationId xmlns:a16="http://schemas.microsoft.com/office/drawing/2014/main" id="{BEFB07B9-98E6-9042-9247-4D0426FFEF56}"/>
              </a:ext>
            </a:extLst>
          </p:cNvPr>
          <p:cNvSpPr/>
          <p:nvPr/>
        </p:nvSpPr>
        <p:spPr>
          <a:xfrm>
            <a:off x="3702886" y="1436634"/>
            <a:ext cx="262390" cy="1411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Rounded Rectangle 293">
            <a:extLst>
              <a:ext uri="{FF2B5EF4-FFF2-40B4-BE49-F238E27FC236}">
                <a16:creationId xmlns:a16="http://schemas.microsoft.com/office/drawing/2014/main" id="{D73D729F-B8BE-1F4C-B4FA-E55D57C52355}"/>
              </a:ext>
            </a:extLst>
          </p:cNvPr>
          <p:cNvSpPr/>
          <p:nvPr/>
        </p:nvSpPr>
        <p:spPr>
          <a:xfrm>
            <a:off x="7592682" y="1060459"/>
            <a:ext cx="2731911" cy="5305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a:extLst>
              <a:ext uri="{FF2B5EF4-FFF2-40B4-BE49-F238E27FC236}">
                <a16:creationId xmlns:a16="http://schemas.microsoft.com/office/drawing/2014/main" id="{6372A110-8718-D547-92C5-0963559CBB8B}"/>
              </a:ext>
            </a:extLst>
          </p:cNvPr>
          <p:cNvSpPr/>
          <p:nvPr/>
        </p:nvSpPr>
        <p:spPr>
          <a:xfrm>
            <a:off x="7592682" y="5039023"/>
            <a:ext cx="2731911" cy="5305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7DCB2A8C-D971-C748-88EA-B8CB1B1B9C9E}"/>
              </a:ext>
            </a:extLst>
          </p:cNvPr>
          <p:cNvSpPr/>
          <p:nvPr/>
        </p:nvSpPr>
        <p:spPr>
          <a:xfrm>
            <a:off x="7737847" y="1443551"/>
            <a:ext cx="530578" cy="14748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Rectangle 296">
            <a:extLst>
              <a:ext uri="{FF2B5EF4-FFF2-40B4-BE49-F238E27FC236}">
                <a16:creationId xmlns:a16="http://schemas.microsoft.com/office/drawing/2014/main" id="{886955CE-8300-8D43-A38C-ABB6B434246E}"/>
              </a:ext>
            </a:extLst>
          </p:cNvPr>
          <p:cNvSpPr/>
          <p:nvPr/>
        </p:nvSpPr>
        <p:spPr>
          <a:xfrm>
            <a:off x="9449705" y="5039023"/>
            <a:ext cx="530578" cy="15420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5061C8A5-C1AB-0D4F-93EB-3EA134AFC33E}"/>
              </a:ext>
            </a:extLst>
          </p:cNvPr>
          <p:cNvSpPr/>
          <p:nvPr/>
        </p:nvSpPr>
        <p:spPr>
          <a:xfrm>
            <a:off x="9257056" y="3732483"/>
            <a:ext cx="467909" cy="8242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Up Arrow 298">
            <a:extLst>
              <a:ext uri="{FF2B5EF4-FFF2-40B4-BE49-F238E27FC236}">
                <a16:creationId xmlns:a16="http://schemas.microsoft.com/office/drawing/2014/main" id="{2BDD7287-BE3F-8040-B6F9-6A4BE1CE192C}"/>
              </a:ext>
            </a:extLst>
          </p:cNvPr>
          <p:cNvSpPr/>
          <p:nvPr/>
        </p:nvSpPr>
        <p:spPr>
          <a:xfrm rot="10800000">
            <a:off x="7884115" y="3646400"/>
            <a:ext cx="279862" cy="1334262"/>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Up Arrow 299">
            <a:extLst>
              <a:ext uri="{FF2B5EF4-FFF2-40B4-BE49-F238E27FC236}">
                <a16:creationId xmlns:a16="http://schemas.microsoft.com/office/drawing/2014/main" id="{526493DD-E66C-9946-96AF-5F3539D4BEE7}"/>
              </a:ext>
            </a:extLst>
          </p:cNvPr>
          <p:cNvSpPr/>
          <p:nvPr/>
        </p:nvSpPr>
        <p:spPr>
          <a:xfrm rot="10800000">
            <a:off x="7799892" y="1678551"/>
            <a:ext cx="279861" cy="666558"/>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Up Arrow 300">
            <a:extLst>
              <a:ext uri="{FF2B5EF4-FFF2-40B4-BE49-F238E27FC236}">
                <a16:creationId xmlns:a16="http://schemas.microsoft.com/office/drawing/2014/main" id="{3689EF86-964F-3B4C-A508-B8611C1E5554}"/>
              </a:ext>
            </a:extLst>
          </p:cNvPr>
          <p:cNvSpPr/>
          <p:nvPr/>
        </p:nvSpPr>
        <p:spPr>
          <a:xfrm>
            <a:off x="9552990" y="4345103"/>
            <a:ext cx="276380" cy="647451"/>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Up Arrow 301">
            <a:extLst>
              <a:ext uri="{FF2B5EF4-FFF2-40B4-BE49-F238E27FC236}">
                <a16:creationId xmlns:a16="http://schemas.microsoft.com/office/drawing/2014/main" id="{EB609A09-A0D8-CD4F-8A30-D12379A1A95B}"/>
              </a:ext>
            </a:extLst>
          </p:cNvPr>
          <p:cNvSpPr/>
          <p:nvPr/>
        </p:nvSpPr>
        <p:spPr>
          <a:xfrm>
            <a:off x="9649883" y="1628625"/>
            <a:ext cx="279862" cy="1410677"/>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id="{2222B0D2-3F45-DE45-8543-76A949557DF9}"/>
              </a:ext>
            </a:extLst>
          </p:cNvPr>
          <p:cNvSpPr txBox="1"/>
          <p:nvPr/>
        </p:nvSpPr>
        <p:spPr>
          <a:xfrm>
            <a:off x="8552916" y="1138382"/>
            <a:ext cx="947695" cy="430887"/>
          </a:xfrm>
          <a:prstGeom prst="rect">
            <a:avLst/>
          </a:prstGeom>
          <a:noFill/>
          <a:ln>
            <a:noFill/>
          </a:ln>
        </p:spPr>
        <p:txBody>
          <a:bodyPr wrap="none" rtlCol="0">
            <a:spAutoFit/>
          </a:bodyPr>
          <a:lstStyle/>
          <a:p>
            <a:r>
              <a:rPr lang="en-US" sz="2200" dirty="0"/>
              <a:t>Cache</a:t>
            </a:r>
          </a:p>
        </p:txBody>
      </p:sp>
      <p:sp>
        <p:nvSpPr>
          <p:cNvPr id="304" name="TextBox 303">
            <a:extLst>
              <a:ext uri="{FF2B5EF4-FFF2-40B4-BE49-F238E27FC236}">
                <a16:creationId xmlns:a16="http://schemas.microsoft.com/office/drawing/2014/main" id="{34CF4DEE-59DA-6140-B80C-383F88E04085}"/>
              </a:ext>
            </a:extLst>
          </p:cNvPr>
          <p:cNvSpPr txBox="1"/>
          <p:nvPr/>
        </p:nvSpPr>
        <p:spPr>
          <a:xfrm>
            <a:off x="8255505" y="5104050"/>
            <a:ext cx="1351652" cy="430887"/>
          </a:xfrm>
          <a:prstGeom prst="rect">
            <a:avLst/>
          </a:prstGeom>
          <a:noFill/>
          <a:ln>
            <a:noFill/>
          </a:ln>
        </p:spPr>
        <p:txBody>
          <a:bodyPr wrap="none" rtlCol="0">
            <a:spAutoFit/>
          </a:bodyPr>
          <a:lstStyle/>
          <a:p>
            <a:r>
              <a:rPr lang="en-US" sz="2200" dirty="0"/>
              <a:t>Directory</a:t>
            </a:r>
          </a:p>
        </p:txBody>
      </p:sp>
      <p:grpSp>
        <p:nvGrpSpPr>
          <p:cNvPr id="307" name="Group 306">
            <a:extLst>
              <a:ext uri="{FF2B5EF4-FFF2-40B4-BE49-F238E27FC236}">
                <a16:creationId xmlns:a16="http://schemas.microsoft.com/office/drawing/2014/main" id="{9C09672F-FD19-9E49-8F5F-64FBBA087528}"/>
              </a:ext>
            </a:extLst>
          </p:cNvPr>
          <p:cNvGrpSpPr/>
          <p:nvPr/>
        </p:nvGrpSpPr>
        <p:grpSpPr>
          <a:xfrm>
            <a:off x="7933730" y="5041627"/>
            <a:ext cx="507671" cy="142249"/>
            <a:chOff x="5889109" y="4797882"/>
            <a:chExt cx="507671" cy="142249"/>
          </a:xfrm>
        </p:grpSpPr>
        <p:sp>
          <p:nvSpPr>
            <p:cNvPr id="308" name="Rectangle 307">
              <a:extLst>
                <a:ext uri="{FF2B5EF4-FFF2-40B4-BE49-F238E27FC236}">
                  <a16:creationId xmlns:a16="http://schemas.microsoft.com/office/drawing/2014/main" id="{2E3CD137-E291-FC49-AAE7-18CDAEB53596}"/>
                </a:ext>
              </a:extLst>
            </p:cNvPr>
            <p:cNvSpPr/>
            <p:nvPr/>
          </p:nvSpPr>
          <p:spPr>
            <a:xfrm>
              <a:off x="6134390" y="4797882"/>
              <a:ext cx="262390" cy="141172"/>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Rectangle 308">
              <a:extLst>
                <a:ext uri="{FF2B5EF4-FFF2-40B4-BE49-F238E27FC236}">
                  <a16:creationId xmlns:a16="http://schemas.microsoft.com/office/drawing/2014/main" id="{38D126CA-9100-3D47-B6C0-A9F7F775303C}"/>
                </a:ext>
              </a:extLst>
            </p:cNvPr>
            <p:cNvSpPr/>
            <p:nvPr/>
          </p:nvSpPr>
          <p:spPr>
            <a:xfrm>
              <a:off x="5889109" y="4797883"/>
              <a:ext cx="248711" cy="1422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0" name="Rectangle 309">
            <a:extLst>
              <a:ext uri="{FF2B5EF4-FFF2-40B4-BE49-F238E27FC236}">
                <a16:creationId xmlns:a16="http://schemas.microsoft.com/office/drawing/2014/main" id="{AC8BFCA1-1EEC-624B-81CE-B3EC3B11B5DD}"/>
              </a:ext>
            </a:extLst>
          </p:cNvPr>
          <p:cNvSpPr/>
          <p:nvPr/>
        </p:nvSpPr>
        <p:spPr>
          <a:xfrm>
            <a:off x="9424281" y="1446294"/>
            <a:ext cx="262390" cy="14117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Rectangle 310">
            <a:extLst>
              <a:ext uri="{FF2B5EF4-FFF2-40B4-BE49-F238E27FC236}">
                <a16:creationId xmlns:a16="http://schemas.microsoft.com/office/drawing/2014/main" id="{4CD1520C-A2EF-834A-8AE7-8F59C14FF95B}"/>
              </a:ext>
            </a:extLst>
          </p:cNvPr>
          <p:cNvSpPr/>
          <p:nvPr/>
        </p:nvSpPr>
        <p:spPr>
          <a:xfrm>
            <a:off x="9693926" y="1446891"/>
            <a:ext cx="262390" cy="1411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2" name="Group 311">
            <a:extLst>
              <a:ext uri="{FF2B5EF4-FFF2-40B4-BE49-F238E27FC236}">
                <a16:creationId xmlns:a16="http://schemas.microsoft.com/office/drawing/2014/main" id="{64C666E2-331D-464B-B092-ECFC5CD60E48}"/>
              </a:ext>
            </a:extLst>
          </p:cNvPr>
          <p:cNvGrpSpPr/>
          <p:nvPr/>
        </p:nvGrpSpPr>
        <p:grpSpPr>
          <a:xfrm>
            <a:off x="7662083" y="2472274"/>
            <a:ext cx="938083" cy="1071384"/>
            <a:chOff x="7423547" y="2446147"/>
            <a:chExt cx="938083" cy="1071384"/>
          </a:xfrm>
        </p:grpSpPr>
        <p:grpSp>
          <p:nvGrpSpPr>
            <p:cNvPr id="313" name="Group 312">
              <a:extLst>
                <a:ext uri="{FF2B5EF4-FFF2-40B4-BE49-F238E27FC236}">
                  <a16:creationId xmlns:a16="http://schemas.microsoft.com/office/drawing/2014/main" id="{025BC730-A352-C240-B858-843748CD4662}"/>
                </a:ext>
              </a:extLst>
            </p:cNvPr>
            <p:cNvGrpSpPr/>
            <p:nvPr/>
          </p:nvGrpSpPr>
          <p:grpSpPr>
            <a:xfrm>
              <a:off x="7893721" y="2446148"/>
              <a:ext cx="467909" cy="1071383"/>
              <a:chOff x="5919125" y="2367158"/>
              <a:chExt cx="530578" cy="1214877"/>
            </a:xfrm>
          </p:grpSpPr>
          <p:sp>
            <p:nvSpPr>
              <p:cNvPr id="326" name="Rectangle 325">
                <a:extLst>
                  <a:ext uri="{FF2B5EF4-FFF2-40B4-BE49-F238E27FC236}">
                    <a16:creationId xmlns:a16="http://schemas.microsoft.com/office/drawing/2014/main" id="{29C50640-CDA2-E941-A82B-36B07FEFDBD2}"/>
                  </a:ext>
                </a:extLst>
              </p:cNvPr>
              <p:cNvSpPr/>
              <p:nvPr/>
            </p:nvSpPr>
            <p:spPr>
              <a:xfrm>
                <a:off x="5919125" y="2367158"/>
                <a:ext cx="530578" cy="121487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7" name="Straight Connector 326">
                <a:extLst>
                  <a:ext uri="{FF2B5EF4-FFF2-40B4-BE49-F238E27FC236}">
                    <a16:creationId xmlns:a16="http://schemas.microsoft.com/office/drawing/2014/main" id="{876D7820-2FAC-E94C-8E94-D7DAF62E8A10}"/>
                  </a:ext>
                </a:extLst>
              </p:cNvPr>
              <p:cNvCxnSpPr>
                <a:cxnSpLocks/>
              </p:cNvCxnSpPr>
              <p:nvPr/>
            </p:nvCxnSpPr>
            <p:spPr>
              <a:xfrm>
                <a:off x="5919125" y="249113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A6C34147-6697-234F-B8D9-24ED6E0A4442}"/>
                  </a:ext>
                </a:extLst>
              </p:cNvPr>
              <p:cNvCxnSpPr>
                <a:cxnSpLocks/>
              </p:cNvCxnSpPr>
              <p:nvPr/>
            </p:nvCxnSpPr>
            <p:spPr>
              <a:xfrm>
                <a:off x="5919125" y="260250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36D0E932-3DDE-2B43-A1D3-B73D8682CEC7}"/>
                  </a:ext>
                </a:extLst>
              </p:cNvPr>
              <p:cNvCxnSpPr>
                <a:cxnSpLocks/>
              </p:cNvCxnSpPr>
              <p:nvPr/>
            </p:nvCxnSpPr>
            <p:spPr>
              <a:xfrm>
                <a:off x="5919125" y="2713870"/>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237C0C23-1419-594B-9708-6E1C2CCFF70A}"/>
                  </a:ext>
                </a:extLst>
              </p:cNvPr>
              <p:cNvCxnSpPr>
                <a:cxnSpLocks/>
              </p:cNvCxnSpPr>
              <p:nvPr/>
            </p:nvCxnSpPr>
            <p:spPr>
              <a:xfrm>
                <a:off x="5919125" y="28311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2885567F-D98D-D34C-927C-72DFC7DE6A11}"/>
                  </a:ext>
                </a:extLst>
              </p:cNvPr>
              <p:cNvCxnSpPr>
                <a:cxnSpLocks/>
              </p:cNvCxnSpPr>
              <p:nvPr/>
            </p:nvCxnSpPr>
            <p:spPr>
              <a:xfrm>
                <a:off x="5919125" y="2938183"/>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8AEC7C12-44C7-F84F-9BC0-64212E2D4CC5}"/>
                  </a:ext>
                </a:extLst>
              </p:cNvPr>
              <p:cNvCxnSpPr>
                <a:cxnSpLocks/>
              </p:cNvCxnSpPr>
              <p:nvPr/>
            </p:nvCxnSpPr>
            <p:spPr>
              <a:xfrm>
                <a:off x="5919125" y="304955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8855E69-326E-7F45-932D-DD560DB60A05}"/>
                  </a:ext>
                </a:extLst>
              </p:cNvPr>
              <p:cNvCxnSpPr>
                <a:cxnSpLocks/>
              </p:cNvCxnSpPr>
              <p:nvPr/>
            </p:nvCxnSpPr>
            <p:spPr>
              <a:xfrm>
                <a:off x="5919125" y="316092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B0D7A4EC-EB7C-BB4E-9730-8F4ECA10EB95}"/>
                  </a:ext>
                </a:extLst>
              </p:cNvPr>
              <p:cNvCxnSpPr>
                <a:cxnSpLocks/>
              </p:cNvCxnSpPr>
              <p:nvPr/>
            </p:nvCxnSpPr>
            <p:spPr>
              <a:xfrm>
                <a:off x="5919125" y="3266429"/>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5D53A672-3A48-0C4A-AF68-DB7BC1235F59}"/>
                  </a:ext>
                </a:extLst>
              </p:cNvPr>
              <p:cNvCxnSpPr>
                <a:cxnSpLocks/>
              </p:cNvCxnSpPr>
              <p:nvPr/>
            </p:nvCxnSpPr>
            <p:spPr>
              <a:xfrm>
                <a:off x="5919125" y="33747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117260-3E45-CD46-BEAD-0882DF899B8A}"/>
                  </a:ext>
                </a:extLst>
              </p:cNvPr>
              <p:cNvCxnSpPr>
                <a:cxnSpLocks/>
              </p:cNvCxnSpPr>
              <p:nvPr/>
            </p:nvCxnSpPr>
            <p:spPr>
              <a:xfrm>
                <a:off x="5919125" y="3474348"/>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21F23005-341C-2445-85D7-FCA057970C6D}"/>
                </a:ext>
              </a:extLst>
            </p:cNvPr>
            <p:cNvGrpSpPr/>
            <p:nvPr/>
          </p:nvGrpSpPr>
          <p:grpSpPr>
            <a:xfrm>
              <a:off x="7423547" y="2446147"/>
              <a:ext cx="467910" cy="1071384"/>
              <a:chOff x="5919125" y="2367158"/>
              <a:chExt cx="530578" cy="1214877"/>
            </a:xfrm>
          </p:grpSpPr>
          <p:sp>
            <p:nvSpPr>
              <p:cNvPr id="315" name="Rectangle 314">
                <a:extLst>
                  <a:ext uri="{FF2B5EF4-FFF2-40B4-BE49-F238E27FC236}">
                    <a16:creationId xmlns:a16="http://schemas.microsoft.com/office/drawing/2014/main" id="{567D0BD8-D8A0-E746-BFC9-2D099E19CABC}"/>
                  </a:ext>
                </a:extLst>
              </p:cNvPr>
              <p:cNvSpPr/>
              <p:nvPr/>
            </p:nvSpPr>
            <p:spPr>
              <a:xfrm>
                <a:off x="5919125" y="2367158"/>
                <a:ext cx="530578" cy="1214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6" name="Straight Connector 315">
                <a:extLst>
                  <a:ext uri="{FF2B5EF4-FFF2-40B4-BE49-F238E27FC236}">
                    <a16:creationId xmlns:a16="http://schemas.microsoft.com/office/drawing/2014/main" id="{05A45BD1-E290-C54E-A9D3-B09A2DD1B6B5}"/>
                  </a:ext>
                </a:extLst>
              </p:cNvPr>
              <p:cNvCxnSpPr>
                <a:cxnSpLocks/>
              </p:cNvCxnSpPr>
              <p:nvPr/>
            </p:nvCxnSpPr>
            <p:spPr>
              <a:xfrm>
                <a:off x="5919125" y="249113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AA4CB1E-09C7-874B-90CD-3200E211B1C7}"/>
                  </a:ext>
                </a:extLst>
              </p:cNvPr>
              <p:cNvCxnSpPr>
                <a:cxnSpLocks/>
              </p:cNvCxnSpPr>
              <p:nvPr/>
            </p:nvCxnSpPr>
            <p:spPr>
              <a:xfrm>
                <a:off x="5919125" y="260250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0B796880-D9DA-BF47-B927-E0770DB37BA4}"/>
                  </a:ext>
                </a:extLst>
              </p:cNvPr>
              <p:cNvCxnSpPr>
                <a:cxnSpLocks/>
              </p:cNvCxnSpPr>
              <p:nvPr/>
            </p:nvCxnSpPr>
            <p:spPr>
              <a:xfrm>
                <a:off x="5919125" y="2713870"/>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EA64F447-F336-0F40-A871-35495CAE6444}"/>
                  </a:ext>
                </a:extLst>
              </p:cNvPr>
              <p:cNvCxnSpPr>
                <a:cxnSpLocks/>
              </p:cNvCxnSpPr>
              <p:nvPr/>
            </p:nvCxnSpPr>
            <p:spPr>
              <a:xfrm>
                <a:off x="5919125" y="28311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4C7BAF52-364E-7841-AF07-862371C9DA05}"/>
                  </a:ext>
                </a:extLst>
              </p:cNvPr>
              <p:cNvCxnSpPr>
                <a:cxnSpLocks/>
              </p:cNvCxnSpPr>
              <p:nvPr/>
            </p:nvCxnSpPr>
            <p:spPr>
              <a:xfrm>
                <a:off x="5919125" y="2938183"/>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DA621388-7C01-AD4F-899D-3E5B96FE105E}"/>
                  </a:ext>
                </a:extLst>
              </p:cNvPr>
              <p:cNvCxnSpPr>
                <a:cxnSpLocks/>
              </p:cNvCxnSpPr>
              <p:nvPr/>
            </p:nvCxnSpPr>
            <p:spPr>
              <a:xfrm>
                <a:off x="5919125" y="304955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3493D9E5-44E9-2040-872A-8BA0CABE1282}"/>
                  </a:ext>
                </a:extLst>
              </p:cNvPr>
              <p:cNvCxnSpPr>
                <a:cxnSpLocks/>
              </p:cNvCxnSpPr>
              <p:nvPr/>
            </p:nvCxnSpPr>
            <p:spPr>
              <a:xfrm>
                <a:off x="5919125" y="316092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DFC66E56-6DFF-744D-B267-B4658BA58553}"/>
                  </a:ext>
                </a:extLst>
              </p:cNvPr>
              <p:cNvCxnSpPr>
                <a:cxnSpLocks/>
              </p:cNvCxnSpPr>
              <p:nvPr/>
            </p:nvCxnSpPr>
            <p:spPr>
              <a:xfrm>
                <a:off x="5919125" y="3266429"/>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4460ECBA-3108-8748-9EF1-55FE8C3A90F2}"/>
                  </a:ext>
                </a:extLst>
              </p:cNvPr>
              <p:cNvCxnSpPr>
                <a:cxnSpLocks/>
              </p:cNvCxnSpPr>
              <p:nvPr/>
            </p:nvCxnSpPr>
            <p:spPr>
              <a:xfrm>
                <a:off x="5919125" y="33747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CD18B5E-5E12-4844-8D75-03D6B922EE2F}"/>
                  </a:ext>
                </a:extLst>
              </p:cNvPr>
              <p:cNvCxnSpPr>
                <a:cxnSpLocks/>
              </p:cNvCxnSpPr>
              <p:nvPr/>
            </p:nvCxnSpPr>
            <p:spPr>
              <a:xfrm>
                <a:off x="5919125" y="3474348"/>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37" name="TextBox 336">
            <a:extLst>
              <a:ext uri="{FF2B5EF4-FFF2-40B4-BE49-F238E27FC236}">
                <a16:creationId xmlns:a16="http://schemas.microsoft.com/office/drawing/2014/main" id="{09EDFE2D-B4E4-A649-8395-95A9841941DE}"/>
              </a:ext>
            </a:extLst>
          </p:cNvPr>
          <p:cNvSpPr txBox="1"/>
          <p:nvPr/>
        </p:nvSpPr>
        <p:spPr>
          <a:xfrm>
            <a:off x="192106" y="1639398"/>
            <a:ext cx="1122243" cy="646331"/>
          </a:xfrm>
          <a:prstGeom prst="rect">
            <a:avLst/>
          </a:prstGeom>
          <a:noFill/>
          <a:ln>
            <a:noFill/>
          </a:ln>
        </p:spPr>
        <p:txBody>
          <a:bodyPr wrap="square" rtlCol="0">
            <a:spAutoFit/>
          </a:bodyPr>
          <a:lstStyle/>
          <a:p>
            <a:pPr algn="ctr"/>
            <a:r>
              <a:rPr lang="en-US" dirty="0"/>
              <a:t>Injection queue</a:t>
            </a:r>
          </a:p>
        </p:txBody>
      </p:sp>
      <p:cxnSp>
        <p:nvCxnSpPr>
          <p:cNvPr id="338" name="Straight Arrow Connector 337">
            <a:extLst>
              <a:ext uri="{FF2B5EF4-FFF2-40B4-BE49-F238E27FC236}">
                <a16:creationId xmlns:a16="http://schemas.microsoft.com/office/drawing/2014/main" id="{8E212B57-9354-944C-89B1-74A3E208B3C1}"/>
              </a:ext>
            </a:extLst>
          </p:cNvPr>
          <p:cNvCxnSpPr>
            <a:cxnSpLocks/>
          </p:cNvCxnSpPr>
          <p:nvPr/>
        </p:nvCxnSpPr>
        <p:spPr>
          <a:xfrm flipV="1">
            <a:off x="1094939" y="1482441"/>
            <a:ext cx="889664" cy="49887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9" name="TextBox 338">
            <a:extLst>
              <a:ext uri="{FF2B5EF4-FFF2-40B4-BE49-F238E27FC236}">
                <a16:creationId xmlns:a16="http://schemas.microsoft.com/office/drawing/2014/main" id="{A0E92491-9EF4-264D-B114-E2B71DC25DC7}"/>
              </a:ext>
            </a:extLst>
          </p:cNvPr>
          <p:cNvSpPr txBox="1"/>
          <p:nvPr/>
        </p:nvSpPr>
        <p:spPr>
          <a:xfrm>
            <a:off x="4739292" y="1601503"/>
            <a:ext cx="1251933" cy="646331"/>
          </a:xfrm>
          <a:prstGeom prst="rect">
            <a:avLst/>
          </a:prstGeom>
          <a:noFill/>
          <a:ln>
            <a:noFill/>
          </a:ln>
        </p:spPr>
        <p:txBody>
          <a:bodyPr wrap="square" rtlCol="0">
            <a:spAutoFit/>
          </a:bodyPr>
          <a:lstStyle/>
          <a:p>
            <a:pPr algn="ctr"/>
            <a:r>
              <a:rPr lang="en-US" dirty="0"/>
              <a:t>Ejection queue</a:t>
            </a:r>
          </a:p>
        </p:txBody>
      </p:sp>
      <p:cxnSp>
        <p:nvCxnSpPr>
          <p:cNvPr id="340" name="Straight Arrow Connector 339">
            <a:extLst>
              <a:ext uri="{FF2B5EF4-FFF2-40B4-BE49-F238E27FC236}">
                <a16:creationId xmlns:a16="http://schemas.microsoft.com/office/drawing/2014/main" id="{6D279A26-6F4E-024F-8276-48A1B23DC8D1}"/>
              </a:ext>
            </a:extLst>
          </p:cNvPr>
          <p:cNvCxnSpPr>
            <a:cxnSpLocks/>
          </p:cNvCxnSpPr>
          <p:nvPr/>
        </p:nvCxnSpPr>
        <p:spPr>
          <a:xfrm flipH="1" flipV="1">
            <a:off x="3826008" y="1520379"/>
            <a:ext cx="1058506" cy="46789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41" name="Group 340">
            <a:extLst>
              <a:ext uri="{FF2B5EF4-FFF2-40B4-BE49-F238E27FC236}">
                <a16:creationId xmlns:a16="http://schemas.microsoft.com/office/drawing/2014/main" id="{F3226177-0015-D743-A368-0EA3CB8A6C07}"/>
              </a:ext>
            </a:extLst>
          </p:cNvPr>
          <p:cNvGrpSpPr/>
          <p:nvPr/>
        </p:nvGrpSpPr>
        <p:grpSpPr>
          <a:xfrm>
            <a:off x="9254444" y="3123212"/>
            <a:ext cx="467910" cy="1071384"/>
            <a:chOff x="5919125" y="2367158"/>
            <a:chExt cx="530578" cy="1214877"/>
          </a:xfrm>
        </p:grpSpPr>
        <p:sp>
          <p:nvSpPr>
            <p:cNvPr id="342" name="Rectangle 341">
              <a:extLst>
                <a:ext uri="{FF2B5EF4-FFF2-40B4-BE49-F238E27FC236}">
                  <a16:creationId xmlns:a16="http://schemas.microsoft.com/office/drawing/2014/main" id="{F14EF02E-30B4-5640-BAE9-F6BE7C483737}"/>
                </a:ext>
              </a:extLst>
            </p:cNvPr>
            <p:cNvSpPr/>
            <p:nvPr/>
          </p:nvSpPr>
          <p:spPr>
            <a:xfrm>
              <a:off x="5919125" y="2367158"/>
              <a:ext cx="530578" cy="1214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3" name="Straight Connector 342">
              <a:extLst>
                <a:ext uri="{FF2B5EF4-FFF2-40B4-BE49-F238E27FC236}">
                  <a16:creationId xmlns:a16="http://schemas.microsoft.com/office/drawing/2014/main" id="{131F6C31-BC40-894B-B978-85D9BF025EF2}"/>
                </a:ext>
              </a:extLst>
            </p:cNvPr>
            <p:cNvCxnSpPr>
              <a:cxnSpLocks/>
            </p:cNvCxnSpPr>
            <p:nvPr/>
          </p:nvCxnSpPr>
          <p:spPr>
            <a:xfrm>
              <a:off x="5919125" y="249113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FF845248-44B3-AD49-8D8C-53759ABCF317}"/>
                </a:ext>
              </a:extLst>
            </p:cNvPr>
            <p:cNvCxnSpPr>
              <a:cxnSpLocks/>
            </p:cNvCxnSpPr>
            <p:nvPr/>
          </p:nvCxnSpPr>
          <p:spPr>
            <a:xfrm>
              <a:off x="5919125" y="260250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59A0A9B-5A80-F545-ABF2-5531550FC843}"/>
                </a:ext>
              </a:extLst>
            </p:cNvPr>
            <p:cNvCxnSpPr>
              <a:cxnSpLocks/>
            </p:cNvCxnSpPr>
            <p:nvPr/>
          </p:nvCxnSpPr>
          <p:spPr>
            <a:xfrm>
              <a:off x="5919125" y="2713870"/>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12AA35F-E2B4-8648-9BA3-023D67FCFCD3}"/>
                </a:ext>
              </a:extLst>
            </p:cNvPr>
            <p:cNvCxnSpPr>
              <a:cxnSpLocks/>
            </p:cNvCxnSpPr>
            <p:nvPr/>
          </p:nvCxnSpPr>
          <p:spPr>
            <a:xfrm>
              <a:off x="5919125" y="28311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4C52A60C-FA8B-3240-A5F8-BB2088C1217C}"/>
                </a:ext>
              </a:extLst>
            </p:cNvPr>
            <p:cNvCxnSpPr>
              <a:cxnSpLocks/>
            </p:cNvCxnSpPr>
            <p:nvPr/>
          </p:nvCxnSpPr>
          <p:spPr>
            <a:xfrm>
              <a:off x="5919125" y="2938183"/>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24AFAB2B-1872-D046-90D8-7BD314E4F5CB}"/>
                </a:ext>
              </a:extLst>
            </p:cNvPr>
            <p:cNvCxnSpPr>
              <a:cxnSpLocks/>
            </p:cNvCxnSpPr>
            <p:nvPr/>
          </p:nvCxnSpPr>
          <p:spPr>
            <a:xfrm>
              <a:off x="5919125" y="304955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10645BB-1B5F-0B46-95C3-02505B77A201}"/>
                </a:ext>
              </a:extLst>
            </p:cNvPr>
            <p:cNvCxnSpPr>
              <a:cxnSpLocks/>
            </p:cNvCxnSpPr>
            <p:nvPr/>
          </p:nvCxnSpPr>
          <p:spPr>
            <a:xfrm>
              <a:off x="5919125" y="316092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03413A98-657F-CB44-9700-2ECA80601168}"/>
                </a:ext>
              </a:extLst>
            </p:cNvPr>
            <p:cNvCxnSpPr>
              <a:cxnSpLocks/>
            </p:cNvCxnSpPr>
            <p:nvPr/>
          </p:nvCxnSpPr>
          <p:spPr>
            <a:xfrm>
              <a:off x="5919125" y="3266429"/>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3B6D733-62E9-7748-8F00-51E260CF7F30}"/>
                </a:ext>
              </a:extLst>
            </p:cNvPr>
            <p:cNvCxnSpPr>
              <a:cxnSpLocks/>
            </p:cNvCxnSpPr>
            <p:nvPr/>
          </p:nvCxnSpPr>
          <p:spPr>
            <a:xfrm>
              <a:off x="5919125" y="33747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04FEC504-7DDE-824D-A944-82E9463A0173}"/>
                </a:ext>
              </a:extLst>
            </p:cNvPr>
            <p:cNvCxnSpPr>
              <a:cxnSpLocks/>
            </p:cNvCxnSpPr>
            <p:nvPr/>
          </p:nvCxnSpPr>
          <p:spPr>
            <a:xfrm>
              <a:off x="5919125" y="3474348"/>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 name="Group 352">
            <a:extLst>
              <a:ext uri="{FF2B5EF4-FFF2-40B4-BE49-F238E27FC236}">
                <a16:creationId xmlns:a16="http://schemas.microsoft.com/office/drawing/2014/main" id="{CB41FBB5-6BE7-5F48-9AF9-F9EDE444CB1E}"/>
              </a:ext>
            </a:extLst>
          </p:cNvPr>
          <p:cNvGrpSpPr/>
          <p:nvPr/>
        </p:nvGrpSpPr>
        <p:grpSpPr>
          <a:xfrm>
            <a:off x="9724965" y="3125047"/>
            <a:ext cx="467909" cy="1071383"/>
            <a:chOff x="5919125" y="2367158"/>
            <a:chExt cx="530578" cy="1214877"/>
          </a:xfrm>
        </p:grpSpPr>
        <p:sp>
          <p:nvSpPr>
            <p:cNvPr id="354" name="Rectangle 353">
              <a:extLst>
                <a:ext uri="{FF2B5EF4-FFF2-40B4-BE49-F238E27FC236}">
                  <a16:creationId xmlns:a16="http://schemas.microsoft.com/office/drawing/2014/main" id="{D69CBCBD-075E-5D4E-AB01-E90E4AF4DD1B}"/>
                </a:ext>
              </a:extLst>
            </p:cNvPr>
            <p:cNvSpPr/>
            <p:nvPr/>
          </p:nvSpPr>
          <p:spPr>
            <a:xfrm>
              <a:off x="5919125" y="2367158"/>
              <a:ext cx="530578" cy="121487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5" name="Straight Connector 354">
              <a:extLst>
                <a:ext uri="{FF2B5EF4-FFF2-40B4-BE49-F238E27FC236}">
                  <a16:creationId xmlns:a16="http://schemas.microsoft.com/office/drawing/2014/main" id="{EF2D4FE3-C86E-F34A-ACC4-FB25EB20DD5C}"/>
                </a:ext>
              </a:extLst>
            </p:cNvPr>
            <p:cNvCxnSpPr>
              <a:cxnSpLocks/>
            </p:cNvCxnSpPr>
            <p:nvPr/>
          </p:nvCxnSpPr>
          <p:spPr>
            <a:xfrm>
              <a:off x="5919125" y="249113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626C25BD-BA09-AE4F-AEFB-F679499FEAD6}"/>
                </a:ext>
              </a:extLst>
            </p:cNvPr>
            <p:cNvCxnSpPr>
              <a:cxnSpLocks/>
            </p:cNvCxnSpPr>
            <p:nvPr/>
          </p:nvCxnSpPr>
          <p:spPr>
            <a:xfrm>
              <a:off x="5919125" y="260250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02C96153-2C1A-D34F-BDA2-E5F005898369}"/>
                </a:ext>
              </a:extLst>
            </p:cNvPr>
            <p:cNvCxnSpPr>
              <a:cxnSpLocks/>
            </p:cNvCxnSpPr>
            <p:nvPr/>
          </p:nvCxnSpPr>
          <p:spPr>
            <a:xfrm>
              <a:off x="5919125" y="2713870"/>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DB3068B0-2F8D-E142-8715-F40CFA8A798B}"/>
                </a:ext>
              </a:extLst>
            </p:cNvPr>
            <p:cNvCxnSpPr>
              <a:cxnSpLocks/>
            </p:cNvCxnSpPr>
            <p:nvPr/>
          </p:nvCxnSpPr>
          <p:spPr>
            <a:xfrm>
              <a:off x="5919125" y="28311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19628002-6975-C443-BFF6-B836E72E8700}"/>
                </a:ext>
              </a:extLst>
            </p:cNvPr>
            <p:cNvCxnSpPr>
              <a:cxnSpLocks/>
            </p:cNvCxnSpPr>
            <p:nvPr/>
          </p:nvCxnSpPr>
          <p:spPr>
            <a:xfrm>
              <a:off x="5919125" y="2938183"/>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702C5708-7A4E-0B44-87CA-EBDEC5E355F2}"/>
                </a:ext>
              </a:extLst>
            </p:cNvPr>
            <p:cNvCxnSpPr>
              <a:cxnSpLocks/>
            </p:cNvCxnSpPr>
            <p:nvPr/>
          </p:nvCxnSpPr>
          <p:spPr>
            <a:xfrm>
              <a:off x="5919125" y="304955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C0F1B95-CED8-8549-B6CC-E4297FEF1C76}"/>
                </a:ext>
              </a:extLst>
            </p:cNvPr>
            <p:cNvCxnSpPr>
              <a:cxnSpLocks/>
            </p:cNvCxnSpPr>
            <p:nvPr/>
          </p:nvCxnSpPr>
          <p:spPr>
            <a:xfrm>
              <a:off x="5919125" y="316092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134206DE-7A1B-B840-96A4-A04315055577}"/>
                </a:ext>
              </a:extLst>
            </p:cNvPr>
            <p:cNvCxnSpPr>
              <a:cxnSpLocks/>
            </p:cNvCxnSpPr>
            <p:nvPr/>
          </p:nvCxnSpPr>
          <p:spPr>
            <a:xfrm>
              <a:off x="5919125" y="3266429"/>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90ADC0B3-E6EA-6845-A3AE-DEFB71132407}"/>
                </a:ext>
              </a:extLst>
            </p:cNvPr>
            <p:cNvCxnSpPr>
              <a:cxnSpLocks/>
            </p:cNvCxnSpPr>
            <p:nvPr/>
          </p:nvCxnSpPr>
          <p:spPr>
            <a:xfrm>
              <a:off x="5919125" y="33747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7E9BFE1-E09B-A542-889E-EE8C30BCDA03}"/>
                </a:ext>
              </a:extLst>
            </p:cNvPr>
            <p:cNvCxnSpPr>
              <a:cxnSpLocks/>
            </p:cNvCxnSpPr>
            <p:nvPr/>
          </p:nvCxnSpPr>
          <p:spPr>
            <a:xfrm>
              <a:off x="5919125" y="3474348"/>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5" name="Rectangle 364">
            <a:extLst>
              <a:ext uri="{FF2B5EF4-FFF2-40B4-BE49-F238E27FC236}">
                <a16:creationId xmlns:a16="http://schemas.microsoft.com/office/drawing/2014/main" id="{782AEAF6-1969-E94E-8A2D-A17D0255AEC2}"/>
              </a:ext>
            </a:extLst>
          </p:cNvPr>
          <p:cNvSpPr/>
          <p:nvPr/>
        </p:nvSpPr>
        <p:spPr>
          <a:xfrm>
            <a:off x="9257552" y="3831325"/>
            <a:ext cx="467909" cy="8242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9289FDDB-E253-0B4A-B5D4-BDEA831D9BD2}"/>
              </a:ext>
            </a:extLst>
          </p:cNvPr>
          <p:cNvSpPr/>
          <p:nvPr/>
        </p:nvSpPr>
        <p:spPr>
          <a:xfrm>
            <a:off x="9257056" y="3924895"/>
            <a:ext cx="467909" cy="8242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1D45C189-D501-644C-B098-CFF319470F61}"/>
              </a:ext>
            </a:extLst>
          </p:cNvPr>
          <p:cNvSpPr/>
          <p:nvPr/>
        </p:nvSpPr>
        <p:spPr>
          <a:xfrm>
            <a:off x="9260294" y="4017233"/>
            <a:ext cx="467909" cy="8242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00CED5B4-B15C-0F43-BA10-F9E71BB554DF}"/>
              </a:ext>
            </a:extLst>
          </p:cNvPr>
          <p:cNvSpPr/>
          <p:nvPr/>
        </p:nvSpPr>
        <p:spPr>
          <a:xfrm>
            <a:off x="9260294" y="4104613"/>
            <a:ext cx="467909" cy="8242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9" name="Group 368">
            <a:extLst>
              <a:ext uri="{FF2B5EF4-FFF2-40B4-BE49-F238E27FC236}">
                <a16:creationId xmlns:a16="http://schemas.microsoft.com/office/drawing/2014/main" id="{46057259-B0E4-4246-BF34-E58DA962798C}"/>
              </a:ext>
            </a:extLst>
          </p:cNvPr>
          <p:cNvGrpSpPr/>
          <p:nvPr/>
        </p:nvGrpSpPr>
        <p:grpSpPr>
          <a:xfrm>
            <a:off x="1870698" y="5030053"/>
            <a:ext cx="507671" cy="142249"/>
            <a:chOff x="5889109" y="4797882"/>
            <a:chExt cx="507671" cy="142249"/>
          </a:xfrm>
        </p:grpSpPr>
        <p:sp>
          <p:nvSpPr>
            <p:cNvPr id="370" name="Rectangle 369">
              <a:extLst>
                <a:ext uri="{FF2B5EF4-FFF2-40B4-BE49-F238E27FC236}">
                  <a16:creationId xmlns:a16="http://schemas.microsoft.com/office/drawing/2014/main" id="{776DFF3B-5E14-4C4F-B293-83743838C8BA}"/>
                </a:ext>
              </a:extLst>
            </p:cNvPr>
            <p:cNvSpPr/>
            <p:nvPr/>
          </p:nvSpPr>
          <p:spPr>
            <a:xfrm>
              <a:off x="6134390" y="4797882"/>
              <a:ext cx="262390" cy="141172"/>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Rectangle 370">
              <a:extLst>
                <a:ext uri="{FF2B5EF4-FFF2-40B4-BE49-F238E27FC236}">
                  <a16:creationId xmlns:a16="http://schemas.microsoft.com/office/drawing/2014/main" id="{B1AC815F-6DB5-A949-AD66-CF1C793D6A13}"/>
                </a:ext>
              </a:extLst>
            </p:cNvPr>
            <p:cNvSpPr/>
            <p:nvPr/>
          </p:nvSpPr>
          <p:spPr>
            <a:xfrm>
              <a:off x="5889109" y="4797883"/>
              <a:ext cx="248711" cy="1422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72" name="Straight Arrow Connector 371">
            <a:extLst>
              <a:ext uri="{FF2B5EF4-FFF2-40B4-BE49-F238E27FC236}">
                <a16:creationId xmlns:a16="http://schemas.microsoft.com/office/drawing/2014/main" id="{C8FCB90B-96F5-3247-909B-3B04E9FA3C58}"/>
              </a:ext>
            </a:extLst>
          </p:cNvPr>
          <p:cNvCxnSpPr>
            <a:cxnSpLocks/>
          </p:cNvCxnSpPr>
          <p:nvPr/>
        </p:nvCxnSpPr>
        <p:spPr>
          <a:xfrm flipH="1">
            <a:off x="8390419" y="2545684"/>
            <a:ext cx="1725101" cy="36273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Arrow Connector 372">
            <a:extLst>
              <a:ext uri="{FF2B5EF4-FFF2-40B4-BE49-F238E27FC236}">
                <a16:creationId xmlns:a16="http://schemas.microsoft.com/office/drawing/2014/main" id="{ACD328A3-5F6C-5844-8B46-9C53051E906D}"/>
              </a:ext>
            </a:extLst>
          </p:cNvPr>
          <p:cNvCxnSpPr>
            <a:cxnSpLocks/>
          </p:cNvCxnSpPr>
          <p:nvPr/>
        </p:nvCxnSpPr>
        <p:spPr>
          <a:xfrm flipH="1">
            <a:off x="9435837" y="2487325"/>
            <a:ext cx="757037" cy="60337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4" name="Picture 373" descr="A picture containing light&#10;&#10;Description automatically generated">
            <a:extLst>
              <a:ext uri="{FF2B5EF4-FFF2-40B4-BE49-F238E27FC236}">
                <a16:creationId xmlns:a16="http://schemas.microsoft.com/office/drawing/2014/main" id="{C29C7927-A80E-BC4F-B19E-345742DBD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344" y="2986551"/>
            <a:ext cx="753282" cy="596477"/>
          </a:xfrm>
          <a:prstGeom prst="rect">
            <a:avLst/>
          </a:prstGeom>
          <a:ln>
            <a:noFill/>
          </a:ln>
        </p:spPr>
      </p:pic>
      <p:sp>
        <p:nvSpPr>
          <p:cNvPr id="377" name="Rounded Rectangular Callout 376">
            <a:extLst>
              <a:ext uri="{FF2B5EF4-FFF2-40B4-BE49-F238E27FC236}">
                <a16:creationId xmlns:a16="http://schemas.microsoft.com/office/drawing/2014/main" id="{B6005CB2-B9B6-FF40-8388-18CF43520CC8}"/>
              </a:ext>
            </a:extLst>
          </p:cNvPr>
          <p:cNvSpPr/>
          <p:nvPr/>
        </p:nvSpPr>
        <p:spPr>
          <a:xfrm>
            <a:off x="10115520" y="1152675"/>
            <a:ext cx="1703968" cy="1697462"/>
          </a:xfrm>
          <a:prstGeom prst="wedgeRoundRectCallout">
            <a:avLst>
              <a:gd name="adj1" fmla="val -34772"/>
              <a:gd name="adj2" fmla="val 44087"/>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rPr>
              <a:t>Dedicated Separate Queues (aka Virtual Networks)</a:t>
            </a:r>
          </a:p>
        </p:txBody>
      </p:sp>
      <p:sp>
        <p:nvSpPr>
          <p:cNvPr id="378" name="TextBox 377">
            <a:extLst>
              <a:ext uri="{FF2B5EF4-FFF2-40B4-BE49-F238E27FC236}">
                <a16:creationId xmlns:a16="http://schemas.microsoft.com/office/drawing/2014/main" id="{8A1E0949-0C01-1142-9684-03968830F1C4}"/>
              </a:ext>
            </a:extLst>
          </p:cNvPr>
          <p:cNvSpPr txBox="1"/>
          <p:nvPr/>
        </p:nvSpPr>
        <p:spPr>
          <a:xfrm>
            <a:off x="4376422" y="5844216"/>
            <a:ext cx="2152832" cy="369332"/>
          </a:xfrm>
          <a:prstGeom prst="rect">
            <a:avLst/>
          </a:prstGeom>
          <a:noFill/>
        </p:spPr>
        <p:txBody>
          <a:bodyPr wrap="square" rtlCol="0">
            <a:spAutoFit/>
          </a:bodyPr>
          <a:lstStyle/>
          <a:p>
            <a:r>
              <a:rPr lang="en-US" b="1" dirty="0">
                <a:highlight>
                  <a:srgbClr val="FFFF00"/>
                </a:highlight>
              </a:rPr>
              <a:t>Protocol Deadlocks</a:t>
            </a:r>
          </a:p>
        </p:txBody>
      </p:sp>
      <p:grpSp>
        <p:nvGrpSpPr>
          <p:cNvPr id="379" name="Group 378">
            <a:extLst>
              <a:ext uri="{FF2B5EF4-FFF2-40B4-BE49-F238E27FC236}">
                <a16:creationId xmlns:a16="http://schemas.microsoft.com/office/drawing/2014/main" id="{C924B92D-4E79-1E41-AAC0-2D9694D70FAE}"/>
              </a:ext>
            </a:extLst>
          </p:cNvPr>
          <p:cNvGrpSpPr/>
          <p:nvPr/>
        </p:nvGrpSpPr>
        <p:grpSpPr>
          <a:xfrm>
            <a:off x="2378690" y="1770920"/>
            <a:ext cx="1112040" cy="2416121"/>
            <a:chOff x="3332369" y="3831696"/>
            <a:chExt cx="1112040" cy="1109659"/>
          </a:xfrm>
        </p:grpSpPr>
        <p:grpSp>
          <p:nvGrpSpPr>
            <p:cNvPr id="380" name="Group 379">
              <a:extLst>
                <a:ext uri="{FF2B5EF4-FFF2-40B4-BE49-F238E27FC236}">
                  <a16:creationId xmlns:a16="http://schemas.microsoft.com/office/drawing/2014/main" id="{74AFFC5C-FB38-704D-A279-E64B1032ECFF}"/>
                </a:ext>
              </a:extLst>
            </p:cNvPr>
            <p:cNvGrpSpPr/>
            <p:nvPr/>
          </p:nvGrpSpPr>
          <p:grpSpPr>
            <a:xfrm>
              <a:off x="3378924" y="3831696"/>
              <a:ext cx="1065485" cy="1109659"/>
              <a:chOff x="4316649" y="1697283"/>
              <a:chExt cx="2037523" cy="2121997"/>
            </a:xfrm>
          </p:grpSpPr>
          <p:sp>
            <p:nvSpPr>
              <p:cNvPr id="382" name="Arrow: Curved Down 43">
                <a:extLst>
                  <a:ext uri="{FF2B5EF4-FFF2-40B4-BE49-F238E27FC236}">
                    <a16:creationId xmlns:a16="http://schemas.microsoft.com/office/drawing/2014/main" id="{0CC2919D-38ED-554B-93F1-EA7E45830043}"/>
                  </a:ext>
                </a:extLst>
              </p:cNvPr>
              <p:cNvSpPr/>
              <p:nvPr/>
            </p:nvSpPr>
            <p:spPr>
              <a:xfrm rot="329651" flipH="1">
                <a:off x="4815062" y="1697283"/>
                <a:ext cx="993049"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383" name="Arrow: Curved Down 44">
                <a:extLst>
                  <a:ext uri="{FF2B5EF4-FFF2-40B4-BE49-F238E27FC236}">
                    <a16:creationId xmlns:a16="http://schemas.microsoft.com/office/drawing/2014/main" id="{7A5D1F4A-9667-4F41-A6BC-CD0709B73A73}"/>
                  </a:ext>
                </a:extLst>
              </p:cNvPr>
              <p:cNvSpPr/>
              <p:nvPr/>
            </p:nvSpPr>
            <p:spPr>
              <a:xfrm rot="16200000" flipH="1">
                <a:off x="4005334" y="2521118"/>
                <a:ext cx="990600"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384" name="Arrow: Curved Down 45">
                <a:extLst>
                  <a:ext uri="{FF2B5EF4-FFF2-40B4-BE49-F238E27FC236}">
                    <a16:creationId xmlns:a16="http://schemas.microsoft.com/office/drawing/2014/main" id="{757CAD01-1CDE-7C42-9056-8C4F495176DD}"/>
                  </a:ext>
                </a:extLst>
              </p:cNvPr>
              <p:cNvSpPr/>
              <p:nvPr/>
            </p:nvSpPr>
            <p:spPr>
              <a:xfrm rot="11279851" flipH="1">
                <a:off x="4855743" y="3413597"/>
                <a:ext cx="962334" cy="405683"/>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385" name="Arrow: Curved Down 46">
                <a:extLst>
                  <a:ext uri="{FF2B5EF4-FFF2-40B4-BE49-F238E27FC236}">
                    <a16:creationId xmlns:a16="http://schemas.microsoft.com/office/drawing/2014/main" id="{F8297830-68DB-E140-AFD9-932F02B7647C}"/>
                  </a:ext>
                </a:extLst>
              </p:cNvPr>
              <p:cNvSpPr/>
              <p:nvPr/>
            </p:nvSpPr>
            <p:spPr>
              <a:xfrm rot="5552345" flipH="1">
                <a:off x="5629433" y="2468657"/>
                <a:ext cx="1012224" cy="437255"/>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grpSp>
        <p:sp>
          <p:nvSpPr>
            <p:cNvPr id="381" name="Rectangle 380">
              <a:extLst>
                <a:ext uri="{FF2B5EF4-FFF2-40B4-BE49-F238E27FC236}">
                  <a16:creationId xmlns:a16="http://schemas.microsoft.com/office/drawing/2014/main" id="{2DB6BF0E-B10D-B045-951B-50CF112394A3}"/>
                </a:ext>
              </a:extLst>
            </p:cNvPr>
            <p:cNvSpPr/>
            <p:nvPr/>
          </p:nvSpPr>
          <p:spPr>
            <a:xfrm>
              <a:off x="3332369" y="435265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rebuchet MS" panose="020B0603020202020204"/>
                  <a:ea typeface="+mn-ea"/>
                  <a:cs typeface="+mn-cs"/>
                </a:rPr>
                <a:t>Deadlock</a:t>
              </a:r>
            </a:p>
          </p:txBody>
        </p:sp>
      </p:grpSp>
    </p:spTree>
    <p:extLst>
      <p:ext uri="{BB962C8B-B14F-4D97-AF65-F5344CB8AC3E}">
        <p14:creationId xmlns:p14="http://schemas.microsoft.com/office/powerpoint/2010/main" val="12791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p:bldP spid="304" grpId="0"/>
      <p:bldP spid="310" grpId="0" animBg="1"/>
      <p:bldP spid="311" grpId="0" animBg="1"/>
      <p:bldP spid="365" grpId="0" animBg="1"/>
      <p:bldP spid="366" grpId="0" animBg="1"/>
      <p:bldP spid="367" grpId="0" animBg="1"/>
      <p:bldP spid="368" grpId="0" animBg="1"/>
      <p:bldP spid="3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977D61-EBF0-8145-B7F4-5D531513C7F8}"/>
              </a:ext>
            </a:extLst>
          </p:cNvPr>
          <p:cNvSpPr>
            <a:spLocks noGrp="1"/>
          </p:cNvSpPr>
          <p:nvPr>
            <p:ph type="title"/>
          </p:nvPr>
        </p:nvSpPr>
        <p:spPr/>
        <p:txBody>
          <a:bodyPr>
            <a:normAutofit fontScale="90000"/>
          </a:bodyPr>
          <a:lstStyle/>
          <a:p>
            <a:r>
              <a:rPr lang="en-US" dirty="0"/>
              <a:t>Deadlock-Freedom Techniques</a:t>
            </a:r>
          </a:p>
        </p:txBody>
      </p:sp>
      <p:sp>
        <p:nvSpPr>
          <p:cNvPr id="39" name="Footer Placeholder 3">
            <a:extLst>
              <a:ext uri="{FF2B5EF4-FFF2-40B4-BE49-F238E27FC236}">
                <a16:creationId xmlns:a16="http://schemas.microsoft.com/office/drawing/2014/main" id="{AF18012C-7DE7-4161-BB3E-B5EEFD5814D8}"/>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2153649D-0900-094E-AB07-98369C2A5C1E}"/>
              </a:ext>
            </a:extLst>
          </p:cNvPr>
          <p:cNvSpPr>
            <a:spLocks noGrp="1"/>
          </p:cNvSpPr>
          <p:nvPr>
            <p:ph type="sldNum" sz="quarter" idx="12"/>
          </p:nvPr>
        </p:nvSpPr>
        <p:spPr/>
        <p:txBody>
          <a:bodyPr/>
          <a:lstStyle/>
          <a:p>
            <a:fld id="{0D1D0697-F66A-EE4C-B4D3-9802540BCCA0}" type="slidenum">
              <a:rPr lang="en-US" smtClean="0"/>
              <a:t>12</a:t>
            </a:fld>
            <a:endParaRPr lang="en-US"/>
          </a:p>
        </p:txBody>
      </p:sp>
      <p:graphicFrame>
        <p:nvGraphicFramePr>
          <p:cNvPr id="6" name="Content Placeholder 5">
            <a:extLst>
              <a:ext uri="{FF2B5EF4-FFF2-40B4-BE49-F238E27FC236}">
                <a16:creationId xmlns:a16="http://schemas.microsoft.com/office/drawing/2014/main" id="{C96691FC-3C18-A749-A278-C5E47DD70970}"/>
              </a:ext>
            </a:extLst>
          </p:cNvPr>
          <p:cNvGraphicFramePr>
            <a:graphicFrameLocks noGrp="1"/>
          </p:cNvGraphicFramePr>
          <p:nvPr>
            <p:ph idx="1"/>
            <p:extLst>
              <p:ext uri="{D42A27DB-BD31-4B8C-83A1-F6EECF244321}">
                <p14:modId xmlns:p14="http://schemas.microsoft.com/office/powerpoint/2010/main" val="460104647"/>
              </p:ext>
            </p:extLst>
          </p:nvPr>
        </p:nvGraphicFramePr>
        <p:xfrm>
          <a:off x="838200" y="1038225"/>
          <a:ext cx="10515596" cy="3302000"/>
        </p:xfrm>
        <a:graphic>
          <a:graphicData uri="http://schemas.openxmlformats.org/drawingml/2006/table">
            <a:tbl>
              <a:tblPr firstRow="1" bandRow="1">
                <a:tableStyleId>{93296810-A885-4BE3-A3E7-6D5BEEA58F35}</a:tableStyleId>
              </a:tblPr>
              <a:tblGrid>
                <a:gridCol w="1652914">
                  <a:extLst>
                    <a:ext uri="{9D8B030D-6E8A-4147-A177-3AD203B41FA5}">
                      <a16:colId xmlns:a16="http://schemas.microsoft.com/office/drawing/2014/main" val="1871353799"/>
                    </a:ext>
                  </a:extLst>
                </a:gridCol>
                <a:gridCol w="1084264">
                  <a:extLst>
                    <a:ext uri="{9D8B030D-6E8A-4147-A177-3AD203B41FA5}">
                      <a16:colId xmlns:a16="http://schemas.microsoft.com/office/drawing/2014/main" val="237566872"/>
                    </a:ext>
                  </a:extLst>
                </a:gridCol>
                <a:gridCol w="1449614">
                  <a:extLst>
                    <a:ext uri="{9D8B030D-6E8A-4147-A177-3AD203B41FA5}">
                      <a16:colId xmlns:a16="http://schemas.microsoft.com/office/drawing/2014/main" val="4012784762"/>
                    </a:ext>
                  </a:extLst>
                </a:gridCol>
                <a:gridCol w="1096049">
                  <a:extLst>
                    <a:ext uri="{9D8B030D-6E8A-4147-A177-3AD203B41FA5}">
                      <a16:colId xmlns:a16="http://schemas.microsoft.com/office/drawing/2014/main" val="1299573098"/>
                    </a:ext>
                  </a:extLst>
                </a:gridCol>
                <a:gridCol w="1626397">
                  <a:extLst>
                    <a:ext uri="{9D8B030D-6E8A-4147-A177-3AD203B41FA5}">
                      <a16:colId xmlns:a16="http://schemas.microsoft.com/office/drawing/2014/main" val="389462075"/>
                    </a:ext>
                  </a:extLst>
                </a:gridCol>
                <a:gridCol w="1673539">
                  <a:extLst>
                    <a:ext uri="{9D8B030D-6E8A-4147-A177-3AD203B41FA5}">
                      <a16:colId xmlns:a16="http://schemas.microsoft.com/office/drawing/2014/main" val="1993671207"/>
                    </a:ext>
                  </a:extLst>
                </a:gridCol>
                <a:gridCol w="1932819">
                  <a:extLst>
                    <a:ext uri="{9D8B030D-6E8A-4147-A177-3AD203B41FA5}">
                      <a16:colId xmlns:a16="http://schemas.microsoft.com/office/drawing/2014/main" val="4148274431"/>
                    </a:ext>
                  </a:extLst>
                </a:gridCol>
              </a:tblGrid>
              <a:tr h="128648">
                <a:tc>
                  <a:txBody>
                    <a:bodyPr/>
                    <a:lstStyle/>
                    <a:p>
                      <a:pPr algn="ctr"/>
                      <a:r>
                        <a:rPr lang="en-US" dirty="0"/>
                        <a:t>Technique</a:t>
                      </a:r>
                    </a:p>
                  </a:txBody>
                  <a:tcPr anchor="ctr"/>
                </a:tc>
                <a:tc>
                  <a:txBody>
                    <a:bodyPr/>
                    <a:lstStyle/>
                    <a:p>
                      <a:pPr algn="ctr"/>
                      <a:r>
                        <a:rPr lang="en-US" dirty="0"/>
                        <a:t>Type of Solution</a:t>
                      </a:r>
                    </a:p>
                  </a:txBody>
                  <a:tcPr anchor="ctr"/>
                </a:tc>
                <a:tc>
                  <a:txBody>
                    <a:bodyPr/>
                    <a:lstStyle/>
                    <a:p>
                      <a:pPr algn="ctr"/>
                      <a:r>
                        <a:rPr lang="en-US" dirty="0"/>
                        <a:t>High Throughput</a:t>
                      </a:r>
                    </a:p>
                  </a:txBody>
                  <a:tcPr anchor="ctr"/>
                </a:tc>
                <a:tc>
                  <a:txBody>
                    <a:bodyPr/>
                    <a:lstStyle/>
                    <a:p>
                      <a:pPr algn="ctr"/>
                      <a:r>
                        <a:rPr lang="en-US" dirty="0"/>
                        <a:t>Low Area Power</a:t>
                      </a:r>
                    </a:p>
                  </a:txBody>
                  <a:tcPr anchor="ctr"/>
                </a:tc>
                <a:tc>
                  <a:txBody>
                    <a:bodyPr/>
                    <a:lstStyle/>
                    <a:p>
                      <a:pPr algn="ctr"/>
                      <a:r>
                        <a:rPr lang="en-US" dirty="0"/>
                        <a:t>Low Hardware Complexity</a:t>
                      </a:r>
                    </a:p>
                  </a:txBody>
                  <a:tcPr anchor="ctr"/>
                </a:tc>
                <a:tc>
                  <a:txBody>
                    <a:bodyPr/>
                    <a:lstStyle/>
                    <a:p>
                      <a:pPr algn="ctr"/>
                      <a:r>
                        <a:rPr lang="en-US" dirty="0"/>
                        <a:t>Routing Deadlock-free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rPr>
                        <a:t>Protocol Deadlock-free</a:t>
                      </a:r>
                      <a:endParaRPr lang="en-US" sz="1800" b="1" kern="1200" dirty="0">
                        <a:solidFill>
                          <a:schemeClr val="lt1"/>
                        </a:solidFill>
                        <a:latin typeface="+mn-lt"/>
                        <a:ea typeface="+mn-ea"/>
                        <a:cs typeface="+mn-cs"/>
                      </a:endParaRPr>
                    </a:p>
                  </a:txBody>
                  <a:tcPr anchor="ctr"/>
                </a:tc>
                <a:extLst>
                  <a:ext uri="{0D108BD9-81ED-4DB2-BD59-A6C34878D82A}">
                    <a16:rowId xmlns:a16="http://schemas.microsoft.com/office/drawing/2014/main" val="1932162805"/>
                  </a:ext>
                </a:extLst>
              </a:tr>
              <a:tr h="370840">
                <a:tc>
                  <a:txBody>
                    <a:bodyPr/>
                    <a:lstStyle/>
                    <a:p>
                      <a:r>
                        <a:rPr lang="en-US" dirty="0"/>
                        <a:t>Turn Restriction [1]</a:t>
                      </a:r>
                    </a:p>
                  </a:txBody>
                  <a:tcPr/>
                </a:tc>
                <a:tc>
                  <a:txBody>
                    <a:bodyPr/>
                    <a:lstStyle/>
                    <a:p>
                      <a:pPr algn="ctr"/>
                      <a:r>
                        <a:rPr lang="en-US" dirty="0"/>
                        <a:t>Proactive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49359230"/>
                  </a:ext>
                </a:extLst>
              </a:tr>
              <a:tr h="370840">
                <a:tc>
                  <a:txBody>
                    <a:bodyPr/>
                    <a:lstStyle/>
                    <a:p>
                      <a:r>
                        <a:rPr lang="en-US" dirty="0"/>
                        <a:t>Escape VC [2]</a:t>
                      </a:r>
                    </a:p>
                  </a:txBody>
                  <a:tcPr/>
                </a:tc>
                <a:tc>
                  <a:txBody>
                    <a:bodyPr/>
                    <a:lstStyle/>
                    <a:p>
                      <a:pPr algn="ctr"/>
                      <a:r>
                        <a:rPr lang="en-US" dirty="0"/>
                        <a:t>Proactive</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95121285"/>
                  </a:ext>
                </a:extLst>
              </a:tr>
              <a:tr h="370840">
                <a:tc>
                  <a:txBody>
                    <a:bodyPr/>
                    <a:lstStyle/>
                    <a:p>
                      <a:r>
                        <a:rPr lang="en-US" dirty="0"/>
                        <a:t>Virtual Network [3]</a:t>
                      </a:r>
                    </a:p>
                  </a:txBody>
                  <a:tcPr/>
                </a:tc>
                <a:tc>
                  <a:txBody>
                    <a:bodyPr/>
                    <a:lstStyle/>
                    <a:p>
                      <a:pPr algn="ctr"/>
                      <a:r>
                        <a:rPr lang="en-US" dirty="0"/>
                        <a:t>Proactive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446217477"/>
                  </a:ext>
                </a:extLst>
              </a:tr>
              <a:tr h="370840">
                <a:tc>
                  <a:txBody>
                    <a:bodyPr/>
                    <a:lstStyle/>
                    <a:p>
                      <a:r>
                        <a:rPr lang="en-US" dirty="0"/>
                        <a:t>Deadlock Recovery [4]</a:t>
                      </a:r>
                    </a:p>
                  </a:txBody>
                  <a:tcPr/>
                </a:tc>
                <a:tc>
                  <a:txBody>
                    <a:bodyPr/>
                    <a:lstStyle/>
                    <a:p>
                      <a:pPr algn="ctr"/>
                      <a:r>
                        <a:rPr lang="en-US" dirty="0"/>
                        <a:t>Reactive</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90676437"/>
                  </a:ext>
                </a:extLst>
              </a:tr>
              <a:tr h="370840">
                <a:tc>
                  <a:txBody>
                    <a:bodyPr/>
                    <a:lstStyle/>
                    <a:p>
                      <a:pPr algn="ctr"/>
                      <a:r>
                        <a:rPr lang="en-US" b="1" u="sng" dirty="0"/>
                        <a:t>?</a:t>
                      </a:r>
                    </a:p>
                  </a:txBody>
                  <a:tcPr anchor="ctr"/>
                </a:tc>
                <a:tc>
                  <a:txBody>
                    <a:bodyPr/>
                    <a:lstStyle/>
                    <a:p>
                      <a:pPr algn="ctr"/>
                      <a:r>
                        <a:rPr lang="en-US" b="1" u="sng" dirty="0"/>
                        <a:t>??</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02781962"/>
                  </a:ext>
                </a:extLst>
              </a:tr>
            </a:tbl>
          </a:graphicData>
        </a:graphic>
      </p:graphicFrame>
      <p:pic>
        <p:nvPicPr>
          <p:cNvPr id="8" name="Picture 7">
            <a:extLst>
              <a:ext uri="{FF2B5EF4-FFF2-40B4-BE49-F238E27FC236}">
                <a16:creationId xmlns:a16="http://schemas.microsoft.com/office/drawing/2014/main" id="{B265CDF7-1F27-2943-899B-DCCAD5784F0E}"/>
              </a:ext>
            </a:extLst>
          </p:cNvPr>
          <p:cNvPicPr>
            <a:picLocks noChangeAspect="1"/>
          </p:cNvPicPr>
          <p:nvPr/>
        </p:nvPicPr>
        <p:blipFill>
          <a:blip r:embed="rId3"/>
          <a:stretch>
            <a:fillRect/>
          </a:stretch>
        </p:blipFill>
        <p:spPr>
          <a:xfrm>
            <a:off x="3908633" y="1829667"/>
            <a:ext cx="349169" cy="334266"/>
          </a:xfrm>
          <a:prstGeom prst="rect">
            <a:avLst/>
          </a:prstGeom>
        </p:spPr>
      </p:pic>
      <p:pic>
        <p:nvPicPr>
          <p:cNvPr id="9" name="Picture 8">
            <a:extLst>
              <a:ext uri="{FF2B5EF4-FFF2-40B4-BE49-F238E27FC236}">
                <a16:creationId xmlns:a16="http://schemas.microsoft.com/office/drawing/2014/main" id="{786FDC83-1F3A-8F41-979B-2B633A425A4E}"/>
              </a:ext>
            </a:extLst>
          </p:cNvPr>
          <p:cNvPicPr>
            <a:picLocks noChangeAspect="1"/>
          </p:cNvPicPr>
          <p:nvPr/>
        </p:nvPicPr>
        <p:blipFill>
          <a:blip r:embed="rId3"/>
          <a:stretch>
            <a:fillRect/>
          </a:stretch>
        </p:blipFill>
        <p:spPr>
          <a:xfrm>
            <a:off x="10475336" y="1847622"/>
            <a:ext cx="349169" cy="334266"/>
          </a:xfrm>
          <a:prstGeom prst="rect">
            <a:avLst/>
          </a:prstGeom>
        </p:spPr>
      </p:pic>
      <p:pic>
        <p:nvPicPr>
          <p:cNvPr id="10" name="Picture 9">
            <a:extLst>
              <a:ext uri="{FF2B5EF4-FFF2-40B4-BE49-F238E27FC236}">
                <a16:creationId xmlns:a16="http://schemas.microsoft.com/office/drawing/2014/main" id="{E7196410-42CB-AF49-A899-B7C44DE0854D}"/>
              </a:ext>
            </a:extLst>
          </p:cNvPr>
          <p:cNvPicPr>
            <a:picLocks noChangeAspect="1"/>
          </p:cNvPicPr>
          <p:nvPr/>
        </p:nvPicPr>
        <p:blipFill>
          <a:blip r:embed="rId4"/>
          <a:stretch>
            <a:fillRect/>
          </a:stretch>
        </p:blipFill>
        <p:spPr>
          <a:xfrm>
            <a:off x="6635180" y="1835974"/>
            <a:ext cx="336757" cy="326233"/>
          </a:xfrm>
          <a:prstGeom prst="rect">
            <a:avLst/>
          </a:prstGeom>
          <a:noFill/>
        </p:spPr>
      </p:pic>
      <p:pic>
        <p:nvPicPr>
          <p:cNvPr id="11" name="Picture 10">
            <a:extLst>
              <a:ext uri="{FF2B5EF4-FFF2-40B4-BE49-F238E27FC236}">
                <a16:creationId xmlns:a16="http://schemas.microsoft.com/office/drawing/2014/main" id="{5FA805CE-BD21-D24A-B9D0-6C00FD5834ED}"/>
              </a:ext>
            </a:extLst>
          </p:cNvPr>
          <p:cNvPicPr>
            <a:picLocks noChangeAspect="1"/>
          </p:cNvPicPr>
          <p:nvPr/>
        </p:nvPicPr>
        <p:blipFill>
          <a:blip r:embed="rId4"/>
          <a:stretch>
            <a:fillRect/>
          </a:stretch>
        </p:blipFill>
        <p:spPr>
          <a:xfrm>
            <a:off x="8486610" y="1860199"/>
            <a:ext cx="336757" cy="326233"/>
          </a:xfrm>
          <a:prstGeom prst="rect">
            <a:avLst/>
          </a:prstGeom>
          <a:noFill/>
        </p:spPr>
      </p:pic>
      <p:pic>
        <p:nvPicPr>
          <p:cNvPr id="17" name="Picture 16">
            <a:extLst>
              <a:ext uri="{FF2B5EF4-FFF2-40B4-BE49-F238E27FC236}">
                <a16:creationId xmlns:a16="http://schemas.microsoft.com/office/drawing/2014/main" id="{4E67AEC2-299A-6F4E-B615-E091AAD84AF9}"/>
              </a:ext>
            </a:extLst>
          </p:cNvPr>
          <p:cNvPicPr>
            <a:picLocks noChangeAspect="1"/>
          </p:cNvPicPr>
          <p:nvPr/>
        </p:nvPicPr>
        <p:blipFill>
          <a:blip r:embed="rId4"/>
          <a:stretch>
            <a:fillRect/>
          </a:stretch>
        </p:blipFill>
        <p:spPr>
          <a:xfrm>
            <a:off x="8511043" y="2380414"/>
            <a:ext cx="336757" cy="326233"/>
          </a:xfrm>
          <a:prstGeom prst="rect">
            <a:avLst/>
          </a:prstGeom>
          <a:noFill/>
        </p:spPr>
      </p:pic>
      <p:pic>
        <p:nvPicPr>
          <p:cNvPr id="20" name="Picture 19">
            <a:extLst>
              <a:ext uri="{FF2B5EF4-FFF2-40B4-BE49-F238E27FC236}">
                <a16:creationId xmlns:a16="http://schemas.microsoft.com/office/drawing/2014/main" id="{7978130F-EBA0-E54B-93AB-21E99F653861}"/>
              </a:ext>
            </a:extLst>
          </p:cNvPr>
          <p:cNvPicPr>
            <a:picLocks noChangeAspect="1"/>
          </p:cNvPicPr>
          <p:nvPr/>
        </p:nvPicPr>
        <p:blipFill>
          <a:blip r:embed="rId4"/>
          <a:stretch>
            <a:fillRect/>
          </a:stretch>
        </p:blipFill>
        <p:spPr>
          <a:xfrm>
            <a:off x="3918483" y="2887021"/>
            <a:ext cx="336757" cy="326233"/>
          </a:xfrm>
          <a:prstGeom prst="rect">
            <a:avLst/>
          </a:prstGeom>
          <a:noFill/>
        </p:spPr>
      </p:pic>
      <p:pic>
        <p:nvPicPr>
          <p:cNvPr id="21" name="Picture 20">
            <a:extLst>
              <a:ext uri="{FF2B5EF4-FFF2-40B4-BE49-F238E27FC236}">
                <a16:creationId xmlns:a16="http://schemas.microsoft.com/office/drawing/2014/main" id="{B0A8868E-A6B7-0D46-A1B8-ED32FDF6B55F}"/>
              </a:ext>
            </a:extLst>
          </p:cNvPr>
          <p:cNvPicPr>
            <a:picLocks noChangeAspect="1"/>
          </p:cNvPicPr>
          <p:nvPr/>
        </p:nvPicPr>
        <p:blipFill>
          <a:blip r:embed="rId3"/>
          <a:stretch>
            <a:fillRect/>
          </a:stretch>
        </p:blipFill>
        <p:spPr>
          <a:xfrm>
            <a:off x="5147823" y="2384484"/>
            <a:ext cx="349169" cy="334266"/>
          </a:xfrm>
          <a:prstGeom prst="rect">
            <a:avLst/>
          </a:prstGeom>
        </p:spPr>
      </p:pic>
      <p:pic>
        <p:nvPicPr>
          <p:cNvPr id="22" name="Picture 21">
            <a:extLst>
              <a:ext uri="{FF2B5EF4-FFF2-40B4-BE49-F238E27FC236}">
                <a16:creationId xmlns:a16="http://schemas.microsoft.com/office/drawing/2014/main" id="{F3CCD7B7-724B-3747-8377-98B952C2620F}"/>
              </a:ext>
            </a:extLst>
          </p:cNvPr>
          <p:cNvPicPr>
            <a:picLocks noChangeAspect="1"/>
          </p:cNvPicPr>
          <p:nvPr/>
        </p:nvPicPr>
        <p:blipFill>
          <a:blip r:embed="rId4"/>
          <a:stretch>
            <a:fillRect/>
          </a:stretch>
        </p:blipFill>
        <p:spPr>
          <a:xfrm>
            <a:off x="6635179" y="2923778"/>
            <a:ext cx="336757" cy="326233"/>
          </a:xfrm>
          <a:prstGeom prst="rect">
            <a:avLst/>
          </a:prstGeom>
          <a:noFill/>
        </p:spPr>
      </p:pic>
      <p:pic>
        <p:nvPicPr>
          <p:cNvPr id="25" name="Picture 24">
            <a:extLst>
              <a:ext uri="{FF2B5EF4-FFF2-40B4-BE49-F238E27FC236}">
                <a16:creationId xmlns:a16="http://schemas.microsoft.com/office/drawing/2014/main" id="{19C24DE2-DA82-894D-BEAD-0D02B2912964}"/>
              </a:ext>
            </a:extLst>
          </p:cNvPr>
          <p:cNvPicPr>
            <a:picLocks noChangeAspect="1"/>
          </p:cNvPicPr>
          <p:nvPr/>
        </p:nvPicPr>
        <p:blipFill>
          <a:blip r:embed="rId4"/>
          <a:stretch>
            <a:fillRect/>
          </a:stretch>
        </p:blipFill>
        <p:spPr>
          <a:xfrm>
            <a:off x="3927741" y="3565342"/>
            <a:ext cx="336757" cy="326233"/>
          </a:xfrm>
          <a:prstGeom prst="rect">
            <a:avLst/>
          </a:prstGeom>
          <a:noFill/>
        </p:spPr>
      </p:pic>
      <p:pic>
        <p:nvPicPr>
          <p:cNvPr id="27" name="Picture 26">
            <a:extLst>
              <a:ext uri="{FF2B5EF4-FFF2-40B4-BE49-F238E27FC236}">
                <a16:creationId xmlns:a16="http://schemas.microsoft.com/office/drawing/2014/main" id="{FC60EA85-592A-4B48-9CE0-7FFAC68E2603}"/>
              </a:ext>
            </a:extLst>
          </p:cNvPr>
          <p:cNvPicPr>
            <a:picLocks noChangeAspect="1"/>
          </p:cNvPicPr>
          <p:nvPr/>
        </p:nvPicPr>
        <p:blipFill>
          <a:blip r:embed="rId4"/>
          <a:stretch>
            <a:fillRect/>
          </a:stretch>
        </p:blipFill>
        <p:spPr>
          <a:xfrm>
            <a:off x="8535180" y="3506107"/>
            <a:ext cx="336757" cy="326233"/>
          </a:xfrm>
          <a:prstGeom prst="rect">
            <a:avLst/>
          </a:prstGeom>
          <a:noFill/>
        </p:spPr>
      </p:pic>
      <p:pic>
        <p:nvPicPr>
          <p:cNvPr id="30" name="Picture 29">
            <a:extLst>
              <a:ext uri="{FF2B5EF4-FFF2-40B4-BE49-F238E27FC236}">
                <a16:creationId xmlns:a16="http://schemas.microsoft.com/office/drawing/2014/main" id="{534BE609-0CF3-0042-A403-42F09C1B5492}"/>
              </a:ext>
            </a:extLst>
          </p:cNvPr>
          <p:cNvPicPr>
            <a:picLocks noChangeAspect="1"/>
          </p:cNvPicPr>
          <p:nvPr/>
        </p:nvPicPr>
        <p:blipFill>
          <a:blip r:embed="rId3"/>
          <a:stretch>
            <a:fillRect/>
          </a:stretch>
        </p:blipFill>
        <p:spPr>
          <a:xfrm>
            <a:off x="6644338" y="3503765"/>
            <a:ext cx="349169" cy="334266"/>
          </a:xfrm>
          <a:prstGeom prst="rect">
            <a:avLst/>
          </a:prstGeom>
        </p:spPr>
      </p:pic>
      <p:pic>
        <p:nvPicPr>
          <p:cNvPr id="31" name="Picture 30">
            <a:extLst>
              <a:ext uri="{FF2B5EF4-FFF2-40B4-BE49-F238E27FC236}">
                <a16:creationId xmlns:a16="http://schemas.microsoft.com/office/drawing/2014/main" id="{2E4B1A37-5B38-1E47-A8C5-CF557CF0FAC8}"/>
              </a:ext>
            </a:extLst>
          </p:cNvPr>
          <p:cNvPicPr>
            <a:picLocks noChangeAspect="1"/>
          </p:cNvPicPr>
          <p:nvPr/>
        </p:nvPicPr>
        <p:blipFill>
          <a:blip r:embed="rId3"/>
          <a:stretch>
            <a:fillRect/>
          </a:stretch>
        </p:blipFill>
        <p:spPr>
          <a:xfrm>
            <a:off x="5147823" y="2870523"/>
            <a:ext cx="349169" cy="334266"/>
          </a:xfrm>
          <a:prstGeom prst="rect">
            <a:avLst/>
          </a:prstGeom>
        </p:spPr>
      </p:pic>
      <p:pic>
        <p:nvPicPr>
          <p:cNvPr id="32" name="Picture 31">
            <a:extLst>
              <a:ext uri="{FF2B5EF4-FFF2-40B4-BE49-F238E27FC236}">
                <a16:creationId xmlns:a16="http://schemas.microsoft.com/office/drawing/2014/main" id="{77A23E91-560B-1941-954B-E8E0A4763CC8}"/>
              </a:ext>
            </a:extLst>
          </p:cNvPr>
          <p:cNvPicPr>
            <a:picLocks noChangeAspect="1"/>
          </p:cNvPicPr>
          <p:nvPr/>
        </p:nvPicPr>
        <p:blipFill>
          <a:blip r:embed="rId3"/>
          <a:stretch>
            <a:fillRect/>
          </a:stretch>
        </p:blipFill>
        <p:spPr>
          <a:xfrm>
            <a:off x="8511043" y="2891734"/>
            <a:ext cx="349169" cy="334266"/>
          </a:xfrm>
          <a:prstGeom prst="rect">
            <a:avLst/>
          </a:prstGeom>
        </p:spPr>
      </p:pic>
      <p:pic>
        <p:nvPicPr>
          <p:cNvPr id="34" name="Picture 33">
            <a:extLst>
              <a:ext uri="{FF2B5EF4-FFF2-40B4-BE49-F238E27FC236}">
                <a16:creationId xmlns:a16="http://schemas.microsoft.com/office/drawing/2014/main" id="{5EFE2634-3B09-0742-B19A-E03361C11410}"/>
              </a:ext>
            </a:extLst>
          </p:cNvPr>
          <p:cNvPicPr>
            <a:picLocks noChangeAspect="1"/>
          </p:cNvPicPr>
          <p:nvPr/>
        </p:nvPicPr>
        <p:blipFill>
          <a:blip r:embed="rId4"/>
          <a:stretch>
            <a:fillRect/>
          </a:stretch>
        </p:blipFill>
        <p:spPr>
          <a:xfrm>
            <a:off x="5154028" y="3556548"/>
            <a:ext cx="336757" cy="326233"/>
          </a:xfrm>
          <a:prstGeom prst="rect">
            <a:avLst/>
          </a:prstGeom>
          <a:noFill/>
        </p:spPr>
      </p:pic>
      <p:pic>
        <p:nvPicPr>
          <p:cNvPr id="36" name="Picture 35">
            <a:extLst>
              <a:ext uri="{FF2B5EF4-FFF2-40B4-BE49-F238E27FC236}">
                <a16:creationId xmlns:a16="http://schemas.microsoft.com/office/drawing/2014/main" id="{C6AF5C9F-4A22-498E-958B-28CADAD5B7DC}"/>
              </a:ext>
            </a:extLst>
          </p:cNvPr>
          <p:cNvPicPr>
            <a:picLocks noChangeAspect="1"/>
          </p:cNvPicPr>
          <p:nvPr/>
        </p:nvPicPr>
        <p:blipFill>
          <a:blip r:embed="rId4"/>
          <a:stretch>
            <a:fillRect/>
          </a:stretch>
        </p:blipFill>
        <p:spPr>
          <a:xfrm>
            <a:off x="5172341" y="1825301"/>
            <a:ext cx="336757" cy="326233"/>
          </a:xfrm>
          <a:prstGeom prst="rect">
            <a:avLst/>
          </a:prstGeom>
          <a:noFill/>
        </p:spPr>
      </p:pic>
      <p:pic>
        <p:nvPicPr>
          <p:cNvPr id="46" name="Picture 45">
            <a:extLst>
              <a:ext uri="{FF2B5EF4-FFF2-40B4-BE49-F238E27FC236}">
                <a16:creationId xmlns:a16="http://schemas.microsoft.com/office/drawing/2014/main" id="{70D2DF00-A32A-487D-9533-6846B3F6DDEB}"/>
              </a:ext>
            </a:extLst>
          </p:cNvPr>
          <p:cNvPicPr>
            <a:picLocks noChangeAspect="1"/>
          </p:cNvPicPr>
          <p:nvPr/>
        </p:nvPicPr>
        <p:blipFill>
          <a:blip r:embed="rId4"/>
          <a:stretch>
            <a:fillRect/>
          </a:stretch>
        </p:blipFill>
        <p:spPr>
          <a:xfrm>
            <a:off x="6637721" y="2399231"/>
            <a:ext cx="336757" cy="326233"/>
          </a:xfrm>
          <a:prstGeom prst="rect">
            <a:avLst/>
          </a:prstGeom>
          <a:noFill/>
        </p:spPr>
      </p:pic>
      <p:sp>
        <p:nvSpPr>
          <p:cNvPr id="18" name="Rectangle 17">
            <a:extLst>
              <a:ext uri="{FF2B5EF4-FFF2-40B4-BE49-F238E27FC236}">
                <a16:creationId xmlns:a16="http://schemas.microsoft.com/office/drawing/2014/main" id="{439273A3-36A3-46C4-89BA-2A485ABFC178}"/>
              </a:ext>
            </a:extLst>
          </p:cNvPr>
          <p:cNvSpPr/>
          <p:nvPr/>
        </p:nvSpPr>
        <p:spPr>
          <a:xfrm>
            <a:off x="301625" y="4006345"/>
            <a:ext cx="11364360" cy="39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B460CEA-05D6-624C-9310-257D3577443C}"/>
              </a:ext>
            </a:extLst>
          </p:cNvPr>
          <p:cNvSpPr txBox="1"/>
          <p:nvPr/>
        </p:nvSpPr>
        <p:spPr>
          <a:xfrm>
            <a:off x="467663" y="4409517"/>
            <a:ext cx="625157" cy="369332"/>
          </a:xfrm>
          <a:prstGeom prst="rect">
            <a:avLst/>
          </a:prstGeom>
          <a:noFill/>
        </p:spPr>
        <p:txBody>
          <a:bodyPr wrap="square" rtlCol="0">
            <a:spAutoFit/>
          </a:bodyPr>
          <a:lstStyle/>
          <a:p>
            <a:r>
              <a:rPr lang="en-US" dirty="0"/>
              <a:t>[1]:</a:t>
            </a:r>
          </a:p>
        </p:txBody>
      </p:sp>
      <p:sp>
        <p:nvSpPr>
          <p:cNvPr id="37" name="TextBox 36">
            <a:extLst>
              <a:ext uri="{FF2B5EF4-FFF2-40B4-BE49-F238E27FC236}">
                <a16:creationId xmlns:a16="http://schemas.microsoft.com/office/drawing/2014/main" id="{281B1578-5CD7-8048-A6B0-AA8F812117CE}"/>
              </a:ext>
            </a:extLst>
          </p:cNvPr>
          <p:cNvSpPr txBox="1"/>
          <p:nvPr/>
        </p:nvSpPr>
        <p:spPr>
          <a:xfrm>
            <a:off x="466724" y="4918972"/>
            <a:ext cx="625157" cy="369332"/>
          </a:xfrm>
          <a:prstGeom prst="rect">
            <a:avLst/>
          </a:prstGeom>
          <a:noFill/>
        </p:spPr>
        <p:txBody>
          <a:bodyPr wrap="square" rtlCol="0">
            <a:spAutoFit/>
          </a:bodyPr>
          <a:lstStyle/>
          <a:p>
            <a:r>
              <a:rPr lang="en-US" dirty="0"/>
              <a:t>[2]:</a:t>
            </a:r>
          </a:p>
        </p:txBody>
      </p:sp>
      <p:sp>
        <p:nvSpPr>
          <p:cNvPr id="41" name="TextBox 40">
            <a:extLst>
              <a:ext uri="{FF2B5EF4-FFF2-40B4-BE49-F238E27FC236}">
                <a16:creationId xmlns:a16="http://schemas.microsoft.com/office/drawing/2014/main" id="{3F50B40D-D199-2041-A716-5FDC4AAD0269}"/>
              </a:ext>
            </a:extLst>
          </p:cNvPr>
          <p:cNvSpPr txBox="1"/>
          <p:nvPr/>
        </p:nvSpPr>
        <p:spPr>
          <a:xfrm>
            <a:off x="466724" y="5343280"/>
            <a:ext cx="625157"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21D24953-9A1F-B049-9F95-E4AFF8DE5ABF}"/>
              </a:ext>
            </a:extLst>
          </p:cNvPr>
          <p:cNvSpPr txBox="1"/>
          <p:nvPr/>
        </p:nvSpPr>
        <p:spPr>
          <a:xfrm>
            <a:off x="446365" y="5744949"/>
            <a:ext cx="620116" cy="369332"/>
          </a:xfrm>
          <a:prstGeom prst="rect">
            <a:avLst/>
          </a:prstGeom>
          <a:noFill/>
        </p:spPr>
        <p:txBody>
          <a:bodyPr wrap="square" rtlCol="0">
            <a:spAutoFit/>
          </a:bodyPr>
          <a:lstStyle/>
          <a:p>
            <a:r>
              <a:rPr lang="en-US" dirty="0"/>
              <a:t>[4]:</a:t>
            </a:r>
          </a:p>
        </p:txBody>
      </p:sp>
      <p:sp>
        <p:nvSpPr>
          <p:cNvPr id="48" name="TextBox 47">
            <a:extLst>
              <a:ext uri="{FF2B5EF4-FFF2-40B4-BE49-F238E27FC236}">
                <a16:creationId xmlns:a16="http://schemas.microsoft.com/office/drawing/2014/main" id="{6B29AE53-4ADF-5F43-A047-000B972E2A97}"/>
              </a:ext>
            </a:extLst>
          </p:cNvPr>
          <p:cNvSpPr txBox="1"/>
          <p:nvPr/>
        </p:nvSpPr>
        <p:spPr>
          <a:xfrm>
            <a:off x="965212" y="4427567"/>
            <a:ext cx="5853711" cy="769441"/>
          </a:xfrm>
          <a:prstGeom prst="rect">
            <a:avLst/>
          </a:prstGeom>
          <a:noFill/>
        </p:spPr>
        <p:txBody>
          <a:bodyPr wrap="square" rtlCol="0">
            <a:spAutoFit/>
          </a:bodyPr>
          <a:lstStyle/>
          <a:p>
            <a:r>
              <a:rPr lang="en-US" sz="1400" dirty="0">
                <a:solidFill>
                  <a:srgbClr val="00B0F0"/>
                </a:solidFill>
              </a:rPr>
              <a:t>Deadlock-free message routing in multiprocessor interconnection networks </a:t>
            </a:r>
            <a:r>
              <a:rPr lang="en-US" sz="1400" dirty="0"/>
              <a:t>[IEEE Trans. Computer, 1987] </a:t>
            </a:r>
          </a:p>
          <a:p>
            <a:endParaRPr lang="en-US" sz="1600" dirty="0">
              <a:solidFill>
                <a:srgbClr val="00B0F0"/>
              </a:solidFill>
            </a:endParaRPr>
          </a:p>
        </p:txBody>
      </p:sp>
      <p:sp>
        <p:nvSpPr>
          <p:cNvPr id="4" name="TextBox 3">
            <a:extLst>
              <a:ext uri="{FF2B5EF4-FFF2-40B4-BE49-F238E27FC236}">
                <a16:creationId xmlns:a16="http://schemas.microsoft.com/office/drawing/2014/main" id="{B4CFD39A-F40C-3946-BAB4-31732C5961FD}"/>
              </a:ext>
            </a:extLst>
          </p:cNvPr>
          <p:cNvSpPr txBox="1"/>
          <p:nvPr/>
        </p:nvSpPr>
        <p:spPr>
          <a:xfrm>
            <a:off x="979090" y="4932063"/>
            <a:ext cx="5546037" cy="523220"/>
          </a:xfrm>
          <a:prstGeom prst="rect">
            <a:avLst/>
          </a:prstGeom>
          <a:noFill/>
        </p:spPr>
        <p:txBody>
          <a:bodyPr wrap="square" rtlCol="0">
            <a:spAutoFit/>
          </a:bodyPr>
          <a:lstStyle/>
          <a:p>
            <a:r>
              <a:rPr lang="en-US" sz="1400" dirty="0">
                <a:solidFill>
                  <a:srgbClr val="00B0F0"/>
                </a:solidFill>
                <a:cs typeface="Tahoma"/>
              </a:rPr>
              <a:t>A new theory of deadlock-free adaptive routing in wormhole networks. </a:t>
            </a:r>
            <a:r>
              <a:rPr lang="en-US" sz="1400" dirty="0"/>
              <a:t>[IEEE Trans. On Parallel and Dist. Sys, 1993] </a:t>
            </a:r>
          </a:p>
        </p:txBody>
      </p:sp>
      <p:sp>
        <p:nvSpPr>
          <p:cNvPr id="50" name="TextBox 49">
            <a:extLst>
              <a:ext uri="{FF2B5EF4-FFF2-40B4-BE49-F238E27FC236}">
                <a16:creationId xmlns:a16="http://schemas.microsoft.com/office/drawing/2014/main" id="{0A3602D2-852D-7748-A32B-D21F862330BE}"/>
              </a:ext>
            </a:extLst>
          </p:cNvPr>
          <p:cNvSpPr txBox="1"/>
          <p:nvPr/>
        </p:nvSpPr>
        <p:spPr>
          <a:xfrm>
            <a:off x="969605" y="5421324"/>
            <a:ext cx="4409918" cy="307777"/>
          </a:xfrm>
          <a:prstGeom prst="rect">
            <a:avLst/>
          </a:prstGeom>
          <a:noFill/>
        </p:spPr>
        <p:txBody>
          <a:bodyPr wrap="square" rtlCol="0">
            <a:spAutoFit/>
          </a:bodyPr>
          <a:lstStyle/>
          <a:p>
            <a:r>
              <a:rPr lang="en-US" sz="1400" dirty="0">
                <a:solidFill>
                  <a:srgbClr val="00B0F0"/>
                </a:solidFill>
                <a:cs typeface="Tahoma"/>
              </a:rPr>
              <a:t>The Alpha 21364 network architecture </a:t>
            </a:r>
            <a:r>
              <a:rPr lang="en-US" sz="1400" dirty="0"/>
              <a:t>[</a:t>
            </a:r>
            <a:r>
              <a:rPr lang="en-US" sz="1400" dirty="0">
                <a:cs typeface="Tahoma"/>
              </a:rPr>
              <a:t>MICRO 2002]</a:t>
            </a:r>
            <a:endParaRPr lang="en-US" sz="1400" dirty="0"/>
          </a:p>
        </p:txBody>
      </p:sp>
      <p:sp>
        <p:nvSpPr>
          <p:cNvPr id="52" name="TextBox 51">
            <a:extLst>
              <a:ext uri="{FF2B5EF4-FFF2-40B4-BE49-F238E27FC236}">
                <a16:creationId xmlns:a16="http://schemas.microsoft.com/office/drawing/2014/main" id="{B065CE59-8E97-1C47-A115-F52DE1245CD5}"/>
              </a:ext>
            </a:extLst>
          </p:cNvPr>
          <p:cNvSpPr txBox="1"/>
          <p:nvPr/>
        </p:nvSpPr>
        <p:spPr>
          <a:xfrm>
            <a:off x="991790" y="5788364"/>
            <a:ext cx="5546037" cy="307777"/>
          </a:xfrm>
          <a:prstGeom prst="rect">
            <a:avLst/>
          </a:prstGeom>
          <a:noFill/>
        </p:spPr>
        <p:txBody>
          <a:bodyPr wrap="square" rtlCol="0">
            <a:spAutoFit/>
          </a:bodyPr>
          <a:lstStyle/>
          <a:p>
            <a:r>
              <a:rPr lang="en-US" sz="1400" dirty="0">
                <a:solidFill>
                  <a:srgbClr val="00B0F0"/>
                </a:solidFill>
                <a:cs typeface="Tahoma"/>
              </a:rPr>
              <a:t>DISHA </a:t>
            </a:r>
            <a:r>
              <a:rPr lang="en-US" sz="1400" dirty="0">
                <a:cs typeface="Tahoma"/>
              </a:rPr>
              <a:t>[IPDPS’95] </a:t>
            </a:r>
            <a:r>
              <a:rPr lang="en-US" sz="1400" dirty="0">
                <a:solidFill>
                  <a:srgbClr val="00B0F0"/>
                </a:solidFill>
                <a:cs typeface="Tahoma"/>
              </a:rPr>
              <a:t>Static Bubble </a:t>
            </a:r>
            <a:r>
              <a:rPr lang="en-US" sz="1400" dirty="0">
                <a:cs typeface="Tahoma"/>
              </a:rPr>
              <a:t>[HPCA’17]</a:t>
            </a:r>
            <a:r>
              <a:rPr lang="en-US" sz="1400" dirty="0">
                <a:solidFill>
                  <a:srgbClr val="00B0F0"/>
                </a:solidFill>
                <a:cs typeface="Tahoma"/>
              </a:rPr>
              <a:t>  SPIN </a:t>
            </a:r>
            <a:r>
              <a:rPr lang="en-US" sz="1400" dirty="0">
                <a:cs typeface="Tahoma"/>
              </a:rPr>
              <a:t>[ISCA’18]</a:t>
            </a:r>
            <a:endParaRPr lang="en-US" sz="1400" dirty="0"/>
          </a:p>
        </p:txBody>
      </p:sp>
      <p:pic>
        <p:nvPicPr>
          <p:cNvPr id="49" name="Picture 48">
            <a:extLst>
              <a:ext uri="{FF2B5EF4-FFF2-40B4-BE49-F238E27FC236}">
                <a16:creationId xmlns:a16="http://schemas.microsoft.com/office/drawing/2014/main" id="{389EEC0C-746E-4ECD-B58C-3217DEFD5881}"/>
              </a:ext>
            </a:extLst>
          </p:cNvPr>
          <p:cNvPicPr>
            <a:picLocks noChangeAspect="1"/>
          </p:cNvPicPr>
          <p:nvPr/>
        </p:nvPicPr>
        <p:blipFill>
          <a:blip r:embed="rId4"/>
          <a:stretch>
            <a:fillRect/>
          </a:stretch>
        </p:blipFill>
        <p:spPr>
          <a:xfrm>
            <a:off x="3927741" y="2371401"/>
            <a:ext cx="336757" cy="326233"/>
          </a:xfrm>
          <a:prstGeom prst="rect">
            <a:avLst/>
          </a:prstGeom>
          <a:noFill/>
        </p:spPr>
      </p:pic>
      <p:pic>
        <p:nvPicPr>
          <p:cNvPr id="53" name="Picture 52">
            <a:extLst>
              <a:ext uri="{FF2B5EF4-FFF2-40B4-BE49-F238E27FC236}">
                <a16:creationId xmlns:a16="http://schemas.microsoft.com/office/drawing/2014/main" id="{705A415D-8331-4AAA-8ADC-FB95A2C78CE8}"/>
              </a:ext>
            </a:extLst>
          </p:cNvPr>
          <p:cNvPicPr>
            <a:picLocks noChangeAspect="1"/>
          </p:cNvPicPr>
          <p:nvPr/>
        </p:nvPicPr>
        <p:blipFill>
          <a:blip r:embed="rId3"/>
          <a:stretch>
            <a:fillRect/>
          </a:stretch>
        </p:blipFill>
        <p:spPr>
          <a:xfrm>
            <a:off x="10462340" y="2383089"/>
            <a:ext cx="349169" cy="334266"/>
          </a:xfrm>
          <a:prstGeom prst="rect">
            <a:avLst/>
          </a:prstGeom>
        </p:spPr>
      </p:pic>
      <p:pic>
        <p:nvPicPr>
          <p:cNvPr id="54" name="Picture 53">
            <a:extLst>
              <a:ext uri="{FF2B5EF4-FFF2-40B4-BE49-F238E27FC236}">
                <a16:creationId xmlns:a16="http://schemas.microsoft.com/office/drawing/2014/main" id="{96E041BA-4CCF-4134-9323-1B257C178928}"/>
              </a:ext>
            </a:extLst>
          </p:cNvPr>
          <p:cNvPicPr>
            <a:picLocks noChangeAspect="1"/>
          </p:cNvPicPr>
          <p:nvPr/>
        </p:nvPicPr>
        <p:blipFill>
          <a:blip r:embed="rId4"/>
          <a:stretch>
            <a:fillRect/>
          </a:stretch>
        </p:blipFill>
        <p:spPr>
          <a:xfrm>
            <a:off x="10457911" y="2901811"/>
            <a:ext cx="336757" cy="326233"/>
          </a:xfrm>
          <a:prstGeom prst="rect">
            <a:avLst/>
          </a:prstGeom>
          <a:noFill/>
        </p:spPr>
      </p:pic>
      <p:pic>
        <p:nvPicPr>
          <p:cNvPr id="38" name="Picture 37">
            <a:extLst>
              <a:ext uri="{FF2B5EF4-FFF2-40B4-BE49-F238E27FC236}">
                <a16:creationId xmlns:a16="http://schemas.microsoft.com/office/drawing/2014/main" id="{77B01DDC-EE83-5D4E-9534-21BABC6D5EB0}"/>
              </a:ext>
            </a:extLst>
          </p:cNvPr>
          <p:cNvPicPr>
            <a:picLocks noChangeAspect="1"/>
          </p:cNvPicPr>
          <p:nvPr/>
        </p:nvPicPr>
        <p:blipFill>
          <a:blip r:embed="rId4"/>
          <a:stretch>
            <a:fillRect/>
          </a:stretch>
        </p:blipFill>
        <p:spPr>
          <a:xfrm>
            <a:off x="10407809" y="3490599"/>
            <a:ext cx="336757" cy="326233"/>
          </a:xfrm>
          <a:prstGeom prst="rect">
            <a:avLst/>
          </a:prstGeom>
          <a:noFill/>
        </p:spPr>
      </p:pic>
      <p:sp>
        <p:nvSpPr>
          <p:cNvPr id="12" name="TextBox 11">
            <a:extLst>
              <a:ext uri="{FF2B5EF4-FFF2-40B4-BE49-F238E27FC236}">
                <a16:creationId xmlns:a16="http://schemas.microsoft.com/office/drawing/2014/main" id="{0B18071F-EF65-0E4B-981A-6AC599557E3E}"/>
              </a:ext>
            </a:extLst>
          </p:cNvPr>
          <p:cNvSpPr txBox="1"/>
          <p:nvPr/>
        </p:nvSpPr>
        <p:spPr>
          <a:xfrm>
            <a:off x="6964324" y="4605716"/>
            <a:ext cx="4701661" cy="1631216"/>
          </a:xfrm>
          <a:prstGeom prst="rect">
            <a:avLst/>
          </a:prstGeom>
          <a:solidFill>
            <a:schemeClr val="accent1">
              <a:lumMod val="20000"/>
              <a:lumOff val="80000"/>
            </a:schemeClr>
          </a:solidFill>
          <a:ln>
            <a:solidFill>
              <a:schemeClr val="tx1"/>
            </a:solidFill>
          </a:ln>
        </p:spPr>
        <p:txBody>
          <a:bodyPr wrap="square" rtlCol="0">
            <a:spAutoFit/>
          </a:bodyPr>
          <a:lstStyle/>
          <a:p>
            <a:r>
              <a:rPr lang="en-US" sz="2000" b="1" dirty="0"/>
              <a:t>Takeaway:</a:t>
            </a:r>
          </a:p>
          <a:p>
            <a:pPr marL="285750" indent="-285750">
              <a:buFont typeface="Arial" panose="020B0604020202020204" pitchFamily="34" charset="0"/>
              <a:buChar char="•"/>
            </a:pPr>
            <a:r>
              <a:rPr lang="en-US" sz="2000" dirty="0"/>
              <a:t>Proactive techniques add performance and area overheads.</a:t>
            </a:r>
          </a:p>
          <a:p>
            <a:pPr marL="285750" indent="-285750">
              <a:buFont typeface="Arial" panose="020B0604020202020204" pitchFamily="34" charset="0"/>
              <a:buChar char="•"/>
            </a:pPr>
            <a:r>
              <a:rPr lang="en-US" sz="2000" dirty="0"/>
              <a:t>Reactive techniques require expensive monitoring circuitry</a:t>
            </a:r>
          </a:p>
        </p:txBody>
      </p:sp>
      <p:sp>
        <p:nvSpPr>
          <p:cNvPr id="40" name="Rectangle 39">
            <a:extLst>
              <a:ext uri="{FF2B5EF4-FFF2-40B4-BE49-F238E27FC236}">
                <a16:creationId xmlns:a16="http://schemas.microsoft.com/office/drawing/2014/main" id="{1E5AC408-6477-CD4D-B338-BDDD4C8F7B22}"/>
              </a:ext>
            </a:extLst>
          </p:cNvPr>
          <p:cNvSpPr/>
          <p:nvPr/>
        </p:nvSpPr>
        <p:spPr>
          <a:xfrm>
            <a:off x="4607703" y="3974806"/>
            <a:ext cx="2893134" cy="429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C00000"/>
                </a:solidFill>
              </a:rPr>
              <a:t>Can we do better?</a:t>
            </a:r>
          </a:p>
        </p:txBody>
      </p:sp>
      <p:sp>
        <p:nvSpPr>
          <p:cNvPr id="13" name="Date Placeholder 12">
            <a:extLst>
              <a:ext uri="{FF2B5EF4-FFF2-40B4-BE49-F238E27FC236}">
                <a16:creationId xmlns:a16="http://schemas.microsoft.com/office/drawing/2014/main" id="{69829FE0-F85B-0843-B879-B6E2B96050D3}"/>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208738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par>
                                <p:cTn id="79" presetID="10" presetClass="entr" presetSubtype="0"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par>
                                <p:cTn id="82" presetID="10"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37" grpId="0"/>
      <p:bldP spid="41" grpId="0"/>
      <p:bldP spid="43" grpId="0"/>
      <p:bldP spid="48" grpId="0"/>
      <p:bldP spid="4" grpId="0"/>
      <p:bldP spid="50" grpId="0"/>
      <p:bldP spid="52" grpId="0"/>
      <p:bldP spid="12"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5E6B-B509-6941-BEA0-FBBF3F2E5086}"/>
              </a:ext>
            </a:extLst>
          </p:cNvPr>
          <p:cNvSpPr>
            <a:spLocks noGrp="1"/>
          </p:cNvSpPr>
          <p:nvPr>
            <p:ph type="title"/>
          </p:nvPr>
        </p:nvSpPr>
        <p:spPr/>
        <p:txBody>
          <a:bodyPr>
            <a:normAutofit fontScale="90000"/>
          </a:bodyPr>
          <a:lstStyle/>
          <a:p>
            <a:r>
              <a:rPr lang="en-US" dirty="0"/>
              <a:t>“</a:t>
            </a:r>
            <a:r>
              <a:rPr lang="en-US" dirty="0" err="1"/>
              <a:t>Subactive</a:t>
            </a:r>
            <a:r>
              <a:rPr lang="en-US" dirty="0"/>
              <a:t>” Techniques</a:t>
            </a:r>
          </a:p>
        </p:txBody>
      </p:sp>
      <p:sp>
        <p:nvSpPr>
          <p:cNvPr id="9" name="Footer Placeholder 3">
            <a:extLst>
              <a:ext uri="{FF2B5EF4-FFF2-40B4-BE49-F238E27FC236}">
                <a16:creationId xmlns:a16="http://schemas.microsoft.com/office/drawing/2014/main" id="{C36E6A3E-2A7F-4978-A481-C04871F9B5FE}"/>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056C3B27-3AEE-BF46-B0CE-C50D5C92E277}"/>
              </a:ext>
            </a:extLst>
          </p:cNvPr>
          <p:cNvSpPr>
            <a:spLocks noGrp="1"/>
          </p:cNvSpPr>
          <p:nvPr>
            <p:ph type="sldNum" sz="quarter" idx="12"/>
          </p:nvPr>
        </p:nvSpPr>
        <p:spPr/>
        <p:txBody>
          <a:bodyPr/>
          <a:lstStyle/>
          <a:p>
            <a:fld id="{0D1D0697-F66A-EE4C-B4D3-9802540BCCA0}" type="slidenum">
              <a:rPr lang="en-US" smtClean="0"/>
              <a:t>13</a:t>
            </a:fld>
            <a:endParaRPr lang="en-US"/>
          </a:p>
        </p:txBody>
      </p:sp>
      <p:sp>
        <p:nvSpPr>
          <p:cNvPr id="3" name="Content Placeholder 2">
            <a:extLst>
              <a:ext uri="{FF2B5EF4-FFF2-40B4-BE49-F238E27FC236}">
                <a16:creationId xmlns:a16="http://schemas.microsoft.com/office/drawing/2014/main" id="{9AD67AE9-2217-F34B-9644-12916AD9B833}"/>
              </a:ext>
            </a:extLst>
          </p:cNvPr>
          <p:cNvSpPr>
            <a:spLocks noGrp="1"/>
          </p:cNvSpPr>
          <p:nvPr>
            <p:ph idx="1"/>
          </p:nvPr>
        </p:nvSpPr>
        <p:spPr/>
        <p:txBody>
          <a:bodyPr/>
          <a:lstStyle/>
          <a:p>
            <a:r>
              <a:rPr lang="en-US" b="1" dirty="0"/>
              <a:t>Proactive Techniques</a:t>
            </a:r>
          </a:p>
          <a:p>
            <a:pPr lvl="1"/>
            <a:r>
              <a:rPr lang="en-US" dirty="0"/>
              <a:t>Avoid deadlock to begin with</a:t>
            </a:r>
          </a:p>
          <a:p>
            <a:endParaRPr lang="en-US" dirty="0"/>
          </a:p>
          <a:p>
            <a:r>
              <a:rPr lang="en-US" b="1" dirty="0"/>
              <a:t>Reactive Techniques</a:t>
            </a:r>
          </a:p>
          <a:p>
            <a:pPr lvl="1"/>
            <a:r>
              <a:rPr lang="en-US" dirty="0"/>
              <a:t>Allow deadlock to form in the network</a:t>
            </a:r>
          </a:p>
          <a:p>
            <a:pPr lvl="1"/>
            <a:r>
              <a:rPr lang="en-US" dirty="0"/>
              <a:t>Detect deadlocks and recover from them</a:t>
            </a:r>
          </a:p>
          <a:p>
            <a:endParaRPr lang="en-US" dirty="0"/>
          </a:p>
          <a:p>
            <a:r>
              <a:rPr lang="en-US" b="1" dirty="0" err="1"/>
              <a:t>Subactive</a:t>
            </a:r>
            <a:r>
              <a:rPr lang="en-US" b="1" dirty="0"/>
              <a:t> Techniques</a:t>
            </a:r>
          </a:p>
          <a:p>
            <a:pPr lvl="1"/>
            <a:r>
              <a:rPr lang="en-US" dirty="0"/>
              <a:t>Allow deadlocks to form in the network</a:t>
            </a:r>
          </a:p>
          <a:p>
            <a:pPr lvl="1"/>
            <a:r>
              <a:rPr lang="en-US" dirty="0"/>
              <a:t>Obliviously flush network to remove any deadlock</a:t>
            </a:r>
          </a:p>
        </p:txBody>
      </p:sp>
      <p:pic>
        <p:nvPicPr>
          <p:cNvPr id="7" name="Graphic 6" descr="Right pointing backhand index">
            <a:extLst>
              <a:ext uri="{FF2B5EF4-FFF2-40B4-BE49-F238E27FC236}">
                <a16:creationId xmlns:a16="http://schemas.microsoft.com/office/drawing/2014/main" id="{323A5AF3-08B0-F14F-9E95-1ADAEBB885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410919" y="4138361"/>
            <a:ext cx="734105" cy="755360"/>
          </a:xfrm>
          <a:prstGeom prst="rect">
            <a:avLst/>
          </a:prstGeom>
        </p:spPr>
      </p:pic>
      <p:sp>
        <p:nvSpPr>
          <p:cNvPr id="6" name="Date Placeholder 5">
            <a:extLst>
              <a:ext uri="{FF2B5EF4-FFF2-40B4-BE49-F238E27FC236}">
                <a16:creationId xmlns:a16="http://schemas.microsoft.com/office/drawing/2014/main" id="{81DCE058-B7C6-3D49-BFB5-E8207564E2CA}"/>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393619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60DC-3FA6-284D-AB94-6257691174E5}"/>
              </a:ext>
            </a:extLst>
          </p:cNvPr>
          <p:cNvSpPr>
            <a:spLocks noGrp="1"/>
          </p:cNvSpPr>
          <p:nvPr>
            <p:ph type="title"/>
          </p:nvPr>
        </p:nvSpPr>
        <p:spPr/>
        <p:txBody>
          <a:bodyPr>
            <a:normAutofit fontScale="90000"/>
          </a:bodyPr>
          <a:lstStyle/>
          <a:p>
            <a:r>
              <a:rPr lang="en-US" dirty="0"/>
              <a:t>Intuition behind </a:t>
            </a:r>
            <a:r>
              <a:rPr lang="en-US" i="1" dirty="0" err="1"/>
              <a:t>Subactive</a:t>
            </a:r>
            <a:endParaRPr lang="en-US" i="1" dirty="0"/>
          </a:p>
        </p:txBody>
      </p:sp>
      <p:sp>
        <p:nvSpPr>
          <p:cNvPr id="3" name="Date Placeholder 2">
            <a:extLst>
              <a:ext uri="{FF2B5EF4-FFF2-40B4-BE49-F238E27FC236}">
                <a16:creationId xmlns:a16="http://schemas.microsoft.com/office/drawing/2014/main" id="{32EF6F62-72F3-C345-A43D-68FA40DF114C}"/>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47574B53-6F09-574F-9CE4-AEE41F349623}"/>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964AC488-9FF3-5249-B4FA-458D1D752B7C}"/>
              </a:ext>
            </a:extLst>
          </p:cNvPr>
          <p:cNvSpPr>
            <a:spLocks noGrp="1"/>
          </p:cNvSpPr>
          <p:nvPr>
            <p:ph type="sldNum" sz="quarter" idx="12"/>
          </p:nvPr>
        </p:nvSpPr>
        <p:spPr/>
        <p:txBody>
          <a:bodyPr/>
          <a:lstStyle/>
          <a:p>
            <a:fld id="{66460FDD-9629-4AEC-8D26-475411E7BDE6}" type="slidenum">
              <a:rPr lang="id-ID" smtClean="0"/>
              <a:pPr/>
              <a:t>14</a:t>
            </a:fld>
            <a:endParaRPr lang="id-ID"/>
          </a:p>
        </p:txBody>
      </p:sp>
      <p:sp>
        <p:nvSpPr>
          <p:cNvPr id="6" name="Content Placeholder 5">
            <a:extLst>
              <a:ext uri="{FF2B5EF4-FFF2-40B4-BE49-F238E27FC236}">
                <a16:creationId xmlns:a16="http://schemas.microsoft.com/office/drawing/2014/main" id="{8C1F9FDD-A2D1-0E4E-A6A5-129447464F57}"/>
              </a:ext>
            </a:extLst>
          </p:cNvPr>
          <p:cNvSpPr>
            <a:spLocks noGrp="1"/>
          </p:cNvSpPr>
          <p:nvPr>
            <p:ph idx="1"/>
          </p:nvPr>
        </p:nvSpPr>
        <p:spPr>
          <a:xfrm>
            <a:off x="838199" y="1037968"/>
            <a:ext cx="11353801" cy="5138995"/>
          </a:xfrm>
        </p:spPr>
        <p:txBody>
          <a:bodyPr/>
          <a:lstStyle/>
          <a:p>
            <a:r>
              <a:rPr lang="en-US" b="1" dirty="0"/>
              <a:t>Deadlocks are rare!</a:t>
            </a:r>
          </a:p>
          <a:p>
            <a:pPr marL="742950" lvl="1" indent="-285750"/>
            <a:r>
              <a:rPr lang="en-US" dirty="0"/>
              <a:t>Requires certain ensemble of packets with a particular buffer dependency for the deadlock to occur</a:t>
            </a:r>
          </a:p>
          <a:p>
            <a:pPr marL="285750" indent="-285750"/>
            <a:endParaRPr lang="en-US" dirty="0"/>
          </a:p>
          <a:p>
            <a:pPr marL="285750" indent="-285750"/>
            <a:r>
              <a:rPr lang="en-US" b="1" dirty="0"/>
              <a:t>A mechanism to ensure periodic draining of packets </a:t>
            </a:r>
            <a:r>
              <a:rPr lang="en-US" b="1" i="1" dirty="0">
                <a:solidFill>
                  <a:srgbClr val="C00000"/>
                </a:solidFill>
              </a:rPr>
              <a:t>sufficient</a:t>
            </a:r>
            <a:r>
              <a:rPr lang="en-US" b="1" dirty="0"/>
              <a:t> to guarantee deadlock-freedom</a:t>
            </a:r>
          </a:p>
          <a:p>
            <a:pPr marL="742950" lvl="1" indent="-285750"/>
            <a:r>
              <a:rPr lang="en-US" dirty="0"/>
              <a:t>No need for proactive performance restrictions / additional reserved queues</a:t>
            </a:r>
          </a:p>
          <a:p>
            <a:pPr marL="742950" lvl="1" indent="-285750"/>
            <a:r>
              <a:rPr lang="en-US" dirty="0"/>
              <a:t>No need for detection and reactive recovery</a:t>
            </a:r>
          </a:p>
          <a:p>
            <a:endParaRPr lang="en-US" dirty="0"/>
          </a:p>
          <a:p>
            <a:r>
              <a:rPr lang="en-US" b="1" dirty="0"/>
              <a:t>This work (SEEC) is one of many possible </a:t>
            </a:r>
            <a:r>
              <a:rPr lang="en-US" b="1" dirty="0" err="1"/>
              <a:t>subactive</a:t>
            </a:r>
            <a:r>
              <a:rPr lang="en-US" b="1" dirty="0"/>
              <a:t> solutions</a:t>
            </a:r>
          </a:p>
          <a:p>
            <a:pPr lvl="1"/>
            <a:r>
              <a:rPr lang="en-US" i="1" dirty="0"/>
              <a:t>See our other work: SWAP (MICRO 2019), DRAIN (HPCA 2020), </a:t>
            </a:r>
            <a:r>
              <a:rPr lang="en-US" i="1" dirty="0" err="1"/>
              <a:t>PitStop</a:t>
            </a:r>
            <a:r>
              <a:rPr lang="en-US" i="1" dirty="0"/>
              <a:t> (HPCA 2021)</a:t>
            </a:r>
          </a:p>
        </p:txBody>
      </p:sp>
    </p:spTree>
    <p:extLst>
      <p:ext uri="{BB962C8B-B14F-4D97-AF65-F5344CB8AC3E}">
        <p14:creationId xmlns:p14="http://schemas.microsoft.com/office/powerpoint/2010/main" val="233872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5F0E-5654-5147-9301-5B3B8CB8953B}"/>
              </a:ext>
            </a:extLst>
          </p:cNvPr>
          <p:cNvSpPr>
            <a:spLocks noGrp="1"/>
          </p:cNvSpPr>
          <p:nvPr>
            <p:ph type="title"/>
          </p:nvPr>
        </p:nvSpPr>
        <p:spPr/>
        <p:txBody>
          <a:bodyPr>
            <a:normAutofit fontScale="90000"/>
          </a:bodyPr>
          <a:lstStyle/>
          <a:p>
            <a:r>
              <a:rPr lang="en-US" dirty="0"/>
              <a:t>Outline </a:t>
            </a:r>
          </a:p>
        </p:txBody>
      </p:sp>
      <p:sp>
        <p:nvSpPr>
          <p:cNvPr id="3" name="Date Placeholder 2">
            <a:extLst>
              <a:ext uri="{FF2B5EF4-FFF2-40B4-BE49-F238E27FC236}">
                <a16:creationId xmlns:a16="http://schemas.microsoft.com/office/drawing/2014/main" id="{3E7238F1-178D-4749-8E7E-DA39B97330BC}"/>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973216B3-BA39-0843-BC3F-B67369E6C726}"/>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B323D3A3-A723-6B44-8317-1CE67ADE0712}"/>
              </a:ext>
            </a:extLst>
          </p:cNvPr>
          <p:cNvSpPr>
            <a:spLocks noGrp="1"/>
          </p:cNvSpPr>
          <p:nvPr>
            <p:ph type="sldNum" sz="quarter" idx="12"/>
          </p:nvPr>
        </p:nvSpPr>
        <p:spPr/>
        <p:txBody>
          <a:bodyPr/>
          <a:lstStyle/>
          <a:p>
            <a:fld id="{66460FDD-9629-4AEC-8D26-475411E7BDE6}" type="slidenum">
              <a:rPr lang="id-ID" smtClean="0"/>
              <a:pPr/>
              <a:t>15</a:t>
            </a:fld>
            <a:endParaRPr lang="id-ID"/>
          </a:p>
        </p:txBody>
      </p:sp>
      <p:sp>
        <p:nvSpPr>
          <p:cNvPr id="6" name="Content Placeholder 5">
            <a:extLst>
              <a:ext uri="{FF2B5EF4-FFF2-40B4-BE49-F238E27FC236}">
                <a16:creationId xmlns:a16="http://schemas.microsoft.com/office/drawing/2014/main" id="{6F635ED8-8880-8940-8A0C-FD8B0DE88919}"/>
              </a:ext>
            </a:extLst>
          </p:cNvPr>
          <p:cNvSpPr>
            <a:spLocks noGrp="1"/>
          </p:cNvSpPr>
          <p:nvPr>
            <p:ph idx="1"/>
          </p:nvPr>
        </p:nvSpPr>
        <p:spPr/>
        <p:txBody>
          <a:bodyPr>
            <a:normAutofit/>
          </a:bodyPr>
          <a:lstStyle/>
          <a:p>
            <a:r>
              <a:rPr lang="en-US" b="1" dirty="0">
                <a:solidFill>
                  <a:schemeClr val="bg1">
                    <a:lumMod val="50000"/>
                  </a:schemeClr>
                </a:solidFill>
              </a:rPr>
              <a:t>Background</a:t>
            </a:r>
          </a:p>
          <a:p>
            <a:pPr lvl="1"/>
            <a:r>
              <a:rPr lang="en-US" dirty="0">
                <a:solidFill>
                  <a:schemeClr val="bg1">
                    <a:lumMod val="50000"/>
                  </a:schemeClr>
                </a:solidFill>
              </a:rPr>
              <a:t>Networks-on-Chip</a:t>
            </a:r>
          </a:p>
          <a:p>
            <a:pPr lvl="1"/>
            <a:r>
              <a:rPr lang="en-US" dirty="0">
                <a:solidFill>
                  <a:schemeClr val="bg1">
                    <a:lumMod val="50000"/>
                  </a:schemeClr>
                </a:solidFill>
              </a:rPr>
              <a:t>Deadlock-Freedom Techniques</a:t>
            </a:r>
          </a:p>
          <a:p>
            <a:r>
              <a:rPr lang="en-US" b="1" dirty="0">
                <a:solidFill>
                  <a:schemeClr val="accent5"/>
                </a:solidFill>
              </a:rPr>
              <a:t>SEEC</a:t>
            </a:r>
          </a:p>
          <a:p>
            <a:pPr lvl="1"/>
            <a:r>
              <a:rPr lang="en-US" dirty="0">
                <a:solidFill>
                  <a:schemeClr val="accent5"/>
                </a:solidFill>
              </a:rPr>
              <a:t>Overview</a:t>
            </a:r>
          </a:p>
          <a:p>
            <a:pPr lvl="1"/>
            <a:r>
              <a:rPr lang="en-US" dirty="0"/>
              <a:t>Walkthrough</a:t>
            </a:r>
          </a:p>
          <a:p>
            <a:pPr lvl="1"/>
            <a:r>
              <a:rPr lang="en-US" dirty="0"/>
              <a:t>Features</a:t>
            </a:r>
          </a:p>
          <a:p>
            <a:pPr lvl="1"/>
            <a:r>
              <a:rPr lang="en-US" dirty="0"/>
              <a:t>Optimizations</a:t>
            </a:r>
          </a:p>
          <a:p>
            <a:r>
              <a:rPr lang="en-US" b="1" dirty="0"/>
              <a:t>Evaluations</a:t>
            </a:r>
          </a:p>
          <a:p>
            <a:r>
              <a:rPr lang="en-US" b="1" dirty="0"/>
              <a:t>Conclusions</a:t>
            </a:r>
          </a:p>
        </p:txBody>
      </p:sp>
    </p:spTree>
    <p:extLst>
      <p:ext uri="{BB962C8B-B14F-4D97-AF65-F5344CB8AC3E}">
        <p14:creationId xmlns:p14="http://schemas.microsoft.com/office/powerpoint/2010/main" val="4200311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75BA-D114-4DCC-9821-2B164FBB0383}"/>
              </a:ext>
            </a:extLst>
          </p:cNvPr>
          <p:cNvSpPr>
            <a:spLocks noGrp="1"/>
          </p:cNvSpPr>
          <p:nvPr>
            <p:ph type="title"/>
          </p:nvPr>
        </p:nvSpPr>
        <p:spPr/>
        <p:txBody>
          <a:bodyPr>
            <a:normAutofit fontScale="90000"/>
          </a:bodyPr>
          <a:lstStyle/>
          <a:p>
            <a:r>
              <a:rPr lang="en-US" dirty="0"/>
              <a:t>SEEC: Deadlock Analogy</a:t>
            </a:r>
          </a:p>
        </p:txBody>
      </p:sp>
      <p:sp>
        <p:nvSpPr>
          <p:cNvPr id="55" name="Footer Placeholder 3">
            <a:extLst>
              <a:ext uri="{FF2B5EF4-FFF2-40B4-BE49-F238E27FC236}">
                <a16:creationId xmlns:a16="http://schemas.microsoft.com/office/drawing/2014/main" id="{65D46842-F31D-4FEF-A5D0-2E65C2B06370}"/>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49AA3938-BD8D-4919-B8B5-3B6A5E3AF7F8}"/>
              </a:ext>
            </a:extLst>
          </p:cNvPr>
          <p:cNvSpPr>
            <a:spLocks noGrp="1"/>
          </p:cNvSpPr>
          <p:nvPr>
            <p:ph type="sldNum" sz="quarter" idx="12"/>
          </p:nvPr>
        </p:nvSpPr>
        <p:spPr/>
        <p:txBody>
          <a:bodyPr/>
          <a:lstStyle/>
          <a:p>
            <a:fld id="{0D1D0697-F66A-EE4C-B4D3-9802540BCCA0}" type="slidenum">
              <a:rPr lang="en-US" smtClean="0"/>
              <a:t>16</a:t>
            </a:fld>
            <a:endParaRPr lang="en-US"/>
          </a:p>
        </p:txBody>
      </p:sp>
      <p:grpSp>
        <p:nvGrpSpPr>
          <p:cNvPr id="14" name="Group 13">
            <a:extLst>
              <a:ext uri="{FF2B5EF4-FFF2-40B4-BE49-F238E27FC236}">
                <a16:creationId xmlns:a16="http://schemas.microsoft.com/office/drawing/2014/main" id="{49E3A4C2-6DAC-42BE-ACA6-1468AC7D9967}"/>
              </a:ext>
            </a:extLst>
          </p:cNvPr>
          <p:cNvGrpSpPr/>
          <p:nvPr/>
        </p:nvGrpSpPr>
        <p:grpSpPr>
          <a:xfrm>
            <a:off x="7052952" y="2373086"/>
            <a:ext cx="893619" cy="2307771"/>
            <a:chOff x="7129153" y="1970645"/>
            <a:chExt cx="893618" cy="3015012"/>
          </a:xfrm>
        </p:grpSpPr>
        <p:sp>
          <p:nvSpPr>
            <p:cNvPr id="18" name="Rectangle 17">
              <a:extLst>
                <a:ext uri="{FF2B5EF4-FFF2-40B4-BE49-F238E27FC236}">
                  <a16:creationId xmlns:a16="http://schemas.microsoft.com/office/drawing/2014/main" id="{06331984-BEE8-4D1B-970B-F88581966E95}"/>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72AF95-9937-49FB-98AB-7A72C081CF73}"/>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17A133-B4F2-421F-A61A-95ACCC357BD7}"/>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CB0193-5FF3-4DED-8BD5-F9497663EF53}"/>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D352F4-573D-480E-8262-9DDEA3ECCAF2}"/>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08CB6A2-6F59-466C-8F9A-7B5904B9B5A3}"/>
              </a:ext>
            </a:extLst>
          </p:cNvPr>
          <p:cNvGrpSpPr/>
          <p:nvPr/>
        </p:nvGrpSpPr>
        <p:grpSpPr>
          <a:xfrm>
            <a:off x="3874323" y="2373086"/>
            <a:ext cx="893619" cy="2340429"/>
            <a:chOff x="7129153" y="1970645"/>
            <a:chExt cx="893618" cy="3015012"/>
          </a:xfrm>
        </p:grpSpPr>
        <p:sp>
          <p:nvSpPr>
            <p:cNvPr id="25" name="Rectangle 24">
              <a:extLst>
                <a:ext uri="{FF2B5EF4-FFF2-40B4-BE49-F238E27FC236}">
                  <a16:creationId xmlns:a16="http://schemas.microsoft.com/office/drawing/2014/main" id="{00656FEA-B60D-4258-8392-B56933BBE81B}"/>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4D2FBD-61A9-497A-9915-43F9BF85C52B}"/>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B4D8AB-3EFC-4CDC-A665-56024787A1D2}"/>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945DAE-ADE2-486C-BE47-B1D2519D2BDC}"/>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42FBD26-3A21-44E6-B4D6-68ABD90AC078}"/>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CCA260B0-039F-4D5A-8609-AD0CAC4B824A}"/>
              </a:ext>
            </a:extLst>
          </p:cNvPr>
          <p:cNvGrpSpPr/>
          <p:nvPr/>
        </p:nvGrpSpPr>
        <p:grpSpPr>
          <a:xfrm rot="5400000">
            <a:off x="5458852" y="3951846"/>
            <a:ext cx="903188" cy="2340099"/>
            <a:chOff x="7129153" y="1970645"/>
            <a:chExt cx="893618" cy="3015012"/>
          </a:xfrm>
        </p:grpSpPr>
        <p:sp>
          <p:nvSpPr>
            <p:cNvPr id="31" name="Rectangle 30">
              <a:extLst>
                <a:ext uri="{FF2B5EF4-FFF2-40B4-BE49-F238E27FC236}">
                  <a16:creationId xmlns:a16="http://schemas.microsoft.com/office/drawing/2014/main" id="{76DC1343-25AE-445E-BEAD-4FD7DE2D169D}"/>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446C64F-A271-4551-A6BE-E46413F20E8F}"/>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CDB7B66-47D7-4901-9DB3-10A39BB75439}"/>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896D41A-A4D5-4F1E-9A45-6768A40E1329}"/>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21AD47B-BE27-4B91-836D-0F603BABBAC1}"/>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648594F6-28A0-4EE6-B4B9-E881493BC1E8}"/>
              </a:ext>
            </a:extLst>
          </p:cNvPr>
          <p:cNvGrpSpPr/>
          <p:nvPr/>
        </p:nvGrpSpPr>
        <p:grpSpPr>
          <a:xfrm rot="5400000">
            <a:off x="5472298" y="776101"/>
            <a:ext cx="892957" cy="2345212"/>
            <a:chOff x="7129153" y="1970645"/>
            <a:chExt cx="893618" cy="3015012"/>
          </a:xfrm>
        </p:grpSpPr>
        <p:sp>
          <p:nvSpPr>
            <p:cNvPr id="37" name="Rectangle 36">
              <a:extLst>
                <a:ext uri="{FF2B5EF4-FFF2-40B4-BE49-F238E27FC236}">
                  <a16:creationId xmlns:a16="http://schemas.microsoft.com/office/drawing/2014/main" id="{CEC4C0D9-B448-490D-B76F-A135CB0ECE74}"/>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0238F0-F9A7-4E14-A011-300601955322}"/>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D525114-6B87-4438-9C49-9E817A47214B}"/>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A1D5A1-B8E0-4E34-A0D1-CBC7C4EF8654}"/>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181B37F-2024-44AD-B088-FA8829C0C093}"/>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4E3332CE-32AD-421E-A967-925551FD8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03106" y="1480457"/>
            <a:ext cx="1816432" cy="908216"/>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35124042-66EA-40CF-B963-E1240595E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700116" y="5229999"/>
            <a:ext cx="1578516" cy="783771"/>
          </a:xfrm>
          <a:prstGeom prst="rect">
            <a:avLst/>
          </a:prstGeom>
        </p:spPr>
      </p:pic>
      <p:pic>
        <p:nvPicPr>
          <p:cNvPr id="11" name="Picture 10">
            <a:extLst>
              <a:ext uri="{FF2B5EF4-FFF2-40B4-BE49-F238E27FC236}">
                <a16:creationId xmlns:a16="http://schemas.microsoft.com/office/drawing/2014/main" id="{5446DD6B-D7E9-4956-B8A3-C1E7FC496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286" y="4691743"/>
            <a:ext cx="1728986" cy="857288"/>
          </a:xfrm>
          <a:prstGeom prst="rect">
            <a:avLst/>
          </a:prstGeom>
        </p:spPr>
      </p:pic>
      <p:sp>
        <p:nvSpPr>
          <p:cNvPr id="15" name="Arrow: Bent 14">
            <a:extLst>
              <a:ext uri="{FF2B5EF4-FFF2-40B4-BE49-F238E27FC236}">
                <a16:creationId xmlns:a16="http://schemas.microsoft.com/office/drawing/2014/main" id="{FF288DEB-467A-42C6-B00E-D35FFEF4431F}"/>
              </a:ext>
            </a:extLst>
          </p:cNvPr>
          <p:cNvSpPr/>
          <p:nvPr/>
        </p:nvSpPr>
        <p:spPr>
          <a:xfrm flipH="1">
            <a:off x="6781800" y="1730829"/>
            <a:ext cx="816429" cy="729342"/>
          </a:xfrm>
          <a:prstGeom prst="ben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Arrow: Bent 47">
            <a:extLst>
              <a:ext uri="{FF2B5EF4-FFF2-40B4-BE49-F238E27FC236}">
                <a16:creationId xmlns:a16="http://schemas.microsoft.com/office/drawing/2014/main" id="{E8B3838E-DBBE-4268-BE4C-0BDF62E1F251}"/>
              </a:ext>
            </a:extLst>
          </p:cNvPr>
          <p:cNvSpPr/>
          <p:nvPr/>
        </p:nvSpPr>
        <p:spPr>
          <a:xfrm rot="10800000" flipH="1">
            <a:off x="4212772" y="4561115"/>
            <a:ext cx="816429" cy="794658"/>
          </a:xfrm>
          <a:prstGeom prst="bentArrow">
            <a:avLst>
              <a:gd name="adj1" fmla="val 25000"/>
              <a:gd name="adj2" fmla="val 25000"/>
              <a:gd name="adj3" fmla="val 25000"/>
              <a:gd name="adj4" fmla="val 4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Bent 48">
            <a:extLst>
              <a:ext uri="{FF2B5EF4-FFF2-40B4-BE49-F238E27FC236}">
                <a16:creationId xmlns:a16="http://schemas.microsoft.com/office/drawing/2014/main" id="{1DEEEA12-65EE-48CA-91B3-FF06DD8C98AE}"/>
              </a:ext>
            </a:extLst>
          </p:cNvPr>
          <p:cNvSpPr/>
          <p:nvPr/>
        </p:nvSpPr>
        <p:spPr>
          <a:xfrm rot="5400000" flipH="1">
            <a:off x="6923314" y="4419601"/>
            <a:ext cx="816429" cy="794658"/>
          </a:xfrm>
          <a:prstGeom prst="bentArrow">
            <a:avLst>
              <a:gd name="adj1" fmla="val 25000"/>
              <a:gd name="adj2" fmla="val 25000"/>
              <a:gd name="adj3" fmla="val 25000"/>
              <a:gd name="adj4" fmla="val 4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297C9496-3DF9-43EC-90B8-74AA547A8F1F}"/>
              </a:ext>
            </a:extLst>
          </p:cNvPr>
          <p:cNvGrpSpPr/>
          <p:nvPr/>
        </p:nvGrpSpPr>
        <p:grpSpPr>
          <a:xfrm>
            <a:off x="5234876" y="2808620"/>
            <a:ext cx="1437100" cy="1496680"/>
            <a:chOff x="5351569" y="2961020"/>
            <a:chExt cx="1065485" cy="1109659"/>
          </a:xfrm>
        </p:grpSpPr>
        <p:sp>
          <p:nvSpPr>
            <p:cNvPr id="50" name="Arrow: Curved Down 49">
              <a:extLst>
                <a:ext uri="{FF2B5EF4-FFF2-40B4-BE49-F238E27FC236}">
                  <a16:creationId xmlns:a16="http://schemas.microsoft.com/office/drawing/2014/main" id="{C0AC5465-CD25-4D8A-A4BF-FBDA602B4671}"/>
                </a:ext>
              </a:extLst>
            </p:cNvPr>
            <p:cNvSpPr/>
            <p:nvPr/>
          </p:nvSpPr>
          <p:spPr>
            <a:xfrm rot="329651" flipH="1">
              <a:off x="5612205" y="2961020"/>
              <a:ext cx="519297" cy="19242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1" name="Arrow: Curved Down 50">
              <a:extLst>
                <a:ext uri="{FF2B5EF4-FFF2-40B4-BE49-F238E27FC236}">
                  <a16:creationId xmlns:a16="http://schemas.microsoft.com/office/drawing/2014/main" id="{5DC721EA-553A-48AF-BD10-47947D31A962}"/>
                </a:ext>
              </a:extLst>
            </p:cNvPr>
            <p:cNvSpPr/>
            <p:nvPr/>
          </p:nvSpPr>
          <p:spPr>
            <a:xfrm rot="16200000" flipH="1">
              <a:off x="5188773" y="3391829"/>
              <a:ext cx="518016" cy="19242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2" name="Arrow: Curved Down 51">
              <a:extLst>
                <a:ext uri="{FF2B5EF4-FFF2-40B4-BE49-F238E27FC236}">
                  <a16:creationId xmlns:a16="http://schemas.microsoft.com/office/drawing/2014/main" id="{E8E2C5DF-BB86-4BE3-B41D-3491F5CA7061}"/>
                </a:ext>
              </a:extLst>
            </p:cNvPr>
            <p:cNvSpPr/>
            <p:nvPr/>
          </p:nvSpPr>
          <p:spPr>
            <a:xfrm rot="11279851" flipH="1">
              <a:off x="5633478" y="3858535"/>
              <a:ext cx="503235" cy="21214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3" name="Arrow: Curved Down 52">
              <a:extLst>
                <a:ext uri="{FF2B5EF4-FFF2-40B4-BE49-F238E27FC236}">
                  <a16:creationId xmlns:a16="http://schemas.microsoft.com/office/drawing/2014/main" id="{EBF1DA8E-142D-4102-B640-F0BB12BE2562}"/>
                </a:ext>
              </a:extLst>
            </p:cNvPr>
            <p:cNvSpPr/>
            <p:nvPr/>
          </p:nvSpPr>
          <p:spPr>
            <a:xfrm rot="5552345" flipH="1">
              <a:off x="6038065" y="3364396"/>
              <a:ext cx="529324" cy="22865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4" name="Rectangle 53">
              <a:extLst>
                <a:ext uri="{FF2B5EF4-FFF2-40B4-BE49-F238E27FC236}">
                  <a16:creationId xmlns:a16="http://schemas.microsoft.com/office/drawing/2014/main" id="{88195B4B-DCD0-4188-85D8-80C695D59017}"/>
                </a:ext>
              </a:extLst>
            </p:cNvPr>
            <p:cNvSpPr/>
            <p:nvPr/>
          </p:nvSpPr>
          <p:spPr>
            <a:xfrm>
              <a:off x="5440888" y="3358676"/>
              <a:ext cx="946274" cy="296647"/>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n w="0"/>
                  <a:solidFill>
                    <a:srgbClr val="FF0000"/>
                  </a:solidFill>
                  <a:effectLst>
                    <a:outerShdw blurRad="38100" dist="19050" dir="2700000" algn="tl" rotWithShape="0">
                      <a:schemeClr val="dk1">
                        <a:alpha val="40000"/>
                      </a:schemeClr>
                    </a:outerShdw>
                  </a:effectLst>
                </a:rPr>
                <a:t>Deadlock</a:t>
              </a:r>
            </a:p>
          </p:txBody>
        </p:sp>
      </p:grpSp>
      <p:grpSp>
        <p:nvGrpSpPr>
          <p:cNvPr id="3" name="Group 2">
            <a:extLst>
              <a:ext uri="{FF2B5EF4-FFF2-40B4-BE49-F238E27FC236}">
                <a16:creationId xmlns:a16="http://schemas.microsoft.com/office/drawing/2014/main" id="{73CF7734-A5DB-41CC-8D18-A5EC91452373}"/>
              </a:ext>
            </a:extLst>
          </p:cNvPr>
          <p:cNvGrpSpPr/>
          <p:nvPr/>
        </p:nvGrpSpPr>
        <p:grpSpPr>
          <a:xfrm>
            <a:off x="9246574" y="4543701"/>
            <a:ext cx="1508511" cy="1330444"/>
            <a:chOff x="9856175" y="3498673"/>
            <a:chExt cx="1508511" cy="1330444"/>
          </a:xfrm>
        </p:grpSpPr>
        <p:pic>
          <p:nvPicPr>
            <p:cNvPr id="57" name="Picture 16" descr="Free Cartoon Picture Of House, Download Free Clip Art, Free Clip ...">
              <a:extLst>
                <a:ext uri="{FF2B5EF4-FFF2-40B4-BE49-F238E27FC236}">
                  <a16:creationId xmlns:a16="http://schemas.microsoft.com/office/drawing/2014/main" id="{AA290DF6-BB57-49AD-8F3A-A291E45DE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6175" y="3498673"/>
              <a:ext cx="1394449" cy="104449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BF4390E8-C4E2-4D7B-A3E0-BB2AE6D1DE38}"/>
                </a:ext>
              </a:extLst>
            </p:cNvPr>
            <p:cNvSpPr txBox="1"/>
            <p:nvPr/>
          </p:nvSpPr>
          <p:spPr>
            <a:xfrm>
              <a:off x="9960026" y="4490563"/>
              <a:ext cx="1404660" cy="338554"/>
            </a:xfrm>
            <a:prstGeom prst="rect">
              <a:avLst/>
            </a:prstGeom>
            <a:noFill/>
          </p:spPr>
          <p:txBody>
            <a:bodyPr wrap="square" rtlCol="0">
              <a:spAutoFit/>
            </a:bodyPr>
            <a:lstStyle/>
            <a:p>
              <a:r>
                <a:rPr lang="en-US" sz="1600" dirty="0"/>
                <a:t>Destination</a:t>
              </a:r>
            </a:p>
          </p:txBody>
        </p:sp>
      </p:grpSp>
      <p:pic>
        <p:nvPicPr>
          <p:cNvPr id="59" name="Picture 2" descr="Related image">
            <a:extLst>
              <a:ext uri="{FF2B5EF4-FFF2-40B4-BE49-F238E27FC236}">
                <a16:creationId xmlns:a16="http://schemas.microsoft.com/office/drawing/2014/main" id="{DF0B22B3-D98A-4363-9694-8A633F4C03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14" y="952005"/>
            <a:ext cx="3019556" cy="1001486"/>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59">
            <a:extLst>
              <a:ext uri="{FF2B5EF4-FFF2-40B4-BE49-F238E27FC236}">
                <a16:creationId xmlns:a16="http://schemas.microsoft.com/office/drawing/2014/main" id="{153FE84F-BA43-4279-A07E-F8C14908493E}"/>
              </a:ext>
            </a:extLst>
          </p:cNvPr>
          <p:cNvCxnSpPr>
            <a:cxnSpLocks/>
          </p:cNvCxnSpPr>
          <p:nvPr/>
        </p:nvCxnSpPr>
        <p:spPr>
          <a:xfrm>
            <a:off x="3309257" y="2032000"/>
            <a:ext cx="922438" cy="1636852"/>
          </a:xfrm>
          <a:prstGeom prst="line">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elated image">
            <a:extLst>
              <a:ext uri="{FF2B5EF4-FFF2-40B4-BE49-F238E27FC236}">
                <a16:creationId xmlns:a16="http://schemas.microsoft.com/office/drawing/2014/main" id="{3BF7CDBC-AB00-4E45-899D-7FBA9791CB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403642" y="1536275"/>
            <a:ext cx="1828512" cy="906942"/>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Bent 46">
            <a:extLst>
              <a:ext uri="{FF2B5EF4-FFF2-40B4-BE49-F238E27FC236}">
                <a16:creationId xmlns:a16="http://schemas.microsoft.com/office/drawing/2014/main" id="{2084CB9F-122A-49A7-8BB4-A3BD147B08AE}"/>
              </a:ext>
            </a:extLst>
          </p:cNvPr>
          <p:cNvSpPr/>
          <p:nvPr/>
        </p:nvSpPr>
        <p:spPr>
          <a:xfrm rot="16200000" flipH="1">
            <a:off x="4093028" y="1905002"/>
            <a:ext cx="816429" cy="729342"/>
          </a:xfrm>
          <a:prstGeom prst="ben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ate Placeholder 7">
            <a:extLst>
              <a:ext uri="{FF2B5EF4-FFF2-40B4-BE49-F238E27FC236}">
                <a16:creationId xmlns:a16="http://schemas.microsoft.com/office/drawing/2014/main" id="{D0166B80-0392-FE46-85B6-EDF4B67DA76E}"/>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8366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fade">
                                      <p:cBhvr>
                                        <p:cTn id="9" dur="500"/>
                                        <p:tgtEl>
                                          <p:spTgt spid="36"/>
                                        </p:tgtEl>
                                      </p:cBhvr>
                                    </p:animEffect>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500"/>
                            </p:stCondLst>
                            <p:childTnLst>
                              <p:par>
                                <p:cTn id="34" presetID="0" presetClass="path" presetSubtype="0" accel="50000" decel="50000" fill="hold" nodeType="afterEffect">
                                  <p:stCondLst>
                                    <p:cond delay="0"/>
                                  </p:stCondLst>
                                  <p:childTnLst>
                                    <p:animMotion origin="layout" path="M -0.00026 -0.01783 L -0.00026 0.23773 " pathEditMode="relative" ptsTypes="AA">
                                      <p:cBhvr>
                                        <p:cTn id="35" dur="2000" fill="hold"/>
                                        <p:tgtEl>
                                          <p:spTgt spid="1026"/>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0.00768 -0.00278 L 0.26693 -0.00278 " pathEditMode="relative" ptsTypes="AA">
                                      <p:cBhvr>
                                        <p:cTn id="37" dur="2000" fill="hold"/>
                                        <p:tgtEl>
                                          <p:spTgt spid="11"/>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0.00052 0.01597 L 0.00052 -0.31829 " pathEditMode="relative" ptsTypes="AA">
                                      <p:cBhvr>
                                        <p:cTn id="39" dur="2000" fill="hold"/>
                                        <p:tgtEl>
                                          <p:spTgt spid="9"/>
                                        </p:tgtEl>
                                        <p:attrNameLst>
                                          <p:attrName>ppt_x</p:attrName>
                                          <p:attrName>ppt_y</p:attrName>
                                        </p:attrNameLst>
                                      </p:cBhvr>
                                    </p:animMotion>
                                  </p:childTnLst>
                                </p:cTn>
                              </p:par>
                              <p:par>
                                <p:cTn id="40" presetID="0" presetClass="path" presetSubtype="0" accel="50000" decel="50000" fill="hold" nodeType="withEffect">
                                  <p:stCondLst>
                                    <p:cond delay="0"/>
                                  </p:stCondLst>
                                  <p:childTnLst>
                                    <p:animMotion origin="layout" path="M 0.00807 -0.00232 L -0.26342 -0.00232 " pathEditMode="relative" ptsTypes="AA">
                                      <p:cBhvr>
                                        <p:cTn id="41" dur="2000" fill="hold"/>
                                        <p:tgtEl>
                                          <p:spTgt spid="7"/>
                                        </p:tgtEl>
                                        <p:attrNameLst>
                                          <p:attrName>ppt_x</p:attrName>
                                          <p:attrName>ppt_y</p:attrName>
                                        </p:attrNameLst>
                                      </p:cBhvr>
                                    </p:animMotion>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0" presetClass="path" presetSubtype="0" accel="50000" decel="50000" fill="hold" nodeType="withEffect">
                                  <p:stCondLst>
                                    <p:cond delay="0"/>
                                  </p:stCondLst>
                                  <p:childTnLst>
                                    <p:animMotion origin="layout" path="M 0.0013 0.00185 L 0.12786 0.00185 " pathEditMode="relative" rAng="0" ptsTypes="AA">
                                      <p:cBhvr>
                                        <p:cTn id="65" dur="2000" fill="hold"/>
                                        <p:tgtEl>
                                          <p:spTgt spid="59"/>
                                        </p:tgtEl>
                                        <p:attrNameLst>
                                          <p:attrName>ppt_x</p:attrName>
                                          <p:attrName>ppt_y</p:attrName>
                                        </p:attrNameLst>
                                      </p:cBhvr>
                                      <p:rCtr x="6328" y="0"/>
                                    </p:animMotion>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up)">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nodeType="clickEffect">
                                  <p:stCondLst>
                                    <p:cond delay="0"/>
                                  </p:stCondLst>
                                  <p:childTnLst>
                                    <p:animMotion origin="layout" path="M 0.1293 -0.00024 L 0.27565 0.26018 L 0.57096 0.26018 " pathEditMode="relative" ptsTypes="AAA">
                                      <p:cBhvr>
                                        <p:cTn id="73" dur="2000" fill="hold"/>
                                        <p:tgtEl>
                                          <p:spTgt spid="59"/>
                                        </p:tgtEl>
                                        <p:attrNameLst>
                                          <p:attrName>ppt_x</p:attrName>
                                          <p:attrName>ppt_y</p:attrName>
                                        </p:attrNameLst>
                                      </p:cBhvr>
                                    </p:animMotion>
                                  </p:childTnLst>
                                </p:cTn>
                              </p:par>
                              <p:par>
                                <p:cTn id="74" presetID="0" presetClass="path" presetSubtype="0" accel="50000" decel="50000" fill="hold" nodeType="withEffect">
                                  <p:stCondLst>
                                    <p:cond delay="0"/>
                                  </p:stCondLst>
                                  <p:childTnLst>
                                    <p:animMotion origin="layout" path="M -4.79167E-6 7.40741E-7 L 0.12292 0.1919 L 0.43125 0.1919 " pathEditMode="relative" rAng="0" ptsTypes="AAA">
                                      <p:cBhvr>
                                        <p:cTn id="75" dur="2000" fill="hold"/>
                                        <p:tgtEl>
                                          <p:spTgt spid="60"/>
                                        </p:tgtEl>
                                        <p:attrNameLst>
                                          <p:attrName>ppt_x</p:attrName>
                                          <p:attrName>ppt_y</p:attrName>
                                        </p:attrNameLst>
                                      </p:cBhvr>
                                      <p:rCtr x="21563" y="9583"/>
                                    </p:animMotion>
                                  </p:childTnLst>
                                </p:cTn>
                              </p:par>
                              <p:par>
                                <p:cTn id="76" presetID="0" presetClass="path" presetSubtype="0" accel="50000" decel="50000" fill="hold" nodeType="withEffect">
                                  <p:stCondLst>
                                    <p:cond delay="0"/>
                                  </p:stCondLst>
                                  <p:childTnLst>
                                    <p:animMotion origin="layout" path="M -0.00065 0.23912 L 0.10403 0.42523 L 0.43515 0.42523 " pathEditMode="relative" ptsTypes="AAA">
                                      <p:cBhvr>
                                        <p:cTn id="77" dur="2000" fill="hold"/>
                                        <p:tgtEl>
                                          <p:spTgt spid="1026"/>
                                        </p:tgtEl>
                                        <p:attrNameLst>
                                          <p:attrName>ppt_x</p:attrName>
                                          <p:attrName>ppt_y</p:attrName>
                                        </p:attrNameLst>
                                      </p:cBhvr>
                                    </p:animMotion>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60"/>
                                        </p:tgtEl>
                                      </p:cBhvr>
                                    </p:animEffect>
                                    <p:set>
                                      <p:cBhvr>
                                        <p:cTn id="82" dur="1" fill="hold">
                                          <p:stCondLst>
                                            <p:cond delay="499"/>
                                          </p:stCondLst>
                                        </p:cTn>
                                        <p:tgtEl>
                                          <p:spTgt spid="60"/>
                                        </p:tgtEl>
                                        <p:attrNameLst>
                                          <p:attrName>style.visibility</p:attrName>
                                        </p:attrNameLst>
                                      </p:cBhvr>
                                      <p:to>
                                        <p:strVal val="hidden"/>
                                      </p:to>
                                    </p:set>
                                  </p:childTnLst>
                                </p:cTn>
                              </p:par>
                            </p:childTnLst>
                          </p:cTn>
                        </p:par>
                        <p:par>
                          <p:cTn id="83" fill="hold">
                            <p:stCondLst>
                              <p:cond delay="500"/>
                            </p:stCondLst>
                            <p:childTnLst>
                              <p:par>
                                <p:cTn id="84" presetID="0" presetClass="path" presetSubtype="0" accel="50000" decel="50000" fill="hold" nodeType="afterEffect">
                                  <p:stCondLst>
                                    <p:cond delay="0"/>
                                  </p:stCondLst>
                                  <p:childTnLst>
                                    <p:animMotion origin="layout" path="M 0.56979 0.26018 L 0.81979 0.26018 " pathEditMode="relative" ptsTypes="AA">
                                      <p:cBhvr>
                                        <p:cTn id="85" dur="2000" fill="hold"/>
                                        <p:tgtEl>
                                          <p:spTgt spid="59"/>
                                        </p:tgtEl>
                                        <p:attrNameLst>
                                          <p:attrName>ppt_x</p:attrName>
                                          <p:attrName>ppt_y</p:attrName>
                                        </p:attrNameLst>
                                      </p:cBhvr>
                                    </p:animMotion>
                                  </p:childTnLst>
                                </p:cTn>
                              </p:par>
                            </p:childTnLst>
                          </p:cTn>
                        </p:par>
                        <p:par>
                          <p:cTn id="86" fill="hold">
                            <p:stCondLst>
                              <p:cond delay="2500"/>
                            </p:stCondLst>
                            <p:childTnLst>
                              <p:par>
                                <p:cTn id="87" presetID="10" presetClass="exit" presetSubtype="0" fill="hold" nodeType="afterEffect">
                                  <p:stCondLst>
                                    <p:cond delay="0"/>
                                  </p:stCondLst>
                                  <p:childTnLst>
                                    <p:animEffect transition="out" filter="fade">
                                      <p:cBhvr>
                                        <p:cTn id="88" dur="500"/>
                                        <p:tgtEl>
                                          <p:spTgt spid="59"/>
                                        </p:tgtEl>
                                      </p:cBhvr>
                                    </p:animEffect>
                                    <p:set>
                                      <p:cBhvr>
                                        <p:cTn id="89" dur="1" fill="hold">
                                          <p:stCondLst>
                                            <p:cond delay="499"/>
                                          </p:stCondLst>
                                        </p:cTn>
                                        <p:tgtEl>
                                          <p:spTgt spid="5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8" grpId="0" animBg="1"/>
      <p:bldP spid="48" grpId="1" animBg="1"/>
      <p:bldP spid="49"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A17C-A4D6-D241-BB31-C5D839E5FAE5}"/>
              </a:ext>
            </a:extLst>
          </p:cNvPr>
          <p:cNvSpPr>
            <a:spLocks noGrp="1"/>
          </p:cNvSpPr>
          <p:nvPr>
            <p:ph type="title"/>
          </p:nvPr>
        </p:nvSpPr>
        <p:spPr/>
        <p:txBody>
          <a:bodyPr>
            <a:normAutofit fontScale="90000"/>
          </a:bodyPr>
          <a:lstStyle/>
          <a:p>
            <a:r>
              <a:rPr lang="en-US" dirty="0"/>
              <a:t>SEEC: Walk-through for Deadlock-freedom</a:t>
            </a:r>
          </a:p>
        </p:txBody>
      </p:sp>
      <p:sp>
        <p:nvSpPr>
          <p:cNvPr id="3" name="Date Placeholder 2">
            <a:extLst>
              <a:ext uri="{FF2B5EF4-FFF2-40B4-BE49-F238E27FC236}">
                <a16:creationId xmlns:a16="http://schemas.microsoft.com/office/drawing/2014/main" id="{97D6A05B-E640-8847-8785-97AACEDCED65}"/>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B6E3ACFA-FB05-1B49-B92A-C235C0B6AE1D}"/>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6B6F3816-003F-A148-A2FC-2F3A270FE0AE}"/>
              </a:ext>
            </a:extLst>
          </p:cNvPr>
          <p:cNvSpPr>
            <a:spLocks noGrp="1"/>
          </p:cNvSpPr>
          <p:nvPr>
            <p:ph type="sldNum" sz="quarter" idx="12"/>
          </p:nvPr>
        </p:nvSpPr>
        <p:spPr/>
        <p:txBody>
          <a:bodyPr/>
          <a:lstStyle/>
          <a:p>
            <a:fld id="{66460FDD-9629-4AEC-8D26-475411E7BDE6}" type="slidenum">
              <a:rPr lang="id-ID" smtClean="0"/>
              <a:pPr/>
              <a:t>17</a:t>
            </a:fld>
            <a:endParaRPr lang="id-ID"/>
          </a:p>
        </p:txBody>
      </p:sp>
      <p:cxnSp>
        <p:nvCxnSpPr>
          <p:cNvPr id="347" name="Straight Connector 346">
            <a:extLst>
              <a:ext uri="{FF2B5EF4-FFF2-40B4-BE49-F238E27FC236}">
                <a16:creationId xmlns:a16="http://schemas.microsoft.com/office/drawing/2014/main" id="{BD341FD3-ED60-FB49-BA2D-5419448D6E2B}"/>
              </a:ext>
            </a:extLst>
          </p:cNvPr>
          <p:cNvCxnSpPr>
            <a:cxnSpLocks/>
          </p:cNvCxnSpPr>
          <p:nvPr/>
        </p:nvCxnSpPr>
        <p:spPr>
          <a:xfrm>
            <a:off x="3572468" y="2783042"/>
            <a:ext cx="541080" cy="0"/>
          </a:xfrm>
          <a:prstGeom prst="line">
            <a:avLst/>
          </a:prstGeom>
          <a:noFill/>
          <a:ln w="76200" cap="rnd" cmpd="sng" algn="ctr">
            <a:solidFill>
              <a:srgbClr val="181F79"/>
            </a:solidFill>
            <a:prstDash val="solid"/>
          </a:ln>
          <a:effectLst/>
        </p:spPr>
      </p:cxnSp>
      <p:cxnSp>
        <p:nvCxnSpPr>
          <p:cNvPr id="348" name="Straight Connector 347">
            <a:extLst>
              <a:ext uri="{FF2B5EF4-FFF2-40B4-BE49-F238E27FC236}">
                <a16:creationId xmlns:a16="http://schemas.microsoft.com/office/drawing/2014/main" id="{B576C9F6-E9AE-8943-BA89-23066971B453}"/>
              </a:ext>
            </a:extLst>
          </p:cNvPr>
          <p:cNvCxnSpPr>
            <a:cxnSpLocks/>
          </p:cNvCxnSpPr>
          <p:nvPr/>
        </p:nvCxnSpPr>
        <p:spPr>
          <a:xfrm flipV="1">
            <a:off x="5956736" y="4536023"/>
            <a:ext cx="0" cy="291213"/>
          </a:xfrm>
          <a:prstGeom prst="line">
            <a:avLst/>
          </a:prstGeom>
          <a:noFill/>
          <a:ln w="76200" cap="rnd" cmpd="sng" algn="ctr">
            <a:solidFill>
              <a:srgbClr val="181F79"/>
            </a:solidFill>
            <a:prstDash val="solid"/>
          </a:ln>
          <a:effectLst/>
        </p:spPr>
      </p:cxnSp>
      <p:cxnSp>
        <p:nvCxnSpPr>
          <p:cNvPr id="349" name="Straight Connector 348">
            <a:extLst>
              <a:ext uri="{FF2B5EF4-FFF2-40B4-BE49-F238E27FC236}">
                <a16:creationId xmlns:a16="http://schemas.microsoft.com/office/drawing/2014/main" id="{9D66985F-C617-A04B-8541-9BAF0C699EC0}"/>
              </a:ext>
            </a:extLst>
          </p:cNvPr>
          <p:cNvCxnSpPr>
            <a:cxnSpLocks/>
          </p:cNvCxnSpPr>
          <p:nvPr/>
        </p:nvCxnSpPr>
        <p:spPr>
          <a:xfrm>
            <a:off x="5010758" y="5219099"/>
            <a:ext cx="455861" cy="0"/>
          </a:xfrm>
          <a:prstGeom prst="line">
            <a:avLst/>
          </a:prstGeom>
          <a:noFill/>
          <a:ln w="76200" cap="rnd" cmpd="sng" algn="ctr">
            <a:solidFill>
              <a:srgbClr val="181F79"/>
            </a:solidFill>
            <a:prstDash val="solid"/>
          </a:ln>
          <a:effectLst/>
        </p:spPr>
      </p:cxnSp>
      <p:cxnSp>
        <p:nvCxnSpPr>
          <p:cNvPr id="350" name="Straight Connector 349">
            <a:extLst>
              <a:ext uri="{FF2B5EF4-FFF2-40B4-BE49-F238E27FC236}">
                <a16:creationId xmlns:a16="http://schemas.microsoft.com/office/drawing/2014/main" id="{97573BAB-D038-604D-8D47-1090992E7937}"/>
              </a:ext>
            </a:extLst>
          </p:cNvPr>
          <p:cNvCxnSpPr>
            <a:cxnSpLocks/>
          </p:cNvCxnSpPr>
          <p:nvPr/>
        </p:nvCxnSpPr>
        <p:spPr>
          <a:xfrm>
            <a:off x="2161059" y="4004390"/>
            <a:ext cx="444794" cy="0"/>
          </a:xfrm>
          <a:prstGeom prst="line">
            <a:avLst/>
          </a:prstGeom>
          <a:noFill/>
          <a:ln w="76200" cap="rnd" cmpd="sng" algn="ctr">
            <a:solidFill>
              <a:srgbClr val="181F79"/>
            </a:solidFill>
            <a:prstDash val="solid"/>
          </a:ln>
          <a:effectLst/>
        </p:spPr>
      </p:cxnSp>
      <p:cxnSp>
        <p:nvCxnSpPr>
          <p:cNvPr id="351" name="Straight Connector 350">
            <a:extLst>
              <a:ext uri="{FF2B5EF4-FFF2-40B4-BE49-F238E27FC236}">
                <a16:creationId xmlns:a16="http://schemas.microsoft.com/office/drawing/2014/main" id="{ADBAC0C0-2074-A74C-9605-759BBD610A17}"/>
              </a:ext>
            </a:extLst>
          </p:cNvPr>
          <p:cNvCxnSpPr>
            <a:cxnSpLocks/>
          </p:cNvCxnSpPr>
          <p:nvPr/>
        </p:nvCxnSpPr>
        <p:spPr>
          <a:xfrm>
            <a:off x="5021364" y="2777145"/>
            <a:ext cx="456485" cy="0"/>
          </a:xfrm>
          <a:prstGeom prst="line">
            <a:avLst/>
          </a:prstGeom>
          <a:noFill/>
          <a:ln w="76200" cap="rnd" cmpd="sng" algn="ctr">
            <a:solidFill>
              <a:srgbClr val="181F79"/>
            </a:solidFill>
            <a:prstDash val="solid"/>
          </a:ln>
          <a:effectLst/>
        </p:spPr>
      </p:cxnSp>
      <p:cxnSp>
        <p:nvCxnSpPr>
          <p:cNvPr id="352" name="Straight Connector 351">
            <a:extLst>
              <a:ext uri="{FF2B5EF4-FFF2-40B4-BE49-F238E27FC236}">
                <a16:creationId xmlns:a16="http://schemas.microsoft.com/office/drawing/2014/main" id="{0A3B1D78-74A2-4A4F-9CEA-53D97EB3ECB3}"/>
              </a:ext>
            </a:extLst>
          </p:cNvPr>
          <p:cNvCxnSpPr>
            <a:cxnSpLocks/>
          </p:cNvCxnSpPr>
          <p:nvPr/>
        </p:nvCxnSpPr>
        <p:spPr>
          <a:xfrm flipV="1">
            <a:off x="3100948" y="2075443"/>
            <a:ext cx="0" cy="235192"/>
          </a:xfrm>
          <a:prstGeom prst="line">
            <a:avLst/>
          </a:prstGeom>
          <a:noFill/>
          <a:ln w="76200" cap="rnd" cmpd="sng" algn="ctr">
            <a:solidFill>
              <a:srgbClr val="181F79"/>
            </a:solidFill>
            <a:prstDash val="solid"/>
          </a:ln>
          <a:effectLst/>
        </p:spPr>
      </p:cxnSp>
      <p:cxnSp>
        <p:nvCxnSpPr>
          <p:cNvPr id="353" name="Straight Connector 352">
            <a:extLst>
              <a:ext uri="{FF2B5EF4-FFF2-40B4-BE49-F238E27FC236}">
                <a16:creationId xmlns:a16="http://schemas.microsoft.com/office/drawing/2014/main" id="{0A04A71B-D1A7-7F47-A785-24DF421702E8}"/>
              </a:ext>
            </a:extLst>
          </p:cNvPr>
          <p:cNvCxnSpPr>
            <a:cxnSpLocks/>
          </p:cNvCxnSpPr>
          <p:nvPr/>
        </p:nvCxnSpPr>
        <p:spPr>
          <a:xfrm flipV="1">
            <a:off x="3100948" y="4526397"/>
            <a:ext cx="0" cy="291213"/>
          </a:xfrm>
          <a:prstGeom prst="line">
            <a:avLst/>
          </a:prstGeom>
          <a:noFill/>
          <a:ln w="76200" cap="rnd" cmpd="sng" algn="ctr">
            <a:solidFill>
              <a:srgbClr val="181F79"/>
            </a:solidFill>
            <a:prstDash val="solid"/>
          </a:ln>
          <a:effectLst/>
        </p:spPr>
      </p:cxnSp>
      <p:cxnSp>
        <p:nvCxnSpPr>
          <p:cNvPr id="354" name="Straight Connector 353">
            <a:extLst>
              <a:ext uri="{FF2B5EF4-FFF2-40B4-BE49-F238E27FC236}">
                <a16:creationId xmlns:a16="http://schemas.microsoft.com/office/drawing/2014/main" id="{2E493C16-3908-5441-8D98-84ACE94D28D2}"/>
              </a:ext>
            </a:extLst>
          </p:cNvPr>
          <p:cNvCxnSpPr>
            <a:cxnSpLocks/>
          </p:cNvCxnSpPr>
          <p:nvPr/>
        </p:nvCxnSpPr>
        <p:spPr>
          <a:xfrm>
            <a:off x="3557801" y="4042409"/>
            <a:ext cx="538969" cy="0"/>
          </a:xfrm>
          <a:prstGeom prst="line">
            <a:avLst/>
          </a:prstGeom>
          <a:noFill/>
          <a:ln w="76200" cap="rnd" cmpd="sng" algn="ctr">
            <a:solidFill>
              <a:srgbClr val="181F79"/>
            </a:solidFill>
            <a:prstDash val="solid"/>
          </a:ln>
          <a:effectLst/>
        </p:spPr>
      </p:cxnSp>
      <p:cxnSp>
        <p:nvCxnSpPr>
          <p:cNvPr id="355" name="Straight Connector 354">
            <a:extLst>
              <a:ext uri="{FF2B5EF4-FFF2-40B4-BE49-F238E27FC236}">
                <a16:creationId xmlns:a16="http://schemas.microsoft.com/office/drawing/2014/main" id="{D92D687E-B907-1B42-BD9F-27CBCD55FD2A}"/>
              </a:ext>
            </a:extLst>
          </p:cNvPr>
          <p:cNvCxnSpPr>
            <a:cxnSpLocks/>
          </p:cNvCxnSpPr>
          <p:nvPr/>
        </p:nvCxnSpPr>
        <p:spPr>
          <a:xfrm flipV="1">
            <a:off x="4560132" y="4519304"/>
            <a:ext cx="0" cy="224276"/>
          </a:xfrm>
          <a:prstGeom prst="line">
            <a:avLst/>
          </a:prstGeom>
          <a:noFill/>
          <a:ln w="76200" cap="rnd" cmpd="sng" algn="ctr">
            <a:solidFill>
              <a:srgbClr val="181F79"/>
            </a:solidFill>
            <a:prstDash val="solid"/>
          </a:ln>
          <a:effectLst/>
        </p:spPr>
      </p:cxnSp>
      <p:cxnSp>
        <p:nvCxnSpPr>
          <p:cNvPr id="356" name="Straight Connector 355">
            <a:extLst>
              <a:ext uri="{FF2B5EF4-FFF2-40B4-BE49-F238E27FC236}">
                <a16:creationId xmlns:a16="http://schemas.microsoft.com/office/drawing/2014/main" id="{FF978394-72F4-A74D-9BB9-7264374F37BE}"/>
              </a:ext>
            </a:extLst>
          </p:cNvPr>
          <p:cNvCxnSpPr>
            <a:cxnSpLocks/>
          </p:cNvCxnSpPr>
          <p:nvPr/>
        </p:nvCxnSpPr>
        <p:spPr>
          <a:xfrm flipV="1">
            <a:off x="4560132" y="3266281"/>
            <a:ext cx="0" cy="318918"/>
          </a:xfrm>
          <a:prstGeom prst="line">
            <a:avLst/>
          </a:prstGeom>
          <a:noFill/>
          <a:ln w="76200" cap="rnd" cmpd="sng" algn="ctr">
            <a:solidFill>
              <a:srgbClr val="181F79"/>
            </a:solidFill>
            <a:prstDash val="solid"/>
          </a:ln>
          <a:effectLst/>
        </p:spPr>
      </p:cxnSp>
      <p:cxnSp>
        <p:nvCxnSpPr>
          <p:cNvPr id="357" name="Straight Connector 356">
            <a:extLst>
              <a:ext uri="{FF2B5EF4-FFF2-40B4-BE49-F238E27FC236}">
                <a16:creationId xmlns:a16="http://schemas.microsoft.com/office/drawing/2014/main" id="{EE7FB7FA-8F39-9B41-913F-9231EC81FEFF}"/>
              </a:ext>
            </a:extLst>
          </p:cNvPr>
          <p:cNvCxnSpPr>
            <a:cxnSpLocks/>
          </p:cNvCxnSpPr>
          <p:nvPr/>
        </p:nvCxnSpPr>
        <p:spPr>
          <a:xfrm flipV="1">
            <a:off x="3117464" y="3216597"/>
            <a:ext cx="0" cy="391631"/>
          </a:xfrm>
          <a:prstGeom prst="line">
            <a:avLst/>
          </a:prstGeom>
          <a:noFill/>
          <a:ln w="76200" cap="rnd" cmpd="sng" algn="ctr">
            <a:solidFill>
              <a:srgbClr val="181F79"/>
            </a:solidFill>
            <a:prstDash val="solid"/>
          </a:ln>
          <a:effectLst/>
        </p:spPr>
      </p:cxnSp>
      <p:grpSp>
        <p:nvGrpSpPr>
          <p:cNvPr id="358" name="Group 357">
            <a:extLst>
              <a:ext uri="{FF2B5EF4-FFF2-40B4-BE49-F238E27FC236}">
                <a16:creationId xmlns:a16="http://schemas.microsoft.com/office/drawing/2014/main" id="{39382921-4130-2243-911A-5F4839256720}"/>
              </a:ext>
            </a:extLst>
          </p:cNvPr>
          <p:cNvGrpSpPr/>
          <p:nvPr/>
        </p:nvGrpSpPr>
        <p:grpSpPr>
          <a:xfrm>
            <a:off x="2609751" y="2297716"/>
            <a:ext cx="965975" cy="965975"/>
            <a:chOff x="3313739" y="2271697"/>
            <a:chExt cx="1316984" cy="1316984"/>
          </a:xfrm>
        </p:grpSpPr>
        <p:sp>
          <p:nvSpPr>
            <p:cNvPr id="359" name="Rectangle 358">
              <a:extLst>
                <a:ext uri="{FF2B5EF4-FFF2-40B4-BE49-F238E27FC236}">
                  <a16:creationId xmlns:a16="http://schemas.microsoft.com/office/drawing/2014/main" id="{8F65DA8B-08DF-E744-9F0F-A596AABFC0B8}"/>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360" name="Rectangle 359">
              <a:extLst>
                <a:ext uri="{FF2B5EF4-FFF2-40B4-BE49-F238E27FC236}">
                  <a16:creationId xmlns:a16="http://schemas.microsoft.com/office/drawing/2014/main" id="{23675522-30E4-9E4E-8920-A282280A0894}"/>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61" name="Rectangle 360">
              <a:extLst>
                <a:ext uri="{FF2B5EF4-FFF2-40B4-BE49-F238E27FC236}">
                  <a16:creationId xmlns:a16="http://schemas.microsoft.com/office/drawing/2014/main" id="{6766A516-5FCA-3F4F-B724-C8EAEC791243}"/>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62" name="Rectangle 361">
              <a:extLst>
                <a:ext uri="{FF2B5EF4-FFF2-40B4-BE49-F238E27FC236}">
                  <a16:creationId xmlns:a16="http://schemas.microsoft.com/office/drawing/2014/main" id="{8359B1AE-51C8-3044-B97E-5773DA9294B7}"/>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63" name="Rectangle 362">
              <a:extLst>
                <a:ext uri="{FF2B5EF4-FFF2-40B4-BE49-F238E27FC236}">
                  <a16:creationId xmlns:a16="http://schemas.microsoft.com/office/drawing/2014/main" id="{97C4898F-1EEE-DF45-B81F-3C7C0D880570}"/>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64" name="Group 363">
            <a:extLst>
              <a:ext uri="{FF2B5EF4-FFF2-40B4-BE49-F238E27FC236}">
                <a16:creationId xmlns:a16="http://schemas.microsoft.com/office/drawing/2014/main" id="{780EFC70-92CF-F749-9CC4-13FE4FF12183}"/>
              </a:ext>
            </a:extLst>
          </p:cNvPr>
          <p:cNvGrpSpPr/>
          <p:nvPr/>
        </p:nvGrpSpPr>
        <p:grpSpPr>
          <a:xfrm>
            <a:off x="2605853" y="3553936"/>
            <a:ext cx="969870" cy="969870"/>
            <a:chOff x="3313739" y="2271697"/>
            <a:chExt cx="1316984" cy="1316984"/>
          </a:xfrm>
        </p:grpSpPr>
        <p:sp>
          <p:nvSpPr>
            <p:cNvPr id="365" name="Rectangle 364">
              <a:extLst>
                <a:ext uri="{FF2B5EF4-FFF2-40B4-BE49-F238E27FC236}">
                  <a16:creationId xmlns:a16="http://schemas.microsoft.com/office/drawing/2014/main" id="{39567C02-6632-7F49-859D-5761017128B2}"/>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366" name="Rectangle 365">
              <a:extLst>
                <a:ext uri="{FF2B5EF4-FFF2-40B4-BE49-F238E27FC236}">
                  <a16:creationId xmlns:a16="http://schemas.microsoft.com/office/drawing/2014/main" id="{571C735B-C62A-8740-BEC8-E9E958F24D47}"/>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67" name="Rectangle 366">
              <a:extLst>
                <a:ext uri="{FF2B5EF4-FFF2-40B4-BE49-F238E27FC236}">
                  <a16:creationId xmlns:a16="http://schemas.microsoft.com/office/drawing/2014/main" id="{6594DCFC-24DE-DA49-9A8D-F5B8B41B129B}"/>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68" name="Rectangle 367">
              <a:extLst>
                <a:ext uri="{FF2B5EF4-FFF2-40B4-BE49-F238E27FC236}">
                  <a16:creationId xmlns:a16="http://schemas.microsoft.com/office/drawing/2014/main" id="{A6B61BB3-608C-5C43-B021-0BF73E61CBEE}"/>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69" name="Rectangle 368">
              <a:extLst>
                <a:ext uri="{FF2B5EF4-FFF2-40B4-BE49-F238E27FC236}">
                  <a16:creationId xmlns:a16="http://schemas.microsoft.com/office/drawing/2014/main" id="{6A48F8C8-6C36-A649-B8AA-3ED22DBD5B92}"/>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70" name="Group 369">
            <a:extLst>
              <a:ext uri="{FF2B5EF4-FFF2-40B4-BE49-F238E27FC236}">
                <a16:creationId xmlns:a16="http://schemas.microsoft.com/office/drawing/2014/main" id="{A2A0137D-FD1C-EC45-ADFB-41410664993F}"/>
              </a:ext>
            </a:extLst>
          </p:cNvPr>
          <p:cNvGrpSpPr/>
          <p:nvPr/>
        </p:nvGrpSpPr>
        <p:grpSpPr>
          <a:xfrm>
            <a:off x="4053273" y="2301253"/>
            <a:ext cx="965975" cy="965975"/>
            <a:chOff x="3313739" y="2271697"/>
            <a:chExt cx="1316984" cy="1316984"/>
          </a:xfrm>
        </p:grpSpPr>
        <p:sp>
          <p:nvSpPr>
            <p:cNvPr id="371" name="Rectangle 370">
              <a:extLst>
                <a:ext uri="{FF2B5EF4-FFF2-40B4-BE49-F238E27FC236}">
                  <a16:creationId xmlns:a16="http://schemas.microsoft.com/office/drawing/2014/main" id="{E7404332-93C1-DD48-965F-C0A9197E262B}"/>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10</a:t>
              </a:r>
            </a:p>
          </p:txBody>
        </p:sp>
        <p:sp>
          <p:nvSpPr>
            <p:cNvPr id="372" name="Rectangle 371">
              <a:extLst>
                <a:ext uri="{FF2B5EF4-FFF2-40B4-BE49-F238E27FC236}">
                  <a16:creationId xmlns:a16="http://schemas.microsoft.com/office/drawing/2014/main" id="{E26B86DE-6918-1247-9492-36CEBDA09CFA}"/>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73" name="Rectangle 372">
              <a:extLst>
                <a:ext uri="{FF2B5EF4-FFF2-40B4-BE49-F238E27FC236}">
                  <a16:creationId xmlns:a16="http://schemas.microsoft.com/office/drawing/2014/main" id="{D11D447A-AB27-5D4F-93F4-2716851A7806}"/>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74" name="Rectangle 373">
              <a:extLst>
                <a:ext uri="{FF2B5EF4-FFF2-40B4-BE49-F238E27FC236}">
                  <a16:creationId xmlns:a16="http://schemas.microsoft.com/office/drawing/2014/main" id="{9ADC7974-7A3C-044B-B41A-73588BBED93C}"/>
                </a:ext>
              </a:extLst>
            </p:cNvPr>
            <p:cNvSpPr/>
            <p:nvPr/>
          </p:nvSpPr>
          <p:spPr>
            <a:xfrm>
              <a:off x="4226520"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75" name="Rectangle 374">
              <a:extLst>
                <a:ext uri="{FF2B5EF4-FFF2-40B4-BE49-F238E27FC236}">
                  <a16:creationId xmlns:a16="http://schemas.microsoft.com/office/drawing/2014/main" id="{E2FB0C23-25C4-0243-BC60-8151C9BE6F79}"/>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76" name="Group 375">
            <a:extLst>
              <a:ext uri="{FF2B5EF4-FFF2-40B4-BE49-F238E27FC236}">
                <a16:creationId xmlns:a16="http://schemas.microsoft.com/office/drawing/2014/main" id="{0DEBD5C6-7B5C-E145-97A8-71F23ACCFF42}"/>
              </a:ext>
            </a:extLst>
          </p:cNvPr>
          <p:cNvGrpSpPr/>
          <p:nvPr/>
        </p:nvGrpSpPr>
        <p:grpSpPr>
          <a:xfrm>
            <a:off x="4049375" y="3557473"/>
            <a:ext cx="969870" cy="969870"/>
            <a:chOff x="3313739" y="2271697"/>
            <a:chExt cx="1316984" cy="1316984"/>
          </a:xfrm>
        </p:grpSpPr>
        <p:sp>
          <p:nvSpPr>
            <p:cNvPr id="377" name="Rectangle 376">
              <a:extLst>
                <a:ext uri="{FF2B5EF4-FFF2-40B4-BE49-F238E27FC236}">
                  <a16:creationId xmlns:a16="http://schemas.microsoft.com/office/drawing/2014/main" id="{F4AD9BEA-F34A-564D-A0AA-353DB275D60F}"/>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sp>
          <p:nvSpPr>
            <p:cNvPr id="378" name="Rectangle 377">
              <a:extLst>
                <a:ext uri="{FF2B5EF4-FFF2-40B4-BE49-F238E27FC236}">
                  <a16:creationId xmlns:a16="http://schemas.microsoft.com/office/drawing/2014/main" id="{2B988B24-AF9E-E745-B811-F7ABA2B2DA30}"/>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79" name="Rectangle 378">
              <a:extLst>
                <a:ext uri="{FF2B5EF4-FFF2-40B4-BE49-F238E27FC236}">
                  <a16:creationId xmlns:a16="http://schemas.microsoft.com/office/drawing/2014/main" id="{ADA65D84-7472-BD4A-9890-797F3B785FE3}"/>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80" name="Rectangle 379">
              <a:extLst>
                <a:ext uri="{FF2B5EF4-FFF2-40B4-BE49-F238E27FC236}">
                  <a16:creationId xmlns:a16="http://schemas.microsoft.com/office/drawing/2014/main" id="{5425B03F-A381-F747-87E0-85E9ACAE9CC6}"/>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81" name="Rectangle 380">
              <a:extLst>
                <a:ext uri="{FF2B5EF4-FFF2-40B4-BE49-F238E27FC236}">
                  <a16:creationId xmlns:a16="http://schemas.microsoft.com/office/drawing/2014/main" id="{DCEB2722-D3AB-F74D-A195-FD55A7FF364A}"/>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82" name="Straight Connector 381">
            <a:extLst>
              <a:ext uri="{FF2B5EF4-FFF2-40B4-BE49-F238E27FC236}">
                <a16:creationId xmlns:a16="http://schemas.microsoft.com/office/drawing/2014/main" id="{35029E17-5548-3143-9CDE-A658A196B93E}"/>
              </a:ext>
            </a:extLst>
          </p:cNvPr>
          <p:cNvCxnSpPr>
            <a:cxnSpLocks/>
          </p:cNvCxnSpPr>
          <p:nvPr/>
        </p:nvCxnSpPr>
        <p:spPr>
          <a:xfrm>
            <a:off x="5021988" y="4046418"/>
            <a:ext cx="455861" cy="0"/>
          </a:xfrm>
          <a:prstGeom prst="line">
            <a:avLst/>
          </a:prstGeom>
          <a:noFill/>
          <a:ln w="76200" cap="rnd" cmpd="sng" algn="ctr">
            <a:solidFill>
              <a:srgbClr val="181F79"/>
            </a:solidFill>
            <a:prstDash val="solid"/>
          </a:ln>
          <a:effectLst/>
        </p:spPr>
      </p:cxnSp>
      <p:cxnSp>
        <p:nvCxnSpPr>
          <p:cNvPr id="383" name="Straight Connector 382">
            <a:extLst>
              <a:ext uri="{FF2B5EF4-FFF2-40B4-BE49-F238E27FC236}">
                <a16:creationId xmlns:a16="http://schemas.microsoft.com/office/drawing/2014/main" id="{F73F044D-09EC-C44C-B539-B000425F53DF}"/>
              </a:ext>
            </a:extLst>
          </p:cNvPr>
          <p:cNvCxnSpPr>
            <a:cxnSpLocks/>
          </p:cNvCxnSpPr>
          <p:nvPr/>
        </p:nvCxnSpPr>
        <p:spPr>
          <a:xfrm>
            <a:off x="2161059" y="2788135"/>
            <a:ext cx="464860" cy="0"/>
          </a:xfrm>
          <a:prstGeom prst="line">
            <a:avLst/>
          </a:prstGeom>
          <a:noFill/>
          <a:ln w="76200" cap="rnd" cmpd="sng" algn="ctr">
            <a:solidFill>
              <a:srgbClr val="181F79"/>
            </a:solidFill>
            <a:prstDash val="solid"/>
          </a:ln>
          <a:effectLst/>
        </p:spPr>
      </p:cxnSp>
      <p:cxnSp>
        <p:nvCxnSpPr>
          <p:cNvPr id="384" name="Straight Connector 383">
            <a:extLst>
              <a:ext uri="{FF2B5EF4-FFF2-40B4-BE49-F238E27FC236}">
                <a16:creationId xmlns:a16="http://schemas.microsoft.com/office/drawing/2014/main" id="{8FFDB9DA-AE80-8942-A28F-31BEC1607775}"/>
              </a:ext>
            </a:extLst>
          </p:cNvPr>
          <p:cNvCxnSpPr>
            <a:cxnSpLocks/>
          </p:cNvCxnSpPr>
          <p:nvPr/>
        </p:nvCxnSpPr>
        <p:spPr>
          <a:xfrm flipV="1">
            <a:off x="4513832" y="1984626"/>
            <a:ext cx="0" cy="318918"/>
          </a:xfrm>
          <a:prstGeom prst="line">
            <a:avLst/>
          </a:prstGeom>
          <a:noFill/>
          <a:ln w="76200" cap="rnd" cmpd="sng" algn="ctr">
            <a:solidFill>
              <a:srgbClr val="181F79"/>
            </a:solidFill>
            <a:prstDash val="solid"/>
          </a:ln>
          <a:effectLst/>
        </p:spPr>
      </p:cxnSp>
      <p:grpSp>
        <p:nvGrpSpPr>
          <p:cNvPr id="385" name="Group 384">
            <a:extLst>
              <a:ext uri="{FF2B5EF4-FFF2-40B4-BE49-F238E27FC236}">
                <a16:creationId xmlns:a16="http://schemas.microsoft.com/office/drawing/2014/main" id="{8C7FA438-5097-AB40-83F8-8F595A9BF9AE}"/>
              </a:ext>
            </a:extLst>
          </p:cNvPr>
          <p:cNvGrpSpPr/>
          <p:nvPr/>
        </p:nvGrpSpPr>
        <p:grpSpPr>
          <a:xfrm>
            <a:off x="4095897" y="4749401"/>
            <a:ext cx="969870" cy="969870"/>
            <a:chOff x="3313739" y="2271697"/>
            <a:chExt cx="1316984" cy="1316984"/>
          </a:xfrm>
        </p:grpSpPr>
        <p:sp>
          <p:nvSpPr>
            <p:cNvPr id="386" name="Rectangle 385">
              <a:extLst>
                <a:ext uri="{FF2B5EF4-FFF2-40B4-BE49-F238E27FC236}">
                  <a16:creationId xmlns:a16="http://schemas.microsoft.com/office/drawing/2014/main" id="{EAE28F64-8DFA-0C4D-8204-B32A9D772700}"/>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2</a:t>
              </a:r>
            </a:p>
          </p:txBody>
        </p:sp>
        <p:sp>
          <p:nvSpPr>
            <p:cNvPr id="387" name="Rectangle 386">
              <a:extLst>
                <a:ext uri="{FF2B5EF4-FFF2-40B4-BE49-F238E27FC236}">
                  <a16:creationId xmlns:a16="http://schemas.microsoft.com/office/drawing/2014/main" id="{70A71F78-9C84-1D49-89BA-1AE949298AFE}"/>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88" name="Rectangle 387">
              <a:extLst>
                <a:ext uri="{FF2B5EF4-FFF2-40B4-BE49-F238E27FC236}">
                  <a16:creationId xmlns:a16="http://schemas.microsoft.com/office/drawing/2014/main" id="{7C500E29-B562-6649-80B0-4E26D615FE63}"/>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89" name="Rectangle 388">
              <a:extLst>
                <a:ext uri="{FF2B5EF4-FFF2-40B4-BE49-F238E27FC236}">
                  <a16:creationId xmlns:a16="http://schemas.microsoft.com/office/drawing/2014/main" id="{75465092-7A26-D54D-9F6C-1123D5287034}"/>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90" name="Group 389">
            <a:extLst>
              <a:ext uri="{FF2B5EF4-FFF2-40B4-BE49-F238E27FC236}">
                <a16:creationId xmlns:a16="http://schemas.microsoft.com/office/drawing/2014/main" id="{D6E0F0C7-1BDA-3C4B-AEAF-7FE4568E93CC}"/>
              </a:ext>
            </a:extLst>
          </p:cNvPr>
          <p:cNvGrpSpPr/>
          <p:nvPr/>
        </p:nvGrpSpPr>
        <p:grpSpPr>
          <a:xfrm>
            <a:off x="5461078" y="4757422"/>
            <a:ext cx="969870" cy="969870"/>
            <a:chOff x="3313739" y="2271697"/>
            <a:chExt cx="1316984" cy="1316984"/>
          </a:xfrm>
        </p:grpSpPr>
        <p:sp>
          <p:nvSpPr>
            <p:cNvPr id="391" name="Rectangle 390">
              <a:extLst>
                <a:ext uri="{FF2B5EF4-FFF2-40B4-BE49-F238E27FC236}">
                  <a16:creationId xmlns:a16="http://schemas.microsoft.com/office/drawing/2014/main" id="{D218F7AE-8F95-B841-9912-76A79E8E68AC}"/>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3</a:t>
              </a:r>
            </a:p>
          </p:txBody>
        </p:sp>
        <p:sp>
          <p:nvSpPr>
            <p:cNvPr id="392" name="Rectangle 391">
              <a:extLst>
                <a:ext uri="{FF2B5EF4-FFF2-40B4-BE49-F238E27FC236}">
                  <a16:creationId xmlns:a16="http://schemas.microsoft.com/office/drawing/2014/main" id="{C1134B7C-5A6A-AA49-95E7-2D41377E544D}"/>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93" name="Rectangle 392">
              <a:extLst>
                <a:ext uri="{FF2B5EF4-FFF2-40B4-BE49-F238E27FC236}">
                  <a16:creationId xmlns:a16="http://schemas.microsoft.com/office/drawing/2014/main" id="{F23DA53E-EB36-534F-9A25-7DED6009AB66}"/>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94" name="Straight Connector 393">
            <a:extLst>
              <a:ext uri="{FF2B5EF4-FFF2-40B4-BE49-F238E27FC236}">
                <a16:creationId xmlns:a16="http://schemas.microsoft.com/office/drawing/2014/main" id="{858186B7-C1B7-4A4F-9AFD-47AE945E1CBA}"/>
              </a:ext>
            </a:extLst>
          </p:cNvPr>
          <p:cNvCxnSpPr>
            <a:cxnSpLocks/>
          </p:cNvCxnSpPr>
          <p:nvPr/>
        </p:nvCxnSpPr>
        <p:spPr>
          <a:xfrm>
            <a:off x="2178705" y="5205945"/>
            <a:ext cx="444794" cy="0"/>
          </a:xfrm>
          <a:prstGeom prst="line">
            <a:avLst/>
          </a:prstGeom>
          <a:noFill/>
          <a:ln w="76200" cap="rnd" cmpd="sng" algn="ctr">
            <a:solidFill>
              <a:srgbClr val="181F79"/>
            </a:solidFill>
            <a:prstDash val="solid"/>
          </a:ln>
          <a:effectLst/>
        </p:spPr>
      </p:cxnSp>
      <p:cxnSp>
        <p:nvCxnSpPr>
          <p:cNvPr id="395" name="Straight Connector 394">
            <a:extLst>
              <a:ext uri="{FF2B5EF4-FFF2-40B4-BE49-F238E27FC236}">
                <a16:creationId xmlns:a16="http://schemas.microsoft.com/office/drawing/2014/main" id="{CD412E5D-BC54-D947-BCC9-8744532C8080}"/>
              </a:ext>
            </a:extLst>
          </p:cNvPr>
          <p:cNvCxnSpPr>
            <a:cxnSpLocks/>
          </p:cNvCxnSpPr>
          <p:nvPr/>
        </p:nvCxnSpPr>
        <p:spPr>
          <a:xfrm>
            <a:off x="3575447" y="5243964"/>
            <a:ext cx="529712" cy="0"/>
          </a:xfrm>
          <a:prstGeom prst="line">
            <a:avLst/>
          </a:prstGeom>
          <a:noFill/>
          <a:ln w="76200" cap="rnd" cmpd="sng" algn="ctr">
            <a:solidFill>
              <a:srgbClr val="181F79"/>
            </a:solidFill>
            <a:prstDash val="solid"/>
          </a:ln>
          <a:effectLst/>
        </p:spPr>
      </p:cxnSp>
      <p:grpSp>
        <p:nvGrpSpPr>
          <p:cNvPr id="396" name="Group 395">
            <a:extLst>
              <a:ext uri="{FF2B5EF4-FFF2-40B4-BE49-F238E27FC236}">
                <a16:creationId xmlns:a16="http://schemas.microsoft.com/office/drawing/2014/main" id="{82277C55-F9B4-F844-B6FA-5B46D4DBAC5C}"/>
              </a:ext>
            </a:extLst>
          </p:cNvPr>
          <p:cNvGrpSpPr/>
          <p:nvPr/>
        </p:nvGrpSpPr>
        <p:grpSpPr>
          <a:xfrm>
            <a:off x="2623499" y="4755491"/>
            <a:ext cx="969870" cy="969870"/>
            <a:chOff x="3313739" y="2271697"/>
            <a:chExt cx="1316984" cy="1316984"/>
          </a:xfrm>
        </p:grpSpPr>
        <p:sp>
          <p:nvSpPr>
            <p:cNvPr id="397" name="Rectangle 396">
              <a:extLst>
                <a:ext uri="{FF2B5EF4-FFF2-40B4-BE49-F238E27FC236}">
                  <a16:creationId xmlns:a16="http://schemas.microsoft.com/office/drawing/2014/main" id="{3391180C-E281-044B-9A43-702AC4A90A3F}"/>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a:t>
              </a:r>
            </a:p>
          </p:txBody>
        </p:sp>
        <p:sp>
          <p:nvSpPr>
            <p:cNvPr id="398" name="Rectangle 397">
              <a:extLst>
                <a:ext uri="{FF2B5EF4-FFF2-40B4-BE49-F238E27FC236}">
                  <a16:creationId xmlns:a16="http://schemas.microsoft.com/office/drawing/2014/main" id="{ABE6BB12-BC91-AC44-BDA5-AFDFF3E3F0A5}"/>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99" name="Rectangle 398">
              <a:extLst>
                <a:ext uri="{FF2B5EF4-FFF2-40B4-BE49-F238E27FC236}">
                  <a16:creationId xmlns:a16="http://schemas.microsoft.com/office/drawing/2014/main" id="{80677828-5555-A845-AA2A-7C4F05ACECA0}"/>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00" name="Rectangle 399">
              <a:extLst>
                <a:ext uri="{FF2B5EF4-FFF2-40B4-BE49-F238E27FC236}">
                  <a16:creationId xmlns:a16="http://schemas.microsoft.com/office/drawing/2014/main" id="{4311848A-8D05-3C42-BFFC-381C124BA404}"/>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401" name="Straight Connector 400">
            <a:extLst>
              <a:ext uri="{FF2B5EF4-FFF2-40B4-BE49-F238E27FC236}">
                <a16:creationId xmlns:a16="http://schemas.microsoft.com/office/drawing/2014/main" id="{588A180B-61F7-0C4B-878F-053A5629D741}"/>
              </a:ext>
            </a:extLst>
          </p:cNvPr>
          <p:cNvCxnSpPr>
            <a:cxnSpLocks/>
          </p:cNvCxnSpPr>
          <p:nvPr/>
        </p:nvCxnSpPr>
        <p:spPr>
          <a:xfrm>
            <a:off x="2157850" y="1488989"/>
            <a:ext cx="444794" cy="0"/>
          </a:xfrm>
          <a:prstGeom prst="line">
            <a:avLst/>
          </a:prstGeom>
          <a:noFill/>
          <a:ln w="76200" cap="rnd" cmpd="sng" algn="ctr">
            <a:solidFill>
              <a:srgbClr val="181F79"/>
            </a:solidFill>
            <a:prstDash val="solid"/>
          </a:ln>
          <a:effectLst/>
        </p:spPr>
      </p:cxnSp>
      <p:cxnSp>
        <p:nvCxnSpPr>
          <p:cNvPr id="402" name="Straight Connector 401">
            <a:extLst>
              <a:ext uri="{FF2B5EF4-FFF2-40B4-BE49-F238E27FC236}">
                <a16:creationId xmlns:a16="http://schemas.microsoft.com/office/drawing/2014/main" id="{AA9BEDEB-D3D8-6A45-8FC9-35A5428DCA6F}"/>
              </a:ext>
            </a:extLst>
          </p:cNvPr>
          <p:cNvCxnSpPr>
            <a:cxnSpLocks/>
          </p:cNvCxnSpPr>
          <p:nvPr/>
        </p:nvCxnSpPr>
        <p:spPr>
          <a:xfrm flipV="1">
            <a:off x="3097739" y="2010996"/>
            <a:ext cx="0" cy="291213"/>
          </a:xfrm>
          <a:prstGeom prst="line">
            <a:avLst/>
          </a:prstGeom>
          <a:noFill/>
          <a:ln w="76200" cap="rnd" cmpd="sng" algn="ctr">
            <a:solidFill>
              <a:srgbClr val="181F79"/>
            </a:solidFill>
            <a:prstDash val="solid"/>
          </a:ln>
          <a:effectLst/>
        </p:spPr>
      </p:cxnSp>
      <p:cxnSp>
        <p:nvCxnSpPr>
          <p:cNvPr id="403" name="Straight Connector 402">
            <a:extLst>
              <a:ext uri="{FF2B5EF4-FFF2-40B4-BE49-F238E27FC236}">
                <a16:creationId xmlns:a16="http://schemas.microsoft.com/office/drawing/2014/main" id="{61D9CF63-E81C-F142-9BC2-E1497FB609E9}"/>
              </a:ext>
            </a:extLst>
          </p:cNvPr>
          <p:cNvCxnSpPr>
            <a:cxnSpLocks/>
          </p:cNvCxnSpPr>
          <p:nvPr/>
        </p:nvCxnSpPr>
        <p:spPr>
          <a:xfrm>
            <a:off x="3554592" y="1527008"/>
            <a:ext cx="533789" cy="0"/>
          </a:xfrm>
          <a:prstGeom prst="line">
            <a:avLst/>
          </a:prstGeom>
          <a:noFill/>
          <a:ln w="76200" cap="rnd" cmpd="sng" algn="ctr">
            <a:solidFill>
              <a:srgbClr val="181F79"/>
            </a:solidFill>
            <a:prstDash val="solid"/>
          </a:ln>
          <a:effectLst/>
        </p:spPr>
      </p:cxnSp>
      <p:grpSp>
        <p:nvGrpSpPr>
          <p:cNvPr id="404" name="Group 403">
            <a:extLst>
              <a:ext uri="{FF2B5EF4-FFF2-40B4-BE49-F238E27FC236}">
                <a16:creationId xmlns:a16="http://schemas.microsoft.com/office/drawing/2014/main" id="{AA9264A4-8344-1A48-88A9-2726FAF571DC}"/>
              </a:ext>
            </a:extLst>
          </p:cNvPr>
          <p:cNvGrpSpPr/>
          <p:nvPr/>
        </p:nvGrpSpPr>
        <p:grpSpPr>
          <a:xfrm>
            <a:off x="2602644" y="1038535"/>
            <a:ext cx="969870" cy="969870"/>
            <a:chOff x="3313739" y="2271697"/>
            <a:chExt cx="1316984" cy="1316984"/>
          </a:xfrm>
        </p:grpSpPr>
        <p:sp>
          <p:nvSpPr>
            <p:cNvPr id="405" name="Rectangle 404">
              <a:extLst>
                <a:ext uri="{FF2B5EF4-FFF2-40B4-BE49-F238E27FC236}">
                  <a16:creationId xmlns:a16="http://schemas.microsoft.com/office/drawing/2014/main" id="{23F0737D-6583-A047-92A2-03865C1CEF2A}"/>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13</a:t>
              </a:r>
            </a:p>
          </p:txBody>
        </p:sp>
        <p:sp>
          <p:nvSpPr>
            <p:cNvPr id="406" name="Rectangle 405">
              <a:extLst>
                <a:ext uri="{FF2B5EF4-FFF2-40B4-BE49-F238E27FC236}">
                  <a16:creationId xmlns:a16="http://schemas.microsoft.com/office/drawing/2014/main" id="{C2EEF187-428B-3447-89CF-E20880E977AC}"/>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07" name="Rectangle 406">
              <a:extLst>
                <a:ext uri="{FF2B5EF4-FFF2-40B4-BE49-F238E27FC236}">
                  <a16:creationId xmlns:a16="http://schemas.microsoft.com/office/drawing/2014/main" id="{BD2C33E6-CC68-DD44-985D-669046A16109}"/>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08" name="Rectangle 407">
              <a:extLst>
                <a:ext uri="{FF2B5EF4-FFF2-40B4-BE49-F238E27FC236}">
                  <a16:creationId xmlns:a16="http://schemas.microsoft.com/office/drawing/2014/main" id="{A3D9C173-FD16-314A-B098-A0B441746C2A}"/>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409" name="Straight Connector 408">
            <a:extLst>
              <a:ext uri="{FF2B5EF4-FFF2-40B4-BE49-F238E27FC236}">
                <a16:creationId xmlns:a16="http://schemas.microsoft.com/office/drawing/2014/main" id="{79D00864-997E-5647-9F6E-FB2BE0361966}"/>
              </a:ext>
            </a:extLst>
          </p:cNvPr>
          <p:cNvCxnSpPr>
            <a:cxnSpLocks/>
          </p:cNvCxnSpPr>
          <p:nvPr/>
        </p:nvCxnSpPr>
        <p:spPr>
          <a:xfrm flipV="1">
            <a:off x="4508134" y="2019017"/>
            <a:ext cx="0" cy="291213"/>
          </a:xfrm>
          <a:prstGeom prst="line">
            <a:avLst/>
          </a:prstGeom>
          <a:noFill/>
          <a:ln w="76200" cap="rnd" cmpd="sng" algn="ctr">
            <a:solidFill>
              <a:srgbClr val="181F79"/>
            </a:solidFill>
            <a:prstDash val="solid"/>
          </a:ln>
          <a:effectLst/>
        </p:spPr>
      </p:cxnSp>
      <p:cxnSp>
        <p:nvCxnSpPr>
          <p:cNvPr id="410" name="Straight Connector 409">
            <a:extLst>
              <a:ext uri="{FF2B5EF4-FFF2-40B4-BE49-F238E27FC236}">
                <a16:creationId xmlns:a16="http://schemas.microsoft.com/office/drawing/2014/main" id="{5D41BE16-FE46-8243-B588-EB666710B0B7}"/>
              </a:ext>
            </a:extLst>
          </p:cNvPr>
          <p:cNvCxnSpPr>
            <a:cxnSpLocks/>
          </p:cNvCxnSpPr>
          <p:nvPr/>
        </p:nvCxnSpPr>
        <p:spPr>
          <a:xfrm>
            <a:off x="4964987" y="1535029"/>
            <a:ext cx="664145" cy="1731"/>
          </a:xfrm>
          <a:prstGeom prst="line">
            <a:avLst/>
          </a:prstGeom>
          <a:noFill/>
          <a:ln w="76200" cap="rnd" cmpd="sng" algn="ctr">
            <a:solidFill>
              <a:srgbClr val="181F79"/>
            </a:solidFill>
            <a:prstDash val="solid"/>
          </a:ln>
          <a:effectLst/>
        </p:spPr>
      </p:cxnSp>
      <p:grpSp>
        <p:nvGrpSpPr>
          <p:cNvPr id="411" name="Group 410">
            <a:extLst>
              <a:ext uri="{FF2B5EF4-FFF2-40B4-BE49-F238E27FC236}">
                <a16:creationId xmlns:a16="http://schemas.microsoft.com/office/drawing/2014/main" id="{7A7A4183-C909-6747-9B2B-E82F5F749050}"/>
              </a:ext>
            </a:extLst>
          </p:cNvPr>
          <p:cNvGrpSpPr/>
          <p:nvPr/>
        </p:nvGrpSpPr>
        <p:grpSpPr>
          <a:xfrm>
            <a:off x="4013039" y="1046556"/>
            <a:ext cx="969870" cy="969870"/>
            <a:chOff x="3313739" y="2271697"/>
            <a:chExt cx="1316984" cy="1316984"/>
          </a:xfrm>
        </p:grpSpPr>
        <p:sp>
          <p:nvSpPr>
            <p:cNvPr id="412" name="Rectangle 411">
              <a:extLst>
                <a:ext uri="{FF2B5EF4-FFF2-40B4-BE49-F238E27FC236}">
                  <a16:creationId xmlns:a16="http://schemas.microsoft.com/office/drawing/2014/main" id="{E3198630-2EFA-FA46-9951-31492E7AED78}"/>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14</a:t>
              </a:r>
            </a:p>
          </p:txBody>
        </p:sp>
        <p:sp>
          <p:nvSpPr>
            <p:cNvPr id="413" name="Rectangle 412">
              <a:extLst>
                <a:ext uri="{FF2B5EF4-FFF2-40B4-BE49-F238E27FC236}">
                  <a16:creationId xmlns:a16="http://schemas.microsoft.com/office/drawing/2014/main" id="{1FED9AB5-ABAF-FB47-9184-677FEB74819D}"/>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14" name="Rectangle 413">
              <a:extLst>
                <a:ext uri="{FF2B5EF4-FFF2-40B4-BE49-F238E27FC236}">
                  <a16:creationId xmlns:a16="http://schemas.microsoft.com/office/drawing/2014/main" id="{378EE0A1-AD31-854D-A24B-D374E82CE28F}"/>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15" name="Rectangle 414">
              <a:extLst>
                <a:ext uri="{FF2B5EF4-FFF2-40B4-BE49-F238E27FC236}">
                  <a16:creationId xmlns:a16="http://schemas.microsoft.com/office/drawing/2014/main" id="{EF870337-997A-9B4E-AFC0-B8E789A2EB1B}"/>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416" name="Straight Connector 415">
            <a:extLst>
              <a:ext uri="{FF2B5EF4-FFF2-40B4-BE49-F238E27FC236}">
                <a16:creationId xmlns:a16="http://schemas.microsoft.com/office/drawing/2014/main" id="{3DC795D4-699C-6A46-AB14-3555C4970DEA}"/>
              </a:ext>
            </a:extLst>
          </p:cNvPr>
          <p:cNvCxnSpPr>
            <a:cxnSpLocks/>
          </p:cNvCxnSpPr>
          <p:nvPr/>
        </p:nvCxnSpPr>
        <p:spPr>
          <a:xfrm flipV="1">
            <a:off x="5950319" y="2055914"/>
            <a:ext cx="0" cy="291213"/>
          </a:xfrm>
          <a:prstGeom prst="line">
            <a:avLst/>
          </a:prstGeom>
          <a:noFill/>
          <a:ln w="76200" cap="rnd" cmpd="sng" algn="ctr">
            <a:solidFill>
              <a:srgbClr val="181F79"/>
            </a:solidFill>
            <a:prstDash val="solid"/>
          </a:ln>
          <a:effectLst/>
        </p:spPr>
      </p:cxnSp>
      <p:grpSp>
        <p:nvGrpSpPr>
          <p:cNvPr id="417" name="Group 416">
            <a:extLst>
              <a:ext uri="{FF2B5EF4-FFF2-40B4-BE49-F238E27FC236}">
                <a16:creationId xmlns:a16="http://schemas.microsoft.com/office/drawing/2014/main" id="{1324690E-BBA7-6D48-A45D-783A30CB04C4}"/>
              </a:ext>
            </a:extLst>
          </p:cNvPr>
          <p:cNvGrpSpPr/>
          <p:nvPr/>
        </p:nvGrpSpPr>
        <p:grpSpPr>
          <a:xfrm>
            <a:off x="5455224" y="1083453"/>
            <a:ext cx="969870" cy="969870"/>
            <a:chOff x="3313739" y="2271697"/>
            <a:chExt cx="1316984" cy="1316984"/>
          </a:xfrm>
        </p:grpSpPr>
        <p:sp>
          <p:nvSpPr>
            <p:cNvPr id="418" name="Rectangle 417">
              <a:extLst>
                <a:ext uri="{FF2B5EF4-FFF2-40B4-BE49-F238E27FC236}">
                  <a16:creationId xmlns:a16="http://schemas.microsoft.com/office/drawing/2014/main" id="{F6733907-0847-4149-ADC1-BEDBF54E540E}"/>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15</a:t>
              </a:r>
            </a:p>
          </p:txBody>
        </p:sp>
        <p:sp>
          <p:nvSpPr>
            <p:cNvPr id="419" name="Rectangle 418">
              <a:extLst>
                <a:ext uri="{FF2B5EF4-FFF2-40B4-BE49-F238E27FC236}">
                  <a16:creationId xmlns:a16="http://schemas.microsoft.com/office/drawing/2014/main" id="{947682B2-A5BA-1544-B49D-6884DB9A27B7}"/>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0" name="Rectangle 419">
              <a:extLst>
                <a:ext uri="{FF2B5EF4-FFF2-40B4-BE49-F238E27FC236}">
                  <a16:creationId xmlns:a16="http://schemas.microsoft.com/office/drawing/2014/main" id="{A177AD62-38A8-6C4F-9327-7F404561237D}"/>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421" name="Straight Connector 420">
            <a:extLst>
              <a:ext uri="{FF2B5EF4-FFF2-40B4-BE49-F238E27FC236}">
                <a16:creationId xmlns:a16="http://schemas.microsoft.com/office/drawing/2014/main" id="{47779677-596C-3E48-9050-CC37E77563CC}"/>
              </a:ext>
            </a:extLst>
          </p:cNvPr>
          <p:cNvCxnSpPr>
            <a:cxnSpLocks/>
          </p:cNvCxnSpPr>
          <p:nvPr/>
        </p:nvCxnSpPr>
        <p:spPr>
          <a:xfrm flipV="1">
            <a:off x="5939089" y="3315219"/>
            <a:ext cx="0" cy="291213"/>
          </a:xfrm>
          <a:prstGeom prst="line">
            <a:avLst/>
          </a:prstGeom>
          <a:noFill/>
          <a:ln w="76200" cap="rnd" cmpd="sng" algn="ctr">
            <a:solidFill>
              <a:srgbClr val="181F79"/>
            </a:solidFill>
            <a:prstDash val="solid"/>
          </a:ln>
          <a:effectLst/>
        </p:spPr>
      </p:cxnSp>
      <p:grpSp>
        <p:nvGrpSpPr>
          <p:cNvPr id="422" name="Group 421">
            <a:extLst>
              <a:ext uri="{FF2B5EF4-FFF2-40B4-BE49-F238E27FC236}">
                <a16:creationId xmlns:a16="http://schemas.microsoft.com/office/drawing/2014/main" id="{5C1369A0-2D6F-0E42-B7D6-CC5A17C85EF2}"/>
              </a:ext>
            </a:extLst>
          </p:cNvPr>
          <p:cNvGrpSpPr/>
          <p:nvPr/>
        </p:nvGrpSpPr>
        <p:grpSpPr>
          <a:xfrm>
            <a:off x="5443994" y="2342758"/>
            <a:ext cx="969870" cy="969870"/>
            <a:chOff x="3313739" y="2271697"/>
            <a:chExt cx="1316984" cy="1316984"/>
          </a:xfrm>
        </p:grpSpPr>
        <p:sp>
          <p:nvSpPr>
            <p:cNvPr id="423" name="Rectangle 422">
              <a:extLst>
                <a:ext uri="{FF2B5EF4-FFF2-40B4-BE49-F238E27FC236}">
                  <a16:creationId xmlns:a16="http://schemas.microsoft.com/office/drawing/2014/main" id="{2899EB43-1A43-374F-A18E-B15646CA2B8F}"/>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11</a:t>
              </a:r>
            </a:p>
          </p:txBody>
        </p:sp>
        <p:sp>
          <p:nvSpPr>
            <p:cNvPr id="424" name="Rectangle 423">
              <a:extLst>
                <a:ext uri="{FF2B5EF4-FFF2-40B4-BE49-F238E27FC236}">
                  <a16:creationId xmlns:a16="http://schemas.microsoft.com/office/drawing/2014/main" id="{695B62E6-11D9-1548-ADDA-2D767AC63A1E}"/>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5" name="Rectangle 424">
              <a:extLst>
                <a:ext uri="{FF2B5EF4-FFF2-40B4-BE49-F238E27FC236}">
                  <a16:creationId xmlns:a16="http://schemas.microsoft.com/office/drawing/2014/main" id="{011B93D8-0F83-E549-9F7D-CAB4D3A3FEFA}"/>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6" name="Rectangle 425">
              <a:extLst>
                <a:ext uri="{FF2B5EF4-FFF2-40B4-BE49-F238E27FC236}">
                  <a16:creationId xmlns:a16="http://schemas.microsoft.com/office/drawing/2014/main" id="{90EF6CFE-F5E5-FC47-ACBA-2618B55BEBF2}"/>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427" name="Group 426">
            <a:extLst>
              <a:ext uri="{FF2B5EF4-FFF2-40B4-BE49-F238E27FC236}">
                <a16:creationId xmlns:a16="http://schemas.microsoft.com/office/drawing/2014/main" id="{83C8D8C1-C8FF-0B46-8E02-AB83DA3BFE19}"/>
              </a:ext>
            </a:extLst>
          </p:cNvPr>
          <p:cNvGrpSpPr/>
          <p:nvPr/>
        </p:nvGrpSpPr>
        <p:grpSpPr>
          <a:xfrm>
            <a:off x="5461641" y="3563562"/>
            <a:ext cx="969870" cy="969870"/>
            <a:chOff x="3313739" y="2271697"/>
            <a:chExt cx="1316984" cy="1316984"/>
          </a:xfrm>
        </p:grpSpPr>
        <p:sp>
          <p:nvSpPr>
            <p:cNvPr id="428" name="Rectangle 427">
              <a:extLst>
                <a:ext uri="{FF2B5EF4-FFF2-40B4-BE49-F238E27FC236}">
                  <a16:creationId xmlns:a16="http://schemas.microsoft.com/office/drawing/2014/main" id="{3B119188-C105-CC40-9FD0-ED453FE7F617}"/>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7</a:t>
              </a:r>
            </a:p>
          </p:txBody>
        </p:sp>
        <p:sp>
          <p:nvSpPr>
            <p:cNvPr id="429" name="Rectangle 428">
              <a:extLst>
                <a:ext uri="{FF2B5EF4-FFF2-40B4-BE49-F238E27FC236}">
                  <a16:creationId xmlns:a16="http://schemas.microsoft.com/office/drawing/2014/main" id="{429B1747-C2B4-5B4F-BA04-BB724241A22A}"/>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30" name="Rectangle 429">
              <a:extLst>
                <a:ext uri="{FF2B5EF4-FFF2-40B4-BE49-F238E27FC236}">
                  <a16:creationId xmlns:a16="http://schemas.microsoft.com/office/drawing/2014/main" id="{C9366B67-C3EC-2D4D-8F33-5CABEA6C6E85}"/>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31" name="Rectangle 430">
              <a:extLst>
                <a:ext uri="{FF2B5EF4-FFF2-40B4-BE49-F238E27FC236}">
                  <a16:creationId xmlns:a16="http://schemas.microsoft.com/office/drawing/2014/main" id="{9360128D-27CB-6441-830F-1BE47EE43FD8}"/>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432" name="Straight Connector 431">
            <a:extLst>
              <a:ext uri="{FF2B5EF4-FFF2-40B4-BE49-F238E27FC236}">
                <a16:creationId xmlns:a16="http://schemas.microsoft.com/office/drawing/2014/main" id="{D198D98E-01A5-C545-A34D-B682D975242A}"/>
              </a:ext>
            </a:extLst>
          </p:cNvPr>
          <p:cNvCxnSpPr>
            <a:cxnSpLocks/>
          </p:cNvCxnSpPr>
          <p:nvPr/>
        </p:nvCxnSpPr>
        <p:spPr>
          <a:xfrm flipV="1">
            <a:off x="1749072" y="4461988"/>
            <a:ext cx="0" cy="318918"/>
          </a:xfrm>
          <a:prstGeom prst="line">
            <a:avLst/>
          </a:prstGeom>
          <a:noFill/>
          <a:ln w="76200" cap="rnd" cmpd="sng" algn="ctr">
            <a:solidFill>
              <a:srgbClr val="181F79"/>
            </a:solidFill>
            <a:prstDash val="solid"/>
          </a:ln>
          <a:effectLst/>
        </p:spPr>
      </p:cxnSp>
      <p:grpSp>
        <p:nvGrpSpPr>
          <p:cNvPr id="433" name="Group 432">
            <a:extLst>
              <a:ext uri="{FF2B5EF4-FFF2-40B4-BE49-F238E27FC236}">
                <a16:creationId xmlns:a16="http://schemas.microsoft.com/office/drawing/2014/main" id="{18279AC5-96DE-A146-8465-79020F5BBF4F}"/>
              </a:ext>
            </a:extLst>
          </p:cNvPr>
          <p:cNvGrpSpPr/>
          <p:nvPr/>
        </p:nvGrpSpPr>
        <p:grpSpPr>
          <a:xfrm>
            <a:off x="1237461" y="4726614"/>
            <a:ext cx="969870" cy="969870"/>
            <a:chOff x="3313739" y="2271697"/>
            <a:chExt cx="1316984" cy="1316984"/>
          </a:xfrm>
        </p:grpSpPr>
        <p:sp>
          <p:nvSpPr>
            <p:cNvPr id="434" name="Rectangle 433">
              <a:extLst>
                <a:ext uri="{FF2B5EF4-FFF2-40B4-BE49-F238E27FC236}">
                  <a16:creationId xmlns:a16="http://schemas.microsoft.com/office/drawing/2014/main" id="{03F034BC-D009-2B49-9F61-28473816540B}"/>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0</a:t>
              </a:r>
            </a:p>
          </p:txBody>
        </p:sp>
        <p:sp>
          <p:nvSpPr>
            <p:cNvPr id="435" name="Rectangle 434">
              <a:extLst>
                <a:ext uri="{FF2B5EF4-FFF2-40B4-BE49-F238E27FC236}">
                  <a16:creationId xmlns:a16="http://schemas.microsoft.com/office/drawing/2014/main" id="{DA7DD06C-2569-4444-A2E6-B6E465420E1F}"/>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36" name="Rectangle 435">
              <a:extLst>
                <a:ext uri="{FF2B5EF4-FFF2-40B4-BE49-F238E27FC236}">
                  <a16:creationId xmlns:a16="http://schemas.microsoft.com/office/drawing/2014/main" id="{9B3B3FBE-7512-AD42-9F13-C1BF32EFB570}"/>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437" name="Straight Connector 436">
            <a:extLst>
              <a:ext uri="{FF2B5EF4-FFF2-40B4-BE49-F238E27FC236}">
                <a16:creationId xmlns:a16="http://schemas.microsoft.com/office/drawing/2014/main" id="{B2A700BF-34D0-2548-9E84-8F62959BA3DF}"/>
              </a:ext>
            </a:extLst>
          </p:cNvPr>
          <p:cNvCxnSpPr>
            <a:cxnSpLocks/>
          </p:cNvCxnSpPr>
          <p:nvPr/>
        </p:nvCxnSpPr>
        <p:spPr>
          <a:xfrm flipV="1">
            <a:off x="1750202" y="4455812"/>
            <a:ext cx="0" cy="291213"/>
          </a:xfrm>
          <a:prstGeom prst="line">
            <a:avLst/>
          </a:prstGeom>
          <a:noFill/>
          <a:ln w="76200" cap="rnd" cmpd="sng" algn="ctr">
            <a:solidFill>
              <a:srgbClr val="181F79"/>
            </a:solidFill>
            <a:prstDash val="solid"/>
          </a:ln>
          <a:effectLst/>
        </p:spPr>
      </p:cxnSp>
      <p:cxnSp>
        <p:nvCxnSpPr>
          <p:cNvPr id="438" name="Straight Connector 437">
            <a:extLst>
              <a:ext uri="{FF2B5EF4-FFF2-40B4-BE49-F238E27FC236}">
                <a16:creationId xmlns:a16="http://schemas.microsoft.com/office/drawing/2014/main" id="{CE32E87A-F490-2F44-AA55-74FDAAECF5D1}"/>
              </a:ext>
            </a:extLst>
          </p:cNvPr>
          <p:cNvCxnSpPr>
            <a:cxnSpLocks/>
          </p:cNvCxnSpPr>
          <p:nvPr/>
        </p:nvCxnSpPr>
        <p:spPr>
          <a:xfrm flipV="1">
            <a:off x="1766718" y="3218725"/>
            <a:ext cx="0" cy="318918"/>
          </a:xfrm>
          <a:prstGeom prst="line">
            <a:avLst/>
          </a:prstGeom>
          <a:noFill/>
          <a:ln w="76200" cap="rnd" cmpd="sng" algn="ctr">
            <a:solidFill>
              <a:srgbClr val="181F79"/>
            </a:solidFill>
            <a:prstDash val="solid"/>
          </a:ln>
          <a:effectLst/>
        </p:spPr>
      </p:cxnSp>
      <p:grpSp>
        <p:nvGrpSpPr>
          <p:cNvPr id="439" name="Group 438">
            <a:extLst>
              <a:ext uri="{FF2B5EF4-FFF2-40B4-BE49-F238E27FC236}">
                <a16:creationId xmlns:a16="http://schemas.microsoft.com/office/drawing/2014/main" id="{8B733A88-A1C1-8743-819B-39C272638AA6}"/>
              </a:ext>
            </a:extLst>
          </p:cNvPr>
          <p:cNvGrpSpPr/>
          <p:nvPr/>
        </p:nvGrpSpPr>
        <p:grpSpPr>
          <a:xfrm>
            <a:off x="1255107" y="3483351"/>
            <a:ext cx="969870" cy="969870"/>
            <a:chOff x="3313739" y="2271697"/>
            <a:chExt cx="1316984" cy="1316984"/>
          </a:xfrm>
        </p:grpSpPr>
        <p:sp>
          <p:nvSpPr>
            <p:cNvPr id="440" name="Rectangle 439">
              <a:extLst>
                <a:ext uri="{FF2B5EF4-FFF2-40B4-BE49-F238E27FC236}">
                  <a16:creationId xmlns:a16="http://schemas.microsoft.com/office/drawing/2014/main" id="{A86A4356-27F8-4444-9D9D-15607C79A649}"/>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4</a:t>
              </a:r>
            </a:p>
          </p:txBody>
        </p:sp>
        <p:sp>
          <p:nvSpPr>
            <p:cNvPr id="441" name="Rectangle 440">
              <a:extLst>
                <a:ext uri="{FF2B5EF4-FFF2-40B4-BE49-F238E27FC236}">
                  <a16:creationId xmlns:a16="http://schemas.microsoft.com/office/drawing/2014/main" id="{A66E9394-3517-7943-B5B5-E67434250E69}"/>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2" name="Rectangle 441">
              <a:extLst>
                <a:ext uri="{FF2B5EF4-FFF2-40B4-BE49-F238E27FC236}">
                  <a16:creationId xmlns:a16="http://schemas.microsoft.com/office/drawing/2014/main" id="{1B7C287C-9596-F341-8422-6EF6D215B441}"/>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3" name="Rectangle 442">
              <a:extLst>
                <a:ext uri="{FF2B5EF4-FFF2-40B4-BE49-F238E27FC236}">
                  <a16:creationId xmlns:a16="http://schemas.microsoft.com/office/drawing/2014/main" id="{5945E69E-26FD-F747-AF27-CD41BDD498D8}"/>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444" name="Straight Connector 443">
            <a:extLst>
              <a:ext uri="{FF2B5EF4-FFF2-40B4-BE49-F238E27FC236}">
                <a16:creationId xmlns:a16="http://schemas.microsoft.com/office/drawing/2014/main" id="{4CB743E2-D0C7-BA4F-ABED-06899CB9E672}"/>
              </a:ext>
            </a:extLst>
          </p:cNvPr>
          <p:cNvCxnSpPr>
            <a:cxnSpLocks/>
          </p:cNvCxnSpPr>
          <p:nvPr/>
        </p:nvCxnSpPr>
        <p:spPr>
          <a:xfrm flipV="1">
            <a:off x="1774739" y="1985087"/>
            <a:ext cx="0" cy="318918"/>
          </a:xfrm>
          <a:prstGeom prst="line">
            <a:avLst/>
          </a:prstGeom>
          <a:noFill/>
          <a:ln w="76200" cap="rnd" cmpd="sng" algn="ctr">
            <a:solidFill>
              <a:srgbClr val="181F79"/>
            </a:solidFill>
            <a:prstDash val="solid"/>
          </a:ln>
          <a:effectLst/>
        </p:spPr>
      </p:cxnSp>
      <p:grpSp>
        <p:nvGrpSpPr>
          <p:cNvPr id="445" name="Group 444">
            <a:extLst>
              <a:ext uri="{FF2B5EF4-FFF2-40B4-BE49-F238E27FC236}">
                <a16:creationId xmlns:a16="http://schemas.microsoft.com/office/drawing/2014/main" id="{BDEFDC07-EBF4-594E-ACF7-4D974E64A990}"/>
              </a:ext>
            </a:extLst>
          </p:cNvPr>
          <p:cNvGrpSpPr/>
          <p:nvPr/>
        </p:nvGrpSpPr>
        <p:grpSpPr>
          <a:xfrm>
            <a:off x="1263128" y="2249713"/>
            <a:ext cx="969870" cy="969870"/>
            <a:chOff x="3313739" y="2271697"/>
            <a:chExt cx="1316984" cy="1316984"/>
          </a:xfrm>
        </p:grpSpPr>
        <p:sp>
          <p:nvSpPr>
            <p:cNvPr id="446" name="Rectangle 445">
              <a:extLst>
                <a:ext uri="{FF2B5EF4-FFF2-40B4-BE49-F238E27FC236}">
                  <a16:creationId xmlns:a16="http://schemas.microsoft.com/office/drawing/2014/main" id="{AF3FCEFF-73BC-1742-9A60-E5ED9548A271}"/>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8</a:t>
              </a:r>
            </a:p>
          </p:txBody>
        </p:sp>
        <p:sp>
          <p:nvSpPr>
            <p:cNvPr id="447" name="Rectangle 446">
              <a:extLst>
                <a:ext uri="{FF2B5EF4-FFF2-40B4-BE49-F238E27FC236}">
                  <a16:creationId xmlns:a16="http://schemas.microsoft.com/office/drawing/2014/main" id="{6FACC654-2096-2541-9723-6104319E51D3}"/>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8" name="Rectangle 447">
              <a:extLst>
                <a:ext uri="{FF2B5EF4-FFF2-40B4-BE49-F238E27FC236}">
                  <a16:creationId xmlns:a16="http://schemas.microsoft.com/office/drawing/2014/main" id="{6B535834-C313-5A4A-A8B2-5AF69061ECD3}"/>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9" name="Rectangle 448">
              <a:extLst>
                <a:ext uri="{FF2B5EF4-FFF2-40B4-BE49-F238E27FC236}">
                  <a16:creationId xmlns:a16="http://schemas.microsoft.com/office/drawing/2014/main" id="{4CB8056C-87FE-AA45-AE08-3F368DE4EFE3}"/>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450" name="Group 449">
            <a:extLst>
              <a:ext uri="{FF2B5EF4-FFF2-40B4-BE49-F238E27FC236}">
                <a16:creationId xmlns:a16="http://schemas.microsoft.com/office/drawing/2014/main" id="{8C773584-FCEB-F943-80F1-62DB89B486EE}"/>
              </a:ext>
            </a:extLst>
          </p:cNvPr>
          <p:cNvGrpSpPr/>
          <p:nvPr/>
        </p:nvGrpSpPr>
        <p:grpSpPr>
          <a:xfrm>
            <a:off x="1280774" y="1006450"/>
            <a:ext cx="969870" cy="969870"/>
            <a:chOff x="3313739" y="2271697"/>
            <a:chExt cx="1316984" cy="1316984"/>
          </a:xfrm>
        </p:grpSpPr>
        <p:sp>
          <p:nvSpPr>
            <p:cNvPr id="451" name="Rectangle 450">
              <a:extLst>
                <a:ext uri="{FF2B5EF4-FFF2-40B4-BE49-F238E27FC236}">
                  <a16:creationId xmlns:a16="http://schemas.microsoft.com/office/drawing/2014/main" id="{CF092180-1B0D-354A-8E29-DC1EDD14B84D}"/>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12</a:t>
              </a:r>
            </a:p>
          </p:txBody>
        </p:sp>
        <p:sp>
          <p:nvSpPr>
            <p:cNvPr id="452" name="Rectangle 451">
              <a:extLst>
                <a:ext uri="{FF2B5EF4-FFF2-40B4-BE49-F238E27FC236}">
                  <a16:creationId xmlns:a16="http://schemas.microsoft.com/office/drawing/2014/main" id="{E5EF9FCB-EB3D-AD4E-B55E-3DCA9E8D0763}"/>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3" name="Rectangle 452">
              <a:extLst>
                <a:ext uri="{FF2B5EF4-FFF2-40B4-BE49-F238E27FC236}">
                  <a16:creationId xmlns:a16="http://schemas.microsoft.com/office/drawing/2014/main" id="{8CA0ADDC-1A24-9C4F-BAEB-86061B4A5871}"/>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454" name="Group 453">
            <a:extLst>
              <a:ext uri="{FF2B5EF4-FFF2-40B4-BE49-F238E27FC236}">
                <a16:creationId xmlns:a16="http://schemas.microsoft.com/office/drawing/2014/main" id="{921DA295-F763-204C-919A-03F326AE2858}"/>
              </a:ext>
            </a:extLst>
          </p:cNvPr>
          <p:cNvGrpSpPr/>
          <p:nvPr/>
        </p:nvGrpSpPr>
        <p:grpSpPr>
          <a:xfrm>
            <a:off x="3242048" y="2592698"/>
            <a:ext cx="317010" cy="400110"/>
            <a:chOff x="7658036" y="5719166"/>
            <a:chExt cx="339462" cy="428448"/>
          </a:xfrm>
        </p:grpSpPr>
        <p:sp>
          <p:nvSpPr>
            <p:cNvPr id="455" name="Oval 454">
              <a:extLst>
                <a:ext uri="{FF2B5EF4-FFF2-40B4-BE49-F238E27FC236}">
                  <a16:creationId xmlns:a16="http://schemas.microsoft.com/office/drawing/2014/main" id="{F116585E-3660-DD4C-AB54-76BEBB7928F3}"/>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6" name="Rectangle 455">
              <a:extLst>
                <a:ext uri="{FF2B5EF4-FFF2-40B4-BE49-F238E27FC236}">
                  <a16:creationId xmlns:a16="http://schemas.microsoft.com/office/drawing/2014/main" id="{3115C67B-BAB3-564A-9A6C-8F6E298B3916}"/>
                </a:ext>
              </a:extLst>
            </p:cNvPr>
            <p:cNvSpPr/>
            <p:nvPr/>
          </p:nvSpPr>
          <p:spPr>
            <a:xfrm>
              <a:off x="7660713" y="5719166"/>
              <a:ext cx="33678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a:t>
              </a:r>
            </a:p>
          </p:txBody>
        </p:sp>
      </p:grpSp>
      <p:grpSp>
        <p:nvGrpSpPr>
          <p:cNvPr id="457" name="Group 456">
            <a:extLst>
              <a:ext uri="{FF2B5EF4-FFF2-40B4-BE49-F238E27FC236}">
                <a16:creationId xmlns:a16="http://schemas.microsoft.com/office/drawing/2014/main" id="{39E949AD-4041-C44D-A561-23A38623AA2F}"/>
              </a:ext>
            </a:extLst>
          </p:cNvPr>
          <p:cNvGrpSpPr/>
          <p:nvPr/>
        </p:nvGrpSpPr>
        <p:grpSpPr>
          <a:xfrm>
            <a:off x="2942061" y="3515119"/>
            <a:ext cx="317010" cy="400110"/>
            <a:chOff x="7658036" y="5719166"/>
            <a:chExt cx="339462" cy="428448"/>
          </a:xfrm>
        </p:grpSpPr>
        <p:sp>
          <p:nvSpPr>
            <p:cNvPr id="458" name="Oval 457">
              <a:extLst>
                <a:ext uri="{FF2B5EF4-FFF2-40B4-BE49-F238E27FC236}">
                  <a16:creationId xmlns:a16="http://schemas.microsoft.com/office/drawing/2014/main" id="{9509C720-9132-864A-9CBF-9A8DD98C4302}"/>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9" name="Rectangle 458">
              <a:extLst>
                <a:ext uri="{FF2B5EF4-FFF2-40B4-BE49-F238E27FC236}">
                  <a16:creationId xmlns:a16="http://schemas.microsoft.com/office/drawing/2014/main" id="{D62E6365-8EB8-BE42-98CF-10B645BA0915}"/>
                </a:ext>
              </a:extLst>
            </p:cNvPr>
            <p:cNvSpPr/>
            <p:nvPr/>
          </p:nvSpPr>
          <p:spPr>
            <a:xfrm>
              <a:off x="7660713" y="5719166"/>
              <a:ext cx="33678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7</a:t>
              </a:r>
            </a:p>
          </p:txBody>
        </p:sp>
      </p:grpSp>
      <p:grpSp>
        <p:nvGrpSpPr>
          <p:cNvPr id="460" name="Group 459">
            <a:extLst>
              <a:ext uri="{FF2B5EF4-FFF2-40B4-BE49-F238E27FC236}">
                <a16:creationId xmlns:a16="http://schemas.microsoft.com/office/drawing/2014/main" id="{A7301093-4318-1A48-8395-CC085507D9B0}"/>
              </a:ext>
            </a:extLst>
          </p:cNvPr>
          <p:cNvGrpSpPr/>
          <p:nvPr/>
        </p:nvGrpSpPr>
        <p:grpSpPr>
          <a:xfrm>
            <a:off x="3957667" y="3832753"/>
            <a:ext cx="444352" cy="400110"/>
            <a:chOff x="7591194" y="5719166"/>
            <a:chExt cx="475823" cy="428448"/>
          </a:xfrm>
        </p:grpSpPr>
        <p:sp>
          <p:nvSpPr>
            <p:cNvPr id="461" name="Oval 460">
              <a:extLst>
                <a:ext uri="{FF2B5EF4-FFF2-40B4-BE49-F238E27FC236}">
                  <a16:creationId xmlns:a16="http://schemas.microsoft.com/office/drawing/2014/main" id="{BB7DBE48-454C-1D46-80FD-1680A100CA10}"/>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62" name="Rectangle 461">
              <a:extLst>
                <a:ext uri="{FF2B5EF4-FFF2-40B4-BE49-F238E27FC236}">
                  <a16:creationId xmlns:a16="http://schemas.microsoft.com/office/drawing/2014/main" id="{877B4B6B-90BC-EB41-8B75-E657BFC6934A}"/>
                </a:ext>
              </a:extLst>
            </p:cNvPr>
            <p:cNvSpPr/>
            <p:nvPr/>
          </p:nvSpPr>
          <p:spPr>
            <a:xfrm>
              <a:off x="7591194" y="5719166"/>
              <a:ext cx="475823"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14</a:t>
              </a:r>
            </a:p>
          </p:txBody>
        </p:sp>
      </p:grpSp>
      <p:grpSp>
        <p:nvGrpSpPr>
          <p:cNvPr id="463" name="Group 462">
            <a:extLst>
              <a:ext uri="{FF2B5EF4-FFF2-40B4-BE49-F238E27FC236}">
                <a16:creationId xmlns:a16="http://schemas.microsoft.com/office/drawing/2014/main" id="{55BF9E53-FA49-AA4B-BE5D-7976232D4EE5}"/>
              </a:ext>
            </a:extLst>
          </p:cNvPr>
          <p:cNvGrpSpPr/>
          <p:nvPr/>
        </p:nvGrpSpPr>
        <p:grpSpPr>
          <a:xfrm>
            <a:off x="4384246" y="2916748"/>
            <a:ext cx="317010" cy="400110"/>
            <a:chOff x="7658036" y="5719166"/>
            <a:chExt cx="339462" cy="428448"/>
          </a:xfrm>
        </p:grpSpPr>
        <p:sp>
          <p:nvSpPr>
            <p:cNvPr id="464" name="Oval 463">
              <a:extLst>
                <a:ext uri="{FF2B5EF4-FFF2-40B4-BE49-F238E27FC236}">
                  <a16:creationId xmlns:a16="http://schemas.microsoft.com/office/drawing/2014/main" id="{EDF0E2C3-D697-944C-8EC6-CB1DB3999F48}"/>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65" name="Rectangle 464">
              <a:extLst>
                <a:ext uri="{FF2B5EF4-FFF2-40B4-BE49-F238E27FC236}">
                  <a16:creationId xmlns:a16="http://schemas.microsoft.com/office/drawing/2014/main" id="{870B4DFF-79E2-2B46-A475-93D69E63031A}"/>
                </a:ext>
              </a:extLst>
            </p:cNvPr>
            <p:cNvSpPr/>
            <p:nvPr/>
          </p:nvSpPr>
          <p:spPr>
            <a:xfrm>
              <a:off x="7660713" y="5719166"/>
              <a:ext cx="33678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8</a:t>
              </a:r>
            </a:p>
          </p:txBody>
        </p:sp>
      </p:grpSp>
      <p:sp>
        <p:nvSpPr>
          <p:cNvPr id="466" name="Callout: Line 167">
            <a:extLst>
              <a:ext uri="{FF2B5EF4-FFF2-40B4-BE49-F238E27FC236}">
                <a16:creationId xmlns:a16="http://schemas.microsoft.com/office/drawing/2014/main" id="{2D364862-9BF8-7A4B-90DE-D8987BA13D4E}"/>
              </a:ext>
            </a:extLst>
          </p:cNvPr>
          <p:cNvSpPr/>
          <p:nvPr/>
        </p:nvSpPr>
        <p:spPr>
          <a:xfrm>
            <a:off x="3245921" y="1946698"/>
            <a:ext cx="934651" cy="365125"/>
          </a:xfrm>
          <a:prstGeom prst="borderCallout1">
            <a:avLst>
              <a:gd name="adj1" fmla="val 96875"/>
              <a:gd name="adj2" fmla="val 77980"/>
              <a:gd name="adj3" fmla="val 216355"/>
              <a:gd name="adj4" fmla="val 22232"/>
            </a:avLst>
          </a:prstGeom>
          <a:solidFill>
            <a:srgbClr val="181F79"/>
          </a:solidFill>
          <a:ln w="34925"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rPr>
              <a:t>Upgrade to FF</a:t>
            </a:r>
          </a:p>
        </p:txBody>
      </p:sp>
      <p:sp>
        <p:nvSpPr>
          <p:cNvPr id="467" name="Oval 466">
            <a:extLst>
              <a:ext uri="{FF2B5EF4-FFF2-40B4-BE49-F238E27FC236}">
                <a16:creationId xmlns:a16="http://schemas.microsoft.com/office/drawing/2014/main" id="{6CD7BAD1-158E-4946-9BF2-B2F31843FC2E}"/>
              </a:ext>
            </a:extLst>
          </p:cNvPr>
          <p:cNvSpPr/>
          <p:nvPr/>
        </p:nvSpPr>
        <p:spPr>
          <a:xfrm>
            <a:off x="2550063" y="5571662"/>
            <a:ext cx="194060" cy="194060"/>
          </a:xfrm>
          <a:prstGeom prst="ellipse">
            <a:avLst/>
          </a:prstGeom>
          <a:solidFill>
            <a:srgbClr val="918655"/>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68" name="Callout: Line 173">
            <a:extLst>
              <a:ext uri="{FF2B5EF4-FFF2-40B4-BE49-F238E27FC236}">
                <a16:creationId xmlns:a16="http://schemas.microsoft.com/office/drawing/2014/main" id="{72ECA54E-8031-5641-8A3B-8D7062B09834}"/>
              </a:ext>
            </a:extLst>
          </p:cNvPr>
          <p:cNvSpPr/>
          <p:nvPr/>
        </p:nvSpPr>
        <p:spPr>
          <a:xfrm>
            <a:off x="3169721" y="5956690"/>
            <a:ext cx="830350" cy="308008"/>
          </a:xfrm>
          <a:prstGeom prst="borderCallout1">
            <a:avLst>
              <a:gd name="adj1" fmla="val 1009"/>
              <a:gd name="adj2" fmla="val -1510"/>
              <a:gd name="adj3" fmla="val -72075"/>
              <a:gd name="adj4" fmla="val -58892"/>
            </a:avLst>
          </a:prstGeom>
          <a:solidFill>
            <a:srgbClr val="181F79"/>
          </a:solidFill>
          <a:ln w="2540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Trebuchet MS" panose="020B0603020202020204"/>
                <a:ea typeface="+mn-ea"/>
                <a:cs typeface="+mn-cs"/>
              </a:rPr>
              <a:t>Seeker</a:t>
            </a:r>
          </a:p>
        </p:txBody>
      </p:sp>
      <p:sp>
        <p:nvSpPr>
          <p:cNvPr id="471" name="Callout: Line 176">
            <a:extLst>
              <a:ext uri="{FF2B5EF4-FFF2-40B4-BE49-F238E27FC236}">
                <a16:creationId xmlns:a16="http://schemas.microsoft.com/office/drawing/2014/main" id="{82381680-46E3-9541-9671-CF8C3055A17F}"/>
              </a:ext>
            </a:extLst>
          </p:cNvPr>
          <p:cNvSpPr/>
          <p:nvPr/>
        </p:nvSpPr>
        <p:spPr>
          <a:xfrm>
            <a:off x="1969571" y="2955988"/>
            <a:ext cx="934651" cy="422635"/>
          </a:xfrm>
          <a:prstGeom prst="borderCallout1">
            <a:avLst>
              <a:gd name="adj1" fmla="val 87598"/>
              <a:gd name="adj2" fmla="val 2567"/>
              <a:gd name="adj3" fmla="val 210171"/>
              <a:gd name="adj4" fmla="val 107837"/>
            </a:avLst>
          </a:prstGeom>
          <a:solidFill>
            <a:srgbClr val="181F79"/>
          </a:solidFill>
          <a:ln w="34925"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rPr>
              <a:t>Upgrade to FF</a:t>
            </a:r>
          </a:p>
        </p:txBody>
      </p:sp>
      <p:sp>
        <p:nvSpPr>
          <p:cNvPr id="473" name="Oval 472">
            <a:extLst>
              <a:ext uri="{FF2B5EF4-FFF2-40B4-BE49-F238E27FC236}">
                <a16:creationId xmlns:a16="http://schemas.microsoft.com/office/drawing/2014/main" id="{967E56BA-7950-2B41-B668-DC4A97406D67}"/>
              </a:ext>
            </a:extLst>
          </p:cNvPr>
          <p:cNvSpPr/>
          <p:nvPr/>
        </p:nvSpPr>
        <p:spPr>
          <a:xfrm>
            <a:off x="6306088" y="4412787"/>
            <a:ext cx="194060" cy="194060"/>
          </a:xfrm>
          <a:prstGeom prst="ellipse">
            <a:avLst/>
          </a:prstGeom>
          <a:solidFill>
            <a:srgbClr val="918655"/>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nvGrpSpPr>
          <p:cNvPr id="474" name="Group 473">
            <a:extLst>
              <a:ext uri="{FF2B5EF4-FFF2-40B4-BE49-F238E27FC236}">
                <a16:creationId xmlns:a16="http://schemas.microsoft.com/office/drawing/2014/main" id="{5E60C7CB-0EA5-B94D-B743-680777D74987}"/>
              </a:ext>
            </a:extLst>
          </p:cNvPr>
          <p:cNvGrpSpPr/>
          <p:nvPr/>
        </p:nvGrpSpPr>
        <p:grpSpPr>
          <a:xfrm>
            <a:off x="3263338" y="2846208"/>
            <a:ext cx="1095173" cy="1109659"/>
            <a:chOff x="3358483" y="3831696"/>
            <a:chExt cx="1095173" cy="1109659"/>
          </a:xfrm>
        </p:grpSpPr>
        <p:grpSp>
          <p:nvGrpSpPr>
            <p:cNvPr id="475" name="Group 474">
              <a:extLst>
                <a:ext uri="{FF2B5EF4-FFF2-40B4-BE49-F238E27FC236}">
                  <a16:creationId xmlns:a16="http://schemas.microsoft.com/office/drawing/2014/main" id="{C2DA212E-A23F-9341-AB90-A0EC2DCF2A7F}"/>
                </a:ext>
              </a:extLst>
            </p:cNvPr>
            <p:cNvGrpSpPr/>
            <p:nvPr/>
          </p:nvGrpSpPr>
          <p:grpSpPr>
            <a:xfrm>
              <a:off x="3378924" y="3831696"/>
              <a:ext cx="1065485" cy="1109659"/>
              <a:chOff x="4316649" y="1697283"/>
              <a:chExt cx="2037523" cy="2121997"/>
            </a:xfrm>
          </p:grpSpPr>
          <p:sp>
            <p:nvSpPr>
              <p:cNvPr id="477" name="Arrow: Curved Down 43">
                <a:extLst>
                  <a:ext uri="{FF2B5EF4-FFF2-40B4-BE49-F238E27FC236}">
                    <a16:creationId xmlns:a16="http://schemas.microsoft.com/office/drawing/2014/main" id="{BB43A74B-363E-5746-8FDD-11B2E2144C51}"/>
                  </a:ext>
                </a:extLst>
              </p:cNvPr>
              <p:cNvSpPr/>
              <p:nvPr/>
            </p:nvSpPr>
            <p:spPr>
              <a:xfrm rot="329651" flipH="1">
                <a:off x="4815062" y="1697283"/>
                <a:ext cx="993049"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478" name="Arrow: Curved Down 44">
                <a:extLst>
                  <a:ext uri="{FF2B5EF4-FFF2-40B4-BE49-F238E27FC236}">
                    <a16:creationId xmlns:a16="http://schemas.microsoft.com/office/drawing/2014/main" id="{624603D1-2A70-D04D-945D-A23F69A4A0D0}"/>
                  </a:ext>
                </a:extLst>
              </p:cNvPr>
              <p:cNvSpPr/>
              <p:nvPr/>
            </p:nvSpPr>
            <p:spPr>
              <a:xfrm rot="16200000" flipH="1">
                <a:off x="4005334" y="2521118"/>
                <a:ext cx="990600"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479" name="Arrow: Curved Down 45">
                <a:extLst>
                  <a:ext uri="{FF2B5EF4-FFF2-40B4-BE49-F238E27FC236}">
                    <a16:creationId xmlns:a16="http://schemas.microsoft.com/office/drawing/2014/main" id="{4739ACFC-8B92-DC47-9F16-460E62D01100}"/>
                  </a:ext>
                </a:extLst>
              </p:cNvPr>
              <p:cNvSpPr/>
              <p:nvPr/>
            </p:nvSpPr>
            <p:spPr>
              <a:xfrm rot="11279851" flipH="1">
                <a:off x="4855743" y="3413597"/>
                <a:ext cx="962334" cy="405683"/>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480" name="Arrow: Curved Down 46">
                <a:extLst>
                  <a:ext uri="{FF2B5EF4-FFF2-40B4-BE49-F238E27FC236}">
                    <a16:creationId xmlns:a16="http://schemas.microsoft.com/office/drawing/2014/main" id="{602DAD0D-7AB4-164F-8270-8244A7DB49D3}"/>
                  </a:ext>
                </a:extLst>
              </p:cNvPr>
              <p:cNvSpPr/>
              <p:nvPr/>
            </p:nvSpPr>
            <p:spPr>
              <a:xfrm rot="5552345" flipH="1">
                <a:off x="5629433" y="2468657"/>
                <a:ext cx="1012224" cy="437255"/>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grpSp>
        <p:sp>
          <p:nvSpPr>
            <p:cNvPr id="476" name="Rectangle 475">
              <a:extLst>
                <a:ext uri="{FF2B5EF4-FFF2-40B4-BE49-F238E27FC236}">
                  <a16:creationId xmlns:a16="http://schemas.microsoft.com/office/drawing/2014/main" id="{E33670FE-F098-D043-8323-9FF101EFBEC8}"/>
                </a:ext>
              </a:extLst>
            </p:cNvPr>
            <p:cNvSpPr/>
            <p:nvPr/>
          </p:nvSpPr>
          <p:spPr>
            <a:xfrm>
              <a:off x="3358483" y="415873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rebuchet MS" panose="020B0603020202020204"/>
                  <a:ea typeface="+mn-ea"/>
                  <a:cs typeface="+mn-cs"/>
                </a:rPr>
                <a:t>Deadlock</a:t>
              </a:r>
            </a:p>
          </p:txBody>
        </p:sp>
      </p:grpSp>
      <p:grpSp>
        <p:nvGrpSpPr>
          <p:cNvPr id="481" name="Group 480">
            <a:extLst>
              <a:ext uri="{FF2B5EF4-FFF2-40B4-BE49-F238E27FC236}">
                <a16:creationId xmlns:a16="http://schemas.microsoft.com/office/drawing/2014/main" id="{7544CAF2-8A96-1E4A-94BB-33CFE1B1203D}"/>
              </a:ext>
            </a:extLst>
          </p:cNvPr>
          <p:cNvGrpSpPr/>
          <p:nvPr/>
        </p:nvGrpSpPr>
        <p:grpSpPr>
          <a:xfrm>
            <a:off x="-66906" y="885114"/>
            <a:ext cx="1403594" cy="1434340"/>
            <a:chOff x="10026520" y="4003463"/>
            <a:chExt cx="1754968" cy="1793410"/>
          </a:xfrm>
        </p:grpSpPr>
        <p:sp>
          <p:nvSpPr>
            <p:cNvPr id="482" name="Arrow: Quad 170">
              <a:extLst>
                <a:ext uri="{FF2B5EF4-FFF2-40B4-BE49-F238E27FC236}">
                  <a16:creationId xmlns:a16="http://schemas.microsoft.com/office/drawing/2014/main" id="{C01015D8-D560-F04D-BA46-0C6ED71B54DE}"/>
                </a:ext>
              </a:extLst>
            </p:cNvPr>
            <p:cNvSpPr/>
            <p:nvPr/>
          </p:nvSpPr>
          <p:spPr>
            <a:xfrm>
              <a:off x="10350859" y="4533393"/>
              <a:ext cx="996847" cy="886065"/>
            </a:xfrm>
            <a:prstGeom prst="quadArrow">
              <a:avLst>
                <a:gd name="adj1" fmla="val 9167"/>
                <a:gd name="adj2" fmla="val 18056"/>
                <a:gd name="adj3" fmla="val 14352"/>
              </a:avLst>
            </a:prstGeom>
            <a:gradFill rotWithShape="1">
              <a:gsLst>
                <a:gs pos="0">
                  <a:srgbClr val="181F79">
                    <a:tint val="96000"/>
                    <a:lumMod val="100000"/>
                  </a:srgbClr>
                </a:gs>
                <a:gs pos="78000">
                  <a:srgbClr val="181F79">
                    <a:shade val="94000"/>
                    <a:lumMod val="94000"/>
                  </a:srgbClr>
                </a:gs>
              </a:gsLst>
              <a:lin ang="5400000" scaled="0"/>
            </a:gradFill>
            <a:ln w="12700" cap="rnd" cmpd="sng" algn="ctr">
              <a:solidFill>
                <a:srgbClr val="181F79"/>
              </a:solidFill>
              <a:prstDash val="solid"/>
            </a:ln>
            <a:effectLst>
              <a:outerShdw blurRad="38100" dist="254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83" name="Rectangle 482">
              <a:extLst>
                <a:ext uri="{FF2B5EF4-FFF2-40B4-BE49-F238E27FC236}">
                  <a16:creationId xmlns:a16="http://schemas.microsoft.com/office/drawing/2014/main" id="{187415DF-D302-FE4B-8608-D169BF56B8D5}"/>
                </a:ext>
              </a:extLst>
            </p:cNvPr>
            <p:cNvSpPr/>
            <p:nvPr/>
          </p:nvSpPr>
          <p:spPr>
            <a:xfrm>
              <a:off x="10673964" y="5335208"/>
              <a:ext cx="338554" cy="46166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rebuchet MS" panose="020B0603020202020204"/>
                </a:rPr>
                <a:t>S</a:t>
              </a:r>
            </a:p>
          </p:txBody>
        </p:sp>
        <p:sp>
          <p:nvSpPr>
            <p:cNvPr id="484" name="Rectangle 483">
              <a:extLst>
                <a:ext uri="{FF2B5EF4-FFF2-40B4-BE49-F238E27FC236}">
                  <a16:creationId xmlns:a16="http://schemas.microsoft.com/office/drawing/2014/main" id="{434C6103-97F6-9145-BE31-40E172F2D981}"/>
                </a:ext>
              </a:extLst>
            </p:cNvPr>
            <p:cNvSpPr/>
            <p:nvPr/>
          </p:nvSpPr>
          <p:spPr>
            <a:xfrm>
              <a:off x="10026520" y="4680460"/>
              <a:ext cx="349776" cy="46166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rebuchet MS" panose="020B0603020202020204"/>
                </a:rPr>
                <a:t>E</a:t>
              </a:r>
            </a:p>
          </p:txBody>
        </p:sp>
        <p:sp>
          <p:nvSpPr>
            <p:cNvPr id="485" name="Rectangle 484">
              <a:extLst>
                <a:ext uri="{FF2B5EF4-FFF2-40B4-BE49-F238E27FC236}">
                  <a16:creationId xmlns:a16="http://schemas.microsoft.com/office/drawing/2014/main" id="{AAD170A5-64AF-2D49-BBAE-260EC835E212}"/>
                </a:ext>
              </a:extLst>
            </p:cNvPr>
            <p:cNvSpPr/>
            <p:nvPr/>
          </p:nvSpPr>
          <p:spPr>
            <a:xfrm>
              <a:off x="11301869" y="4666516"/>
              <a:ext cx="479619" cy="46166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rebuchet MS" panose="020B0603020202020204"/>
                </a:rPr>
                <a:t>W</a:t>
              </a:r>
            </a:p>
          </p:txBody>
        </p:sp>
        <p:sp>
          <p:nvSpPr>
            <p:cNvPr id="486" name="Rectangle 485">
              <a:extLst>
                <a:ext uri="{FF2B5EF4-FFF2-40B4-BE49-F238E27FC236}">
                  <a16:creationId xmlns:a16="http://schemas.microsoft.com/office/drawing/2014/main" id="{66BB43D0-1B33-2840-BC39-D8F576033CC3}"/>
                </a:ext>
              </a:extLst>
            </p:cNvPr>
            <p:cNvSpPr/>
            <p:nvPr/>
          </p:nvSpPr>
          <p:spPr>
            <a:xfrm>
              <a:off x="10667914" y="4003463"/>
              <a:ext cx="412292" cy="46166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rebuchet MS" panose="020B0603020202020204"/>
                </a:rPr>
                <a:t>N</a:t>
              </a:r>
            </a:p>
          </p:txBody>
        </p:sp>
      </p:grpSp>
      <p:cxnSp>
        <p:nvCxnSpPr>
          <p:cNvPr id="487" name="Straight Connector 486">
            <a:extLst>
              <a:ext uri="{FF2B5EF4-FFF2-40B4-BE49-F238E27FC236}">
                <a16:creationId xmlns:a16="http://schemas.microsoft.com/office/drawing/2014/main" id="{8D0FB11D-3571-C64A-AD45-A64C322DD350}"/>
              </a:ext>
            </a:extLst>
          </p:cNvPr>
          <p:cNvCxnSpPr>
            <a:cxnSpLocks/>
          </p:cNvCxnSpPr>
          <p:nvPr/>
        </p:nvCxnSpPr>
        <p:spPr>
          <a:xfrm flipH="1">
            <a:off x="2204935" y="5396003"/>
            <a:ext cx="437745" cy="0"/>
          </a:xfrm>
          <a:prstGeom prst="line">
            <a:avLst/>
          </a:prstGeom>
          <a:noFill/>
          <a:ln w="28575" cap="sq" cmpd="sng" algn="ctr">
            <a:solidFill>
              <a:srgbClr val="92D050"/>
            </a:solidFill>
            <a:prstDash val="solid"/>
          </a:ln>
          <a:effectLst/>
        </p:spPr>
      </p:cxnSp>
      <p:cxnSp>
        <p:nvCxnSpPr>
          <p:cNvPr id="488" name="Straight Connector 487">
            <a:extLst>
              <a:ext uri="{FF2B5EF4-FFF2-40B4-BE49-F238E27FC236}">
                <a16:creationId xmlns:a16="http://schemas.microsoft.com/office/drawing/2014/main" id="{15A0C996-CF3D-904B-A863-C2A76537F805}"/>
              </a:ext>
            </a:extLst>
          </p:cNvPr>
          <p:cNvCxnSpPr>
            <a:cxnSpLocks/>
          </p:cNvCxnSpPr>
          <p:nvPr/>
        </p:nvCxnSpPr>
        <p:spPr>
          <a:xfrm flipH="1">
            <a:off x="3628574" y="5396003"/>
            <a:ext cx="437745" cy="0"/>
          </a:xfrm>
          <a:prstGeom prst="line">
            <a:avLst/>
          </a:prstGeom>
          <a:noFill/>
          <a:ln w="28575" cap="sq" cmpd="sng" algn="ctr">
            <a:solidFill>
              <a:srgbClr val="92D050"/>
            </a:solidFill>
            <a:prstDash val="solid"/>
          </a:ln>
          <a:effectLst/>
        </p:spPr>
      </p:cxnSp>
      <p:cxnSp>
        <p:nvCxnSpPr>
          <p:cNvPr id="489" name="Straight Connector 488">
            <a:extLst>
              <a:ext uri="{FF2B5EF4-FFF2-40B4-BE49-F238E27FC236}">
                <a16:creationId xmlns:a16="http://schemas.microsoft.com/office/drawing/2014/main" id="{59D9E432-3420-1242-AC43-9D4431307194}"/>
              </a:ext>
            </a:extLst>
          </p:cNvPr>
          <p:cNvCxnSpPr>
            <a:cxnSpLocks/>
          </p:cNvCxnSpPr>
          <p:nvPr/>
        </p:nvCxnSpPr>
        <p:spPr>
          <a:xfrm flipH="1">
            <a:off x="5063364" y="5396003"/>
            <a:ext cx="437745" cy="0"/>
          </a:xfrm>
          <a:prstGeom prst="line">
            <a:avLst/>
          </a:prstGeom>
          <a:noFill/>
          <a:ln w="28575" cap="sq" cmpd="sng" algn="ctr">
            <a:solidFill>
              <a:srgbClr val="92D050"/>
            </a:solidFill>
            <a:prstDash val="solid"/>
          </a:ln>
          <a:effectLst/>
        </p:spPr>
      </p:cxnSp>
      <p:cxnSp>
        <p:nvCxnSpPr>
          <p:cNvPr id="490" name="Straight Connector 489">
            <a:extLst>
              <a:ext uri="{FF2B5EF4-FFF2-40B4-BE49-F238E27FC236}">
                <a16:creationId xmlns:a16="http://schemas.microsoft.com/office/drawing/2014/main" id="{58B2301E-C8AF-2347-9A5A-95E2850FF1AF}"/>
              </a:ext>
            </a:extLst>
          </p:cNvPr>
          <p:cNvCxnSpPr>
            <a:cxnSpLocks/>
          </p:cNvCxnSpPr>
          <p:nvPr/>
        </p:nvCxnSpPr>
        <p:spPr>
          <a:xfrm>
            <a:off x="6163617" y="4549698"/>
            <a:ext cx="0" cy="200721"/>
          </a:xfrm>
          <a:prstGeom prst="line">
            <a:avLst/>
          </a:prstGeom>
          <a:noFill/>
          <a:ln w="28575" cap="sq" cmpd="sng" algn="ctr">
            <a:solidFill>
              <a:srgbClr val="92D050"/>
            </a:solidFill>
            <a:prstDash val="solid"/>
          </a:ln>
          <a:effectLst/>
        </p:spPr>
      </p:cxnSp>
      <p:cxnSp>
        <p:nvCxnSpPr>
          <p:cNvPr id="491" name="Straight Connector 490">
            <a:extLst>
              <a:ext uri="{FF2B5EF4-FFF2-40B4-BE49-F238E27FC236}">
                <a16:creationId xmlns:a16="http://schemas.microsoft.com/office/drawing/2014/main" id="{2090E628-8C36-344B-B1F8-1A536F5E2CD2}"/>
              </a:ext>
            </a:extLst>
          </p:cNvPr>
          <p:cNvCxnSpPr>
            <a:cxnSpLocks/>
          </p:cNvCxnSpPr>
          <p:nvPr/>
        </p:nvCxnSpPr>
        <p:spPr>
          <a:xfrm>
            <a:off x="6148748" y="3330498"/>
            <a:ext cx="0" cy="200721"/>
          </a:xfrm>
          <a:prstGeom prst="line">
            <a:avLst/>
          </a:prstGeom>
          <a:noFill/>
          <a:ln w="28575" cap="sq" cmpd="sng" algn="ctr">
            <a:solidFill>
              <a:srgbClr val="92D050"/>
            </a:solidFill>
            <a:prstDash val="solid"/>
          </a:ln>
          <a:effectLst/>
        </p:spPr>
      </p:cxnSp>
      <p:cxnSp>
        <p:nvCxnSpPr>
          <p:cNvPr id="492" name="Straight Connector 491">
            <a:extLst>
              <a:ext uri="{FF2B5EF4-FFF2-40B4-BE49-F238E27FC236}">
                <a16:creationId xmlns:a16="http://schemas.microsoft.com/office/drawing/2014/main" id="{7A22FB8D-A7ED-8D4B-8F3E-8C8A26FE4854}"/>
              </a:ext>
            </a:extLst>
          </p:cNvPr>
          <p:cNvCxnSpPr>
            <a:cxnSpLocks/>
          </p:cNvCxnSpPr>
          <p:nvPr/>
        </p:nvCxnSpPr>
        <p:spPr>
          <a:xfrm>
            <a:off x="6133880" y="2085277"/>
            <a:ext cx="0" cy="237893"/>
          </a:xfrm>
          <a:prstGeom prst="line">
            <a:avLst/>
          </a:prstGeom>
          <a:noFill/>
          <a:ln w="28575" cap="sq" cmpd="sng" algn="ctr">
            <a:solidFill>
              <a:srgbClr val="92D050"/>
            </a:solidFill>
            <a:prstDash val="solid"/>
          </a:ln>
          <a:effectLst/>
        </p:spPr>
      </p:cxnSp>
      <p:cxnSp>
        <p:nvCxnSpPr>
          <p:cNvPr id="493" name="Straight Connector 492">
            <a:extLst>
              <a:ext uri="{FF2B5EF4-FFF2-40B4-BE49-F238E27FC236}">
                <a16:creationId xmlns:a16="http://schemas.microsoft.com/office/drawing/2014/main" id="{4B930FEB-9D43-F349-94CC-02B217CF29A1}"/>
              </a:ext>
            </a:extLst>
          </p:cNvPr>
          <p:cNvCxnSpPr>
            <a:cxnSpLocks/>
          </p:cNvCxnSpPr>
          <p:nvPr/>
        </p:nvCxnSpPr>
        <p:spPr>
          <a:xfrm>
            <a:off x="4780866" y="2025804"/>
            <a:ext cx="0" cy="237893"/>
          </a:xfrm>
          <a:prstGeom prst="line">
            <a:avLst/>
          </a:prstGeom>
          <a:noFill/>
          <a:ln w="28575" cap="sq" cmpd="sng" algn="ctr">
            <a:solidFill>
              <a:srgbClr val="92D050"/>
            </a:solidFill>
            <a:prstDash val="solid"/>
          </a:ln>
          <a:effectLst/>
        </p:spPr>
      </p:cxnSp>
      <p:cxnSp>
        <p:nvCxnSpPr>
          <p:cNvPr id="494" name="Straight Connector 493">
            <a:extLst>
              <a:ext uri="{FF2B5EF4-FFF2-40B4-BE49-F238E27FC236}">
                <a16:creationId xmlns:a16="http://schemas.microsoft.com/office/drawing/2014/main" id="{E68A0185-1D14-5F43-8FF5-B289C91025B4}"/>
              </a:ext>
            </a:extLst>
          </p:cNvPr>
          <p:cNvCxnSpPr>
            <a:cxnSpLocks/>
          </p:cNvCxnSpPr>
          <p:nvPr/>
        </p:nvCxnSpPr>
        <p:spPr>
          <a:xfrm>
            <a:off x="4732544" y="3304477"/>
            <a:ext cx="0" cy="237893"/>
          </a:xfrm>
          <a:prstGeom prst="line">
            <a:avLst/>
          </a:prstGeom>
          <a:noFill/>
          <a:ln w="28575" cap="sq" cmpd="sng" algn="ctr">
            <a:solidFill>
              <a:srgbClr val="92D050"/>
            </a:solidFill>
            <a:prstDash val="solid"/>
          </a:ln>
          <a:effectLst/>
        </p:spPr>
      </p:cxnSp>
      <p:cxnSp>
        <p:nvCxnSpPr>
          <p:cNvPr id="495" name="Straight Connector 494">
            <a:extLst>
              <a:ext uri="{FF2B5EF4-FFF2-40B4-BE49-F238E27FC236}">
                <a16:creationId xmlns:a16="http://schemas.microsoft.com/office/drawing/2014/main" id="{0357D31E-8C41-354B-95DC-D60BFA2CBAED}"/>
              </a:ext>
            </a:extLst>
          </p:cNvPr>
          <p:cNvCxnSpPr>
            <a:cxnSpLocks/>
          </p:cNvCxnSpPr>
          <p:nvPr/>
        </p:nvCxnSpPr>
        <p:spPr>
          <a:xfrm>
            <a:off x="3260583" y="3282175"/>
            <a:ext cx="0" cy="237893"/>
          </a:xfrm>
          <a:prstGeom prst="line">
            <a:avLst/>
          </a:prstGeom>
          <a:noFill/>
          <a:ln w="28575" cap="sq" cmpd="sng" algn="ctr">
            <a:solidFill>
              <a:srgbClr val="92D050"/>
            </a:solidFill>
            <a:prstDash val="solid"/>
          </a:ln>
          <a:effectLst/>
        </p:spPr>
      </p:cxnSp>
      <p:cxnSp>
        <p:nvCxnSpPr>
          <p:cNvPr id="496" name="Straight Connector 495">
            <a:extLst>
              <a:ext uri="{FF2B5EF4-FFF2-40B4-BE49-F238E27FC236}">
                <a16:creationId xmlns:a16="http://schemas.microsoft.com/office/drawing/2014/main" id="{B1151B49-2B99-3E49-9830-1AB2FFF39377}"/>
              </a:ext>
            </a:extLst>
          </p:cNvPr>
          <p:cNvCxnSpPr>
            <a:cxnSpLocks/>
          </p:cNvCxnSpPr>
          <p:nvPr/>
        </p:nvCxnSpPr>
        <p:spPr>
          <a:xfrm>
            <a:off x="3212261" y="2018371"/>
            <a:ext cx="0" cy="237893"/>
          </a:xfrm>
          <a:prstGeom prst="line">
            <a:avLst/>
          </a:prstGeom>
          <a:noFill/>
          <a:ln w="28575" cap="sq" cmpd="sng" algn="ctr">
            <a:solidFill>
              <a:srgbClr val="92D050"/>
            </a:solidFill>
            <a:prstDash val="solid"/>
          </a:ln>
          <a:effectLst/>
        </p:spPr>
      </p:cxnSp>
      <p:cxnSp>
        <p:nvCxnSpPr>
          <p:cNvPr id="497" name="Straight Connector 496">
            <a:extLst>
              <a:ext uri="{FF2B5EF4-FFF2-40B4-BE49-F238E27FC236}">
                <a16:creationId xmlns:a16="http://schemas.microsoft.com/office/drawing/2014/main" id="{CEF3164F-AF80-B84C-A1D9-451F941303A3}"/>
              </a:ext>
            </a:extLst>
          </p:cNvPr>
          <p:cNvCxnSpPr>
            <a:cxnSpLocks/>
          </p:cNvCxnSpPr>
          <p:nvPr/>
        </p:nvCxnSpPr>
        <p:spPr>
          <a:xfrm>
            <a:off x="1981910" y="1981200"/>
            <a:ext cx="0" cy="237893"/>
          </a:xfrm>
          <a:prstGeom prst="line">
            <a:avLst/>
          </a:prstGeom>
          <a:noFill/>
          <a:ln w="28575" cap="sq" cmpd="sng" algn="ctr">
            <a:solidFill>
              <a:srgbClr val="92D050"/>
            </a:solidFill>
            <a:prstDash val="solid"/>
          </a:ln>
          <a:effectLst/>
        </p:spPr>
      </p:cxnSp>
      <p:cxnSp>
        <p:nvCxnSpPr>
          <p:cNvPr id="498" name="Straight Connector 497">
            <a:extLst>
              <a:ext uri="{FF2B5EF4-FFF2-40B4-BE49-F238E27FC236}">
                <a16:creationId xmlns:a16="http://schemas.microsoft.com/office/drawing/2014/main" id="{D0807ECB-3374-D241-847E-ABB3CC998560}"/>
              </a:ext>
            </a:extLst>
          </p:cNvPr>
          <p:cNvCxnSpPr>
            <a:cxnSpLocks/>
          </p:cNvCxnSpPr>
          <p:nvPr/>
        </p:nvCxnSpPr>
        <p:spPr>
          <a:xfrm>
            <a:off x="1933588" y="3226420"/>
            <a:ext cx="0" cy="237893"/>
          </a:xfrm>
          <a:prstGeom prst="line">
            <a:avLst/>
          </a:prstGeom>
          <a:noFill/>
          <a:ln w="28575" cap="sq" cmpd="sng" algn="ctr">
            <a:solidFill>
              <a:srgbClr val="92D050"/>
            </a:solidFill>
            <a:prstDash val="solid"/>
          </a:ln>
          <a:effectLst/>
        </p:spPr>
      </p:cxnSp>
      <p:cxnSp>
        <p:nvCxnSpPr>
          <p:cNvPr id="499" name="Straight Connector 498">
            <a:extLst>
              <a:ext uri="{FF2B5EF4-FFF2-40B4-BE49-F238E27FC236}">
                <a16:creationId xmlns:a16="http://schemas.microsoft.com/office/drawing/2014/main" id="{D7DEEDE0-B8BD-B749-82D1-7F3DFEF4D3CD}"/>
              </a:ext>
            </a:extLst>
          </p:cNvPr>
          <p:cNvCxnSpPr>
            <a:cxnSpLocks/>
          </p:cNvCxnSpPr>
          <p:nvPr/>
        </p:nvCxnSpPr>
        <p:spPr>
          <a:xfrm>
            <a:off x="1952174" y="4471639"/>
            <a:ext cx="0" cy="237893"/>
          </a:xfrm>
          <a:prstGeom prst="line">
            <a:avLst/>
          </a:prstGeom>
          <a:noFill/>
          <a:ln w="28575" cap="sq" cmpd="sng" algn="ctr">
            <a:solidFill>
              <a:srgbClr val="92D050"/>
            </a:solidFill>
            <a:prstDash val="solid"/>
          </a:ln>
          <a:effectLst/>
        </p:spPr>
      </p:cxnSp>
      <p:cxnSp>
        <p:nvCxnSpPr>
          <p:cNvPr id="500" name="Straight Connector 499">
            <a:extLst>
              <a:ext uri="{FF2B5EF4-FFF2-40B4-BE49-F238E27FC236}">
                <a16:creationId xmlns:a16="http://schemas.microsoft.com/office/drawing/2014/main" id="{CEA793F1-C3ED-2C45-AB34-1DDD3EA92AC4}"/>
              </a:ext>
            </a:extLst>
          </p:cNvPr>
          <p:cNvCxnSpPr>
            <a:cxnSpLocks/>
          </p:cNvCxnSpPr>
          <p:nvPr/>
        </p:nvCxnSpPr>
        <p:spPr>
          <a:xfrm flipH="1">
            <a:off x="3576535" y="4199106"/>
            <a:ext cx="437745" cy="0"/>
          </a:xfrm>
          <a:prstGeom prst="line">
            <a:avLst/>
          </a:prstGeom>
          <a:noFill/>
          <a:ln w="28575" cap="sq" cmpd="sng" algn="ctr">
            <a:solidFill>
              <a:srgbClr val="92D050"/>
            </a:solidFill>
            <a:prstDash val="solid"/>
          </a:ln>
          <a:effectLst/>
        </p:spPr>
      </p:cxnSp>
      <p:cxnSp>
        <p:nvCxnSpPr>
          <p:cNvPr id="501" name="Straight Connector 500">
            <a:extLst>
              <a:ext uri="{FF2B5EF4-FFF2-40B4-BE49-F238E27FC236}">
                <a16:creationId xmlns:a16="http://schemas.microsoft.com/office/drawing/2014/main" id="{62DF671A-6EF0-9549-9E69-9B6C97781C00}"/>
              </a:ext>
            </a:extLst>
          </p:cNvPr>
          <p:cNvCxnSpPr>
            <a:cxnSpLocks/>
          </p:cNvCxnSpPr>
          <p:nvPr/>
        </p:nvCxnSpPr>
        <p:spPr>
          <a:xfrm flipH="1">
            <a:off x="5000174" y="1708667"/>
            <a:ext cx="437745" cy="0"/>
          </a:xfrm>
          <a:prstGeom prst="line">
            <a:avLst/>
          </a:prstGeom>
          <a:noFill/>
          <a:ln w="28575" cap="sq" cmpd="sng" algn="ctr">
            <a:solidFill>
              <a:srgbClr val="92D050"/>
            </a:solidFill>
            <a:prstDash val="solid"/>
          </a:ln>
          <a:effectLst/>
        </p:spPr>
      </p:cxnSp>
      <p:cxnSp>
        <p:nvCxnSpPr>
          <p:cNvPr id="502" name="Straight Connector 501">
            <a:extLst>
              <a:ext uri="{FF2B5EF4-FFF2-40B4-BE49-F238E27FC236}">
                <a16:creationId xmlns:a16="http://schemas.microsoft.com/office/drawing/2014/main" id="{753EB1F8-312C-764B-BCC3-DB1CEBB17F55}"/>
              </a:ext>
            </a:extLst>
          </p:cNvPr>
          <p:cNvCxnSpPr>
            <a:cxnSpLocks/>
          </p:cNvCxnSpPr>
          <p:nvPr/>
        </p:nvCxnSpPr>
        <p:spPr>
          <a:xfrm flipH="1">
            <a:off x="2253258" y="1704950"/>
            <a:ext cx="363561" cy="0"/>
          </a:xfrm>
          <a:prstGeom prst="line">
            <a:avLst/>
          </a:prstGeom>
          <a:noFill/>
          <a:ln w="28575" cap="sq" cmpd="sng" algn="ctr">
            <a:solidFill>
              <a:srgbClr val="92D050"/>
            </a:solidFill>
            <a:prstDash val="solid"/>
          </a:ln>
          <a:effectLst/>
        </p:spPr>
      </p:cxnSp>
      <p:sp>
        <p:nvSpPr>
          <p:cNvPr id="503" name="Callout: Line 197">
            <a:extLst>
              <a:ext uri="{FF2B5EF4-FFF2-40B4-BE49-F238E27FC236}">
                <a16:creationId xmlns:a16="http://schemas.microsoft.com/office/drawing/2014/main" id="{2D9BA391-D38C-444A-9523-DF1EDEF35EBB}"/>
              </a:ext>
            </a:extLst>
          </p:cNvPr>
          <p:cNvSpPr/>
          <p:nvPr/>
        </p:nvSpPr>
        <p:spPr>
          <a:xfrm>
            <a:off x="6654246" y="3075261"/>
            <a:ext cx="740594" cy="448524"/>
          </a:xfrm>
          <a:prstGeom prst="borderCallout1">
            <a:avLst>
              <a:gd name="adj1" fmla="val 47396"/>
              <a:gd name="adj2" fmla="val -170"/>
              <a:gd name="adj3" fmla="val 94090"/>
              <a:gd name="adj4" fmla="val -65311"/>
            </a:avLst>
          </a:prstGeom>
          <a:solidFill>
            <a:srgbClr val="181F79"/>
          </a:solidFill>
          <a:ln w="2540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rPr>
              <a:t>Seeker Path</a:t>
            </a:r>
          </a:p>
        </p:txBody>
      </p:sp>
      <p:sp>
        <p:nvSpPr>
          <p:cNvPr id="504" name="Callout: Line 198">
            <a:extLst>
              <a:ext uri="{FF2B5EF4-FFF2-40B4-BE49-F238E27FC236}">
                <a16:creationId xmlns:a16="http://schemas.microsoft.com/office/drawing/2014/main" id="{B9D1E43D-F40E-E24E-8591-E29E3CE488DD}"/>
              </a:ext>
            </a:extLst>
          </p:cNvPr>
          <p:cNvSpPr/>
          <p:nvPr/>
        </p:nvSpPr>
        <p:spPr>
          <a:xfrm>
            <a:off x="6703497" y="4985140"/>
            <a:ext cx="740594" cy="308008"/>
          </a:xfrm>
          <a:prstGeom prst="borderCallout1">
            <a:avLst>
              <a:gd name="adj1" fmla="val -2083"/>
              <a:gd name="adj2" fmla="val -170"/>
              <a:gd name="adj3" fmla="val -133355"/>
              <a:gd name="adj4" fmla="val -42599"/>
            </a:avLst>
          </a:prstGeom>
          <a:solidFill>
            <a:srgbClr val="181F79"/>
          </a:solidFill>
          <a:ln w="2540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rPr>
              <a:t>Seeker</a:t>
            </a:r>
          </a:p>
        </p:txBody>
      </p:sp>
      <p:grpSp>
        <p:nvGrpSpPr>
          <p:cNvPr id="508" name="Group 507">
            <a:extLst>
              <a:ext uri="{FF2B5EF4-FFF2-40B4-BE49-F238E27FC236}">
                <a16:creationId xmlns:a16="http://schemas.microsoft.com/office/drawing/2014/main" id="{C3972771-205D-6D4A-8AB7-22881F9BF131}"/>
              </a:ext>
            </a:extLst>
          </p:cNvPr>
          <p:cNvGrpSpPr/>
          <p:nvPr/>
        </p:nvGrpSpPr>
        <p:grpSpPr>
          <a:xfrm rot="21038678">
            <a:off x="2404850" y="5652949"/>
            <a:ext cx="274866" cy="573204"/>
            <a:chOff x="2267697" y="5627981"/>
            <a:chExt cx="388938" cy="691468"/>
          </a:xfrm>
        </p:grpSpPr>
        <p:sp>
          <p:nvSpPr>
            <p:cNvPr id="509" name="Rectangle 508">
              <a:extLst>
                <a:ext uri="{FF2B5EF4-FFF2-40B4-BE49-F238E27FC236}">
                  <a16:creationId xmlns:a16="http://schemas.microsoft.com/office/drawing/2014/main" id="{3B98D4DA-B7E4-524E-972C-5B02F28EAD13}"/>
                </a:ext>
              </a:extLst>
            </p:cNvPr>
            <p:cNvSpPr/>
            <p:nvPr/>
          </p:nvSpPr>
          <p:spPr>
            <a:xfrm rot="19163311">
              <a:off x="2267697" y="5627981"/>
              <a:ext cx="388938" cy="691468"/>
            </a:xfrm>
            <a:prstGeom prst="rect">
              <a:avLst/>
            </a:prstGeom>
            <a:no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cxnSp>
          <p:nvCxnSpPr>
            <p:cNvPr id="510" name="Straight Connector 509">
              <a:extLst>
                <a:ext uri="{FF2B5EF4-FFF2-40B4-BE49-F238E27FC236}">
                  <a16:creationId xmlns:a16="http://schemas.microsoft.com/office/drawing/2014/main" id="{692F95D8-1CBD-754A-A9BE-46367308B7FA}"/>
                </a:ext>
              </a:extLst>
            </p:cNvPr>
            <p:cNvCxnSpPr>
              <a:cxnSpLocks/>
              <a:stCxn id="509" idx="1"/>
              <a:endCxn id="509" idx="3"/>
            </p:cNvCxnSpPr>
            <p:nvPr/>
          </p:nvCxnSpPr>
          <p:spPr>
            <a:xfrm rot="561322" flipV="1">
              <a:off x="2337078" y="5846775"/>
              <a:ext cx="250177" cy="253880"/>
            </a:xfrm>
            <a:prstGeom prst="line">
              <a:avLst/>
            </a:prstGeom>
            <a:noFill/>
            <a:ln w="25400" cap="rnd" cmpd="sng" algn="ctr">
              <a:solidFill>
                <a:srgbClr val="181F79"/>
              </a:solidFill>
              <a:prstDash val="solid"/>
            </a:ln>
            <a:effectLst/>
          </p:spPr>
        </p:cxnSp>
      </p:grpSp>
      <p:sp>
        <p:nvSpPr>
          <p:cNvPr id="511" name="Callout: Line 202">
            <a:extLst>
              <a:ext uri="{FF2B5EF4-FFF2-40B4-BE49-F238E27FC236}">
                <a16:creationId xmlns:a16="http://schemas.microsoft.com/office/drawing/2014/main" id="{9AA3120E-08A6-FA47-9A29-60DED776F6C4}"/>
              </a:ext>
            </a:extLst>
          </p:cNvPr>
          <p:cNvSpPr/>
          <p:nvPr/>
        </p:nvSpPr>
        <p:spPr>
          <a:xfrm>
            <a:off x="1067871" y="5994400"/>
            <a:ext cx="805379" cy="194098"/>
          </a:xfrm>
          <a:prstGeom prst="borderCallout1">
            <a:avLst>
              <a:gd name="adj1" fmla="val 1009"/>
              <a:gd name="adj2" fmla="val 97835"/>
              <a:gd name="adj3" fmla="val -46260"/>
              <a:gd name="adj4" fmla="val 149438"/>
            </a:avLst>
          </a:prstGeom>
          <a:solidFill>
            <a:srgbClr val="181F79"/>
          </a:solidFill>
          <a:ln w="2540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mn-ea"/>
                <a:cs typeface="+mn-cs"/>
              </a:rPr>
              <a:t>Free Slot</a:t>
            </a:r>
          </a:p>
        </p:txBody>
      </p:sp>
      <p:sp>
        <p:nvSpPr>
          <p:cNvPr id="512" name="Star: 5 Points 140">
            <a:extLst>
              <a:ext uri="{FF2B5EF4-FFF2-40B4-BE49-F238E27FC236}">
                <a16:creationId xmlns:a16="http://schemas.microsoft.com/office/drawing/2014/main" id="{1C15A6AD-72B6-A849-891E-771A8B7A6018}"/>
              </a:ext>
            </a:extLst>
          </p:cNvPr>
          <p:cNvSpPr/>
          <p:nvPr/>
        </p:nvSpPr>
        <p:spPr>
          <a:xfrm>
            <a:off x="2355850" y="5753100"/>
            <a:ext cx="146050" cy="146050"/>
          </a:xfrm>
          <a:prstGeom prst="star5">
            <a:avLst/>
          </a:prstGeom>
          <a:solidFill>
            <a:srgbClr val="F5CA31">
              <a:lumMod val="60000"/>
              <a:lumOff val="40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grpSp>
        <p:nvGrpSpPr>
          <p:cNvPr id="513" name="Group 512">
            <a:extLst>
              <a:ext uri="{FF2B5EF4-FFF2-40B4-BE49-F238E27FC236}">
                <a16:creationId xmlns:a16="http://schemas.microsoft.com/office/drawing/2014/main" id="{2C58E63A-9966-3045-96C1-F05C37ACE925}"/>
              </a:ext>
            </a:extLst>
          </p:cNvPr>
          <p:cNvGrpSpPr/>
          <p:nvPr/>
        </p:nvGrpSpPr>
        <p:grpSpPr>
          <a:xfrm>
            <a:off x="2505448" y="5856598"/>
            <a:ext cx="317010" cy="400110"/>
            <a:chOff x="7658036" y="5719166"/>
            <a:chExt cx="339462" cy="428448"/>
          </a:xfrm>
        </p:grpSpPr>
        <p:sp>
          <p:nvSpPr>
            <p:cNvPr id="514" name="Oval 513">
              <a:extLst>
                <a:ext uri="{FF2B5EF4-FFF2-40B4-BE49-F238E27FC236}">
                  <a16:creationId xmlns:a16="http://schemas.microsoft.com/office/drawing/2014/main" id="{F9CA6887-4D80-534D-A1A8-AA343C87AF59}"/>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515" name="Rectangle 514">
              <a:extLst>
                <a:ext uri="{FF2B5EF4-FFF2-40B4-BE49-F238E27FC236}">
                  <a16:creationId xmlns:a16="http://schemas.microsoft.com/office/drawing/2014/main" id="{05C76920-11CA-4B4C-A940-0F7EEAB1FB04}"/>
                </a:ext>
              </a:extLst>
            </p:cNvPr>
            <p:cNvSpPr/>
            <p:nvPr/>
          </p:nvSpPr>
          <p:spPr>
            <a:xfrm>
              <a:off x="7660713" y="5719166"/>
              <a:ext cx="33678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a:t>
              </a:r>
            </a:p>
          </p:txBody>
        </p:sp>
      </p:grpSp>
      <p:sp>
        <p:nvSpPr>
          <p:cNvPr id="520" name="Rectangle 519">
            <a:extLst>
              <a:ext uri="{FF2B5EF4-FFF2-40B4-BE49-F238E27FC236}">
                <a16:creationId xmlns:a16="http://schemas.microsoft.com/office/drawing/2014/main" id="{1223F0DE-F912-674D-96A0-8362423A6959}"/>
              </a:ext>
            </a:extLst>
          </p:cNvPr>
          <p:cNvSpPr/>
          <p:nvPr/>
        </p:nvSpPr>
        <p:spPr>
          <a:xfrm>
            <a:off x="8109997" y="903744"/>
            <a:ext cx="3510836" cy="52031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000" dirty="0">
                <a:solidFill>
                  <a:schemeClr val="tx1"/>
                </a:solidFill>
              </a:rPr>
              <a:t>Reserve a free ejection buffer at the NIC</a:t>
            </a:r>
          </a:p>
          <a:p>
            <a:pPr marL="342900" indent="-342900">
              <a:buFont typeface="+mj-lt"/>
              <a:buAutoNum type="arabicPeriod"/>
            </a:pPr>
            <a:endParaRPr lang="en-US" sz="2000" dirty="0">
              <a:solidFill>
                <a:schemeClr val="tx1"/>
              </a:solidFill>
            </a:endParaRPr>
          </a:p>
          <a:p>
            <a:pPr marL="342900" indent="-342900">
              <a:buFont typeface="+mj-lt"/>
              <a:buAutoNum type="arabicPeriod"/>
            </a:pPr>
            <a:r>
              <a:rPr lang="en-US" sz="2000" dirty="0">
                <a:solidFill>
                  <a:schemeClr val="tx1"/>
                </a:solidFill>
              </a:rPr>
              <a:t>Send a </a:t>
            </a:r>
            <a:r>
              <a:rPr lang="en-US" sz="2000" b="1" i="1" dirty="0">
                <a:solidFill>
                  <a:schemeClr val="tx1"/>
                </a:solidFill>
              </a:rPr>
              <a:t>seeker</a:t>
            </a:r>
            <a:r>
              <a:rPr lang="en-US" sz="2000" dirty="0">
                <a:solidFill>
                  <a:schemeClr val="tx1"/>
                </a:solidFill>
              </a:rPr>
              <a:t> over a sideband </a:t>
            </a:r>
            <a:r>
              <a:rPr lang="en-US" sz="2000" b="1" i="1" dirty="0">
                <a:solidFill>
                  <a:schemeClr val="tx1"/>
                </a:solidFill>
              </a:rPr>
              <a:t>seeker path </a:t>
            </a:r>
            <a:r>
              <a:rPr lang="en-US" sz="2000" dirty="0">
                <a:solidFill>
                  <a:schemeClr val="tx1"/>
                </a:solidFill>
              </a:rPr>
              <a:t>through all routers</a:t>
            </a:r>
          </a:p>
          <a:p>
            <a:pPr marL="342900" indent="-342900">
              <a:buFont typeface="+mj-lt"/>
              <a:buAutoNum type="arabicPeriod"/>
            </a:pPr>
            <a:endParaRPr lang="en-US" sz="2000" dirty="0">
              <a:solidFill>
                <a:schemeClr val="tx1"/>
              </a:solidFill>
            </a:endParaRPr>
          </a:p>
          <a:p>
            <a:pPr marL="342900" indent="-342900">
              <a:buFont typeface="+mj-lt"/>
              <a:buAutoNum type="arabicPeriod"/>
            </a:pPr>
            <a:r>
              <a:rPr lang="en-US" sz="2000" dirty="0">
                <a:solidFill>
                  <a:schemeClr val="tx1"/>
                </a:solidFill>
              </a:rPr>
              <a:t>If a packet intended for this NIC is found, upgrade it for</a:t>
            </a:r>
            <a:r>
              <a:rPr lang="en-US" sz="2000" b="1" i="1" dirty="0">
                <a:solidFill>
                  <a:schemeClr val="tx1"/>
                </a:solidFill>
              </a:rPr>
              <a:t> Free Flow (FF)</a:t>
            </a:r>
          </a:p>
          <a:p>
            <a:pPr marL="342900" indent="-342900">
              <a:buFont typeface="+mj-lt"/>
              <a:buAutoNum type="arabicPeriod"/>
            </a:pPr>
            <a:endParaRPr lang="en-US" sz="2000" i="1" dirty="0">
              <a:solidFill>
                <a:schemeClr val="tx1"/>
              </a:solidFill>
            </a:endParaRPr>
          </a:p>
          <a:p>
            <a:pPr marL="342900" indent="-342900">
              <a:buFont typeface="+mj-lt"/>
              <a:buAutoNum type="arabicPeriod"/>
            </a:pPr>
            <a:r>
              <a:rPr lang="en-US" sz="2000" dirty="0">
                <a:solidFill>
                  <a:schemeClr val="tx1"/>
                </a:solidFill>
              </a:rPr>
              <a:t>FF packet given priority over regular packets to traverse all the way to the N</a:t>
            </a:r>
          </a:p>
          <a:p>
            <a:pPr marL="342900" indent="-342900">
              <a:buFont typeface="+mj-lt"/>
              <a:buAutoNum type="arabicPeriod"/>
            </a:pPr>
            <a:endParaRPr lang="en-US" sz="2000" dirty="0">
              <a:solidFill>
                <a:schemeClr val="tx1"/>
              </a:solidFill>
            </a:endParaRPr>
          </a:p>
          <a:p>
            <a:pPr marL="342900" indent="-342900">
              <a:buFont typeface="+mj-lt"/>
              <a:buAutoNum type="arabicPeriod"/>
            </a:pPr>
            <a:r>
              <a:rPr lang="en-US" sz="2000" dirty="0">
                <a:solidFill>
                  <a:schemeClr val="tx1"/>
                </a:solidFill>
              </a:rPr>
              <a:t>Repeat for all NICs in round-robin manner</a:t>
            </a:r>
          </a:p>
        </p:txBody>
      </p:sp>
      <p:grpSp>
        <p:nvGrpSpPr>
          <p:cNvPr id="545" name="Group 544">
            <a:extLst>
              <a:ext uri="{FF2B5EF4-FFF2-40B4-BE49-F238E27FC236}">
                <a16:creationId xmlns:a16="http://schemas.microsoft.com/office/drawing/2014/main" id="{7564BB7A-6DDA-964E-97CF-7DC37E105725}"/>
              </a:ext>
            </a:extLst>
          </p:cNvPr>
          <p:cNvGrpSpPr/>
          <p:nvPr/>
        </p:nvGrpSpPr>
        <p:grpSpPr>
          <a:xfrm>
            <a:off x="6704643" y="4314816"/>
            <a:ext cx="323866" cy="573204"/>
            <a:chOff x="7741027" y="5764617"/>
            <a:chExt cx="323866" cy="573204"/>
          </a:xfrm>
        </p:grpSpPr>
        <p:grpSp>
          <p:nvGrpSpPr>
            <p:cNvPr id="538" name="Group 537">
              <a:extLst>
                <a:ext uri="{FF2B5EF4-FFF2-40B4-BE49-F238E27FC236}">
                  <a16:creationId xmlns:a16="http://schemas.microsoft.com/office/drawing/2014/main" id="{BE9D0DD5-2722-B44C-8F90-20CBD3A0C1B2}"/>
                </a:ext>
              </a:extLst>
            </p:cNvPr>
            <p:cNvGrpSpPr/>
            <p:nvPr/>
          </p:nvGrpSpPr>
          <p:grpSpPr>
            <a:xfrm rot="21038678">
              <a:off x="7790027" y="5764617"/>
              <a:ext cx="274866" cy="573204"/>
              <a:chOff x="2267697" y="5627981"/>
              <a:chExt cx="388938" cy="691468"/>
            </a:xfrm>
          </p:grpSpPr>
          <p:sp>
            <p:nvSpPr>
              <p:cNvPr id="539" name="Rectangle 538">
                <a:extLst>
                  <a:ext uri="{FF2B5EF4-FFF2-40B4-BE49-F238E27FC236}">
                    <a16:creationId xmlns:a16="http://schemas.microsoft.com/office/drawing/2014/main" id="{B0DD0A16-6EB4-6C4E-8EE8-61EB5DE1F193}"/>
                  </a:ext>
                </a:extLst>
              </p:cNvPr>
              <p:cNvSpPr/>
              <p:nvPr/>
            </p:nvSpPr>
            <p:spPr>
              <a:xfrm rot="19163311">
                <a:off x="2267697" y="5627981"/>
                <a:ext cx="388938" cy="691468"/>
              </a:xfrm>
              <a:prstGeom prst="rect">
                <a:avLst/>
              </a:prstGeom>
              <a:no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cxnSp>
            <p:nvCxnSpPr>
              <p:cNvPr id="540" name="Straight Connector 539">
                <a:extLst>
                  <a:ext uri="{FF2B5EF4-FFF2-40B4-BE49-F238E27FC236}">
                    <a16:creationId xmlns:a16="http://schemas.microsoft.com/office/drawing/2014/main" id="{DF65BD9B-9DE9-4F4C-9824-F67CFFD2AFFC}"/>
                  </a:ext>
                </a:extLst>
              </p:cNvPr>
              <p:cNvCxnSpPr>
                <a:cxnSpLocks/>
                <a:stCxn id="539" idx="1"/>
                <a:endCxn id="539" idx="3"/>
              </p:cNvCxnSpPr>
              <p:nvPr/>
            </p:nvCxnSpPr>
            <p:spPr>
              <a:xfrm rot="561322" flipV="1">
                <a:off x="2337078" y="5846775"/>
                <a:ext cx="250177" cy="253880"/>
              </a:xfrm>
              <a:prstGeom prst="line">
                <a:avLst/>
              </a:prstGeom>
              <a:noFill/>
              <a:ln w="25400" cap="rnd" cmpd="sng" algn="ctr">
                <a:solidFill>
                  <a:srgbClr val="181F79"/>
                </a:solidFill>
                <a:prstDash val="solid"/>
              </a:ln>
              <a:effectLst/>
            </p:spPr>
          </p:cxnSp>
        </p:grpSp>
        <p:sp>
          <p:nvSpPr>
            <p:cNvPr id="541" name="Star: 5 Points 140">
              <a:extLst>
                <a:ext uri="{FF2B5EF4-FFF2-40B4-BE49-F238E27FC236}">
                  <a16:creationId xmlns:a16="http://schemas.microsoft.com/office/drawing/2014/main" id="{B3C76B17-08C3-5B4E-93DF-AD5D0BD6F3BC}"/>
                </a:ext>
              </a:extLst>
            </p:cNvPr>
            <p:cNvSpPr/>
            <p:nvPr/>
          </p:nvSpPr>
          <p:spPr>
            <a:xfrm>
              <a:off x="7741027" y="5864768"/>
              <a:ext cx="146050" cy="146050"/>
            </a:xfrm>
            <a:prstGeom prst="star5">
              <a:avLst/>
            </a:prstGeom>
            <a:solidFill>
              <a:srgbClr val="F5CA31">
                <a:lumMod val="60000"/>
                <a:lumOff val="40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grpSp>
      <p:grpSp>
        <p:nvGrpSpPr>
          <p:cNvPr id="546" name="Group 545">
            <a:extLst>
              <a:ext uri="{FF2B5EF4-FFF2-40B4-BE49-F238E27FC236}">
                <a16:creationId xmlns:a16="http://schemas.microsoft.com/office/drawing/2014/main" id="{645DCC39-650D-874B-A4AC-4957A014E54B}"/>
              </a:ext>
            </a:extLst>
          </p:cNvPr>
          <p:cNvGrpSpPr/>
          <p:nvPr/>
        </p:nvGrpSpPr>
        <p:grpSpPr>
          <a:xfrm>
            <a:off x="6601583" y="1083550"/>
            <a:ext cx="1098640" cy="1061181"/>
            <a:chOff x="809810" y="4966606"/>
            <a:chExt cx="1116730" cy="1061181"/>
          </a:xfrm>
        </p:grpSpPr>
        <p:sp>
          <p:nvSpPr>
            <p:cNvPr id="547" name="Oval 546">
              <a:extLst>
                <a:ext uri="{FF2B5EF4-FFF2-40B4-BE49-F238E27FC236}">
                  <a16:creationId xmlns:a16="http://schemas.microsoft.com/office/drawing/2014/main" id="{8B4BB3B0-E21C-F249-B516-F357043DC38D}"/>
                </a:ext>
              </a:extLst>
            </p:cNvPr>
            <p:cNvSpPr/>
            <p:nvPr/>
          </p:nvSpPr>
          <p:spPr>
            <a:xfrm>
              <a:off x="999078" y="4966606"/>
              <a:ext cx="357096" cy="273632"/>
            </a:xfrm>
            <a:prstGeom prst="ellipse">
              <a:avLst/>
            </a:prstGeom>
            <a:solidFill>
              <a:srgbClr val="E76618"/>
            </a:solidFill>
            <a:ln w="19050" cap="rnd" cmpd="sng" algn="ctr">
              <a:solidFill>
                <a:srgbClr val="181F79">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Trebuchet MS" panose="020B0603020202020204"/>
                  <a:ea typeface="+mn-ea"/>
                  <a:cs typeface="+mn-cs"/>
                </a:rPr>
                <a:t>5</a:t>
              </a:r>
              <a:endParaRPr kumimoji="0" lang="en-US" sz="20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548" name="Callout: Line 57">
              <a:extLst>
                <a:ext uri="{FF2B5EF4-FFF2-40B4-BE49-F238E27FC236}">
                  <a16:creationId xmlns:a16="http://schemas.microsoft.com/office/drawing/2014/main" id="{9421D35F-8285-6E4B-A39D-4790120BDD28}"/>
                </a:ext>
              </a:extLst>
            </p:cNvPr>
            <p:cNvSpPr/>
            <p:nvPr/>
          </p:nvSpPr>
          <p:spPr>
            <a:xfrm>
              <a:off x="809810" y="5534728"/>
              <a:ext cx="1116730" cy="493059"/>
            </a:xfrm>
            <a:prstGeom prst="borderCallout1">
              <a:avLst>
                <a:gd name="adj1" fmla="val 36697"/>
                <a:gd name="adj2" fmla="val 849"/>
                <a:gd name="adj3" fmla="val -59516"/>
                <a:gd name="adj4" fmla="val 32835"/>
              </a:avLst>
            </a:prstGeom>
            <a:solidFill>
              <a:srgbClr val="181F79">
                <a:lumMod val="75000"/>
              </a:srgbClr>
            </a:solidFill>
            <a:ln w="63500" cap="rnd" cmpd="sng" algn="ctr">
              <a:solidFill>
                <a:srgbClr val="181F7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rPr>
                <a:t>Destination Router-5</a:t>
              </a:r>
            </a:p>
          </p:txBody>
        </p:sp>
      </p:grpSp>
      <p:sp>
        <p:nvSpPr>
          <p:cNvPr id="549" name="TextBox 548">
            <a:extLst>
              <a:ext uri="{FF2B5EF4-FFF2-40B4-BE49-F238E27FC236}">
                <a16:creationId xmlns:a16="http://schemas.microsoft.com/office/drawing/2014/main" id="{537363AC-07E7-8743-8C15-8C5CA9B353E2}"/>
              </a:ext>
            </a:extLst>
          </p:cNvPr>
          <p:cNvSpPr txBox="1"/>
          <p:nvPr/>
        </p:nvSpPr>
        <p:spPr>
          <a:xfrm>
            <a:off x="1938981" y="5973864"/>
            <a:ext cx="2061090" cy="369332"/>
          </a:xfrm>
          <a:prstGeom prst="rect">
            <a:avLst/>
          </a:prstGeom>
          <a:noFill/>
        </p:spPr>
        <p:txBody>
          <a:bodyPr wrap="square" rtlCol="0">
            <a:spAutoFit/>
          </a:bodyPr>
          <a:lstStyle/>
          <a:p>
            <a:r>
              <a:rPr lang="en-US" b="1" dirty="0"/>
              <a:t>NIC</a:t>
            </a:r>
          </a:p>
        </p:txBody>
      </p:sp>
    </p:spTree>
    <p:extLst>
      <p:ext uri="{BB962C8B-B14F-4D97-AF65-F5344CB8AC3E}">
        <p14:creationId xmlns:p14="http://schemas.microsoft.com/office/powerpoint/2010/main" val="94937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488"/>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489"/>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490"/>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491"/>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492"/>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501"/>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493"/>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494"/>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500"/>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495"/>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496"/>
                                        </p:tgtEl>
                                        <p:attrNameLst>
                                          <p:attrName>style.visibility</p:attrName>
                                        </p:attrNameLst>
                                      </p:cBhvr>
                                      <p:to>
                                        <p:strVal val="visible"/>
                                      </p:to>
                                    </p:set>
                                  </p:childTnLst>
                                </p:cTn>
                              </p:par>
                            </p:childTnLst>
                          </p:cTn>
                        </p:par>
                        <p:par>
                          <p:cTn id="40" fill="hold">
                            <p:stCondLst>
                              <p:cond delay="2200"/>
                            </p:stCondLst>
                            <p:childTnLst>
                              <p:par>
                                <p:cTn id="41" presetID="1" presetClass="entr" presetSubtype="0" fill="hold" nodeType="afterEffect">
                                  <p:stCondLst>
                                    <p:cond delay="200"/>
                                  </p:stCondLst>
                                  <p:childTnLst>
                                    <p:set>
                                      <p:cBhvr>
                                        <p:cTn id="42" dur="1" fill="hold">
                                          <p:stCondLst>
                                            <p:cond delay="0"/>
                                          </p:stCondLst>
                                        </p:cTn>
                                        <p:tgtEl>
                                          <p:spTgt spid="502"/>
                                        </p:tgtEl>
                                        <p:attrNameLst>
                                          <p:attrName>style.visibility</p:attrName>
                                        </p:attrNameLst>
                                      </p:cBhvr>
                                      <p:to>
                                        <p:strVal val="visible"/>
                                      </p:to>
                                    </p:set>
                                  </p:childTnLst>
                                </p:cTn>
                              </p:par>
                            </p:childTnLst>
                          </p:cTn>
                        </p:par>
                        <p:par>
                          <p:cTn id="43" fill="hold">
                            <p:stCondLst>
                              <p:cond delay="2400"/>
                            </p:stCondLst>
                            <p:childTnLst>
                              <p:par>
                                <p:cTn id="44" presetID="1" presetClass="entr" presetSubtype="0" fill="hold" nodeType="afterEffect">
                                  <p:stCondLst>
                                    <p:cond delay="200"/>
                                  </p:stCondLst>
                                  <p:childTnLst>
                                    <p:set>
                                      <p:cBhvr>
                                        <p:cTn id="45" dur="1" fill="hold">
                                          <p:stCondLst>
                                            <p:cond delay="0"/>
                                          </p:stCondLst>
                                        </p:cTn>
                                        <p:tgtEl>
                                          <p:spTgt spid="497"/>
                                        </p:tgtEl>
                                        <p:attrNameLst>
                                          <p:attrName>style.visibility</p:attrName>
                                        </p:attrNameLst>
                                      </p:cBhvr>
                                      <p:to>
                                        <p:strVal val="visible"/>
                                      </p:to>
                                    </p:set>
                                  </p:childTnLst>
                                </p:cTn>
                              </p:par>
                            </p:childTnLst>
                          </p:cTn>
                        </p:par>
                        <p:par>
                          <p:cTn id="46" fill="hold">
                            <p:stCondLst>
                              <p:cond delay="2600"/>
                            </p:stCondLst>
                            <p:childTnLst>
                              <p:par>
                                <p:cTn id="47" presetID="1" presetClass="entr" presetSubtype="0" fill="hold" nodeType="afterEffect">
                                  <p:stCondLst>
                                    <p:cond delay="200"/>
                                  </p:stCondLst>
                                  <p:childTnLst>
                                    <p:set>
                                      <p:cBhvr>
                                        <p:cTn id="48" dur="1" fill="hold">
                                          <p:stCondLst>
                                            <p:cond delay="0"/>
                                          </p:stCondLst>
                                        </p:cTn>
                                        <p:tgtEl>
                                          <p:spTgt spid="498"/>
                                        </p:tgtEl>
                                        <p:attrNameLst>
                                          <p:attrName>style.visibility</p:attrName>
                                        </p:attrNameLst>
                                      </p:cBhvr>
                                      <p:to>
                                        <p:strVal val="visible"/>
                                      </p:to>
                                    </p:set>
                                  </p:childTnLst>
                                </p:cTn>
                              </p:par>
                            </p:childTnLst>
                          </p:cTn>
                        </p:par>
                        <p:par>
                          <p:cTn id="49" fill="hold">
                            <p:stCondLst>
                              <p:cond delay="2800"/>
                            </p:stCondLst>
                            <p:childTnLst>
                              <p:par>
                                <p:cTn id="50" presetID="1" presetClass="entr" presetSubtype="0" fill="hold" nodeType="afterEffect">
                                  <p:stCondLst>
                                    <p:cond delay="200"/>
                                  </p:stCondLst>
                                  <p:childTnLst>
                                    <p:set>
                                      <p:cBhvr>
                                        <p:cTn id="51" dur="1" fill="hold">
                                          <p:stCondLst>
                                            <p:cond delay="0"/>
                                          </p:stCondLst>
                                        </p:cTn>
                                        <p:tgtEl>
                                          <p:spTgt spid="499"/>
                                        </p:tgtEl>
                                        <p:attrNameLst>
                                          <p:attrName>style.visibility</p:attrName>
                                        </p:attrNameLst>
                                      </p:cBhvr>
                                      <p:to>
                                        <p:strVal val="visible"/>
                                      </p:to>
                                    </p:se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503"/>
                                        </p:tgtEl>
                                        <p:attrNameLst>
                                          <p:attrName>style.visibility</p:attrName>
                                        </p:attrNameLst>
                                      </p:cBhvr>
                                      <p:to>
                                        <p:strVal val="visible"/>
                                      </p:to>
                                    </p:set>
                                    <p:animEffect transition="in" filter="fade">
                                      <p:cBhvr>
                                        <p:cTn id="55" dur="500"/>
                                        <p:tgtEl>
                                          <p:spTgt spid="50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0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4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1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503"/>
                                        </p:tgtEl>
                                      </p:cBhvr>
                                    </p:animEffect>
                                    <p:set>
                                      <p:cBhvr>
                                        <p:cTn id="70" dur="1" fill="hold">
                                          <p:stCondLst>
                                            <p:cond delay="499"/>
                                          </p:stCondLst>
                                        </p:cTn>
                                        <p:tgtEl>
                                          <p:spTgt spid="50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6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6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74"/>
                                        </p:tgtEl>
                                        <p:attrNameLst>
                                          <p:attrName>style.visibility</p:attrName>
                                        </p:attrNameLst>
                                      </p:cBhvr>
                                      <p:to>
                                        <p:strVal val="visible"/>
                                      </p:to>
                                    </p:set>
                                    <p:animEffect transition="in" filter="fade">
                                      <p:cBhvr>
                                        <p:cTn id="85" dur="500"/>
                                        <p:tgtEl>
                                          <p:spTgt spid="47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11"/>
                                        </p:tgtEl>
                                        <p:attrNameLst>
                                          <p:attrName>style.visibility</p:attrName>
                                        </p:attrNameLst>
                                      </p:cBhvr>
                                      <p:to>
                                        <p:strVal val="visible"/>
                                      </p:to>
                                    </p:set>
                                    <p:animEffect transition="in" filter="fade">
                                      <p:cBhvr>
                                        <p:cTn id="90" dur="500"/>
                                        <p:tgtEl>
                                          <p:spTgt spid="51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511"/>
                                        </p:tgtEl>
                                      </p:cBhvr>
                                    </p:animEffect>
                                    <p:set>
                                      <p:cBhvr>
                                        <p:cTn id="95" dur="1" fill="hold">
                                          <p:stCondLst>
                                            <p:cond delay="499"/>
                                          </p:stCondLst>
                                        </p:cTn>
                                        <p:tgtEl>
                                          <p:spTgt spid="51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1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67"/>
                                        </p:tgtEl>
                                        <p:attrNameLst>
                                          <p:attrName>style.visibility</p:attrName>
                                        </p:attrNameLst>
                                      </p:cBhvr>
                                      <p:to>
                                        <p:strVal val="visible"/>
                                      </p:to>
                                    </p:set>
                                    <p:animEffect transition="in" filter="fade">
                                      <p:cBhvr>
                                        <p:cTn id="104" dur="500"/>
                                        <p:tgtEl>
                                          <p:spTgt spid="46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68"/>
                                        </p:tgtEl>
                                        <p:attrNameLst>
                                          <p:attrName>style.visibility</p:attrName>
                                        </p:attrNameLst>
                                      </p:cBhvr>
                                      <p:to>
                                        <p:strVal val="visible"/>
                                      </p:to>
                                    </p:set>
                                    <p:animEffect transition="in" filter="fade">
                                      <p:cBhvr>
                                        <p:cTn id="109" dur="500"/>
                                        <p:tgtEl>
                                          <p:spTgt spid="468"/>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500"/>
                                        <p:tgtEl>
                                          <p:spTgt spid="468"/>
                                        </p:tgtEl>
                                      </p:cBhvr>
                                    </p:animEffect>
                                    <p:set>
                                      <p:cBhvr>
                                        <p:cTn id="114" dur="1" fill="hold">
                                          <p:stCondLst>
                                            <p:cond delay="499"/>
                                          </p:stCondLst>
                                        </p:cTn>
                                        <p:tgtEl>
                                          <p:spTgt spid="46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grpId="2" nodeType="clickEffect">
                                  <p:stCondLst>
                                    <p:cond delay="0"/>
                                  </p:stCondLst>
                                  <p:childTnLst>
                                    <p:animMotion origin="layout" path="M -0.00091 0.00023 L 0.02955 -0.05393 L 0.26927 -0.05393 L 0.26927 -0.5956 L 0.14987 -0.5956 L 0.14987 -0.23032 L 0.0319 -0.23032 L 0.0319 -0.41227 L 0.04987 -0.44421 " pathEditMode="relative" rAng="0" ptsTypes="AAAAAAAAA">
                                      <p:cBhvr>
                                        <p:cTn id="118" dur="2000" fill="hold"/>
                                        <p:tgtEl>
                                          <p:spTgt spid="467"/>
                                        </p:tgtEl>
                                        <p:attrNameLst>
                                          <p:attrName>ppt_x</p:attrName>
                                          <p:attrName>ppt_y</p:attrName>
                                        </p:attrNameLst>
                                      </p:cBhvr>
                                      <p:rCtr x="13503" y="-29792"/>
                                    </p:animMotion>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467"/>
                                        </p:tgtEl>
                                      </p:cBhvr>
                                    </p:animEffect>
                                    <p:set>
                                      <p:cBhvr>
                                        <p:cTn id="123" dur="1" fill="hold">
                                          <p:stCondLst>
                                            <p:cond delay="499"/>
                                          </p:stCondLst>
                                        </p:cTn>
                                        <p:tgtEl>
                                          <p:spTgt spid="467"/>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66"/>
                                        </p:tgtEl>
                                        <p:attrNameLst>
                                          <p:attrName>style.visibility</p:attrName>
                                        </p:attrNameLst>
                                      </p:cBhvr>
                                      <p:to>
                                        <p:strVal val="visible"/>
                                      </p:to>
                                    </p:set>
                                    <p:animEffect transition="in" filter="fade">
                                      <p:cBhvr>
                                        <p:cTn id="128" dur="500"/>
                                        <p:tgtEl>
                                          <p:spTgt spid="466"/>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1" nodeType="clickEffect">
                                  <p:stCondLst>
                                    <p:cond delay="0"/>
                                  </p:stCondLst>
                                  <p:childTnLst>
                                    <p:animEffect transition="out" filter="fade">
                                      <p:cBhvr>
                                        <p:cTn id="132" dur="500"/>
                                        <p:tgtEl>
                                          <p:spTgt spid="466"/>
                                        </p:tgtEl>
                                      </p:cBhvr>
                                    </p:animEffect>
                                    <p:set>
                                      <p:cBhvr>
                                        <p:cTn id="133" dur="1" fill="hold">
                                          <p:stCondLst>
                                            <p:cond delay="499"/>
                                          </p:stCondLst>
                                        </p:cTn>
                                        <p:tgtEl>
                                          <p:spTgt spid="46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0" presetClass="path" presetSubtype="0" accel="50000" decel="50000" fill="hold" nodeType="clickEffect">
                                  <p:stCondLst>
                                    <p:cond delay="0"/>
                                  </p:stCondLst>
                                  <p:childTnLst>
                                    <p:animMotion origin="layout" path="M -0.00078 0.00208 L -0.02266 0.00208 L -0.02266 0.10902 " pathEditMode="relative" rAng="0" ptsTypes="AAA">
                                      <p:cBhvr>
                                        <p:cTn id="137" dur="2000" fill="hold"/>
                                        <p:tgtEl>
                                          <p:spTgt spid="454"/>
                                        </p:tgtEl>
                                        <p:attrNameLst>
                                          <p:attrName>ppt_x</p:attrName>
                                          <p:attrName>ppt_y</p:attrName>
                                        </p:attrNameLst>
                                      </p:cBhvr>
                                      <p:rCtr x="-1094" y="5347"/>
                                    </p:animMotion>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474"/>
                                        </p:tgtEl>
                                      </p:cBhvr>
                                    </p:animEffect>
                                    <p:set>
                                      <p:cBhvr>
                                        <p:cTn id="142" dur="1" fill="hold">
                                          <p:stCondLst>
                                            <p:cond delay="499"/>
                                          </p:stCondLst>
                                        </p:cTn>
                                        <p:tgtEl>
                                          <p:spTgt spid="47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0" presetClass="path" presetSubtype="0" accel="50000" decel="50000" fill="hold" nodeType="clickEffect">
                                  <p:stCondLst>
                                    <p:cond delay="0"/>
                                  </p:stCondLst>
                                  <p:childTnLst>
                                    <p:animMotion origin="layout" path="M -0.02266 0.10486 L -0.02266 0.28819 " pathEditMode="relative" rAng="0" ptsTypes="AA">
                                      <p:cBhvr>
                                        <p:cTn id="146" dur="2000" fill="hold"/>
                                        <p:tgtEl>
                                          <p:spTgt spid="454"/>
                                        </p:tgtEl>
                                        <p:attrNameLst>
                                          <p:attrName>ppt_x</p:attrName>
                                          <p:attrName>ppt_y</p:attrName>
                                        </p:attrNameLst>
                                      </p:cBhvr>
                                      <p:rCtr x="0" y="9167"/>
                                    </p:animMotion>
                                  </p:childTnLst>
                                </p:cTn>
                              </p:par>
                            </p:childTnLst>
                          </p:cTn>
                        </p:par>
                      </p:childTnLst>
                    </p:cTn>
                  </p:par>
                  <p:par>
                    <p:cTn id="147" fill="hold">
                      <p:stCondLst>
                        <p:cond delay="indefinite"/>
                      </p:stCondLst>
                      <p:childTnLst>
                        <p:par>
                          <p:cTn id="148" fill="hold">
                            <p:stCondLst>
                              <p:cond delay="0"/>
                            </p:stCondLst>
                            <p:childTnLst>
                              <p:par>
                                <p:cTn id="149" presetID="0" presetClass="path" presetSubtype="0" accel="50000" decel="50000" fill="hold" nodeType="clickEffect">
                                  <p:stCondLst>
                                    <p:cond delay="0"/>
                                  </p:stCondLst>
                                  <p:childTnLst>
                                    <p:animMotion origin="layout" path="M -0.02266 0.2882 L -0.02266 0.34977 L -0.05886 0.40788 L -0.07917 0.44075 " pathEditMode="relative" rAng="0" ptsTypes="AAAA">
                                      <p:cBhvr>
                                        <p:cTn id="150" dur="2000" fill="hold"/>
                                        <p:tgtEl>
                                          <p:spTgt spid="454"/>
                                        </p:tgtEl>
                                        <p:attrNameLst>
                                          <p:attrName>ppt_x</p:attrName>
                                          <p:attrName>ppt_y</p:attrName>
                                        </p:attrNameLst>
                                      </p:cBhvr>
                                      <p:rCtr x="-2826" y="7616"/>
                                    </p:animMotion>
                                  </p:childTnLst>
                                </p:cTn>
                              </p:par>
                              <p:par>
                                <p:cTn id="151" presetID="1" presetClass="exit" presetSubtype="0" fill="hold" grpId="1" nodeType="withEffect">
                                  <p:stCondLst>
                                    <p:cond delay="0"/>
                                  </p:stCondLst>
                                  <p:childTnLst>
                                    <p:set>
                                      <p:cBhvr>
                                        <p:cTn id="152" dur="1" fill="hold">
                                          <p:stCondLst>
                                            <p:cond delay="0"/>
                                          </p:stCondLst>
                                        </p:cTn>
                                        <p:tgtEl>
                                          <p:spTgt spid="512"/>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545"/>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473"/>
                                        </p:tgtEl>
                                        <p:attrNameLst>
                                          <p:attrName>style.visibility</p:attrName>
                                        </p:attrNameLst>
                                      </p:cBhvr>
                                      <p:to>
                                        <p:strVal val="visible"/>
                                      </p:to>
                                    </p:set>
                                    <p:animEffect transition="in" filter="fade">
                                      <p:cBhvr>
                                        <p:cTn id="161" dur="500"/>
                                        <p:tgtEl>
                                          <p:spTgt spid="473"/>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504"/>
                                        </p:tgtEl>
                                        <p:attrNameLst>
                                          <p:attrName>style.visibility</p:attrName>
                                        </p:attrNameLst>
                                      </p:cBhvr>
                                      <p:to>
                                        <p:strVal val="visible"/>
                                      </p:to>
                                    </p:set>
                                    <p:animEffect transition="in" filter="fade">
                                      <p:cBhvr>
                                        <p:cTn id="164" dur="500"/>
                                        <p:tgtEl>
                                          <p:spTgt spid="504"/>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500"/>
                                        <p:tgtEl>
                                          <p:spTgt spid="504"/>
                                        </p:tgtEl>
                                      </p:cBhvr>
                                    </p:animEffect>
                                    <p:set>
                                      <p:cBhvr>
                                        <p:cTn id="169" dur="1" fill="hold">
                                          <p:stCondLst>
                                            <p:cond delay="499"/>
                                          </p:stCondLst>
                                        </p:cTn>
                                        <p:tgtEl>
                                          <p:spTgt spid="504"/>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0" presetClass="path" presetSubtype="0" accel="50000" decel="50000" fill="hold" grpId="2" nodeType="clickEffect">
                                  <p:stCondLst>
                                    <p:cond delay="0"/>
                                  </p:stCondLst>
                                  <p:childTnLst>
                                    <p:animMotion origin="layout" path="M -0.00013 0.00023 L -0.03607 -0.06366 L -0.03607 -0.43171 L -0.15482 -0.43171 L -0.15482 -0.06644 L -0.27279 -0.06644 L -0.28685 -0.1206 " pathEditMode="relative" rAng="0" ptsTypes="AAAAAAA">
                                      <p:cBhvr>
                                        <p:cTn id="173" dur="2000" fill="hold"/>
                                        <p:tgtEl>
                                          <p:spTgt spid="473"/>
                                        </p:tgtEl>
                                        <p:attrNameLst>
                                          <p:attrName>ppt_x</p:attrName>
                                          <p:attrName>ppt_y</p:attrName>
                                        </p:attrNameLst>
                                      </p:cBhvr>
                                      <p:rCtr x="-14336" y="-21597"/>
                                    </p:animMotion>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473"/>
                                        </p:tgtEl>
                                      </p:cBhvr>
                                    </p:animEffect>
                                    <p:set>
                                      <p:cBhvr>
                                        <p:cTn id="178" dur="1" fill="hold">
                                          <p:stCondLst>
                                            <p:cond delay="499"/>
                                          </p:stCondLst>
                                        </p:cTn>
                                        <p:tgtEl>
                                          <p:spTgt spid="473"/>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471"/>
                                        </p:tgtEl>
                                        <p:attrNameLst>
                                          <p:attrName>style.visibility</p:attrName>
                                        </p:attrNameLst>
                                      </p:cBhvr>
                                      <p:to>
                                        <p:strVal val="visible"/>
                                      </p:to>
                                    </p:set>
                                    <p:animEffect transition="in" filter="fade">
                                      <p:cBhvr>
                                        <p:cTn id="183" dur="500"/>
                                        <p:tgtEl>
                                          <p:spTgt spid="471"/>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grpId="1" nodeType="clickEffect">
                                  <p:stCondLst>
                                    <p:cond delay="0"/>
                                  </p:stCondLst>
                                  <p:childTnLst>
                                    <p:animEffect transition="out" filter="fade">
                                      <p:cBhvr>
                                        <p:cTn id="187" dur="500"/>
                                        <p:tgtEl>
                                          <p:spTgt spid="471"/>
                                        </p:tgtEl>
                                      </p:cBhvr>
                                    </p:animEffect>
                                    <p:set>
                                      <p:cBhvr>
                                        <p:cTn id="188" dur="1" fill="hold">
                                          <p:stCondLst>
                                            <p:cond delay="499"/>
                                          </p:stCondLst>
                                        </p:cTn>
                                        <p:tgtEl>
                                          <p:spTgt spid="471"/>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0" presetClass="path" presetSubtype="0" accel="50000" decel="50000" fill="hold" nodeType="clickEffect">
                                  <p:stCondLst>
                                    <p:cond delay="0"/>
                                  </p:stCondLst>
                                  <p:childTnLst>
                                    <p:animMotion origin="layout" path="M 0.00039 -0.00047 L 0.00039 0.04676 L 0.07773 0.04676 " pathEditMode="relative" rAng="0" ptsTypes="AAA">
                                      <p:cBhvr>
                                        <p:cTn id="192" dur="2000" fill="hold"/>
                                        <p:tgtEl>
                                          <p:spTgt spid="457"/>
                                        </p:tgtEl>
                                        <p:attrNameLst>
                                          <p:attrName>ppt_x</p:attrName>
                                          <p:attrName>ppt_y</p:attrName>
                                        </p:attrNameLst>
                                      </p:cBhvr>
                                      <p:rCtr x="3867" y="2361"/>
                                    </p:animMotion>
                                  </p:childTnLst>
                                </p:cTn>
                              </p:par>
                            </p:childTnLst>
                          </p:cTn>
                        </p:par>
                      </p:childTnLst>
                    </p:cTn>
                  </p:par>
                  <p:par>
                    <p:cTn id="193" fill="hold">
                      <p:stCondLst>
                        <p:cond delay="indefinite"/>
                      </p:stCondLst>
                      <p:childTnLst>
                        <p:par>
                          <p:cTn id="194" fill="hold">
                            <p:stCondLst>
                              <p:cond delay="0"/>
                            </p:stCondLst>
                            <p:childTnLst>
                              <p:par>
                                <p:cTn id="195" presetID="0" presetClass="path" presetSubtype="0" accel="50000" decel="50000" fill="hold" nodeType="clickEffect">
                                  <p:stCondLst>
                                    <p:cond delay="0"/>
                                  </p:stCondLst>
                                  <p:childTnLst>
                                    <p:animMotion origin="layout" path="M 0.07851 0.04537 L 0.19258 0.04537 " pathEditMode="relative" rAng="0" ptsTypes="AA">
                                      <p:cBhvr>
                                        <p:cTn id="196" dur="2000" fill="hold"/>
                                        <p:tgtEl>
                                          <p:spTgt spid="457"/>
                                        </p:tgtEl>
                                        <p:attrNameLst>
                                          <p:attrName>ppt_x</p:attrName>
                                          <p:attrName>ppt_y</p:attrName>
                                        </p:attrNameLst>
                                      </p:cBhvr>
                                      <p:rCtr x="5703" y="0"/>
                                    </p:animMotion>
                                  </p:childTnLst>
                                </p:cTn>
                              </p:par>
                            </p:childTnLst>
                          </p:cTn>
                        </p:par>
                      </p:childTnLst>
                    </p:cTn>
                  </p:par>
                  <p:par>
                    <p:cTn id="197" fill="hold">
                      <p:stCondLst>
                        <p:cond delay="indefinite"/>
                      </p:stCondLst>
                      <p:childTnLst>
                        <p:par>
                          <p:cTn id="198" fill="hold">
                            <p:stCondLst>
                              <p:cond delay="0"/>
                            </p:stCondLst>
                            <p:childTnLst>
                              <p:par>
                                <p:cTn id="199" presetID="0" presetClass="path" presetSubtype="0" accel="50000" decel="50000" fill="hold" nodeType="clickEffect">
                                  <p:stCondLst>
                                    <p:cond delay="0"/>
                                  </p:stCondLst>
                                  <p:childTnLst>
                                    <p:animMotion origin="layout" path="M 0.19258 0.04537 L 0.23554 0.04537 L 0.28554 0.14398 " pathEditMode="relative" rAng="0" ptsTypes="AAA">
                                      <p:cBhvr>
                                        <p:cTn id="200" dur="2000" fill="hold"/>
                                        <p:tgtEl>
                                          <p:spTgt spid="457"/>
                                        </p:tgtEl>
                                        <p:attrNameLst>
                                          <p:attrName>ppt_x</p:attrName>
                                          <p:attrName>ppt_y</p:attrName>
                                        </p:attrNameLst>
                                      </p:cBhvr>
                                      <p:rCtr x="4648" y="4931"/>
                                    </p:animMotion>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500"/>
                                        <p:tgtEl>
                                          <p:spTgt spid="457"/>
                                        </p:tgtEl>
                                      </p:cBhvr>
                                    </p:animEffect>
                                    <p:set>
                                      <p:cBhvr>
                                        <p:cTn id="205" dur="1" fill="hold">
                                          <p:stCondLst>
                                            <p:cond delay="499"/>
                                          </p:stCondLst>
                                        </p:cTn>
                                        <p:tgtEl>
                                          <p:spTgt spid="4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animBg="1"/>
      <p:bldP spid="466" grpId="1" animBg="1"/>
      <p:bldP spid="467" grpId="0" animBg="1"/>
      <p:bldP spid="467" grpId="1" animBg="1"/>
      <p:bldP spid="467" grpId="2" animBg="1"/>
      <p:bldP spid="468" grpId="0" animBg="1"/>
      <p:bldP spid="468" grpId="1" animBg="1"/>
      <p:bldP spid="471" grpId="0" animBg="1"/>
      <p:bldP spid="471" grpId="1" animBg="1"/>
      <p:bldP spid="473" grpId="0" animBg="1"/>
      <p:bldP spid="473" grpId="1" animBg="1"/>
      <p:bldP spid="473" grpId="2" animBg="1"/>
      <p:bldP spid="503" grpId="0" animBg="1"/>
      <p:bldP spid="503" grpId="1" animBg="1"/>
      <p:bldP spid="504" grpId="0" animBg="1"/>
      <p:bldP spid="504" grpId="1" animBg="1"/>
      <p:bldP spid="511" grpId="0" animBg="1"/>
      <p:bldP spid="511" grpId="1" animBg="1"/>
      <p:bldP spid="512" grpId="0" animBg="1"/>
      <p:bldP spid="512" grpId="1" animBg="1"/>
      <p:bldP spid="5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5F0E-5654-5147-9301-5B3B8CB8953B}"/>
              </a:ext>
            </a:extLst>
          </p:cNvPr>
          <p:cNvSpPr>
            <a:spLocks noGrp="1"/>
          </p:cNvSpPr>
          <p:nvPr>
            <p:ph type="title"/>
          </p:nvPr>
        </p:nvSpPr>
        <p:spPr/>
        <p:txBody>
          <a:bodyPr>
            <a:normAutofit fontScale="90000"/>
          </a:bodyPr>
          <a:lstStyle/>
          <a:p>
            <a:r>
              <a:rPr lang="en-US" dirty="0"/>
              <a:t>Outline </a:t>
            </a:r>
          </a:p>
        </p:txBody>
      </p:sp>
      <p:sp>
        <p:nvSpPr>
          <p:cNvPr id="3" name="Date Placeholder 2">
            <a:extLst>
              <a:ext uri="{FF2B5EF4-FFF2-40B4-BE49-F238E27FC236}">
                <a16:creationId xmlns:a16="http://schemas.microsoft.com/office/drawing/2014/main" id="{3E7238F1-178D-4749-8E7E-DA39B97330BC}"/>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973216B3-BA39-0843-BC3F-B67369E6C726}"/>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B323D3A3-A723-6B44-8317-1CE67ADE0712}"/>
              </a:ext>
            </a:extLst>
          </p:cNvPr>
          <p:cNvSpPr>
            <a:spLocks noGrp="1"/>
          </p:cNvSpPr>
          <p:nvPr>
            <p:ph type="sldNum" sz="quarter" idx="12"/>
          </p:nvPr>
        </p:nvSpPr>
        <p:spPr/>
        <p:txBody>
          <a:bodyPr/>
          <a:lstStyle/>
          <a:p>
            <a:fld id="{66460FDD-9629-4AEC-8D26-475411E7BDE6}" type="slidenum">
              <a:rPr lang="id-ID" smtClean="0"/>
              <a:pPr/>
              <a:t>18</a:t>
            </a:fld>
            <a:endParaRPr lang="id-ID"/>
          </a:p>
        </p:txBody>
      </p:sp>
      <p:sp>
        <p:nvSpPr>
          <p:cNvPr id="6" name="Content Placeholder 5">
            <a:extLst>
              <a:ext uri="{FF2B5EF4-FFF2-40B4-BE49-F238E27FC236}">
                <a16:creationId xmlns:a16="http://schemas.microsoft.com/office/drawing/2014/main" id="{6F635ED8-8880-8940-8A0C-FD8B0DE88919}"/>
              </a:ext>
            </a:extLst>
          </p:cNvPr>
          <p:cNvSpPr>
            <a:spLocks noGrp="1"/>
          </p:cNvSpPr>
          <p:nvPr>
            <p:ph idx="1"/>
          </p:nvPr>
        </p:nvSpPr>
        <p:spPr/>
        <p:txBody>
          <a:bodyPr>
            <a:normAutofit/>
          </a:bodyPr>
          <a:lstStyle/>
          <a:p>
            <a:r>
              <a:rPr lang="en-US" b="1" dirty="0">
                <a:solidFill>
                  <a:schemeClr val="bg1">
                    <a:lumMod val="50000"/>
                  </a:schemeClr>
                </a:solidFill>
              </a:rPr>
              <a:t>Background</a:t>
            </a:r>
          </a:p>
          <a:p>
            <a:pPr lvl="1"/>
            <a:r>
              <a:rPr lang="en-US" dirty="0">
                <a:solidFill>
                  <a:schemeClr val="bg1">
                    <a:lumMod val="50000"/>
                  </a:schemeClr>
                </a:solidFill>
              </a:rPr>
              <a:t>Networks-on-Chip</a:t>
            </a:r>
          </a:p>
          <a:p>
            <a:pPr lvl="1"/>
            <a:r>
              <a:rPr lang="en-US" dirty="0">
                <a:solidFill>
                  <a:schemeClr val="bg1">
                    <a:lumMod val="50000"/>
                  </a:schemeClr>
                </a:solidFill>
              </a:rPr>
              <a:t>Deadlock-Freedom Techniques</a:t>
            </a:r>
          </a:p>
          <a:p>
            <a:r>
              <a:rPr lang="en-US" b="1" dirty="0">
                <a:solidFill>
                  <a:schemeClr val="accent5"/>
                </a:solidFill>
              </a:rPr>
              <a:t>SEEC</a:t>
            </a:r>
          </a:p>
          <a:p>
            <a:pPr lvl="1"/>
            <a:r>
              <a:rPr lang="en-US" dirty="0">
                <a:solidFill>
                  <a:schemeClr val="bg1">
                    <a:lumMod val="50000"/>
                  </a:schemeClr>
                </a:solidFill>
              </a:rPr>
              <a:t>Overview</a:t>
            </a:r>
          </a:p>
          <a:p>
            <a:pPr lvl="1"/>
            <a:r>
              <a:rPr lang="en-US" dirty="0">
                <a:solidFill>
                  <a:schemeClr val="bg1">
                    <a:lumMod val="50000"/>
                  </a:schemeClr>
                </a:solidFill>
              </a:rPr>
              <a:t>Walkthrough</a:t>
            </a:r>
          </a:p>
          <a:p>
            <a:pPr lvl="1"/>
            <a:r>
              <a:rPr lang="en-US" dirty="0">
                <a:solidFill>
                  <a:schemeClr val="accent5"/>
                </a:solidFill>
              </a:rPr>
              <a:t>Features</a:t>
            </a:r>
          </a:p>
          <a:p>
            <a:pPr lvl="1"/>
            <a:r>
              <a:rPr lang="en-US" dirty="0"/>
              <a:t>Optimizations</a:t>
            </a:r>
          </a:p>
          <a:p>
            <a:r>
              <a:rPr lang="en-US" b="1" dirty="0"/>
              <a:t>Evaluations</a:t>
            </a:r>
          </a:p>
          <a:p>
            <a:r>
              <a:rPr lang="en-US" b="1" dirty="0"/>
              <a:t>Conclusions</a:t>
            </a:r>
          </a:p>
        </p:txBody>
      </p:sp>
    </p:spTree>
    <p:extLst>
      <p:ext uri="{BB962C8B-B14F-4D97-AF65-F5344CB8AC3E}">
        <p14:creationId xmlns:p14="http://schemas.microsoft.com/office/powerpoint/2010/main" val="330536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704D-DCC7-4740-9392-542F28BAD811}"/>
              </a:ext>
            </a:extLst>
          </p:cNvPr>
          <p:cNvSpPr>
            <a:spLocks noGrp="1"/>
          </p:cNvSpPr>
          <p:nvPr>
            <p:ph type="title"/>
          </p:nvPr>
        </p:nvSpPr>
        <p:spPr/>
        <p:txBody>
          <a:bodyPr>
            <a:normAutofit fontScale="90000"/>
          </a:bodyPr>
          <a:lstStyle/>
          <a:p>
            <a:r>
              <a:rPr lang="en-US" dirty="0"/>
              <a:t>Features of SEEC</a:t>
            </a:r>
            <a:endParaRPr lang="en-US" i="1" dirty="0"/>
          </a:p>
        </p:txBody>
      </p:sp>
      <p:sp>
        <p:nvSpPr>
          <p:cNvPr id="3" name="Date Placeholder 2">
            <a:extLst>
              <a:ext uri="{FF2B5EF4-FFF2-40B4-BE49-F238E27FC236}">
                <a16:creationId xmlns:a16="http://schemas.microsoft.com/office/drawing/2014/main" id="{197DA33C-70C5-7C49-8228-83583E635002}"/>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D8A66904-CA95-614F-9979-47A70E689EFB}"/>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8AAC75F0-ACB9-1946-937B-3F85B5BE218B}"/>
              </a:ext>
            </a:extLst>
          </p:cNvPr>
          <p:cNvSpPr>
            <a:spLocks noGrp="1"/>
          </p:cNvSpPr>
          <p:nvPr>
            <p:ph type="sldNum" sz="quarter" idx="12"/>
          </p:nvPr>
        </p:nvSpPr>
        <p:spPr/>
        <p:txBody>
          <a:bodyPr/>
          <a:lstStyle/>
          <a:p>
            <a:fld id="{66460FDD-9629-4AEC-8D26-475411E7BDE6}" type="slidenum">
              <a:rPr lang="id-ID" smtClean="0"/>
              <a:pPr/>
              <a:t>19</a:t>
            </a:fld>
            <a:endParaRPr lang="id-ID"/>
          </a:p>
        </p:txBody>
      </p:sp>
      <p:sp>
        <p:nvSpPr>
          <p:cNvPr id="6" name="Content Placeholder 5">
            <a:extLst>
              <a:ext uri="{FF2B5EF4-FFF2-40B4-BE49-F238E27FC236}">
                <a16:creationId xmlns:a16="http://schemas.microsoft.com/office/drawing/2014/main" id="{AF2E8022-7A83-C34F-BE5D-187AC8B929E5}"/>
              </a:ext>
            </a:extLst>
          </p:cNvPr>
          <p:cNvSpPr>
            <a:spLocks noGrp="1"/>
          </p:cNvSpPr>
          <p:nvPr>
            <p:ph idx="1"/>
          </p:nvPr>
        </p:nvSpPr>
        <p:spPr/>
        <p:txBody>
          <a:bodyPr>
            <a:normAutofit lnSpcReduction="10000"/>
          </a:bodyPr>
          <a:lstStyle/>
          <a:p>
            <a:r>
              <a:rPr lang="en-US" b="1" dirty="0"/>
              <a:t>Novel Flow Control: Free Flow (FF)</a:t>
            </a:r>
          </a:p>
          <a:p>
            <a:pPr lvl="1"/>
            <a:r>
              <a:rPr lang="en-US" dirty="0"/>
              <a:t>Packets upgraded to FF via seeker</a:t>
            </a:r>
          </a:p>
          <a:p>
            <a:pPr lvl="1"/>
            <a:r>
              <a:rPr lang="en-US" dirty="0"/>
              <a:t>FF packet gets prioritized over the buffered packets</a:t>
            </a:r>
          </a:p>
          <a:p>
            <a:pPr lvl="2"/>
            <a:r>
              <a:rPr lang="en-US" dirty="0"/>
              <a:t>FF packet sends a </a:t>
            </a:r>
            <a:r>
              <a:rPr lang="en-US" i="1" dirty="0"/>
              <a:t>lookahead </a:t>
            </a:r>
            <a:r>
              <a:rPr lang="en-US" dirty="0"/>
              <a:t>signal on cycle in advance</a:t>
            </a:r>
          </a:p>
          <a:p>
            <a:pPr lvl="2"/>
            <a:r>
              <a:rPr lang="en-US" i="1" dirty="0"/>
              <a:t>lookahead </a:t>
            </a:r>
            <a:r>
              <a:rPr lang="en-US" dirty="0"/>
              <a:t>signal sets the appropriate mux at downstream router</a:t>
            </a:r>
          </a:p>
          <a:p>
            <a:pPr lvl="2"/>
            <a:r>
              <a:rPr lang="en-US" dirty="0"/>
              <a:t>FF packet traverse the network from link to link till the NIC</a:t>
            </a:r>
          </a:p>
          <a:p>
            <a:pPr lvl="1"/>
            <a:r>
              <a:rPr lang="en-US" dirty="0"/>
              <a:t>FF packets follow </a:t>
            </a:r>
            <a:r>
              <a:rPr lang="en-US" b="1" i="1" dirty="0"/>
              <a:t>minimal (shortest) express path </a:t>
            </a:r>
            <a:r>
              <a:rPr lang="en-US" dirty="0"/>
              <a:t>with no buffering</a:t>
            </a:r>
          </a:p>
          <a:p>
            <a:pPr lvl="1"/>
            <a:r>
              <a:rPr lang="en-US" dirty="0"/>
              <a:t>SEEC proposes co-existence of FF packets and buffered packets</a:t>
            </a:r>
          </a:p>
          <a:p>
            <a:pPr lvl="1"/>
            <a:endParaRPr lang="en-US" dirty="0"/>
          </a:p>
          <a:p>
            <a:r>
              <a:rPr lang="en-US" b="1" dirty="0"/>
              <a:t>Seeker Path</a:t>
            </a:r>
          </a:p>
          <a:p>
            <a:pPr lvl="1"/>
            <a:r>
              <a:rPr lang="en-US" dirty="0"/>
              <a:t>Any pre-defined path that visits all routers</a:t>
            </a:r>
          </a:p>
          <a:p>
            <a:pPr lvl="1"/>
            <a:r>
              <a:rPr lang="en-US" dirty="0"/>
              <a:t>Separate sideband network</a:t>
            </a:r>
          </a:p>
          <a:p>
            <a:pPr lvl="2"/>
            <a:r>
              <a:rPr lang="en-US" dirty="0"/>
              <a:t>could use regular links by prioritizing seeker over regular packets</a:t>
            </a:r>
          </a:p>
          <a:p>
            <a:pPr lvl="1"/>
            <a:r>
              <a:rPr lang="en-US" dirty="0"/>
              <a:t>Possible to have multiple parallel seekers </a:t>
            </a:r>
            <a:r>
              <a:rPr lang="en-US" dirty="0">
                <a:sym typeface="Wingdings" pitchFamily="2" charset="2"/>
              </a:rPr>
              <a:t> later in talk</a:t>
            </a:r>
            <a:endParaRPr lang="en-US" dirty="0"/>
          </a:p>
        </p:txBody>
      </p:sp>
    </p:spTree>
    <p:extLst>
      <p:ext uri="{BB962C8B-B14F-4D97-AF65-F5344CB8AC3E}">
        <p14:creationId xmlns:p14="http://schemas.microsoft.com/office/powerpoint/2010/main" val="15835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9631-1E72-594B-A6AA-77A8A938EF52}"/>
              </a:ext>
            </a:extLst>
          </p:cNvPr>
          <p:cNvSpPr>
            <a:spLocks noGrp="1"/>
          </p:cNvSpPr>
          <p:nvPr>
            <p:ph type="title"/>
          </p:nvPr>
        </p:nvSpPr>
        <p:spPr/>
        <p:txBody>
          <a:bodyPr>
            <a:normAutofit fontScale="90000"/>
          </a:bodyPr>
          <a:lstStyle/>
          <a:p>
            <a:r>
              <a:rPr lang="en-US" dirty="0"/>
              <a:t>Interconnection Networks are at the heart of HPC</a:t>
            </a:r>
          </a:p>
        </p:txBody>
      </p:sp>
      <p:sp>
        <p:nvSpPr>
          <p:cNvPr id="3" name="Date Placeholder 2">
            <a:extLst>
              <a:ext uri="{FF2B5EF4-FFF2-40B4-BE49-F238E27FC236}">
                <a16:creationId xmlns:a16="http://schemas.microsoft.com/office/drawing/2014/main" id="{DE6EF356-C6C2-244D-9C8C-082E8BA4B2B2}"/>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09009986-6CA5-5742-9DA7-470E071400EC}"/>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45439439-E3A4-0E41-87AF-1BA45D5B4B30}"/>
              </a:ext>
            </a:extLst>
          </p:cNvPr>
          <p:cNvSpPr>
            <a:spLocks noGrp="1"/>
          </p:cNvSpPr>
          <p:nvPr>
            <p:ph type="sldNum" sz="quarter" idx="12"/>
          </p:nvPr>
        </p:nvSpPr>
        <p:spPr/>
        <p:txBody>
          <a:bodyPr/>
          <a:lstStyle/>
          <a:p>
            <a:fld id="{66460FDD-9629-4AEC-8D26-475411E7BDE6}" type="slidenum">
              <a:rPr lang="id-ID" smtClean="0"/>
              <a:pPr/>
              <a:t>2</a:t>
            </a:fld>
            <a:endParaRPr lang="id-ID"/>
          </a:p>
        </p:txBody>
      </p:sp>
      <p:pic>
        <p:nvPicPr>
          <p:cNvPr id="7" name="Picture 6">
            <a:extLst>
              <a:ext uri="{FF2B5EF4-FFF2-40B4-BE49-F238E27FC236}">
                <a16:creationId xmlns:a16="http://schemas.microsoft.com/office/drawing/2014/main" id="{E0EEB197-7C6C-B541-8301-68F5CFBFE129}"/>
              </a:ext>
            </a:extLst>
          </p:cNvPr>
          <p:cNvPicPr>
            <a:picLocks noChangeAspect="1"/>
          </p:cNvPicPr>
          <p:nvPr/>
        </p:nvPicPr>
        <p:blipFill>
          <a:blip r:embed="rId2"/>
          <a:stretch>
            <a:fillRect/>
          </a:stretch>
        </p:blipFill>
        <p:spPr>
          <a:xfrm>
            <a:off x="53097" y="1020776"/>
            <a:ext cx="6448926" cy="140895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9D2E9FD-5377-024C-97E8-FC67EAB62BC2}"/>
              </a:ext>
            </a:extLst>
          </p:cNvPr>
          <p:cNvPicPr>
            <a:picLocks noChangeAspect="1"/>
          </p:cNvPicPr>
          <p:nvPr/>
        </p:nvPicPr>
        <p:blipFill rotWithShape="1">
          <a:blip r:embed="rId3"/>
          <a:srcRect t="10628" b="6335"/>
          <a:stretch/>
        </p:blipFill>
        <p:spPr>
          <a:xfrm>
            <a:off x="7505528" y="1190256"/>
            <a:ext cx="4633375" cy="1069996"/>
          </a:xfrm>
          <a:prstGeom prst="rect">
            <a:avLst/>
          </a:prstGeom>
          <a:ln>
            <a:noFill/>
          </a:ln>
          <a:effectLst>
            <a:outerShdw blurRad="190500" algn="tl" rotWithShape="0">
              <a:srgbClr val="000000">
                <a:alpha val="70000"/>
              </a:srgbClr>
            </a:outerShdw>
          </a:effectLst>
        </p:spPr>
      </p:pic>
      <p:pic>
        <p:nvPicPr>
          <p:cNvPr id="2054" name="Picture 6" descr="AMD Moves From Infinity Fabric to Infinity Architecture: Connecting  Everything to Everything">
            <a:extLst>
              <a:ext uri="{FF2B5EF4-FFF2-40B4-BE49-F238E27FC236}">
                <a16:creationId xmlns:a16="http://schemas.microsoft.com/office/drawing/2014/main" id="{31D3C62A-588C-9F4A-A3B6-FB6777E34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202" y="4103449"/>
            <a:ext cx="3245134" cy="18618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481E2F-03F6-0440-ACB3-D53AE7CCBDBB}"/>
              </a:ext>
            </a:extLst>
          </p:cNvPr>
          <p:cNvPicPr>
            <a:picLocks noChangeAspect="1"/>
          </p:cNvPicPr>
          <p:nvPr/>
        </p:nvPicPr>
        <p:blipFill>
          <a:blip r:embed="rId5"/>
          <a:stretch>
            <a:fillRect/>
          </a:stretch>
        </p:blipFill>
        <p:spPr>
          <a:xfrm>
            <a:off x="8630702" y="2534810"/>
            <a:ext cx="3506105" cy="2151043"/>
          </a:xfrm>
          <a:prstGeom prst="rect">
            <a:avLst/>
          </a:prstGeom>
        </p:spPr>
      </p:pic>
      <p:pic>
        <p:nvPicPr>
          <p:cNvPr id="2056" name="Picture 8" descr="A First Peek At China&amp;#39;s Sunway Exascale Supercomputer">
            <a:extLst>
              <a:ext uri="{FF2B5EF4-FFF2-40B4-BE49-F238E27FC236}">
                <a16:creationId xmlns:a16="http://schemas.microsoft.com/office/drawing/2014/main" id="{B09E6D7F-637E-A249-B10F-6EA71ED6EE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772" t="3545" r="25116"/>
          <a:stretch/>
        </p:blipFill>
        <p:spPr bwMode="auto">
          <a:xfrm>
            <a:off x="346097" y="2790506"/>
            <a:ext cx="2743267" cy="33324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F2AF05B-FF1D-FB4E-8A26-92811BE9081D}"/>
              </a:ext>
            </a:extLst>
          </p:cNvPr>
          <p:cNvPicPr>
            <a:picLocks noChangeAspect="1"/>
          </p:cNvPicPr>
          <p:nvPr/>
        </p:nvPicPr>
        <p:blipFill>
          <a:blip r:embed="rId7"/>
          <a:stretch>
            <a:fillRect/>
          </a:stretch>
        </p:blipFill>
        <p:spPr>
          <a:xfrm>
            <a:off x="3389055" y="2681748"/>
            <a:ext cx="4941956" cy="1188273"/>
          </a:xfrm>
          <a:prstGeom prst="rect">
            <a:avLst/>
          </a:prstGeom>
          <a:effectLst>
            <a:outerShdw blurRad="50800" dist="38100" dir="2700000" sx="102000" sy="102000" algn="tl" rotWithShape="0">
              <a:prstClr val="black">
                <a:alpha val="40000"/>
              </a:prstClr>
            </a:outerShdw>
          </a:effectLst>
        </p:spPr>
      </p:pic>
      <p:sp>
        <p:nvSpPr>
          <p:cNvPr id="17" name="TextBox 16">
            <a:extLst>
              <a:ext uri="{FF2B5EF4-FFF2-40B4-BE49-F238E27FC236}">
                <a16:creationId xmlns:a16="http://schemas.microsoft.com/office/drawing/2014/main" id="{A8A1CFE6-EFA4-D941-B559-21100B8B8501}"/>
              </a:ext>
            </a:extLst>
          </p:cNvPr>
          <p:cNvSpPr txBox="1"/>
          <p:nvPr/>
        </p:nvSpPr>
        <p:spPr>
          <a:xfrm>
            <a:off x="8005251" y="5223973"/>
            <a:ext cx="3953897" cy="1015663"/>
          </a:xfrm>
          <a:prstGeom prst="rect">
            <a:avLst/>
          </a:prstGeom>
          <a:solidFill>
            <a:schemeClr val="accent1">
              <a:lumMod val="20000"/>
              <a:lumOff val="80000"/>
            </a:schemeClr>
          </a:solidFill>
        </p:spPr>
        <p:txBody>
          <a:bodyPr wrap="square" rtlCol="0">
            <a:spAutoFit/>
          </a:bodyPr>
          <a:lstStyle/>
          <a:p>
            <a:r>
              <a:rPr lang="en-US" sz="2000" b="1" dirty="0"/>
              <a:t>This work focuses on interconnection networks-on-chip (aka </a:t>
            </a:r>
            <a:r>
              <a:rPr lang="en-US" sz="2000" b="1" dirty="0" err="1"/>
              <a:t>NoCs</a:t>
            </a:r>
            <a:r>
              <a:rPr lang="en-US" sz="2000" b="1" dirty="0"/>
              <a:t>)</a:t>
            </a:r>
          </a:p>
        </p:txBody>
      </p:sp>
    </p:spTree>
    <p:extLst>
      <p:ext uri="{BB962C8B-B14F-4D97-AF65-F5344CB8AC3E}">
        <p14:creationId xmlns:p14="http://schemas.microsoft.com/office/powerpoint/2010/main" val="220751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wipe(up)">
                                      <p:cBhvr>
                                        <p:cTn id="10" dur="500"/>
                                        <p:tgtEl>
                                          <p:spTgt spid="20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22" presetClass="entr" presetSubtype="1"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up)">
                                      <p:cBhvr>
                                        <p:cTn id="18" dur="500"/>
                                        <p:tgtEl>
                                          <p:spTgt spid="20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2EB2-741A-44BA-83F1-00518C605F4A}"/>
              </a:ext>
            </a:extLst>
          </p:cNvPr>
          <p:cNvSpPr>
            <a:spLocks noGrp="1"/>
          </p:cNvSpPr>
          <p:nvPr>
            <p:ph type="title"/>
          </p:nvPr>
        </p:nvSpPr>
        <p:spPr/>
        <p:txBody>
          <a:bodyPr>
            <a:normAutofit fontScale="90000"/>
          </a:bodyPr>
          <a:lstStyle/>
          <a:p>
            <a:r>
              <a:rPr lang="en-US" dirty="0"/>
              <a:t>Router Microarchitecture</a:t>
            </a:r>
          </a:p>
        </p:txBody>
      </p:sp>
      <p:sp>
        <p:nvSpPr>
          <p:cNvPr id="11" name="Footer Placeholder 3">
            <a:extLst>
              <a:ext uri="{FF2B5EF4-FFF2-40B4-BE49-F238E27FC236}">
                <a16:creationId xmlns:a16="http://schemas.microsoft.com/office/drawing/2014/main" id="{2EEB1D91-757C-41C5-8B01-4A9B8E716C20}"/>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A4780529-E6FC-49F0-91B3-237B3786C35C}"/>
              </a:ext>
            </a:extLst>
          </p:cNvPr>
          <p:cNvSpPr>
            <a:spLocks noGrp="1"/>
          </p:cNvSpPr>
          <p:nvPr>
            <p:ph type="sldNum" sz="quarter" idx="12"/>
          </p:nvPr>
        </p:nvSpPr>
        <p:spPr/>
        <p:txBody>
          <a:bodyPr/>
          <a:lstStyle/>
          <a:p>
            <a:fld id="{0D1D0697-F66A-EE4C-B4D3-9802540BCCA0}" type="slidenum">
              <a:rPr lang="en-US" smtClean="0"/>
              <a:t>20</a:t>
            </a:fld>
            <a:endParaRPr lang="en-US"/>
          </a:p>
        </p:txBody>
      </p:sp>
      <p:pic>
        <p:nvPicPr>
          <p:cNvPr id="8" name="Picture 7">
            <a:extLst>
              <a:ext uri="{FF2B5EF4-FFF2-40B4-BE49-F238E27FC236}">
                <a16:creationId xmlns:a16="http://schemas.microsoft.com/office/drawing/2014/main" id="{524D72BF-2E98-074E-8CF0-5103EF3F7E00}"/>
              </a:ext>
            </a:extLst>
          </p:cNvPr>
          <p:cNvPicPr>
            <a:picLocks noChangeAspect="1"/>
          </p:cNvPicPr>
          <p:nvPr/>
        </p:nvPicPr>
        <p:blipFill>
          <a:blip r:embed="rId3"/>
          <a:stretch>
            <a:fillRect/>
          </a:stretch>
        </p:blipFill>
        <p:spPr>
          <a:xfrm>
            <a:off x="2152650" y="1031564"/>
            <a:ext cx="7151988" cy="5343836"/>
          </a:xfrm>
          <a:prstGeom prst="rect">
            <a:avLst/>
          </a:prstGeom>
        </p:spPr>
      </p:pic>
      <p:pic>
        <p:nvPicPr>
          <p:cNvPr id="9" name="Picture 8">
            <a:extLst>
              <a:ext uri="{FF2B5EF4-FFF2-40B4-BE49-F238E27FC236}">
                <a16:creationId xmlns:a16="http://schemas.microsoft.com/office/drawing/2014/main" id="{1C7D3A6E-1EBF-1D49-AAA8-8B3B61BDB837}"/>
              </a:ext>
            </a:extLst>
          </p:cNvPr>
          <p:cNvPicPr>
            <a:picLocks noChangeAspect="1"/>
          </p:cNvPicPr>
          <p:nvPr/>
        </p:nvPicPr>
        <p:blipFill>
          <a:blip r:embed="rId4"/>
          <a:stretch>
            <a:fillRect/>
          </a:stretch>
        </p:blipFill>
        <p:spPr>
          <a:xfrm>
            <a:off x="2063578" y="1006850"/>
            <a:ext cx="7241060" cy="5343836"/>
          </a:xfrm>
          <a:prstGeom prst="rect">
            <a:avLst/>
          </a:prstGeom>
        </p:spPr>
      </p:pic>
      <p:pic>
        <p:nvPicPr>
          <p:cNvPr id="10" name="Picture 9">
            <a:extLst>
              <a:ext uri="{FF2B5EF4-FFF2-40B4-BE49-F238E27FC236}">
                <a16:creationId xmlns:a16="http://schemas.microsoft.com/office/drawing/2014/main" id="{EFB403A5-B20B-584A-BFAA-BEB3FB103FBE}"/>
              </a:ext>
            </a:extLst>
          </p:cNvPr>
          <p:cNvPicPr>
            <a:picLocks noChangeAspect="1"/>
          </p:cNvPicPr>
          <p:nvPr/>
        </p:nvPicPr>
        <p:blipFill>
          <a:blip r:embed="rId5"/>
          <a:stretch>
            <a:fillRect/>
          </a:stretch>
        </p:blipFill>
        <p:spPr>
          <a:xfrm>
            <a:off x="3096399" y="1914611"/>
            <a:ext cx="6257668" cy="1422400"/>
          </a:xfrm>
          <a:prstGeom prst="rect">
            <a:avLst/>
          </a:prstGeom>
        </p:spPr>
      </p:pic>
      <p:sp>
        <p:nvSpPr>
          <p:cNvPr id="3" name="Date Placeholder 2">
            <a:extLst>
              <a:ext uri="{FF2B5EF4-FFF2-40B4-BE49-F238E27FC236}">
                <a16:creationId xmlns:a16="http://schemas.microsoft.com/office/drawing/2014/main" id="{B090B677-ADD3-B744-805C-372C865B6BA8}"/>
              </a:ext>
            </a:extLst>
          </p:cNvPr>
          <p:cNvSpPr>
            <a:spLocks noGrp="1"/>
          </p:cNvSpPr>
          <p:nvPr>
            <p:ph type="dt" sz="half" idx="10"/>
          </p:nvPr>
        </p:nvSpPr>
        <p:spPr/>
        <p:txBody>
          <a:bodyPr/>
          <a:lstStyle/>
          <a:p>
            <a:r>
              <a:rPr lang="en-US"/>
              <a:t>November 16, 2021</a:t>
            </a:r>
            <a:endParaRPr lang="id-ID"/>
          </a:p>
        </p:txBody>
      </p:sp>
      <p:sp>
        <p:nvSpPr>
          <p:cNvPr id="12" name="Rounded Rectangular Callout 11">
            <a:extLst>
              <a:ext uri="{FF2B5EF4-FFF2-40B4-BE49-F238E27FC236}">
                <a16:creationId xmlns:a16="http://schemas.microsoft.com/office/drawing/2014/main" id="{65DAA87A-D7A3-4648-A028-1ACDD6CF9C78}"/>
              </a:ext>
            </a:extLst>
          </p:cNvPr>
          <p:cNvSpPr/>
          <p:nvPr/>
        </p:nvSpPr>
        <p:spPr>
          <a:xfrm>
            <a:off x="6457835" y="1922199"/>
            <a:ext cx="1307939" cy="581346"/>
          </a:xfrm>
          <a:prstGeom prst="wedgeRoundRectCallout">
            <a:avLst>
              <a:gd name="adj1" fmla="val -56695"/>
              <a:gd name="adj2" fmla="val 150278"/>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dirty="0">
                <a:solidFill>
                  <a:schemeClr val="tx1"/>
                </a:solidFill>
              </a:rPr>
              <a:t>FF packet Bypass Path</a:t>
            </a:r>
          </a:p>
        </p:txBody>
      </p:sp>
    </p:spTree>
    <p:extLst>
      <p:ext uri="{BB962C8B-B14F-4D97-AF65-F5344CB8AC3E}">
        <p14:creationId xmlns:p14="http://schemas.microsoft.com/office/powerpoint/2010/main" val="105134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CEFD-DD6F-4501-ACD5-4F293AF26954}"/>
              </a:ext>
            </a:extLst>
          </p:cNvPr>
          <p:cNvSpPr>
            <a:spLocks noGrp="1"/>
          </p:cNvSpPr>
          <p:nvPr>
            <p:ph type="title"/>
          </p:nvPr>
        </p:nvSpPr>
        <p:spPr/>
        <p:txBody>
          <a:bodyPr>
            <a:normAutofit fontScale="90000"/>
          </a:bodyPr>
          <a:lstStyle/>
          <a:p>
            <a:r>
              <a:rPr lang="en-US" dirty="0"/>
              <a:t>Deadlock Freedom Proof</a:t>
            </a:r>
          </a:p>
        </p:txBody>
      </p:sp>
      <p:sp>
        <p:nvSpPr>
          <p:cNvPr id="6" name="Footer Placeholder 3">
            <a:extLst>
              <a:ext uri="{FF2B5EF4-FFF2-40B4-BE49-F238E27FC236}">
                <a16:creationId xmlns:a16="http://schemas.microsoft.com/office/drawing/2014/main" id="{2786D9E9-C3FD-4ABB-AD7B-C38F1ADFA9BB}"/>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6D62860F-9823-43AF-A325-8B2BD5A38A8F}"/>
              </a:ext>
            </a:extLst>
          </p:cNvPr>
          <p:cNvSpPr>
            <a:spLocks noGrp="1"/>
          </p:cNvSpPr>
          <p:nvPr>
            <p:ph type="sldNum" sz="quarter" idx="12"/>
          </p:nvPr>
        </p:nvSpPr>
        <p:spPr/>
        <p:txBody>
          <a:bodyPr/>
          <a:lstStyle/>
          <a:p>
            <a:fld id="{0D1D0697-F66A-EE4C-B4D3-9802540BCCA0}" type="slidenum">
              <a:rPr lang="en-US" smtClean="0"/>
              <a:t>21</a:t>
            </a:fld>
            <a:endParaRPr lang="en-US"/>
          </a:p>
        </p:txBody>
      </p:sp>
      <p:sp>
        <p:nvSpPr>
          <p:cNvPr id="3" name="Content Placeholder 2">
            <a:extLst>
              <a:ext uri="{FF2B5EF4-FFF2-40B4-BE49-F238E27FC236}">
                <a16:creationId xmlns:a16="http://schemas.microsoft.com/office/drawing/2014/main" id="{0D798778-F15B-4540-B449-FA9CA217BE43}"/>
              </a:ext>
            </a:extLst>
          </p:cNvPr>
          <p:cNvSpPr>
            <a:spLocks noGrp="1"/>
          </p:cNvSpPr>
          <p:nvPr>
            <p:ph idx="1"/>
          </p:nvPr>
        </p:nvSpPr>
        <p:spPr/>
        <p:txBody>
          <a:bodyPr>
            <a:normAutofit/>
          </a:bodyPr>
          <a:lstStyle/>
          <a:p>
            <a:r>
              <a:rPr lang="en-US" dirty="0"/>
              <a:t>The ejection port at NIC has separate Virtual Networks (one per protocol message class)</a:t>
            </a:r>
          </a:p>
          <a:p>
            <a:r>
              <a:rPr lang="en-US" dirty="0"/>
              <a:t>The response packet can cause a protocol deadlock, if stuck in network</a:t>
            </a:r>
          </a:p>
          <a:p>
            <a:r>
              <a:rPr lang="en-US" dirty="0"/>
              <a:t>SEEC is </a:t>
            </a:r>
            <a:r>
              <a:rPr lang="en-US" b="1" i="1" dirty="0">
                <a:solidFill>
                  <a:srgbClr val="C00000"/>
                </a:solidFill>
              </a:rPr>
              <a:t>protocol deadlock free </a:t>
            </a:r>
            <a:r>
              <a:rPr lang="en-US" dirty="0"/>
              <a:t>as NIC will eject any blocked response packet by sending seeker</a:t>
            </a:r>
          </a:p>
          <a:p>
            <a:r>
              <a:rPr lang="en-US" dirty="0"/>
              <a:t>SEEC is </a:t>
            </a:r>
            <a:r>
              <a:rPr lang="en-US" b="1" i="1" dirty="0">
                <a:solidFill>
                  <a:srgbClr val="C00000"/>
                </a:solidFill>
              </a:rPr>
              <a:t>routing deadlock free </a:t>
            </a:r>
            <a:r>
              <a:rPr lang="en-US" dirty="0"/>
              <a:t>as all the input ports get chance to send packets via FF flow control</a:t>
            </a:r>
          </a:p>
          <a:p>
            <a:r>
              <a:rPr lang="en-US" dirty="0"/>
              <a:t>SEEC is </a:t>
            </a:r>
            <a:r>
              <a:rPr lang="en-US" b="1" i="1" dirty="0" err="1">
                <a:solidFill>
                  <a:srgbClr val="C00000"/>
                </a:solidFill>
              </a:rPr>
              <a:t>livelock</a:t>
            </a:r>
            <a:r>
              <a:rPr lang="en-US" b="1" i="1" dirty="0">
                <a:solidFill>
                  <a:srgbClr val="C00000"/>
                </a:solidFill>
              </a:rPr>
              <a:t> free</a:t>
            </a:r>
            <a:r>
              <a:rPr lang="en-US" b="1" dirty="0">
                <a:solidFill>
                  <a:srgbClr val="C00000"/>
                </a:solidFill>
              </a:rPr>
              <a:t> </a:t>
            </a:r>
            <a:r>
              <a:rPr lang="en-US" dirty="0"/>
              <a:t>as there is no misrouting</a:t>
            </a:r>
          </a:p>
          <a:p>
            <a:endParaRPr lang="en-US" dirty="0"/>
          </a:p>
        </p:txBody>
      </p:sp>
      <p:sp>
        <p:nvSpPr>
          <p:cNvPr id="4" name="Date Placeholder 3">
            <a:extLst>
              <a:ext uri="{FF2B5EF4-FFF2-40B4-BE49-F238E27FC236}">
                <a16:creationId xmlns:a16="http://schemas.microsoft.com/office/drawing/2014/main" id="{EDD158A8-6D74-B544-88D0-2790F77E646C}"/>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201271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E018-2767-4C3D-9E59-5DFA7688EBE6}"/>
              </a:ext>
            </a:extLst>
          </p:cNvPr>
          <p:cNvSpPr>
            <a:spLocks noGrp="1"/>
          </p:cNvSpPr>
          <p:nvPr>
            <p:ph type="title"/>
          </p:nvPr>
        </p:nvSpPr>
        <p:spPr>
          <a:xfrm>
            <a:off x="838200" y="256700"/>
            <a:ext cx="11049000" cy="658998"/>
          </a:xfrm>
        </p:spPr>
        <p:txBody>
          <a:bodyPr>
            <a:normAutofit fontScale="90000"/>
          </a:bodyPr>
          <a:lstStyle/>
          <a:p>
            <a:r>
              <a:rPr lang="en-US" dirty="0"/>
              <a:t>Mathematical upper bound for deadlock persistence</a:t>
            </a:r>
          </a:p>
        </p:txBody>
      </p:sp>
      <p:sp>
        <p:nvSpPr>
          <p:cNvPr id="6" name="Footer Placeholder 3">
            <a:extLst>
              <a:ext uri="{FF2B5EF4-FFF2-40B4-BE49-F238E27FC236}">
                <a16:creationId xmlns:a16="http://schemas.microsoft.com/office/drawing/2014/main" id="{7596D724-5A7A-4318-ACD9-18F047A16123}"/>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4" name="Slide Number Placeholder 4">
            <a:extLst>
              <a:ext uri="{FF2B5EF4-FFF2-40B4-BE49-F238E27FC236}">
                <a16:creationId xmlns:a16="http://schemas.microsoft.com/office/drawing/2014/main" id="{1EA7E81F-EB97-4046-B092-D5868101C553}"/>
              </a:ext>
            </a:extLst>
          </p:cNvPr>
          <p:cNvSpPr>
            <a:spLocks noGrp="1"/>
          </p:cNvSpPr>
          <p:nvPr>
            <p:ph type="sldNum" sz="quarter" idx="12"/>
          </p:nvPr>
        </p:nvSpPr>
        <p:spPr/>
        <p:txBody>
          <a:bodyPr/>
          <a:lstStyle/>
          <a:p>
            <a:fld id="{0D1D0697-F66A-EE4C-B4D3-9802540BCCA0}" type="slidenum">
              <a:rPr lang="en-US" smtClean="0"/>
              <a:t>22</a:t>
            </a:fld>
            <a:endParaRPr lang="en-US"/>
          </a:p>
        </p:txBody>
      </p:sp>
      <p:sp>
        <p:nvSpPr>
          <p:cNvPr id="3" name="Content Placeholder 2">
            <a:extLst>
              <a:ext uri="{FF2B5EF4-FFF2-40B4-BE49-F238E27FC236}">
                <a16:creationId xmlns:a16="http://schemas.microsoft.com/office/drawing/2014/main" id="{889442D9-DAB6-4CC5-83F1-6AFE1C6F82D6}"/>
              </a:ext>
            </a:extLst>
          </p:cNvPr>
          <p:cNvSpPr>
            <a:spLocks noGrp="1"/>
          </p:cNvSpPr>
          <p:nvPr>
            <p:ph idx="1"/>
          </p:nvPr>
        </p:nvSpPr>
        <p:spPr/>
        <p:txBody>
          <a:bodyPr>
            <a:normAutofit/>
          </a:bodyPr>
          <a:lstStyle/>
          <a:p>
            <a:r>
              <a:rPr lang="en-US" dirty="0"/>
              <a:t>For any irregular network topology:</a:t>
            </a:r>
          </a:p>
          <a:p>
            <a:pPr lvl="1"/>
            <a:r>
              <a:rPr lang="en-US" dirty="0"/>
              <a:t>Assume diameter is </a:t>
            </a:r>
            <a:r>
              <a:rPr lang="en-US" i="1" dirty="0"/>
              <a:t>D</a:t>
            </a:r>
          </a:p>
          <a:p>
            <a:pPr lvl="1"/>
            <a:r>
              <a:rPr lang="en-US" dirty="0"/>
              <a:t>Assume it takes on an average ‘k’ cycles at the ejection port</a:t>
            </a:r>
          </a:p>
          <a:p>
            <a:pPr lvl="1"/>
            <a:r>
              <a:rPr lang="en-US" dirty="0"/>
              <a:t>Number of nodes in the network is ‘N’</a:t>
            </a:r>
          </a:p>
          <a:p>
            <a:pPr lvl="1"/>
            <a:r>
              <a:rPr lang="en-US" dirty="0"/>
              <a:t>Let the average network router-radix of the router is ‘r’</a:t>
            </a:r>
          </a:p>
          <a:p>
            <a:endParaRPr lang="en-US" dirty="0"/>
          </a:p>
          <a:p>
            <a:r>
              <a:rPr lang="en-US" dirty="0"/>
              <a:t>The maximum time it takes for a deadlock to persist </a:t>
            </a:r>
          </a:p>
          <a:p>
            <a:pPr lvl="1"/>
            <a:r>
              <a:rPr lang="en-US" dirty="0"/>
              <a:t>Deadlock involves at least 4 routers</a:t>
            </a:r>
          </a:p>
          <a:p>
            <a:pPr lvl="1"/>
            <a:r>
              <a:rPr lang="en-US" dirty="0"/>
              <a:t>[{r*(N-4)*2*D*k} + (</a:t>
            </a:r>
            <a:r>
              <a:rPr lang="en-US" dirty="0" err="1"/>
              <a:t>D+k</a:t>
            </a:r>
            <a:r>
              <a:rPr lang="en-US" dirty="0"/>
              <a:t>)] cycles</a:t>
            </a:r>
          </a:p>
        </p:txBody>
      </p:sp>
      <p:sp>
        <p:nvSpPr>
          <p:cNvPr id="7" name="Date Placeholder 6">
            <a:extLst>
              <a:ext uri="{FF2B5EF4-FFF2-40B4-BE49-F238E27FC236}">
                <a16:creationId xmlns:a16="http://schemas.microsoft.com/office/drawing/2014/main" id="{82670C8C-7E5D-7147-B267-B7BEC12A7161}"/>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10370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7DFB-FC14-4240-A4D8-9B3D458A13DE}"/>
              </a:ext>
            </a:extLst>
          </p:cNvPr>
          <p:cNvSpPr>
            <a:spLocks noGrp="1"/>
          </p:cNvSpPr>
          <p:nvPr>
            <p:ph type="title"/>
          </p:nvPr>
        </p:nvSpPr>
        <p:spPr/>
        <p:txBody>
          <a:bodyPr>
            <a:normAutofit fontScale="90000"/>
          </a:bodyPr>
          <a:lstStyle/>
          <a:p>
            <a:r>
              <a:rPr lang="en-US" dirty="0"/>
              <a:t>SEEC: Additional Benefits </a:t>
            </a:r>
            <a:r>
              <a:rPr lang="en-US" dirty="0">
                <a:sym typeface="Wingdings" pitchFamily="2" charset="2"/>
              </a:rPr>
              <a:t> </a:t>
            </a:r>
            <a:r>
              <a:rPr lang="en-US" dirty="0"/>
              <a:t>Performance</a:t>
            </a:r>
          </a:p>
        </p:txBody>
      </p:sp>
      <p:sp>
        <p:nvSpPr>
          <p:cNvPr id="5" name="Slide Number Placeholder 4">
            <a:extLst>
              <a:ext uri="{FF2B5EF4-FFF2-40B4-BE49-F238E27FC236}">
                <a16:creationId xmlns:a16="http://schemas.microsoft.com/office/drawing/2014/main" id="{87E9D68E-7A93-4AF8-8110-55E52476F846}"/>
              </a:ext>
            </a:extLst>
          </p:cNvPr>
          <p:cNvSpPr>
            <a:spLocks noGrp="1"/>
          </p:cNvSpPr>
          <p:nvPr>
            <p:ph type="sldNum" sz="quarter" idx="12"/>
          </p:nvPr>
        </p:nvSpPr>
        <p:spPr/>
        <p:txBody>
          <a:bodyPr/>
          <a:lstStyle/>
          <a:p>
            <a:fld id="{0D1D0697-F66A-EE4C-B4D3-9802540BCCA0}" type="slidenum">
              <a:rPr lang="en-US" smtClean="0"/>
              <a:t>23</a:t>
            </a:fld>
            <a:endParaRPr lang="en-US"/>
          </a:p>
        </p:txBody>
      </p:sp>
      <p:sp>
        <p:nvSpPr>
          <p:cNvPr id="196" name="TextBox 195">
            <a:extLst>
              <a:ext uri="{FF2B5EF4-FFF2-40B4-BE49-F238E27FC236}">
                <a16:creationId xmlns:a16="http://schemas.microsoft.com/office/drawing/2014/main" id="{A92CC973-BF9E-4149-AF8F-B74B7F52A9F1}"/>
              </a:ext>
            </a:extLst>
          </p:cNvPr>
          <p:cNvSpPr txBox="1"/>
          <p:nvPr/>
        </p:nvSpPr>
        <p:spPr>
          <a:xfrm>
            <a:off x="7436122" y="2817045"/>
            <a:ext cx="3337010" cy="1015663"/>
          </a:xfrm>
          <a:prstGeom prst="rect">
            <a:avLst/>
          </a:prstGeom>
          <a:solidFill>
            <a:schemeClr val="accent1">
              <a:lumMod val="20000"/>
              <a:lumOff val="80000"/>
            </a:schemeClr>
          </a:solidFill>
          <a:ln>
            <a:solidFill>
              <a:schemeClr val="accent1">
                <a:shade val="50000"/>
              </a:schemeClr>
            </a:solidFill>
          </a:ln>
        </p:spPr>
        <p:txBody>
          <a:bodyPr wrap="square" rtlCol="0">
            <a:spAutoFit/>
          </a:bodyPr>
          <a:lstStyle/>
          <a:p>
            <a:pPr algn="ctr"/>
            <a:r>
              <a:rPr lang="en-US" sz="2000" dirty="0"/>
              <a:t>SEEC helps packets to bypass congestion in the network, improving performance</a:t>
            </a:r>
          </a:p>
        </p:txBody>
      </p:sp>
      <p:grpSp>
        <p:nvGrpSpPr>
          <p:cNvPr id="349" name="Group 348">
            <a:extLst>
              <a:ext uri="{FF2B5EF4-FFF2-40B4-BE49-F238E27FC236}">
                <a16:creationId xmlns:a16="http://schemas.microsoft.com/office/drawing/2014/main" id="{173E316A-5C34-6142-AD4E-9F738912AF48}"/>
              </a:ext>
            </a:extLst>
          </p:cNvPr>
          <p:cNvGrpSpPr/>
          <p:nvPr/>
        </p:nvGrpSpPr>
        <p:grpSpPr>
          <a:xfrm>
            <a:off x="838200" y="1068579"/>
            <a:ext cx="5194050" cy="4720842"/>
            <a:chOff x="3044705" y="1238003"/>
            <a:chExt cx="5194050" cy="4720842"/>
          </a:xfrm>
        </p:grpSpPr>
        <p:cxnSp>
          <p:nvCxnSpPr>
            <p:cNvPr id="350" name="Straight Connector 349">
              <a:extLst>
                <a:ext uri="{FF2B5EF4-FFF2-40B4-BE49-F238E27FC236}">
                  <a16:creationId xmlns:a16="http://schemas.microsoft.com/office/drawing/2014/main" id="{594A11B7-73DE-034F-9570-A3B4740B4C98}"/>
                </a:ext>
              </a:extLst>
            </p:cNvPr>
            <p:cNvCxnSpPr>
              <a:cxnSpLocks/>
            </p:cNvCxnSpPr>
            <p:nvPr/>
          </p:nvCxnSpPr>
          <p:spPr>
            <a:xfrm>
              <a:off x="5379712" y="3014595"/>
              <a:ext cx="541080" cy="0"/>
            </a:xfrm>
            <a:prstGeom prst="line">
              <a:avLst/>
            </a:prstGeom>
            <a:noFill/>
            <a:ln w="76200" cap="rnd" cmpd="sng" algn="ctr">
              <a:solidFill>
                <a:srgbClr val="181F79"/>
              </a:solidFill>
              <a:prstDash val="solid"/>
            </a:ln>
            <a:effectLst/>
          </p:spPr>
        </p:cxnSp>
        <p:cxnSp>
          <p:nvCxnSpPr>
            <p:cNvPr id="351" name="Straight Connector 350">
              <a:extLst>
                <a:ext uri="{FF2B5EF4-FFF2-40B4-BE49-F238E27FC236}">
                  <a16:creationId xmlns:a16="http://schemas.microsoft.com/office/drawing/2014/main" id="{AA40B236-2F56-1B4E-9D39-B567EF58FF94}"/>
                </a:ext>
              </a:extLst>
            </p:cNvPr>
            <p:cNvCxnSpPr>
              <a:cxnSpLocks/>
            </p:cNvCxnSpPr>
            <p:nvPr/>
          </p:nvCxnSpPr>
          <p:spPr>
            <a:xfrm flipV="1">
              <a:off x="7763980" y="4767576"/>
              <a:ext cx="0" cy="291213"/>
            </a:xfrm>
            <a:prstGeom prst="line">
              <a:avLst/>
            </a:prstGeom>
            <a:noFill/>
            <a:ln w="76200" cap="rnd" cmpd="sng" algn="ctr">
              <a:solidFill>
                <a:srgbClr val="181F79"/>
              </a:solidFill>
              <a:prstDash val="solid"/>
            </a:ln>
            <a:effectLst/>
          </p:spPr>
        </p:cxnSp>
        <p:cxnSp>
          <p:nvCxnSpPr>
            <p:cNvPr id="352" name="Straight Connector 351">
              <a:extLst>
                <a:ext uri="{FF2B5EF4-FFF2-40B4-BE49-F238E27FC236}">
                  <a16:creationId xmlns:a16="http://schemas.microsoft.com/office/drawing/2014/main" id="{75B4A266-330D-A747-9DC6-D0F4A4BDE2D8}"/>
                </a:ext>
              </a:extLst>
            </p:cNvPr>
            <p:cNvCxnSpPr>
              <a:cxnSpLocks/>
            </p:cNvCxnSpPr>
            <p:nvPr/>
          </p:nvCxnSpPr>
          <p:spPr>
            <a:xfrm>
              <a:off x="6818002" y="5450652"/>
              <a:ext cx="455861" cy="0"/>
            </a:xfrm>
            <a:prstGeom prst="line">
              <a:avLst/>
            </a:prstGeom>
            <a:noFill/>
            <a:ln w="76200" cap="rnd" cmpd="sng" algn="ctr">
              <a:solidFill>
                <a:srgbClr val="181F79"/>
              </a:solidFill>
              <a:prstDash val="solid"/>
            </a:ln>
            <a:effectLst/>
          </p:spPr>
        </p:cxnSp>
        <p:cxnSp>
          <p:nvCxnSpPr>
            <p:cNvPr id="353" name="Straight Connector 352">
              <a:extLst>
                <a:ext uri="{FF2B5EF4-FFF2-40B4-BE49-F238E27FC236}">
                  <a16:creationId xmlns:a16="http://schemas.microsoft.com/office/drawing/2014/main" id="{C5CD72D3-7982-3948-919B-32198B3C62B0}"/>
                </a:ext>
              </a:extLst>
            </p:cNvPr>
            <p:cNvCxnSpPr>
              <a:cxnSpLocks/>
            </p:cNvCxnSpPr>
            <p:nvPr/>
          </p:nvCxnSpPr>
          <p:spPr>
            <a:xfrm>
              <a:off x="3968303" y="4235943"/>
              <a:ext cx="444794" cy="0"/>
            </a:xfrm>
            <a:prstGeom prst="line">
              <a:avLst/>
            </a:prstGeom>
            <a:noFill/>
            <a:ln w="76200" cap="rnd" cmpd="sng" algn="ctr">
              <a:solidFill>
                <a:srgbClr val="181F79"/>
              </a:solidFill>
              <a:prstDash val="solid"/>
            </a:ln>
            <a:effectLst/>
          </p:spPr>
        </p:cxnSp>
        <p:cxnSp>
          <p:nvCxnSpPr>
            <p:cNvPr id="354" name="Straight Connector 353">
              <a:extLst>
                <a:ext uri="{FF2B5EF4-FFF2-40B4-BE49-F238E27FC236}">
                  <a16:creationId xmlns:a16="http://schemas.microsoft.com/office/drawing/2014/main" id="{A88FE7A1-AA62-1A41-B923-F394DF1F5A79}"/>
                </a:ext>
              </a:extLst>
            </p:cNvPr>
            <p:cNvCxnSpPr>
              <a:cxnSpLocks/>
            </p:cNvCxnSpPr>
            <p:nvPr/>
          </p:nvCxnSpPr>
          <p:spPr>
            <a:xfrm>
              <a:off x="6828608" y="3008698"/>
              <a:ext cx="456485" cy="0"/>
            </a:xfrm>
            <a:prstGeom prst="line">
              <a:avLst/>
            </a:prstGeom>
            <a:noFill/>
            <a:ln w="76200" cap="rnd" cmpd="sng" algn="ctr">
              <a:solidFill>
                <a:srgbClr val="181F79"/>
              </a:solidFill>
              <a:prstDash val="solid"/>
            </a:ln>
            <a:effectLst/>
          </p:spPr>
        </p:cxnSp>
        <p:cxnSp>
          <p:nvCxnSpPr>
            <p:cNvPr id="355" name="Straight Connector 354">
              <a:extLst>
                <a:ext uri="{FF2B5EF4-FFF2-40B4-BE49-F238E27FC236}">
                  <a16:creationId xmlns:a16="http://schemas.microsoft.com/office/drawing/2014/main" id="{87CF8B35-1D7C-124B-B350-8E97EA63DF51}"/>
                </a:ext>
              </a:extLst>
            </p:cNvPr>
            <p:cNvCxnSpPr>
              <a:cxnSpLocks/>
            </p:cNvCxnSpPr>
            <p:nvPr/>
          </p:nvCxnSpPr>
          <p:spPr>
            <a:xfrm flipV="1">
              <a:off x="4908192" y="2306996"/>
              <a:ext cx="0" cy="235192"/>
            </a:xfrm>
            <a:prstGeom prst="line">
              <a:avLst/>
            </a:prstGeom>
            <a:noFill/>
            <a:ln w="76200" cap="rnd" cmpd="sng" algn="ctr">
              <a:solidFill>
                <a:srgbClr val="181F79"/>
              </a:solidFill>
              <a:prstDash val="solid"/>
            </a:ln>
            <a:effectLst/>
          </p:spPr>
        </p:cxnSp>
        <p:cxnSp>
          <p:nvCxnSpPr>
            <p:cNvPr id="356" name="Straight Connector 355">
              <a:extLst>
                <a:ext uri="{FF2B5EF4-FFF2-40B4-BE49-F238E27FC236}">
                  <a16:creationId xmlns:a16="http://schemas.microsoft.com/office/drawing/2014/main" id="{36822610-81EC-B049-A24E-91AF11C810C5}"/>
                </a:ext>
              </a:extLst>
            </p:cNvPr>
            <p:cNvCxnSpPr>
              <a:cxnSpLocks/>
            </p:cNvCxnSpPr>
            <p:nvPr/>
          </p:nvCxnSpPr>
          <p:spPr>
            <a:xfrm flipV="1">
              <a:off x="4908192" y="4757950"/>
              <a:ext cx="0" cy="291213"/>
            </a:xfrm>
            <a:prstGeom prst="line">
              <a:avLst/>
            </a:prstGeom>
            <a:noFill/>
            <a:ln w="76200" cap="rnd" cmpd="sng" algn="ctr">
              <a:solidFill>
                <a:srgbClr val="181F79"/>
              </a:solidFill>
              <a:prstDash val="solid"/>
            </a:ln>
            <a:effectLst/>
          </p:spPr>
        </p:cxnSp>
        <p:cxnSp>
          <p:nvCxnSpPr>
            <p:cNvPr id="357" name="Straight Connector 356">
              <a:extLst>
                <a:ext uri="{FF2B5EF4-FFF2-40B4-BE49-F238E27FC236}">
                  <a16:creationId xmlns:a16="http://schemas.microsoft.com/office/drawing/2014/main" id="{422B560B-9450-924B-9F32-5EE2261A6AED}"/>
                </a:ext>
              </a:extLst>
            </p:cNvPr>
            <p:cNvCxnSpPr>
              <a:cxnSpLocks/>
            </p:cNvCxnSpPr>
            <p:nvPr/>
          </p:nvCxnSpPr>
          <p:spPr>
            <a:xfrm>
              <a:off x="5365045" y="4273962"/>
              <a:ext cx="538969" cy="0"/>
            </a:xfrm>
            <a:prstGeom prst="line">
              <a:avLst/>
            </a:prstGeom>
            <a:noFill/>
            <a:ln w="76200" cap="rnd" cmpd="sng" algn="ctr">
              <a:solidFill>
                <a:srgbClr val="181F79"/>
              </a:solidFill>
              <a:prstDash val="solid"/>
            </a:ln>
            <a:effectLst/>
          </p:spPr>
        </p:cxnSp>
        <p:cxnSp>
          <p:nvCxnSpPr>
            <p:cNvPr id="358" name="Straight Connector 357">
              <a:extLst>
                <a:ext uri="{FF2B5EF4-FFF2-40B4-BE49-F238E27FC236}">
                  <a16:creationId xmlns:a16="http://schemas.microsoft.com/office/drawing/2014/main" id="{74E4990E-DCEA-FD46-A156-BD8E42EEB530}"/>
                </a:ext>
              </a:extLst>
            </p:cNvPr>
            <p:cNvCxnSpPr>
              <a:cxnSpLocks/>
            </p:cNvCxnSpPr>
            <p:nvPr/>
          </p:nvCxnSpPr>
          <p:spPr>
            <a:xfrm flipV="1">
              <a:off x="6367376" y="4750857"/>
              <a:ext cx="0" cy="224276"/>
            </a:xfrm>
            <a:prstGeom prst="line">
              <a:avLst/>
            </a:prstGeom>
            <a:noFill/>
            <a:ln w="76200" cap="rnd" cmpd="sng" algn="ctr">
              <a:solidFill>
                <a:srgbClr val="181F79"/>
              </a:solidFill>
              <a:prstDash val="solid"/>
            </a:ln>
            <a:effectLst/>
          </p:spPr>
        </p:cxnSp>
        <p:cxnSp>
          <p:nvCxnSpPr>
            <p:cNvPr id="359" name="Straight Connector 358">
              <a:extLst>
                <a:ext uri="{FF2B5EF4-FFF2-40B4-BE49-F238E27FC236}">
                  <a16:creationId xmlns:a16="http://schemas.microsoft.com/office/drawing/2014/main" id="{B9AB3EF5-E2D4-B749-80FB-041EC98B1666}"/>
                </a:ext>
              </a:extLst>
            </p:cNvPr>
            <p:cNvCxnSpPr>
              <a:cxnSpLocks/>
            </p:cNvCxnSpPr>
            <p:nvPr/>
          </p:nvCxnSpPr>
          <p:spPr>
            <a:xfrm flipV="1">
              <a:off x="6367376" y="3497834"/>
              <a:ext cx="0" cy="318918"/>
            </a:xfrm>
            <a:prstGeom prst="line">
              <a:avLst/>
            </a:prstGeom>
            <a:noFill/>
            <a:ln w="76200" cap="rnd" cmpd="sng" algn="ctr">
              <a:solidFill>
                <a:srgbClr val="181F79"/>
              </a:solidFill>
              <a:prstDash val="solid"/>
            </a:ln>
            <a:effectLst/>
          </p:spPr>
        </p:cxnSp>
        <p:cxnSp>
          <p:nvCxnSpPr>
            <p:cNvPr id="360" name="Straight Connector 359">
              <a:extLst>
                <a:ext uri="{FF2B5EF4-FFF2-40B4-BE49-F238E27FC236}">
                  <a16:creationId xmlns:a16="http://schemas.microsoft.com/office/drawing/2014/main" id="{486F7F3A-9D9A-084B-BBB7-8549707E73D8}"/>
                </a:ext>
              </a:extLst>
            </p:cNvPr>
            <p:cNvCxnSpPr>
              <a:cxnSpLocks/>
            </p:cNvCxnSpPr>
            <p:nvPr/>
          </p:nvCxnSpPr>
          <p:spPr>
            <a:xfrm flipV="1">
              <a:off x="4924708" y="3448150"/>
              <a:ext cx="0" cy="391631"/>
            </a:xfrm>
            <a:prstGeom prst="line">
              <a:avLst/>
            </a:prstGeom>
            <a:noFill/>
            <a:ln w="76200" cap="rnd" cmpd="sng" algn="ctr">
              <a:solidFill>
                <a:srgbClr val="181F79"/>
              </a:solidFill>
              <a:prstDash val="solid"/>
            </a:ln>
            <a:effectLst/>
          </p:spPr>
        </p:cxnSp>
        <p:grpSp>
          <p:nvGrpSpPr>
            <p:cNvPr id="361" name="Group 360">
              <a:extLst>
                <a:ext uri="{FF2B5EF4-FFF2-40B4-BE49-F238E27FC236}">
                  <a16:creationId xmlns:a16="http://schemas.microsoft.com/office/drawing/2014/main" id="{2D5E3077-74C3-9540-BB3A-1021D5E78EE0}"/>
                </a:ext>
              </a:extLst>
            </p:cNvPr>
            <p:cNvGrpSpPr/>
            <p:nvPr/>
          </p:nvGrpSpPr>
          <p:grpSpPr>
            <a:xfrm>
              <a:off x="4416995" y="2529269"/>
              <a:ext cx="965975" cy="965975"/>
              <a:chOff x="3313739" y="2271697"/>
              <a:chExt cx="1316984" cy="1316984"/>
            </a:xfrm>
          </p:grpSpPr>
          <p:sp>
            <p:nvSpPr>
              <p:cNvPr id="452" name="Rectangle 451">
                <a:extLst>
                  <a:ext uri="{FF2B5EF4-FFF2-40B4-BE49-F238E27FC236}">
                    <a16:creationId xmlns:a16="http://schemas.microsoft.com/office/drawing/2014/main" id="{10F88BF4-1B75-2B4F-8C19-13258C8D2DBC}"/>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453" name="Rectangle 452">
                <a:extLst>
                  <a:ext uri="{FF2B5EF4-FFF2-40B4-BE49-F238E27FC236}">
                    <a16:creationId xmlns:a16="http://schemas.microsoft.com/office/drawing/2014/main" id="{6A599F0F-6EB8-2C49-A140-58B2F69DDB6A}"/>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4" name="Rectangle 453">
                <a:extLst>
                  <a:ext uri="{FF2B5EF4-FFF2-40B4-BE49-F238E27FC236}">
                    <a16:creationId xmlns:a16="http://schemas.microsoft.com/office/drawing/2014/main" id="{596C03D9-47E2-3046-AC76-625F2434DB96}"/>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5" name="Rectangle 454">
                <a:extLst>
                  <a:ext uri="{FF2B5EF4-FFF2-40B4-BE49-F238E27FC236}">
                    <a16:creationId xmlns:a16="http://schemas.microsoft.com/office/drawing/2014/main" id="{D7ED24D6-C10C-3C4A-BC46-864F9C70B97C}"/>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6" name="Rectangle 455">
                <a:extLst>
                  <a:ext uri="{FF2B5EF4-FFF2-40B4-BE49-F238E27FC236}">
                    <a16:creationId xmlns:a16="http://schemas.microsoft.com/office/drawing/2014/main" id="{E0D82CE4-59B6-6C48-AF73-6E0E1E30B39C}"/>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62" name="Group 361">
              <a:extLst>
                <a:ext uri="{FF2B5EF4-FFF2-40B4-BE49-F238E27FC236}">
                  <a16:creationId xmlns:a16="http://schemas.microsoft.com/office/drawing/2014/main" id="{0CC9F66A-F587-3740-9531-57BBD613CE5A}"/>
                </a:ext>
              </a:extLst>
            </p:cNvPr>
            <p:cNvGrpSpPr/>
            <p:nvPr/>
          </p:nvGrpSpPr>
          <p:grpSpPr>
            <a:xfrm>
              <a:off x="4413097" y="3785489"/>
              <a:ext cx="969870" cy="969870"/>
              <a:chOff x="3313739" y="2271697"/>
              <a:chExt cx="1316984" cy="1316984"/>
            </a:xfrm>
          </p:grpSpPr>
          <p:sp>
            <p:nvSpPr>
              <p:cNvPr id="447" name="Rectangle 446">
                <a:extLst>
                  <a:ext uri="{FF2B5EF4-FFF2-40B4-BE49-F238E27FC236}">
                    <a16:creationId xmlns:a16="http://schemas.microsoft.com/office/drawing/2014/main" id="{5A707867-A139-5043-AD77-9C854680A73E}"/>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448" name="Rectangle 447">
                <a:extLst>
                  <a:ext uri="{FF2B5EF4-FFF2-40B4-BE49-F238E27FC236}">
                    <a16:creationId xmlns:a16="http://schemas.microsoft.com/office/drawing/2014/main" id="{A73481B2-5784-6342-980D-5110CD513BE0}"/>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9" name="Rectangle 448">
                <a:extLst>
                  <a:ext uri="{FF2B5EF4-FFF2-40B4-BE49-F238E27FC236}">
                    <a16:creationId xmlns:a16="http://schemas.microsoft.com/office/drawing/2014/main" id="{69B20F21-D0B7-024D-9702-DDF8D3D4DB07}"/>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0" name="Rectangle 449">
                <a:extLst>
                  <a:ext uri="{FF2B5EF4-FFF2-40B4-BE49-F238E27FC236}">
                    <a16:creationId xmlns:a16="http://schemas.microsoft.com/office/drawing/2014/main" id="{5AA2412D-AE4A-B54A-B60B-7FDED6B06250}"/>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1" name="Rectangle 450">
                <a:extLst>
                  <a:ext uri="{FF2B5EF4-FFF2-40B4-BE49-F238E27FC236}">
                    <a16:creationId xmlns:a16="http://schemas.microsoft.com/office/drawing/2014/main" id="{1F88F1F1-287A-B141-9BC2-AFF4DD6AAB11}"/>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63" name="Group 362">
              <a:extLst>
                <a:ext uri="{FF2B5EF4-FFF2-40B4-BE49-F238E27FC236}">
                  <a16:creationId xmlns:a16="http://schemas.microsoft.com/office/drawing/2014/main" id="{3858D8DE-83DD-2442-BDCB-4E3466764F17}"/>
                </a:ext>
              </a:extLst>
            </p:cNvPr>
            <p:cNvGrpSpPr/>
            <p:nvPr/>
          </p:nvGrpSpPr>
          <p:grpSpPr>
            <a:xfrm>
              <a:off x="5860517" y="2532806"/>
              <a:ext cx="965975" cy="965975"/>
              <a:chOff x="3313739" y="2271697"/>
              <a:chExt cx="1316984" cy="1316984"/>
            </a:xfrm>
          </p:grpSpPr>
          <p:sp>
            <p:nvSpPr>
              <p:cNvPr id="442" name="Rectangle 441">
                <a:extLst>
                  <a:ext uri="{FF2B5EF4-FFF2-40B4-BE49-F238E27FC236}">
                    <a16:creationId xmlns:a16="http://schemas.microsoft.com/office/drawing/2014/main" id="{9A085350-2571-4D4C-9FDA-8512DC30094D}"/>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10</a:t>
                </a:r>
              </a:p>
            </p:txBody>
          </p:sp>
          <p:sp>
            <p:nvSpPr>
              <p:cNvPr id="443" name="Rectangle 442">
                <a:extLst>
                  <a:ext uri="{FF2B5EF4-FFF2-40B4-BE49-F238E27FC236}">
                    <a16:creationId xmlns:a16="http://schemas.microsoft.com/office/drawing/2014/main" id="{53D0E67F-4A0E-DA40-9AEA-42726F4A1466}"/>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4" name="Rectangle 443">
                <a:extLst>
                  <a:ext uri="{FF2B5EF4-FFF2-40B4-BE49-F238E27FC236}">
                    <a16:creationId xmlns:a16="http://schemas.microsoft.com/office/drawing/2014/main" id="{673D6A84-73AD-5E40-AF95-6AEF55335AC1}"/>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5" name="Rectangle 444">
                <a:extLst>
                  <a:ext uri="{FF2B5EF4-FFF2-40B4-BE49-F238E27FC236}">
                    <a16:creationId xmlns:a16="http://schemas.microsoft.com/office/drawing/2014/main" id="{E0F7CC1F-7EF2-B944-BDF7-9560AD3F5224}"/>
                  </a:ext>
                </a:extLst>
              </p:cNvPr>
              <p:cNvSpPr/>
              <p:nvPr/>
            </p:nvSpPr>
            <p:spPr>
              <a:xfrm>
                <a:off x="4226520"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6" name="Rectangle 445">
                <a:extLst>
                  <a:ext uri="{FF2B5EF4-FFF2-40B4-BE49-F238E27FC236}">
                    <a16:creationId xmlns:a16="http://schemas.microsoft.com/office/drawing/2014/main" id="{6771B4A5-5905-A74C-B454-D20708BF5092}"/>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64" name="Group 363">
              <a:extLst>
                <a:ext uri="{FF2B5EF4-FFF2-40B4-BE49-F238E27FC236}">
                  <a16:creationId xmlns:a16="http://schemas.microsoft.com/office/drawing/2014/main" id="{42C46DD0-14B8-D148-8B37-C0D58CDFA1CB}"/>
                </a:ext>
              </a:extLst>
            </p:cNvPr>
            <p:cNvGrpSpPr/>
            <p:nvPr/>
          </p:nvGrpSpPr>
          <p:grpSpPr>
            <a:xfrm>
              <a:off x="5856619" y="3789026"/>
              <a:ext cx="969870" cy="969870"/>
              <a:chOff x="3313739" y="2271697"/>
              <a:chExt cx="1316984" cy="1316984"/>
            </a:xfrm>
          </p:grpSpPr>
          <p:sp>
            <p:nvSpPr>
              <p:cNvPr id="437" name="Rectangle 436">
                <a:extLst>
                  <a:ext uri="{FF2B5EF4-FFF2-40B4-BE49-F238E27FC236}">
                    <a16:creationId xmlns:a16="http://schemas.microsoft.com/office/drawing/2014/main" id="{E433BC66-CE3A-8448-9893-E2590A1E42CB}"/>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sp>
            <p:nvSpPr>
              <p:cNvPr id="438" name="Rectangle 437">
                <a:extLst>
                  <a:ext uri="{FF2B5EF4-FFF2-40B4-BE49-F238E27FC236}">
                    <a16:creationId xmlns:a16="http://schemas.microsoft.com/office/drawing/2014/main" id="{32D899A0-D26C-BB41-9350-55897E181F96}"/>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39" name="Rectangle 438">
                <a:extLst>
                  <a:ext uri="{FF2B5EF4-FFF2-40B4-BE49-F238E27FC236}">
                    <a16:creationId xmlns:a16="http://schemas.microsoft.com/office/drawing/2014/main" id="{A636C435-CD4A-EB4B-AD4D-2560C94CAF2C}"/>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0" name="Rectangle 439">
                <a:extLst>
                  <a:ext uri="{FF2B5EF4-FFF2-40B4-BE49-F238E27FC236}">
                    <a16:creationId xmlns:a16="http://schemas.microsoft.com/office/drawing/2014/main" id="{58E08633-9577-F741-8AC4-D899761AA03E}"/>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1" name="Rectangle 440">
                <a:extLst>
                  <a:ext uri="{FF2B5EF4-FFF2-40B4-BE49-F238E27FC236}">
                    <a16:creationId xmlns:a16="http://schemas.microsoft.com/office/drawing/2014/main" id="{8F27D43E-C619-9D4F-9B3E-EF227E4D3DFB}"/>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65" name="Straight Connector 364">
              <a:extLst>
                <a:ext uri="{FF2B5EF4-FFF2-40B4-BE49-F238E27FC236}">
                  <a16:creationId xmlns:a16="http://schemas.microsoft.com/office/drawing/2014/main" id="{C075F56E-346B-D147-B776-344032BC356C}"/>
                </a:ext>
              </a:extLst>
            </p:cNvPr>
            <p:cNvCxnSpPr>
              <a:cxnSpLocks/>
            </p:cNvCxnSpPr>
            <p:nvPr/>
          </p:nvCxnSpPr>
          <p:spPr>
            <a:xfrm>
              <a:off x="6829232" y="4277971"/>
              <a:ext cx="455861" cy="0"/>
            </a:xfrm>
            <a:prstGeom prst="line">
              <a:avLst/>
            </a:prstGeom>
            <a:noFill/>
            <a:ln w="76200" cap="rnd" cmpd="sng" algn="ctr">
              <a:solidFill>
                <a:srgbClr val="181F79"/>
              </a:solidFill>
              <a:prstDash val="solid"/>
            </a:ln>
            <a:effectLst/>
          </p:spPr>
        </p:cxnSp>
        <p:cxnSp>
          <p:nvCxnSpPr>
            <p:cNvPr id="366" name="Straight Connector 365">
              <a:extLst>
                <a:ext uri="{FF2B5EF4-FFF2-40B4-BE49-F238E27FC236}">
                  <a16:creationId xmlns:a16="http://schemas.microsoft.com/office/drawing/2014/main" id="{03FB97E9-84B8-A04F-AB32-C887DB582993}"/>
                </a:ext>
              </a:extLst>
            </p:cNvPr>
            <p:cNvCxnSpPr>
              <a:cxnSpLocks/>
            </p:cNvCxnSpPr>
            <p:nvPr/>
          </p:nvCxnSpPr>
          <p:spPr>
            <a:xfrm>
              <a:off x="3968303" y="3019688"/>
              <a:ext cx="464860" cy="0"/>
            </a:xfrm>
            <a:prstGeom prst="line">
              <a:avLst/>
            </a:prstGeom>
            <a:noFill/>
            <a:ln w="76200" cap="rnd" cmpd="sng" algn="ctr">
              <a:solidFill>
                <a:srgbClr val="181F79"/>
              </a:solidFill>
              <a:prstDash val="solid"/>
            </a:ln>
            <a:effectLst/>
          </p:spPr>
        </p:cxnSp>
        <p:cxnSp>
          <p:nvCxnSpPr>
            <p:cNvPr id="367" name="Straight Connector 366">
              <a:extLst>
                <a:ext uri="{FF2B5EF4-FFF2-40B4-BE49-F238E27FC236}">
                  <a16:creationId xmlns:a16="http://schemas.microsoft.com/office/drawing/2014/main" id="{0E8EED4E-D056-DF47-B23C-1F47C2C81CF6}"/>
                </a:ext>
              </a:extLst>
            </p:cNvPr>
            <p:cNvCxnSpPr>
              <a:cxnSpLocks/>
            </p:cNvCxnSpPr>
            <p:nvPr/>
          </p:nvCxnSpPr>
          <p:spPr>
            <a:xfrm flipV="1">
              <a:off x="6321076" y="2216179"/>
              <a:ext cx="0" cy="318918"/>
            </a:xfrm>
            <a:prstGeom prst="line">
              <a:avLst/>
            </a:prstGeom>
            <a:noFill/>
            <a:ln w="76200" cap="rnd" cmpd="sng" algn="ctr">
              <a:solidFill>
                <a:srgbClr val="181F79"/>
              </a:solidFill>
              <a:prstDash val="solid"/>
            </a:ln>
            <a:effectLst/>
          </p:spPr>
        </p:cxnSp>
        <p:grpSp>
          <p:nvGrpSpPr>
            <p:cNvPr id="368" name="Group 367">
              <a:extLst>
                <a:ext uri="{FF2B5EF4-FFF2-40B4-BE49-F238E27FC236}">
                  <a16:creationId xmlns:a16="http://schemas.microsoft.com/office/drawing/2014/main" id="{B18A07D3-D0B3-444A-909C-ADFA39F88A7B}"/>
                </a:ext>
              </a:extLst>
            </p:cNvPr>
            <p:cNvGrpSpPr/>
            <p:nvPr/>
          </p:nvGrpSpPr>
          <p:grpSpPr>
            <a:xfrm>
              <a:off x="5903141" y="4980954"/>
              <a:ext cx="969870" cy="969870"/>
              <a:chOff x="3313739" y="2271697"/>
              <a:chExt cx="1316984" cy="1316984"/>
            </a:xfrm>
          </p:grpSpPr>
          <p:sp>
            <p:nvSpPr>
              <p:cNvPr id="433" name="Rectangle 432">
                <a:extLst>
                  <a:ext uri="{FF2B5EF4-FFF2-40B4-BE49-F238E27FC236}">
                    <a16:creationId xmlns:a16="http://schemas.microsoft.com/office/drawing/2014/main" id="{29E0D2AA-1ACB-BE4F-AA77-9313E5071D10}"/>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2</a:t>
                </a:r>
              </a:p>
            </p:txBody>
          </p:sp>
          <p:sp>
            <p:nvSpPr>
              <p:cNvPr id="434" name="Rectangle 433">
                <a:extLst>
                  <a:ext uri="{FF2B5EF4-FFF2-40B4-BE49-F238E27FC236}">
                    <a16:creationId xmlns:a16="http://schemas.microsoft.com/office/drawing/2014/main" id="{9C6CE853-C057-2440-8F4D-DF9621D88A09}"/>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35" name="Rectangle 434">
                <a:extLst>
                  <a:ext uri="{FF2B5EF4-FFF2-40B4-BE49-F238E27FC236}">
                    <a16:creationId xmlns:a16="http://schemas.microsoft.com/office/drawing/2014/main" id="{BD500719-C9D9-6345-9F37-096CF578E78B}"/>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36" name="Rectangle 435">
                <a:extLst>
                  <a:ext uri="{FF2B5EF4-FFF2-40B4-BE49-F238E27FC236}">
                    <a16:creationId xmlns:a16="http://schemas.microsoft.com/office/drawing/2014/main" id="{A84D0454-BC73-4045-A1A1-BA78EDA36271}"/>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69" name="Group 368">
              <a:extLst>
                <a:ext uri="{FF2B5EF4-FFF2-40B4-BE49-F238E27FC236}">
                  <a16:creationId xmlns:a16="http://schemas.microsoft.com/office/drawing/2014/main" id="{C1E8EC42-3D5E-4147-A0C8-061C07F0CDDA}"/>
                </a:ext>
              </a:extLst>
            </p:cNvPr>
            <p:cNvGrpSpPr/>
            <p:nvPr/>
          </p:nvGrpSpPr>
          <p:grpSpPr>
            <a:xfrm>
              <a:off x="7268322" y="4988975"/>
              <a:ext cx="969870" cy="969870"/>
              <a:chOff x="3313739" y="2271697"/>
              <a:chExt cx="1316984" cy="1316984"/>
            </a:xfrm>
          </p:grpSpPr>
          <p:sp>
            <p:nvSpPr>
              <p:cNvPr id="430" name="Rectangle 429">
                <a:extLst>
                  <a:ext uri="{FF2B5EF4-FFF2-40B4-BE49-F238E27FC236}">
                    <a16:creationId xmlns:a16="http://schemas.microsoft.com/office/drawing/2014/main" id="{C77B6762-B1EC-2246-8259-810BBE30BA9F}"/>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3</a:t>
                </a:r>
              </a:p>
            </p:txBody>
          </p:sp>
          <p:sp>
            <p:nvSpPr>
              <p:cNvPr id="431" name="Rectangle 430">
                <a:extLst>
                  <a:ext uri="{FF2B5EF4-FFF2-40B4-BE49-F238E27FC236}">
                    <a16:creationId xmlns:a16="http://schemas.microsoft.com/office/drawing/2014/main" id="{9153481F-A165-684C-8832-02384438B0C6}"/>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32" name="Rectangle 431">
                <a:extLst>
                  <a:ext uri="{FF2B5EF4-FFF2-40B4-BE49-F238E27FC236}">
                    <a16:creationId xmlns:a16="http://schemas.microsoft.com/office/drawing/2014/main" id="{719BB801-A275-564F-BE8A-DA057381F11B}"/>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70" name="Straight Connector 369">
              <a:extLst>
                <a:ext uri="{FF2B5EF4-FFF2-40B4-BE49-F238E27FC236}">
                  <a16:creationId xmlns:a16="http://schemas.microsoft.com/office/drawing/2014/main" id="{C6598A85-CF4A-FF46-A0D7-3E38133970C8}"/>
                </a:ext>
              </a:extLst>
            </p:cNvPr>
            <p:cNvCxnSpPr>
              <a:cxnSpLocks/>
            </p:cNvCxnSpPr>
            <p:nvPr/>
          </p:nvCxnSpPr>
          <p:spPr>
            <a:xfrm>
              <a:off x="3985949" y="5437498"/>
              <a:ext cx="444794" cy="0"/>
            </a:xfrm>
            <a:prstGeom prst="line">
              <a:avLst/>
            </a:prstGeom>
            <a:noFill/>
            <a:ln w="76200" cap="rnd" cmpd="sng" algn="ctr">
              <a:solidFill>
                <a:srgbClr val="181F79"/>
              </a:solidFill>
              <a:prstDash val="solid"/>
            </a:ln>
            <a:effectLst/>
          </p:spPr>
        </p:cxnSp>
        <p:cxnSp>
          <p:nvCxnSpPr>
            <p:cNvPr id="371" name="Straight Connector 370">
              <a:extLst>
                <a:ext uri="{FF2B5EF4-FFF2-40B4-BE49-F238E27FC236}">
                  <a16:creationId xmlns:a16="http://schemas.microsoft.com/office/drawing/2014/main" id="{A769F046-ABBB-004A-82B6-4F841B0AFCFC}"/>
                </a:ext>
              </a:extLst>
            </p:cNvPr>
            <p:cNvCxnSpPr>
              <a:cxnSpLocks/>
            </p:cNvCxnSpPr>
            <p:nvPr/>
          </p:nvCxnSpPr>
          <p:spPr>
            <a:xfrm>
              <a:off x="5382691" y="5475517"/>
              <a:ext cx="529712" cy="0"/>
            </a:xfrm>
            <a:prstGeom prst="line">
              <a:avLst/>
            </a:prstGeom>
            <a:noFill/>
            <a:ln w="76200" cap="rnd" cmpd="sng" algn="ctr">
              <a:solidFill>
                <a:srgbClr val="181F79"/>
              </a:solidFill>
              <a:prstDash val="solid"/>
            </a:ln>
            <a:effectLst/>
          </p:spPr>
        </p:cxnSp>
        <p:grpSp>
          <p:nvGrpSpPr>
            <p:cNvPr id="372" name="Group 371">
              <a:extLst>
                <a:ext uri="{FF2B5EF4-FFF2-40B4-BE49-F238E27FC236}">
                  <a16:creationId xmlns:a16="http://schemas.microsoft.com/office/drawing/2014/main" id="{18274521-51F8-D445-8F22-9E6E5D7FAC9C}"/>
                </a:ext>
              </a:extLst>
            </p:cNvPr>
            <p:cNvGrpSpPr/>
            <p:nvPr/>
          </p:nvGrpSpPr>
          <p:grpSpPr>
            <a:xfrm>
              <a:off x="4430743" y="4987044"/>
              <a:ext cx="969870" cy="969870"/>
              <a:chOff x="3313739" y="2271697"/>
              <a:chExt cx="1316984" cy="1316984"/>
            </a:xfrm>
          </p:grpSpPr>
          <p:sp>
            <p:nvSpPr>
              <p:cNvPr id="426" name="Rectangle 425">
                <a:extLst>
                  <a:ext uri="{FF2B5EF4-FFF2-40B4-BE49-F238E27FC236}">
                    <a16:creationId xmlns:a16="http://schemas.microsoft.com/office/drawing/2014/main" id="{FAB22E04-3C80-FF42-AB09-4FA9E4BFDBED}"/>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a:t>
                </a:r>
              </a:p>
            </p:txBody>
          </p:sp>
          <p:sp>
            <p:nvSpPr>
              <p:cNvPr id="427" name="Rectangle 426">
                <a:extLst>
                  <a:ext uri="{FF2B5EF4-FFF2-40B4-BE49-F238E27FC236}">
                    <a16:creationId xmlns:a16="http://schemas.microsoft.com/office/drawing/2014/main" id="{17ACDB84-3418-CB43-B455-4FD5AEF1BFDE}"/>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8" name="Rectangle 427">
                <a:extLst>
                  <a:ext uri="{FF2B5EF4-FFF2-40B4-BE49-F238E27FC236}">
                    <a16:creationId xmlns:a16="http://schemas.microsoft.com/office/drawing/2014/main" id="{53BA9216-DFAF-844E-AC74-85CC3B352967}"/>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9" name="Rectangle 428">
                <a:extLst>
                  <a:ext uri="{FF2B5EF4-FFF2-40B4-BE49-F238E27FC236}">
                    <a16:creationId xmlns:a16="http://schemas.microsoft.com/office/drawing/2014/main" id="{DDF1A6B6-06BF-0D44-BE7C-1AE763564138}"/>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73" name="Straight Connector 372">
              <a:extLst>
                <a:ext uri="{FF2B5EF4-FFF2-40B4-BE49-F238E27FC236}">
                  <a16:creationId xmlns:a16="http://schemas.microsoft.com/office/drawing/2014/main" id="{A11335C1-9B1E-6D4D-9600-4CA7CFAFFB8E}"/>
                </a:ext>
              </a:extLst>
            </p:cNvPr>
            <p:cNvCxnSpPr>
              <a:cxnSpLocks/>
            </p:cNvCxnSpPr>
            <p:nvPr/>
          </p:nvCxnSpPr>
          <p:spPr>
            <a:xfrm>
              <a:off x="3965094" y="1720542"/>
              <a:ext cx="444794" cy="0"/>
            </a:xfrm>
            <a:prstGeom prst="line">
              <a:avLst/>
            </a:prstGeom>
            <a:noFill/>
            <a:ln w="76200" cap="rnd" cmpd="sng" algn="ctr">
              <a:solidFill>
                <a:srgbClr val="181F79"/>
              </a:solidFill>
              <a:prstDash val="solid"/>
            </a:ln>
            <a:effectLst/>
          </p:spPr>
        </p:cxnSp>
        <p:cxnSp>
          <p:nvCxnSpPr>
            <p:cNvPr id="374" name="Straight Connector 373">
              <a:extLst>
                <a:ext uri="{FF2B5EF4-FFF2-40B4-BE49-F238E27FC236}">
                  <a16:creationId xmlns:a16="http://schemas.microsoft.com/office/drawing/2014/main" id="{BF507B36-1C7A-8241-8889-A65C420F1588}"/>
                </a:ext>
              </a:extLst>
            </p:cNvPr>
            <p:cNvCxnSpPr>
              <a:cxnSpLocks/>
            </p:cNvCxnSpPr>
            <p:nvPr/>
          </p:nvCxnSpPr>
          <p:spPr>
            <a:xfrm flipV="1">
              <a:off x="4904983" y="2242549"/>
              <a:ext cx="0" cy="291213"/>
            </a:xfrm>
            <a:prstGeom prst="line">
              <a:avLst/>
            </a:prstGeom>
            <a:noFill/>
            <a:ln w="76200" cap="rnd" cmpd="sng" algn="ctr">
              <a:solidFill>
                <a:srgbClr val="181F79"/>
              </a:solidFill>
              <a:prstDash val="solid"/>
            </a:ln>
            <a:effectLst/>
          </p:spPr>
        </p:cxnSp>
        <p:cxnSp>
          <p:nvCxnSpPr>
            <p:cNvPr id="375" name="Straight Connector 374">
              <a:extLst>
                <a:ext uri="{FF2B5EF4-FFF2-40B4-BE49-F238E27FC236}">
                  <a16:creationId xmlns:a16="http://schemas.microsoft.com/office/drawing/2014/main" id="{52BCFE19-4FFF-0343-BCEF-398B58EAC0B1}"/>
                </a:ext>
              </a:extLst>
            </p:cNvPr>
            <p:cNvCxnSpPr>
              <a:cxnSpLocks/>
            </p:cNvCxnSpPr>
            <p:nvPr/>
          </p:nvCxnSpPr>
          <p:spPr>
            <a:xfrm>
              <a:off x="5361836" y="1758561"/>
              <a:ext cx="533789" cy="0"/>
            </a:xfrm>
            <a:prstGeom prst="line">
              <a:avLst/>
            </a:prstGeom>
            <a:noFill/>
            <a:ln w="76200" cap="rnd" cmpd="sng" algn="ctr">
              <a:solidFill>
                <a:srgbClr val="181F79"/>
              </a:solidFill>
              <a:prstDash val="solid"/>
            </a:ln>
            <a:effectLst/>
          </p:spPr>
        </p:cxnSp>
        <p:grpSp>
          <p:nvGrpSpPr>
            <p:cNvPr id="376" name="Group 375">
              <a:extLst>
                <a:ext uri="{FF2B5EF4-FFF2-40B4-BE49-F238E27FC236}">
                  <a16:creationId xmlns:a16="http://schemas.microsoft.com/office/drawing/2014/main" id="{D8BCBB68-0753-BB48-99E2-D42AC9EEEA8E}"/>
                </a:ext>
              </a:extLst>
            </p:cNvPr>
            <p:cNvGrpSpPr/>
            <p:nvPr/>
          </p:nvGrpSpPr>
          <p:grpSpPr>
            <a:xfrm>
              <a:off x="4409888" y="1270088"/>
              <a:ext cx="969870" cy="969870"/>
              <a:chOff x="3313739" y="2271697"/>
              <a:chExt cx="1316984" cy="1316984"/>
            </a:xfrm>
          </p:grpSpPr>
          <p:sp>
            <p:nvSpPr>
              <p:cNvPr id="422" name="Rectangle 421">
                <a:extLst>
                  <a:ext uri="{FF2B5EF4-FFF2-40B4-BE49-F238E27FC236}">
                    <a16:creationId xmlns:a16="http://schemas.microsoft.com/office/drawing/2014/main" id="{C748D60A-C173-DF42-B2C1-2A2F86AD0259}"/>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13</a:t>
                </a:r>
              </a:p>
            </p:txBody>
          </p:sp>
          <p:sp>
            <p:nvSpPr>
              <p:cNvPr id="423" name="Rectangle 422">
                <a:extLst>
                  <a:ext uri="{FF2B5EF4-FFF2-40B4-BE49-F238E27FC236}">
                    <a16:creationId xmlns:a16="http://schemas.microsoft.com/office/drawing/2014/main" id="{E32A5205-06C1-0943-9E6D-BC53E969D3F4}"/>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4" name="Rectangle 423">
                <a:extLst>
                  <a:ext uri="{FF2B5EF4-FFF2-40B4-BE49-F238E27FC236}">
                    <a16:creationId xmlns:a16="http://schemas.microsoft.com/office/drawing/2014/main" id="{F01381AF-1AAF-3344-B8E2-AC9ED357D8A3}"/>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5" name="Rectangle 424">
                <a:extLst>
                  <a:ext uri="{FF2B5EF4-FFF2-40B4-BE49-F238E27FC236}">
                    <a16:creationId xmlns:a16="http://schemas.microsoft.com/office/drawing/2014/main" id="{DF16CD6E-2A65-0E49-BB7F-96A5FC5C9826}"/>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77" name="Straight Connector 376">
              <a:extLst>
                <a:ext uri="{FF2B5EF4-FFF2-40B4-BE49-F238E27FC236}">
                  <a16:creationId xmlns:a16="http://schemas.microsoft.com/office/drawing/2014/main" id="{7FC12559-E389-B847-80CC-7B4C0B41917E}"/>
                </a:ext>
              </a:extLst>
            </p:cNvPr>
            <p:cNvCxnSpPr>
              <a:cxnSpLocks/>
            </p:cNvCxnSpPr>
            <p:nvPr/>
          </p:nvCxnSpPr>
          <p:spPr>
            <a:xfrm flipV="1">
              <a:off x="6315378" y="2250570"/>
              <a:ext cx="0" cy="291213"/>
            </a:xfrm>
            <a:prstGeom prst="line">
              <a:avLst/>
            </a:prstGeom>
            <a:noFill/>
            <a:ln w="76200" cap="rnd" cmpd="sng" algn="ctr">
              <a:solidFill>
                <a:srgbClr val="181F79"/>
              </a:solidFill>
              <a:prstDash val="solid"/>
            </a:ln>
            <a:effectLst/>
          </p:spPr>
        </p:cxnSp>
        <p:cxnSp>
          <p:nvCxnSpPr>
            <p:cNvPr id="378" name="Straight Connector 377">
              <a:extLst>
                <a:ext uri="{FF2B5EF4-FFF2-40B4-BE49-F238E27FC236}">
                  <a16:creationId xmlns:a16="http://schemas.microsoft.com/office/drawing/2014/main" id="{4363776A-F7C5-3B44-A5F1-506D2367F6E5}"/>
                </a:ext>
              </a:extLst>
            </p:cNvPr>
            <p:cNvCxnSpPr>
              <a:cxnSpLocks/>
            </p:cNvCxnSpPr>
            <p:nvPr/>
          </p:nvCxnSpPr>
          <p:spPr>
            <a:xfrm>
              <a:off x="6772231" y="1766582"/>
              <a:ext cx="664145" cy="1731"/>
            </a:xfrm>
            <a:prstGeom prst="line">
              <a:avLst/>
            </a:prstGeom>
            <a:noFill/>
            <a:ln w="76200" cap="rnd" cmpd="sng" algn="ctr">
              <a:solidFill>
                <a:srgbClr val="181F79"/>
              </a:solidFill>
              <a:prstDash val="solid"/>
            </a:ln>
            <a:effectLst/>
          </p:spPr>
        </p:cxnSp>
        <p:grpSp>
          <p:nvGrpSpPr>
            <p:cNvPr id="379" name="Group 378">
              <a:extLst>
                <a:ext uri="{FF2B5EF4-FFF2-40B4-BE49-F238E27FC236}">
                  <a16:creationId xmlns:a16="http://schemas.microsoft.com/office/drawing/2014/main" id="{80670784-D43D-4D4B-972F-575242DB37FC}"/>
                </a:ext>
              </a:extLst>
            </p:cNvPr>
            <p:cNvGrpSpPr/>
            <p:nvPr/>
          </p:nvGrpSpPr>
          <p:grpSpPr>
            <a:xfrm>
              <a:off x="5820283" y="1278109"/>
              <a:ext cx="969870" cy="969870"/>
              <a:chOff x="3313739" y="2271697"/>
              <a:chExt cx="1316984" cy="1316984"/>
            </a:xfrm>
          </p:grpSpPr>
          <p:sp>
            <p:nvSpPr>
              <p:cNvPr id="418" name="Rectangle 417">
                <a:extLst>
                  <a:ext uri="{FF2B5EF4-FFF2-40B4-BE49-F238E27FC236}">
                    <a16:creationId xmlns:a16="http://schemas.microsoft.com/office/drawing/2014/main" id="{A9852DD4-49DD-1243-83C3-C9D4335EB34F}"/>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14</a:t>
                </a:r>
              </a:p>
            </p:txBody>
          </p:sp>
          <p:sp>
            <p:nvSpPr>
              <p:cNvPr id="419" name="Rectangle 418">
                <a:extLst>
                  <a:ext uri="{FF2B5EF4-FFF2-40B4-BE49-F238E27FC236}">
                    <a16:creationId xmlns:a16="http://schemas.microsoft.com/office/drawing/2014/main" id="{132E7F4A-FE74-1849-B645-5EE0A4E79FFD}"/>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0" name="Rectangle 419">
                <a:extLst>
                  <a:ext uri="{FF2B5EF4-FFF2-40B4-BE49-F238E27FC236}">
                    <a16:creationId xmlns:a16="http://schemas.microsoft.com/office/drawing/2014/main" id="{334BFD63-D893-3740-829A-B9E97A65E11D}"/>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21" name="Rectangle 420">
                <a:extLst>
                  <a:ext uri="{FF2B5EF4-FFF2-40B4-BE49-F238E27FC236}">
                    <a16:creationId xmlns:a16="http://schemas.microsoft.com/office/drawing/2014/main" id="{F16ECE46-6C13-1049-BD90-B472E6EF472C}"/>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80" name="Straight Connector 379">
              <a:extLst>
                <a:ext uri="{FF2B5EF4-FFF2-40B4-BE49-F238E27FC236}">
                  <a16:creationId xmlns:a16="http://schemas.microsoft.com/office/drawing/2014/main" id="{81056725-DCC1-9945-B74F-023F3292A7D3}"/>
                </a:ext>
              </a:extLst>
            </p:cNvPr>
            <p:cNvCxnSpPr>
              <a:cxnSpLocks/>
            </p:cNvCxnSpPr>
            <p:nvPr/>
          </p:nvCxnSpPr>
          <p:spPr>
            <a:xfrm flipV="1">
              <a:off x="7757563" y="2287467"/>
              <a:ext cx="0" cy="291213"/>
            </a:xfrm>
            <a:prstGeom prst="line">
              <a:avLst/>
            </a:prstGeom>
            <a:noFill/>
            <a:ln w="76200" cap="rnd" cmpd="sng" algn="ctr">
              <a:solidFill>
                <a:srgbClr val="181F79"/>
              </a:solidFill>
              <a:prstDash val="solid"/>
            </a:ln>
            <a:effectLst/>
          </p:spPr>
        </p:cxnSp>
        <p:grpSp>
          <p:nvGrpSpPr>
            <p:cNvPr id="381" name="Group 380">
              <a:extLst>
                <a:ext uri="{FF2B5EF4-FFF2-40B4-BE49-F238E27FC236}">
                  <a16:creationId xmlns:a16="http://schemas.microsoft.com/office/drawing/2014/main" id="{DA0FD4EB-7543-8843-B88E-76F94C2F0F1F}"/>
                </a:ext>
              </a:extLst>
            </p:cNvPr>
            <p:cNvGrpSpPr/>
            <p:nvPr/>
          </p:nvGrpSpPr>
          <p:grpSpPr>
            <a:xfrm>
              <a:off x="7262468" y="1315006"/>
              <a:ext cx="969870" cy="969870"/>
              <a:chOff x="3313739" y="2271697"/>
              <a:chExt cx="1316984" cy="1316984"/>
            </a:xfrm>
          </p:grpSpPr>
          <p:sp>
            <p:nvSpPr>
              <p:cNvPr id="415" name="Rectangle 414">
                <a:extLst>
                  <a:ext uri="{FF2B5EF4-FFF2-40B4-BE49-F238E27FC236}">
                    <a16:creationId xmlns:a16="http://schemas.microsoft.com/office/drawing/2014/main" id="{90563907-52F4-E940-AE97-4B23798B816B}"/>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15</a:t>
                </a:r>
              </a:p>
            </p:txBody>
          </p:sp>
          <p:sp>
            <p:nvSpPr>
              <p:cNvPr id="416" name="Rectangle 415">
                <a:extLst>
                  <a:ext uri="{FF2B5EF4-FFF2-40B4-BE49-F238E27FC236}">
                    <a16:creationId xmlns:a16="http://schemas.microsoft.com/office/drawing/2014/main" id="{C78ED6FF-1395-4848-A4F9-0399D35F7BDC}"/>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17" name="Rectangle 416">
                <a:extLst>
                  <a:ext uri="{FF2B5EF4-FFF2-40B4-BE49-F238E27FC236}">
                    <a16:creationId xmlns:a16="http://schemas.microsoft.com/office/drawing/2014/main" id="{086E7CC6-98DF-9C49-866A-D72C459AE7A9}"/>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82" name="Straight Connector 381">
              <a:extLst>
                <a:ext uri="{FF2B5EF4-FFF2-40B4-BE49-F238E27FC236}">
                  <a16:creationId xmlns:a16="http://schemas.microsoft.com/office/drawing/2014/main" id="{5FD146B6-FAA0-DE4F-8D38-100C83312FEE}"/>
                </a:ext>
              </a:extLst>
            </p:cNvPr>
            <p:cNvCxnSpPr>
              <a:cxnSpLocks/>
            </p:cNvCxnSpPr>
            <p:nvPr/>
          </p:nvCxnSpPr>
          <p:spPr>
            <a:xfrm flipV="1">
              <a:off x="7746333" y="3546772"/>
              <a:ext cx="0" cy="291213"/>
            </a:xfrm>
            <a:prstGeom prst="line">
              <a:avLst/>
            </a:prstGeom>
            <a:noFill/>
            <a:ln w="76200" cap="rnd" cmpd="sng" algn="ctr">
              <a:solidFill>
                <a:srgbClr val="181F79"/>
              </a:solidFill>
              <a:prstDash val="solid"/>
            </a:ln>
            <a:effectLst/>
          </p:spPr>
        </p:cxnSp>
        <p:grpSp>
          <p:nvGrpSpPr>
            <p:cNvPr id="383" name="Group 382">
              <a:extLst>
                <a:ext uri="{FF2B5EF4-FFF2-40B4-BE49-F238E27FC236}">
                  <a16:creationId xmlns:a16="http://schemas.microsoft.com/office/drawing/2014/main" id="{9A0F2135-68E7-0C4A-8427-740D496D8BFE}"/>
                </a:ext>
              </a:extLst>
            </p:cNvPr>
            <p:cNvGrpSpPr/>
            <p:nvPr/>
          </p:nvGrpSpPr>
          <p:grpSpPr>
            <a:xfrm>
              <a:off x="7251238" y="2574311"/>
              <a:ext cx="969870" cy="969870"/>
              <a:chOff x="3313739" y="2271697"/>
              <a:chExt cx="1316984" cy="1316984"/>
            </a:xfrm>
          </p:grpSpPr>
          <p:sp>
            <p:nvSpPr>
              <p:cNvPr id="411" name="Rectangle 410">
                <a:extLst>
                  <a:ext uri="{FF2B5EF4-FFF2-40B4-BE49-F238E27FC236}">
                    <a16:creationId xmlns:a16="http://schemas.microsoft.com/office/drawing/2014/main" id="{E9946D81-942F-F64E-B30E-113C2C0DC5EB}"/>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11</a:t>
                </a:r>
              </a:p>
            </p:txBody>
          </p:sp>
          <p:sp>
            <p:nvSpPr>
              <p:cNvPr id="412" name="Rectangle 411">
                <a:extLst>
                  <a:ext uri="{FF2B5EF4-FFF2-40B4-BE49-F238E27FC236}">
                    <a16:creationId xmlns:a16="http://schemas.microsoft.com/office/drawing/2014/main" id="{406C463E-926E-F04A-A905-CAE683658807}"/>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13" name="Rectangle 412">
                <a:extLst>
                  <a:ext uri="{FF2B5EF4-FFF2-40B4-BE49-F238E27FC236}">
                    <a16:creationId xmlns:a16="http://schemas.microsoft.com/office/drawing/2014/main" id="{0D6E5F9F-0125-1D41-A195-CD0C3FD87481}"/>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14" name="Rectangle 413">
                <a:extLst>
                  <a:ext uri="{FF2B5EF4-FFF2-40B4-BE49-F238E27FC236}">
                    <a16:creationId xmlns:a16="http://schemas.microsoft.com/office/drawing/2014/main" id="{C4C7C7E9-F25B-7040-9E81-DC49B5E80F8C}"/>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84" name="Group 383">
              <a:extLst>
                <a:ext uri="{FF2B5EF4-FFF2-40B4-BE49-F238E27FC236}">
                  <a16:creationId xmlns:a16="http://schemas.microsoft.com/office/drawing/2014/main" id="{4A5A892F-E62B-AE40-BA06-153DBFB0A30B}"/>
                </a:ext>
              </a:extLst>
            </p:cNvPr>
            <p:cNvGrpSpPr/>
            <p:nvPr/>
          </p:nvGrpSpPr>
          <p:grpSpPr>
            <a:xfrm>
              <a:off x="7268885" y="3795115"/>
              <a:ext cx="969870" cy="969870"/>
              <a:chOff x="3313739" y="2271697"/>
              <a:chExt cx="1316984" cy="1316984"/>
            </a:xfrm>
          </p:grpSpPr>
          <p:sp>
            <p:nvSpPr>
              <p:cNvPr id="407" name="Rectangle 406">
                <a:extLst>
                  <a:ext uri="{FF2B5EF4-FFF2-40B4-BE49-F238E27FC236}">
                    <a16:creationId xmlns:a16="http://schemas.microsoft.com/office/drawing/2014/main" id="{DEF0E4D2-8818-1044-845D-77D0B1862D49}"/>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7</a:t>
                </a:r>
              </a:p>
            </p:txBody>
          </p:sp>
          <p:sp>
            <p:nvSpPr>
              <p:cNvPr id="408" name="Rectangle 407">
                <a:extLst>
                  <a:ext uri="{FF2B5EF4-FFF2-40B4-BE49-F238E27FC236}">
                    <a16:creationId xmlns:a16="http://schemas.microsoft.com/office/drawing/2014/main" id="{A89FCB29-802C-6749-A5B5-4EB20B6C0643}"/>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09" name="Rectangle 408">
                <a:extLst>
                  <a:ext uri="{FF2B5EF4-FFF2-40B4-BE49-F238E27FC236}">
                    <a16:creationId xmlns:a16="http://schemas.microsoft.com/office/drawing/2014/main" id="{98D68919-FB8A-AA48-9720-44F3CFA56326}"/>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10" name="Rectangle 409">
                <a:extLst>
                  <a:ext uri="{FF2B5EF4-FFF2-40B4-BE49-F238E27FC236}">
                    <a16:creationId xmlns:a16="http://schemas.microsoft.com/office/drawing/2014/main" id="{D40180EF-1AF0-CC47-AFB4-CA2D6A6125EB}"/>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85" name="Straight Connector 384">
              <a:extLst>
                <a:ext uri="{FF2B5EF4-FFF2-40B4-BE49-F238E27FC236}">
                  <a16:creationId xmlns:a16="http://schemas.microsoft.com/office/drawing/2014/main" id="{3A112E77-F542-A24A-8379-D918664902D7}"/>
                </a:ext>
              </a:extLst>
            </p:cNvPr>
            <p:cNvCxnSpPr>
              <a:cxnSpLocks/>
            </p:cNvCxnSpPr>
            <p:nvPr/>
          </p:nvCxnSpPr>
          <p:spPr>
            <a:xfrm flipV="1">
              <a:off x="3556316" y="4693541"/>
              <a:ext cx="0" cy="318918"/>
            </a:xfrm>
            <a:prstGeom prst="line">
              <a:avLst/>
            </a:prstGeom>
            <a:noFill/>
            <a:ln w="76200" cap="rnd" cmpd="sng" algn="ctr">
              <a:solidFill>
                <a:srgbClr val="181F79"/>
              </a:solidFill>
              <a:prstDash val="solid"/>
            </a:ln>
            <a:effectLst/>
          </p:spPr>
        </p:cxnSp>
        <p:grpSp>
          <p:nvGrpSpPr>
            <p:cNvPr id="386" name="Group 385">
              <a:extLst>
                <a:ext uri="{FF2B5EF4-FFF2-40B4-BE49-F238E27FC236}">
                  <a16:creationId xmlns:a16="http://schemas.microsoft.com/office/drawing/2014/main" id="{162AC833-9507-8741-B853-879A94F0A9C8}"/>
                </a:ext>
              </a:extLst>
            </p:cNvPr>
            <p:cNvGrpSpPr/>
            <p:nvPr/>
          </p:nvGrpSpPr>
          <p:grpSpPr>
            <a:xfrm>
              <a:off x="3044705" y="4958167"/>
              <a:ext cx="969870" cy="969870"/>
              <a:chOff x="3313739" y="2271697"/>
              <a:chExt cx="1316984" cy="1316984"/>
            </a:xfrm>
          </p:grpSpPr>
          <p:sp>
            <p:nvSpPr>
              <p:cNvPr id="404" name="Rectangle 403">
                <a:extLst>
                  <a:ext uri="{FF2B5EF4-FFF2-40B4-BE49-F238E27FC236}">
                    <a16:creationId xmlns:a16="http://schemas.microsoft.com/office/drawing/2014/main" id="{25AB1182-191B-414A-BF60-D51DB4BA9FF6}"/>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0</a:t>
                </a:r>
              </a:p>
            </p:txBody>
          </p:sp>
          <p:sp>
            <p:nvSpPr>
              <p:cNvPr id="405" name="Rectangle 404">
                <a:extLst>
                  <a:ext uri="{FF2B5EF4-FFF2-40B4-BE49-F238E27FC236}">
                    <a16:creationId xmlns:a16="http://schemas.microsoft.com/office/drawing/2014/main" id="{BDA7986E-4BFB-D84F-8263-2872891C8BFD}"/>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06" name="Rectangle 405">
                <a:extLst>
                  <a:ext uri="{FF2B5EF4-FFF2-40B4-BE49-F238E27FC236}">
                    <a16:creationId xmlns:a16="http://schemas.microsoft.com/office/drawing/2014/main" id="{32349385-2B44-3841-91D3-B370F295FA45}"/>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87" name="Straight Connector 386">
              <a:extLst>
                <a:ext uri="{FF2B5EF4-FFF2-40B4-BE49-F238E27FC236}">
                  <a16:creationId xmlns:a16="http://schemas.microsoft.com/office/drawing/2014/main" id="{30CE9A85-363C-8944-9E2B-662C29E85FF4}"/>
                </a:ext>
              </a:extLst>
            </p:cNvPr>
            <p:cNvCxnSpPr>
              <a:cxnSpLocks/>
            </p:cNvCxnSpPr>
            <p:nvPr/>
          </p:nvCxnSpPr>
          <p:spPr>
            <a:xfrm flipV="1">
              <a:off x="3557446" y="4687365"/>
              <a:ext cx="0" cy="291213"/>
            </a:xfrm>
            <a:prstGeom prst="line">
              <a:avLst/>
            </a:prstGeom>
            <a:noFill/>
            <a:ln w="76200" cap="rnd" cmpd="sng" algn="ctr">
              <a:solidFill>
                <a:srgbClr val="181F79"/>
              </a:solidFill>
              <a:prstDash val="solid"/>
            </a:ln>
            <a:effectLst/>
          </p:spPr>
        </p:cxnSp>
        <p:cxnSp>
          <p:nvCxnSpPr>
            <p:cNvPr id="388" name="Straight Connector 387">
              <a:extLst>
                <a:ext uri="{FF2B5EF4-FFF2-40B4-BE49-F238E27FC236}">
                  <a16:creationId xmlns:a16="http://schemas.microsoft.com/office/drawing/2014/main" id="{BA47B82E-122A-1F45-A200-73514553D618}"/>
                </a:ext>
              </a:extLst>
            </p:cNvPr>
            <p:cNvCxnSpPr>
              <a:cxnSpLocks/>
            </p:cNvCxnSpPr>
            <p:nvPr/>
          </p:nvCxnSpPr>
          <p:spPr>
            <a:xfrm flipV="1">
              <a:off x="3573962" y="3450278"/>
              <a:ext cx="0" cy="318918"/>
            </a:xfrm>
            <a:prstGeom prst="line">
              <a:avLst/>
            </a:prstGeom>
            <a:noFill/>
            <a:ln w="76200" cap="rnd" cmpd="sng" algn="ctr">
              <a:solidFill>
                <a:srgbClr val="181F79"/>
              </a:solidFill>
              <a:prstDash val="solid"/>
            </a:ln>
            <a:effectLst/>
          </p:spPr>
        </p:cxnSp>
        <p:grpSp>
          <p:nvGrpSpPr>
            <p:cNvPr id="389" name="Group 388">
              <a:extLst>
                <a:ext uri="{FF2B5EF4-FFF2-40B4-BE49-F238E27FC236}">
                  <a16:creationId xmlns:a16="http://schemas.microsoft.com/office/drawing/2014/main" id="{3DF45325-C806-044A-9CF3-C97660FB7D95}"/>
                </a:ext>
              </a:extLst>
            </p:cNvPr>
            <p:cNvGrpSpPr/>
            <p:nvPr/>
          </p:nvGrpSpPr>
          <p:grpSpPr>
            <a:xfrm>
              <a:off x="3062350" y="3714904"/>
              <a:ext cx="969870" cy="969870"/>
              <a:chOff x="3313738" y="2271697"/>
              <a:chExt cx="1316984" cy="1316984"/>
            </a:xfrm>
          </p:grpSpPr>
          <p:sp>
            <p:nvSpPr>
              <p:cNvPr id="400" name="Rectangle 399">
                <a:extLst>
                  <a:ext uri="{FF2B5EF4-FFF2-40B4-BE49-F238E27FC236}">
                    <a16:creationId xmlns:a16="http://schemas.microsoft.com/office/drawing/2014/main" id="{6B2AE959-77B6-BB41-A38A-7D4089EB8FBE}"/>
                  </a:ext>
                </a:extLst>
              </p:cNvPr>
              <p:cNvSpPr/>
              <p:nvPr/>
            </p:nvSpPr>
            <p:spPr>
              <a:xfrm>
                <a:off x="3313738"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4</a:t>
                </a:r>
              </a:p>
            </p:txBody>
          </p:sp>
          <p:sp>
            <p:nvSpPr>
              <p:cNvPr id="401" name="Rectangle 400">
                <a:extLst>
                  <a:ext uri="{FF2B5EF4-FFF2-40B4-BE49-F238E27FC236}">
                    <a16:creationId xmlns:a16="http://schemas.microsoft.com/office/drawing/2014/main" id="{B470E495-F8B0-9A44-AC6D-48E0BFD6E774}"/>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02" name="Rectangle 401">
                <a:extLst>
                  <a:ext uri="{FF2B5EF4-FFF2-40B4-BE49-F238E27FC236}">
                    <a16:creationId xmlns:a16="http://schemas.microsoft.com/office/drawing/2014/main" id="{28266FB2-C6AF-4649-8696-8BD5B1C0FA4B}"/>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03" name="Rectangle 402">
                <a:extLst>
                  <a:ext uri="{FF2B5EF4-FFF2-40B4-BE49-F238E27FC236}">
                    <a16:creationId xmlns:a16="http://schemas.microsoft.com/office/drawing/2014/main" id="{37463AA0-6EA8-044D-BB2C-3416ABDF5661}"/>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90" name="Straight Connector 389">
              <a:extLst>
                <a:ext uri="{FF2B5EF4-FFF2-40B4-BE49-F238E27FC236}">
                  <a16:creationId xmlns:a16="http://schemas.microsoft.com/office/drawing/2014/main" id="{593D02F6-06BC-1445-8A0F-BDD4C877029F}"/>
                </a:ext>
              </a:extLst>
            </p:cNvPr>
            <p:cNvCxnSpPr>
              <a:cxnSpLocks/>
            </p:cNvCxnSpPr>
            <p:nvPr/>
          </p:nvCxnSpPr>
          <p:spPr>
            <a:xfrm flipV="1">
              <a:off x="3581983" y="2216640"/>
              <a:ext cx="0" cy="318918"/>
            </a:xfrm>
            <a:prstGeom prst="line">
              <a:avLst/>
            </a:prstGeom>
            <a:noFill/>
            <a:ln w="76200" cap="rnd" cmpd="sng" algn="ctr">
              <a:solidFill>
                <a:srgbClr val="181F79"/>
              </a:solidFill>
              <a:prstDash val="solid"/>
            </a:ln>
            <a:effectLst/>
          </p:spPr>
        </p:cxnSp>
        <p:grpSp>
          <p:nvGrpSpPr>
            <p:cNvPr id="391" name="Group 390">
              <a:extLst>
                <a:ext uri="{FF2B5EF4-FFF2-40B4-BE49-F238E27FC236}">
                  <a16:creationId xmlns:a16="http://schemas.microsoft.com/office/drawing/2014/main" id="{B1EB71FA-2B82-7144-964D-98C293677C34}"/>
                </a:ext>
              </a:extLst>
            </p:cNvPr>
            <p:cNvGrpSpPr/>
            <p:nvPr/>
          </p:nvGrpSpPr>
          <p:grpSpPr>
            <a:xfrm>
              <a:off x="3070372" y="2481266"/>
              <a:ext cx="969870" cy="969870"/>
              <a:chOff x="3313739" y="2271697"/>
              <a:chExt cx="1316984" cy="1316984"/>
            </a:xfrm>
          </p:grpSpPr>
          <p:sp>
            <p:nvSpPr>
              <p:cNvPr id="396" name="Rectangle 395">
                <a:extLst>
                  <a:ext uri="{FF2B5EF4-FFF2-40B4-BE49-F238E27FC236}">
                    <a16:creationId xmlns:a16="http://schemas.microsoft.com/office/drawing/2014/main" id="{A883B2C3-9BE5-E34F-8FFC-932CC4353FBF}"/>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8</a:t>
                </a:r>
              </a:p>
            </p:txBody>
          </p:sp>
          <p:sp>
            <p:nvSpPr>
              <p:cNvPr id="397" name="Rectangle 396">
                <a:extLst>
                  <a:ext uri="{FF2B5EF4-FFF2-40B4-BE49-F238E27FC236}">
                    <a16:creationId xmlns:a16="http://schemas.microsoft.com/office/drawing/2014/main" id="{5DCFC2EA-5A19-CB48-B345-80CBD2490A29}"/>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98" name="Rectangle 397">
                <a:extLst>
                  <a:ext uri="{FF2B5EF4-FFF2-40B4-BE49-F238E27FC236}">
                    <a16:creationId xmlns:a16="http://schemas.microsoft.com/office/drawing/2014/main" id="{764FDF7F-C12F-1149-8DD3-B4D6C6799C06}"/>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99" name="Rectangle 398">
                <a:extLst>
                  <a:ext uri="{FF2B5EF4-FFF2-40B4-BE49-F238E27FC236}">
                    <a16:creationId xmlns:a16="http://schemas.microsoft.com/office/drawing/2014/main" id="{FBBBD123-5725-A94C-8A90-816B4D98E302}"/>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92" name="Group 391">
              <a:extLst>
                <a:ext uri="{FF2B5EF4-FFF2-40B4-BE49-F238E27FC236}">
                  <a16:creationId xmlns:a16="http://schemas.microsoft.com/office/drawing/2014/main" id="{D62F7283-5B95-344D-A09F-663185EF228C}"/>
                </a:ext>
              </a:extLst>
            </p:cNvPr>
            <p:cNvGrpSpPr/>
            <p:nvPr/>
          </p:nvGrpSpPr>
          <p:grpSpPr>
            <a:xfrm>
              <a:off x="3088018" y="1238003"/>
              <a:ext cx="969870" cy="969870"/>
              <a:chOff x="3313739" y="2271697"/>
              <a:chExt cx="1316984" cy="1316984"/>
            </a:xfrm>
          </p:grpSpPr>
          <p:sp>
            <p:nvSpPr>
              <p:cNvPr id="393" name="Rectangle 392">
                <a:extLst>
                  <a:ext uri="{FF2B5EF4-FFF2-40B4-BE49-F238E27FC236}">
                    <a16:creationId xmlns:a16="http://schemas.microsoft.com/office/drawing/2014/main" id="{B87A42CF-B989-8449-B496-5439CFE6969B}"/>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12</a:t>
                </a:r>
              </a:p>
            </p:txBody>
          </p:sp>
          <p:sp>
            <p:nvSpPr>
              <p:cNvPr id="394" name="Rectangle 393">
                <a:extLst>
                  <a:ext uri="{FF2B5EF4-FFF2-40B4-BE49-F238E27FC236}">
                    <a16:creationId xmlns:a16="http://schemas.microsoft.com/office/drawing/2014/main" id="{233788E1-E98C-7541-8840-A3FCA4384937}"/>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95" name="Rectangle 394">
                <a:extLst>
                  <a:ext uri="{FF2B5EF4-FFF2-40B4-BE49-F238E27FC236}">
                    <a16:creationId xmlns:a16="http://schemas.microsoft.com/office/drawing/2014/main" id="{096A1DDC-C975-914B-88E0-E36D7245BB7B}"/>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grpSp>
        <p:nvGrpSpPr>
          <p:cNvPr id="457" name="Group 456">
            <a:extLst>
              <a:ext uri="{FF2B5EF4-FFF2-40B4-BE49-F238E27FC236}">
                <a16:creationId xmlns:a16="http://schemas.microsoft.com/office/drawing/2014/main" id="{613B9487-D23D-A447-B567-ADE045F22093}"/>
              </a:ext>
            </a:extLst>
          </p:cNvPr>
          <p:cNvGrpSpPr/>
          <p:nvPr/>
        </p:nvGrpSpPr>
        <p:grpSpPr>
          <a:xfrm>
            <a:off x="2559530" y="4731577"/>
            <a:ext cx="319415" cy="400110"/>
            <a:chOff x="7658036" y="5719166"/>
            <a:chExt cx="342038" cy="428448"/>
          </a:xfrm>
        </p:grpSpPr>
        <p:sp>
          <p:nvSpPr>
            <p:cNvPr id="458" name="Oval 457">
              <a:extLst>
                <a:ext uri="{FF2B5EF4-FFF2-40B4-BE49-F238E27FC236}">
                  <a16:creationId xmlns:a16="http://schemas.microsoft.com/office/drawing/2014/main" id="{7F2D00CE-0B11-FD46-A15D-F574FF711AF3}"/>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59" name="Rectangle 458">
              <a:extLst>
                <a:ext uri="{FF2B5EF4-FFF2-40B4-BE49-F238E27FC236}">
                  <a16:creationId xmlns:a16="http://schemas.microsoft.com/office/drawing/2014/main" id="{F80D8CD5-C66C-5A40-846E-C1E4D0B41062}"/>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460" name="Group 459">
            <a:extLst>
              <a:ext uri="{FF2B5EF4-FFF2-40B4-BE49-F238E27FC236}">
                <a16:creationId xmlns:a16="http://schemas.microsoft.com/office/drawing/2014/main" id="{F651ED0C-1BC8-8143-8F8A-1F6C03DFE472}"/>
              </a:ext>
            </a:extLst>
          </p:cNvPr>
          <p:cNvGrpSpPr/>
          <p:nvPr/>
        </p:nvGrpSpPr>
        <p:grpSpPr>
          <a:xfrm>
            <a:off x="2883386" y="5103052"/>
            <a:ext cx="319419" cy="400110"/>
            <a:chOff x="7658036" y="5719166"/>
            <a:chExt cx="342042" cy="428448"/>
          </a:xfrm>
        </p:grpSpPr>
        <p:sp>
          <p:nvSpPr>
            <p:cNvPr id="461" name="Oval 460">
              <a:extLst>
                <a:ext uri="{FF2B5EF4-FFF2-40B4-BE49-F238E27FC236}">
                  <a16:creationId xmlns:a16="http://schemas.microsoft.com/office/drawing/2014/main" id="{E99FE193-4B3C-7446-9334-06D6F12E62C0}"/>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62" name="Rectangle 461">
              <a:extLst>
                <a:ext uri="{FF2B5EF4-FFF2-40B4-BE49-F238E27FC236}">
                  <a16:creationId xmlns:a16="http://schemas.microsoft.com/office/drawing/2014/main" id="{10E327E5-267E-7342-A081-06012ADD81EA}"/>
                </a:ext>
              </a:extLst>
            </p:cNvPr>
            <p:cNvSpPr/>
            <p:nvPr/>
          </p:nvSpPr>
          <p:spPr>
            <a:xfrm>
              <a:off x="7658143"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463" name="Group 462">
            <a:extLst>
              <a:ext uri="{FF2B5EF4-FFF2-40B4-BE49-F238E27FC236}">
                <a16:creationId xmlns:a16="http://schemas.microsoft.com/office/drawing/2014/main" id="{DA482B16-CEE5-A743-88EC-3AA6BD64EE5A}"/>
              </a:ext>
            </a:extLst>
          </p:cNvPr>
          <p:cNvGrpSpPr/>
          <p:nvPr/>
        </p:nvGrpSpPr>
        <p:grpSpPr>
          <a:xfrm>
            <a:off x="1521311" y="5074477"/>
            <a:ext cx="319419" cy="400110"/>
            <a:chOff x="7658036" y="5719166"/>
            <a:chExt cx="342042" cy="428448"/>
          </a:xfrm>
        </p:grpSpPr>
        <p:sp>
          <p:nvSpPr>
            <p:cNvPr id="464" name="Oval 463">
              <a:extLst>
                <a:ext uri="{FF2B5EF4-FFF2-40B4-BE49-F238E27FC236}">
                  <a16:creationId xmlns:a16="http://schemas.microsoft.com/office/drawing/2014/main" id="{E51A2FBB-7AE4-FE41-BBA8-3FF7E07368AF}"/>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65" name="Rectangle 464">
              <a:extLst>
                <a:ext uri="{FF2B5EF4-FFF2-40B4-BE49-F238E27FC236}">
                  <a16:creationId xmlns:a16="http://schemas.microsoft.com/office/drawing/2014/main" id="{A953292A-44F8-8E41-8E81-A3DF81B3FE1F}"/>
                </a:ext>
              </a:extLst>
            </p:cNvPr>
            <p:cNvSpPr/>
            <p:nvPr/>
          </p:nvSpPr>
          <p:spPr>
            <a:xfrm>
              <a:off x="7658143"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466" name="Group 465">
            <a:extLst>
              <a:ext uri="{FF2B5EF4-FFF2-40B4-BE49-F238E27FC236}">
                <a16:creationId xmlns:a16="http://schemas.microsoft.com/office/drawing/2014/main" id="{2D32218A-AF36-274D-870F-8AE1492802BD}"/>
              </a:ext>
            </a:extLst>
          </p:cNvPr>
          <p:cNvGrpSpPr/>
          <p:nvPr/>
        </p:nvGrpSpPr>
        <p:grpSpPr>
          <a:xfrm>
            <a:off x="2550005" y="3569527"/>
            <a:ext cx="319415" cy="400110"/>
            <a:chOff x="7658036" y="5719166"/>
            <a:chExt cx="342038" cy="428448"/>
          </a:xfrm>
        </p:grpSpPr>
        <p:sp>
          <p:nvSpPr>
            <p:cNvPr id="467" name="Oval 466">
              <a:extLst>
                <a:ext uri="{FF2B5EF4-FFF2-40B4-BE49-F238E27FC236}">
                  <a16:creationId xmlns:a16="http://schemas.microsoft.com/office/drawing/2014/main" id="{F9D15898-35D4-BB4F-A933-62D3E6A18AC2}"/>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68" name="Rectangle 467">
              <a:extLst>
                <a:ext uri="{FF2B5EF4-FFF2-40B4-BE49-F238E27FC236}">
                  <a16:creationId xmlns:a16="http://schemas.microsoft.com/office/drawing/2014/main" id="{7CD544E5-175F-C149-8D74-1C9CFC722CE1}"/>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469" name="Group 468">
            <a:extLst>
              <a:ext uri="{FF2B5EF4-FFF2-40B4-BE49-F238E27FC236}">
                <a16:creationId xmlns:a16="http://schemas.microsoft.com/office/drawing/2014/main" id="{EDABE616-1BF9-5D43-81EC-46C3891E1D08}"/>
              </a:ext>
            </a:extLst>
          </p:cNvPr>
          <p:cNvGrpSpPr/>
          <p:nvPr/>
        </p:nvGrpSpPr>
        <p:grpSpPr>
          <a:xfrm>
            <a:off x="1178405" y="3464752"/>
            <a:ext cx="319415" cy="400110"/>
            <a:chOff x="7658036" y="5719166"/>
            <a:chExt cx="342038" cy="428448"/>
          </a:xfrm>
        </p:grpSpPr>
        <p:sp>
          <p:nvSpPr>
            <p:cNvPr id="470" name="Oval 469">
              <a:extLst>
                <a:ext uri="{FF2B5EF4-FFF2-40B4-BE49-F238E27FC236}">
                  <a16:creationId xmlns:a16="http://schemas.microsoft.com/office/drawing/2014/main" id="{5608C17A-DA65-0146-B3F1-1D280952A72E}"/>
                </a:ext>
              </a:extLst>
            </p:cNvPr>
            <p:cNvSpPr/>
            <p:nvPr/>
          </p:nvSpPr>
          <p:spPr>
            <a:xfrm>
              <a:off x="7658036" y="5769103"/>
              <a:ext cx="333986" cy="333986"/>
            </a:xfrm>
            <a:prstGeom prst="ellipse">
              <a:avLst/>
            </a:prstGeom>
            <a:solidFill>
              <a:srgbClr val="181F79">
                <a:lumMod val="60000"/>
                <a:lumOff val="40000"/>
              </a:srgbClr>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71" name="Rectangle 470">
              <a:extLst>
                <a:ext uri="{FF2B5EF4-FFF2-40B4-BE49-F238E27FC236}">
                  <a16:creationId xmlns:a16="http://schemas.microsoft.com/office/drawing/2014/main" id="{3654DF45-B705-8943-A005-3732AAD0F2C0}"/>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a:t>
              </a:r>
            </a:p>
          </p:txBody>
        </p:sp>
      </p:grpSp>
      <p:grpSp>
        <p:nvGrpSpPr>
          <p:cNvPr id="472" name="Group 471">
            <a:extLst>
              <a:ext uri="{FF2B5EF4-FFF2-40B4-BE49-F238E27FC236}">
                <a16:creationId xmlns:a16="http://schemas.microsoft.com/office/drawing/2014/main" id="{98770060-8A28-F344-A3BA-AB9DAD2F67E1}"/>
              </a:ext>
            </a:extLst>
          </p:cNvPr>
          <p:cNvGrpSpPr/>
          <p:nvPr/>
        </p:nvGrpSpPr>
        <p:grpSpPr>
          <a:xfrm>
            <a:off x="1549880" y="3807652"/>
            <a:ext cx="319415" cy="400110"/>
            <a:chOff x="7658036" y="5719166"/>
            <a:chExt cx="342038" cy="428448"/>
          </a:xfrm>
        </p:grpSpPr>
        <p:sp>
          <p:nvSpPr>
            <p:cNvPr id="473" name="Oval 472">
              <a:extLst>
                <a:ext uri="{FF2B5EF4-FFF2-40B4-BE49-F238E27FC236}">
                  <a16:creationId xmlns:a16="http://schemas.microsoft.com/office/drawing/2014/main" id="{F1193A25-3AA6-E64D-872E-0BB7A34F34D0}"/>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74" name="Rectangle 473">
              <a:extLst>
                <a:ext uri="{FF2B5EF4-FFF2-40B4-BE49-F238E27FC236}">
                  <a16:creationId xmlns:a16="http://schemas.microsoft.com/office/drawing/2014/main" id="{8C269730-07D1-7B41-94AE-14DA91070F81}"/>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475" name="Group 474">
            <a:extLst>
              <a:ext uri="{FF2B5EF4-FFF2-40B4-BE49-F238E27FC236}">
                <a16:creationId xmlns:a16="http://schemas.microsoft.com/office/drawing/2014/main" id="{3E5245DF-04BF-FA4C-87A2-D5AB53D65596}"/>
              </a:ext>
            </a:extLst>
          </p:cNvPr>
          <p:cNvGrpSpPr/>
          <p:nvPr/>
        </p:nvGrpSpPr>
        <p:grpSpPr>
          <a:xfrm>
            <a:off x="2169005" y="3893377"/>
            <a:ext cx="319415" cy="400110"/>
            <a:chOff x="7658036" y="5719166"/>
            <a:chExt cx="342038" cy="428448"/>
          </a:xfrm>
        </p:grpSpPr>
        <p:sp>
          <p:nvSpPr>
            <p:cNvPr id="476" name="Oval 475">
              <a:extLst>
                <a:ext uri="{FF2B5EF4-FFF2-40B4-BE49-F238E27FC236}">
                  <a16:creationId xmlns:a16="http://schemas.microsoft.com/office/drawing/2014/main" id="{6C0A7352-A7B6-EE47-9D75-D9A64689E6BB}"/>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77" name="Rectangle 476">
              <a:extLst>
                <a:ext uri="{FF2B5EF4-FFF2-40B4-BE49-F238E27FC236}">
                  <a16:creationId xmlns:a16="http://schemas.microsoft.com/office/drawing/2014/main" id="{1AF29FF1-C0A2-2A41-B42C-ED812A7A11CC}"/>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478" name="Group 477">
            <a:extLst>
              <a:ext uri="{FF2B5EF4-FFF2-40B4-BE49-F238E27FC236}">
                <a16:creationId xmlns:a16="http://schemas.microsoft.com/office/drawing/2014/main" id="{D41D0263-FD68-084C-AD57-FCA5CB5D9706}"/>
              </a:ext>
            </a:extLst>
          </p:cNvPr>
          <p:cNvGrpSpPr/>
          <p:nvPr/>
        </p:nvGrpSpPr>
        <p:grpSpPr>
          <a:xfrm>
            <a:off x="2854805" y="3902902"/>
            <a:ext cx="319415" cy="400110"/>
            <a:chOff x="7658036" y="5719166"/>
            <a:chExt cx="342038" cy="428448"/>
          </a:xfrm>
        </p:grpSpPr>
        <p:sp>
          <p:nvSpPr>
            <p:cNvPr id="479" name="Oval 478">
              <a:extLst>
                <a:ext uri="{FF2B5EF4-FFF2-40B4-BE49-F238E27FC236}">
                  <a16:creationId xmlns:a16="http://schemas.microsoft.com/office/drawing/2014/main" id="{EE5A2613-B186-444D-B948-686871016DFF}"/>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80" name="Rectangle 479">
              <a:extLst>
                <a:ext uri="{FF2B5EF4-FFF2-40B4-BE49-F238E27FC236}">
                  <a16:creationId xmlns:a16="http://schemas.microsoft.com/office/drawing/2014/main" id="{BE232C0D-C0E8-4449-9D4F-0EFB40112C52}"/>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sp>
        <p:nvSpPr>
          <p:cNvPr id="482" name="Oval 481">
            <a:extLst>
              <a:ext uri="{FF2B5EF4-FFF2-40B4-BE49-F238E27FC236}">
                <a16:creationId xmlns:a16="http://schemas.microsoft.com/office/drawing/2014/main" id="{8A621A29-0EB9-E646-8CCC-83DB9C1E4C14}"/>
              </a:ext>
            </a:extLst>
          </p:cNvPr>
          <p:cNvSpPr/>
          <p:nvPr/>
        </p:nvSpPr>
        <p:spPr>
          <a:xfrm rot="7988679">
            <a:off x="957570" y="3313544"/>
            <a:ext cx="3009048" cy="2399960"/>
          </a:xfrm>
          <a:prstGeom prst="ellipse">
            <a:avLst/>
          </a:prstGeom>
          <a:noFill/>
          <a:ln w="31750" cap="rnd" cmpd="sng" algn="ctr">
            <a:solidFill>
              <a:srgbClr val="181F79">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84" name="Callout: Line 177">
            <a:extLst>
              <a:ext uri="{FF2B5EF4-FFF2-40B4-BE49-F238E27FC236}">
                <a16:creationId xmlns:a16="http://schemas.microsoft.com/office/drawing/2014/main" id="{7C69C21F-19BC-5C4F-A9BF-168A7043B454}"/>
              </a:ext>
            </a:extLst>
          </p:cNvPr>
          <p:cNvSpPr/>
          <p:nvPr/>
        </p:nvSpPr>
        <p:spPr>
          <a:xfrm>
            <a:off x="4077306" y="5910362"/>
            <a:ext cx="652010" cy="223820"/>
          </a:xfrm>
          <a:prstGeom prst="borderCallout1">
            <a:avLst>
              <a:gd name="adj1" fmla="val 1009"/>
              <a:gd name="adj2" fmla="val -1510"/>
              <a:gd name="adj3" fmla="val -46260"/>
              <a:gd name="adj4" fmla="val -76847"/>
            </a:avLst>
          </a:prstGeom>
          <a:solidFill>
            <a:srgbClr val="181F79"/>
          </a:solidFill>
          <a:ln w="2540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mn-ea"/>
                <a:cs typeface="+mn-cs"/>
              </a:rPr>
              <a:t>Seeker</a:t>
            </a:r>
          </a:p>
        </p:txBody>
      </p:sp>
      <p:grpSp>
        <p:nvGrpSpPr>
          <p:cNvPr id="485" name="Group 484">
            <a:extLst>
              <a:ext uri="{FF2B5EF4-FFF2-40B4-BE49-F238E27FC236}">
                <a16:creationId xmlns:a16="http://schemas.microsoft.com/office/drawing/2014/main" id="{936A76D6-5174-8343-AB0A-CFBB8D6BE0C7}"/>
              </a:ext>
            </a:extLst>
          </p:cNvPr>
          <p:cNvGrpSpPr/>
          <p:nvPr/>
        </p:nvGrpSpPr>
        <p:grpSpPr>
          <a:xfrm rot="16200000">
            <a:off x="3156792" y="5609983"/>
            <a:ext cx="274866" cy="573204"/>
            <a:chOff x="2267697" y="5627981"/>
            <a:chExt cx="388938" cy="691468"/>
          </a:xfrm>
        </p:grpSpPr>
        <p:sp>
          <p:nvSpPr>
            <p:cNvPr id="486" name="Rectangle 485">
              <a:extLst>
                <a:ext uri="{FF2B5EF4-FFF2-40B4-BE49-F238E27FC236}">
                  <a16:creationId xmlns:a16="http://schemas.microsoft.com/office/drawing/2014/main" id="{9F6B37A3-DF1C-F046-B523-1EE859214C8D}"/>
                </a:ext>
              </a:extLst>
            </p:cNvPr>
            <p:cNvSpPr/>
            <p:nvPr/>
          </p:nvSpPr>
          <p:spPr>
            <a:xfrm rot="19163311">
              <a:off x="2267697" y="5627981"/>
              <a:ext cx="388938" cy="691468"/>
            </a:xfrm>
            <a:prstGeom prst="rect">
              <a:avLst/>
            </a:prstGeom>
            <a:no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cxnSp>
          <p:nvCxnSpPr>
            <p:cNvPr id="487" name="Straight Connector 486">
              <a:extLst>
                <a:ext uri="{FF2B5EF4-FFF2-40B4-BE49-F238E27FC236}">
                  <a16:creationId xmlns:a16="http://schemas.microsoft.com/office/drawing/2014/main" id="{52531AD5-40E4-244E-976F-1C6E1FED90A3}"/>
                </a:ext>
              </a:extLst>
            </p:cNvPr>
            <p:cNvCxnSpPr>
              <a:cxnSpLocks/>
              <a:stCxn id="486" idx="1"/>
              <a:endCxn id="486" idx="3"/>
            </p:cNvCxnSpPr>
            <p:nvPr/>
          </p:nvCxnSpPr>
          <p:spPr>
            <a:xfrm rot="561322" flipV="1">
              <a:off x="2337078" y="5846775"/>
              <a:ext cx="250177" cy="253880"/>
            </a:xfrm>
            <a:prstGeom prst="line">
              <a:avLst/>
            </a:prstGeom>
            <a:noFill/>
            <a:ln w="25400" cap="rnd" cmpd="sng" algn="ctr">
              <a:solidFill>
                <a:srgbClr val="181F79"/>
              </a:solidFill>
              <a:prstDash val="solid"/>
            </a:ln>
            <a:effectLst/>
          </p:spPr>
        </p:cxnSp>
      </p:grpSp>
      <p:sp>
        <p:nvSpPr>
          <p:cNvPr id="488" name="Callout: Line 181">
            <a:extLst>
              <a:ext uri="{FF2B5EF4-FFF2-40B4-BE49-F238E27FC236}">
                <a16:creationId xmlns:a16="http://schemas.microsoft.com/office/drawing/2014/main" id="{E31E0D49-4FC3-2940-8266-980047C815EB}"/>
              </a:ext>
            </a:extLst>
          </p:cNvPr>
          <p:cNvSpPr/>
          <p:nvPr/>
        </p:nvSpPr>
        <p:spPr>
          <a:xfrm>
            <a:off x="3395695" y="6175170"/>
            <a:ext cx="805379" cy="194098"/>
          </a:xfrm>
          <a:prstGeom prst="borderCallout1">
            <a:avLst>
              <a:gd name="adj1" fmla="val -14027"/>
              <a:gd name="adj2" fmla="val 3624"/>
              <a:gd name="adj3" fmla="val -131461"/>
              <a:gd name="adj4" fmla="val 11744"/>
            </a:avLst>
          </a:prstGeom>
          <a:solidFill>
            <a:srgbClr val="181F79"/>
          </a:solidFill>
          <a:ln w="2540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mn-ea"/>
                <a:cs typeface="+mn-cs"/>
              </a:rPr>
              <a:t>Free Slot</a:t>
            </a:r>
          </a:p>
        </p:txBody>
      </p:sp>
      <p:grpSp>
        <p:nvGrpSpPr>
          <p:cNvPr id="489" name="Group 488">
            <a:extLst>
              <a:ext uri="{FF2B5EF4-FFF2-40B4-BE49-F238E27FC236}">
                <a16:creationId xmlns:a16="http://schemas.microsoft.com/office/drawing/2014/main" id="{6EC7881F-6DFF-AE4E-A523-DB3821CDF397}"/>
              </a:ext>
            </a:extLst>
          </p:cNvPr>
          <p:cNvGrpSpPr/>
          <p:nvPr/>
        </p:nvGrpSpPr>
        <p:grpSpPr>
          <a:xfrm>
            <a:off x="3014200" y="5813632"/>
            <a:ext cx="317010" cy="400110"/>
            <a:chOff x="7658036" y="5719166"/>
            <a:chExt cx="339462" cy="428448"/>
          </a:xfrm>
        </p:grpSpPr>
        <p:sp>
          <p:nvSpPr>
            <p:cNvPr id="490" name="Oval 489">
              <a:extLst>
                <a:ext uri="{FF2B5EF4-FFF2-40B4-BE49-F238E27FC236}">
                  <a16:creationId xmlns:a16="http://schemas.microsoft.com/office/drawing/2014/main" id="{E4BA65B9-0117-6C41-AA37-DFCC049C12D6}"/>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91" name="Rectangle 490">
              <a:extLst>
                <a:ext uri="{FF2B5EF4-FFF2-40B4-BE49-F238E27FC236}">
                  <a16:creationId xmlns:a16="http://schemas.microsoft.com/office/drawing/2014/main" id="{D20F3465-7242-C34A-91A5-D8C1CF87AD5C}"/>
                </a:ext>
              </a:extLst>
            </p:cNvPr>
            <p:cNvSpPr/>
            <p:nvPr/>
          </p:nvSpPr>
          <p:spPr>
            <a:xfrm>
              <a:off x="7660713" y="5719166"/>
              <a:ext cx="33678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a:t>
              </a:r>
            </a:p>
          </p:txBody>
        </p:sp>
      </p:grpSp>
      <p:sp>
        <p:nvSpPr>
          <p:cNvPr id="492" name="TextBox 491">
            <a:extLst>
              <a:ext uri="{FF2B5EF4-FFF2-40B4-BE49-F238E27FC236}">
                <a16:creationId xmlns:a16="http://schemas.microsoft.com/office/drawing/2014/main" id="{DF0027EC-40C4-8A41-AC30-5B6E65867C24}"/>
              </a:ext>
            </a:extLst>
          </p:cNvPr>
          <p:cNvSpPr txBox="1"/>
          <p:nvPr/>
        </p:nvSpPr>
        <p:spPr>
          <a:xfrm>
            <a:off x="2861763" y="6045333"/>
            <a:ext cx="534121" cy="369332"/>
          </a:xfrm>
          <a:prstGeom prst="rect">
            <a:avLst/>
          </a:prstGeom>
          <a:noFill/>
        </p:spPr>
        <p:txBody>
          <a:bodyPr wrap="none" rtlCol="0">
            <a:spAutoFit/>
          </a:bodyPr>
          <a:lstStyle/>
          <a:p>
            <a:r>
              <a:rPr lang="en-US" dirty="0">
                <a:solidFill>
                  <a:srgbClr val="000000"/>
                </a:solidFill>
                <a:latin typeface="Trebuchet MS" panose="020B0603020202020204"/>
              </a:rPr>
              <a:t>NIC</a:t>
            </a:r>
          </a:p>
        </p:txBody>
      </p:sp>
      <p:sp>
        <p:nvSpPr>
          <p:cNvPr id="493" name="Oval 492">
            <a:extLst>
              <a:ext uri="{FF2B5EF4-FFF2-40B4-BE49-F238E27FC236}">
                <a16:creationId xmlns:a16="http://schemas.microsoft.com/office/drawing/2014/main" id="{A2130A4D-C3DB-B84D-B652-E2749F22D813}"/>
              </a:ext>
            </a:extLst>
          </p:cNvPr>
          <p:cNvSpPr/>
          <p:nvPr/>
        </p:nvSpPr>
        <p:spPr>
          <a:xfrm>
            <a:off x="3221529" y="5618534"/>
            <a:ext cx="184826" cy="184826"/>
          </a:xfrm>
          <a:prstGeom prst="ellipse">
            <a:avLst/>
          </a:prstGeom>
          <a:solidFill>
            <a:srgbClr val="F5CA31">
              <a:lumMod val="50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94" name="Star: 5 Points 187">
            <a:extLst>
              <a:ext uri="{FF2B5EF4-FFF2-40B4-BE49-F238E27FC236}">
                <a16:creationId xmlns:a16="http://schemas.microsoft.com/office/drawing/2014/main" id="{117085D7-86BE-2243-BBFE-C9BA71EDF1C6}"/>
              </a:ext>
            </a:extLst>
          </p:cNvPr>
          <p:cNvSpPr/>
          <p:nvPr/>
        </p:nvSpPr>
        <p:spPr>
          <a:xfrm>
            <a:off x="3299352" y="5706082"/>
            <a:ext cx="165370" cy="165370"/>
          </a:xfrm>
          <a:prstGeom prst="star5">
            <a:avLst/>
          </a:prstGeom>
          <a:solidFill>
            <a:srgbClr val="F5CA31">
              <a:lumMod val="75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95" name="Callout: Line 188">
            <a:extLst>
              <a:ext uri="{FF2B5EF4-FFF2-40B4-BE49-F238E27FC236}">
                <a16:creationId xmlns:a16="http://schemas.microsoft.com/office/drawing/2014/main" id="{45AA6873-0DEF-2848-93CD-9BB9D4B6EC29}"/>
              </a:ext>
            </a:extLst>
          </p:cNvPr>
          <p:cNvSpPr/>
          <p:nvPr/>
        </p:nvSpPr>
        <p:spPr>
          <a:xfrm>
            <a:off x="0" y="3185535"/>
            <a:ext cx="783423" cy="430529"/>
          </a:xfrm>
          <a:prstGeom prst="borderCallout1">
            <a:avLst>
              <a:gd name="adj1" fmla="val 49412"/>
              <a:gd name="adj2" fmla="val 98566"/>
              <a:gd name="adj3" fmla="val 102234"/>
              <a:gd name="adj4" fmla="val 155757"/>
            </a:avLst>
          </a:prstGeom>
          <a:solidFill>
            <a:srgbClr val="181F79"/>
          </a:solidFill>
          <a:ln w="2540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rebuchet MS" panose="020B0603020202020204"/>
                <a:ea typeface="+mn-ea"/>
                <a:cs typeface="+mn-cs"/>
              </a:rPr>
              <a:t>Upgrade to FF</a:t>
            </a:r>
          </a:p>
        </p:txBody>
      </p:sp>
      <p:grpSp>
        <p:nvGrpSpPr>
          <p:cNvPr id="496" name="Group 495">
            <a:extLst>
              <a:ext uri="{FF2B5EF4-FFF2-40B4-BE49-F238E27FC236}">
                <a16:creationId xmlns:a16="http://schemas.microsoft.com/office/drawing/2014/main" id="{078A8180-621B-3546-A000-924DA37925D3}"/>
              </a:ext>
            </a:extLst>
          </p:cNvPr>
          <p:cNvGrpSpPr/>
          <p:nvPr/>
        </p:nvGrpSpPr>
        <p:grpSpPr>
          <a:xfrm>
            <a:off x="1177600" y="4730766"/>
            <a:ext cx="319419" cy="400110"/>
            <a:chOff x="7658036" y="5719166"/>
            <a:chExt cx="342042" cy="428448"/>
          </a:xfrm>
        </p:grpSpPr>
        <p:sp>
          <p:nvSpPr>
            <p:cNvPr id="497" name="Oval 496">
              <a:extLst>
                <a:ext uri="{FF2B5EF4-FFF2-40B4-BE49-F238E27FC236}">
                  <a16:creationId xmlns:a16="http://schemas.microsoft.com/office/drawing/2014/main" id="{0A288DB4-1423-2C4A-BA67-48456701697C}"/>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98" name="Rectangle 497">
              <a:extLst>
                <a:ext uri="{FF2B5EF4-FFF2-40B4-BE49-F238E27FC236}">
                  <a16:creationId xmlns:a16="http://schemas.microsoft.com/office/drawing/2014/main" id="{C939B4D7-FD53-4D4D-9B36-8D6CD4A33FCA}"/>
                </a:ext>
              </a:extLst>
            </p:cNvPr>
            <p:cNvSpPr/>
            <p:nvPr/>
          </p:nvSpPr>
          <p:spPr>
            <a:xfrm>
              <a:off x="7658143"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499" name="Group 498">
            <a:extLst>
              <a:ext uri="{FF2B5EF4-FFF2-40B4-BE49-F238E27FC236}">
                <a16:creationId xmlns:a16="http://schemas.microsoft.com/office/drawing/2014/main" id="{ACB93687-BF1C-DD49-9397-0CDFCE007F10}"/>
              </a:ext>
            </a:extLst>
          </p:cNvPr>
          <p:cNvGrpSpPr/>
          <p:nvPr/>
        </p:nvGrpSpPr>
        <p:grpSpPr>
          <a:xfrm>
            <a:off x="2215217" y="5087447"/>
            <a:ext cx="319419" cy="400110"/>
            <a:chOff x="7658036" y="5719166"/>
            <a:chExt cx="342042" cy="428448"/>
          </a:xfrm>
        </p:grpSpPr>
        <p:sp>
          <p:nvSpPr>
            <p:cNvPr id="500" name="Oval 499">
              <a:extLst>
                <a:ext uri="{FF2B5EF4-FFF2-40B4-BE49-F238E27FC236}">
                  <a16:creationId xmlns:a16="http://schemas.microsoft.com/office/drawing/2014/main" id="{196685E7-BD36-B14F-B02B-D8C63A5242E7}"/>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501" name="Rectangle 500">
              <a:extLst>
                <a:ext uri="{FF2B5EF4-FFF2-40B4-BE49-F238E27FC236}">
                  <a16:creationId xmlns:a16="http://schemas.microsoft.com/office/drawing/2014/main" id="{C6E07847-3D2E-B040-B455-12E84D091177}"/>
                </a:ext>
              </a:extLst>
            </p:cNvPr>
            <p:cNvSpPr/>
            <p:nvPr/>
          </p:nvSpPr>
          <p:spPr>
            <a:xfrm>
              <a:off x="7658143"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3</a:t>
              </a:r>
            </a:p>
          </p:txBody>
        </p:sp>
      </p:grpSp>
      <p:sp>
        <p:nvSpPr>
          <p:cNvPr id="503" name="Rounded Rectangular Callout 502">
            <a:extLst>
              <a:ext uri="{FF2B5EF4-FFF2-40B4-BE49-F238E27FC236}">
                <a16:creationId xmlns:a16="http://schemas.microsoft.com/office/drawing/2014/main" id="{FB34A4E3-A8D6-384A-85F3-1052A023FD4A}"/>
              </a:ext>
            </a:extLst>
          </p:cNvPr>
          <p:cNvSpPr/>
          <p:nvPr/>
        </p:nvSpPr>
        <p:spPr>
          <a:xfrm>
            <a:off x="6245648" y="4346070"/>
            <a:ext cx="1407312" cy="581346"/>
          </a:xfrm>
          <a:prstGeom prst="wedgeRoundRectCallout">
            <a:avLst>
              <a:gd name="adj1" fmla="val -232399"/>
              <a:gd name="adj2" fmla="val -13850"/>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rPr>
              <a:t>Congestion</a:t>
            </a:r>
          </a:p>
        </p:txBody>
      </p:sp>
      <p:sp>
        <p:nvSpPr>
          <p:cNvPr id="504" name="Rounded Rectangular Callout 503">
            <a:extLst>
              <a:ext uri="{FF2B5EF4-FFF2-40B4-BE49-F238E27FC236}">
                <a16:creationId xmlns:a16="http://schemas.microsoft.com/office/drawing/2014/main" id="{145D0D54-42D0-F041-A564-8C5FBE015062}"/>
              </a:ext>
            </a:extLst>
          </p:cNvPr>
          <p:cNvSpPr/>
          <p:nvPr/>
        </p:nvSpPr>
        <p:spPr>
          <a:xfrm>
            <a:off x="6471087" y="1810932"/>
            <a:ext cx="1181871" cy="581346"/>
          </a:xfrm>
          <a:prstGeom prst="wedgeRoundRectCallout">
            <a:avLst>
              <a:gd name="adj1" fmla="val -475948"/>
              <a:gd name="adj2" fmla="val 275655"/>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rPr>
              <a:t>Blocked!</a:t>
            </a:r>
          </a:p>
        </p:txBody>
      </p:sp>
      <p:sp>
        <p:nvSpPr>
          <p:cNvPr id="49" name="Date Placeholder 48">
            <a:extLst>
              <a:ext uri="{FF2B5EF4-FFF2-40B4-BE49-F238E27FC236}">
                <a16:creationId xmlns:a16="http://schemas.microsoft.com/office/drawing/2014/main" id="{1DA36998-D7C8-FE47-9483-11A01E13FB1C}"/>
              </a:ext>
            </a:extLst>
          </p:cNvPr>
          <p:cNvSpPr>
            <a:spLocks noGrp="1"/>
          </p:cNvSpPr>
          <p:nvPr>
            <p:ph type="dt" sz="half" idx="10"/>
          </p:nvPr>
        </p:nvSpPr>
        <p:spPr/>
        <p:txBody>
          <a:bodyPr/>
          <a:lstStyle/>
          <a:p>
            <a:r>
              <a:rPr lang="en-US"/>
              <a:t>November 16, 2021</a:t>
            </a:r>
            <a:endParaRPr lang="id-ID"/>
          </a:p>
        </p:txBody>
      </p:sp>
      <p:sp>
        <p:nvSpPr>
          <p:cNvPr id="54" name="Footer Placeholder 53">
            <a:extLst>
              <a:ext uri="{FF2B5EF4-FFF2-40B4-BE49-F238E27FC236}">
                <a16:creationId xmlns:a16="http://schemas.microsoft.com/office/drawing/2014/main" id="{5ED2C347-EB19-3045-A61A-7AF250ECA11C}"/>
              </a:ext>
            </a:extLst>
          </p:cNvPr>
          <p:cNvSpPr>
            <a:spLocks noGrp="1"/>
          </p:cNvSpPr>
          <p:nvPr>
            <p:ph type="ftr" sz="quarter" idx="11"/>
          </p:nvPr>
        </p:nvSpPr>
        <p:spPr/>
        <p:txBody>
          <a:bodyPr/>
          <a:lstStyle/>
          <a:p>
            <a:r>
              <a:rPr lang="en-US"/>
              <a:t>Supercomputing 2021                                          Tushar Krishna | Georgia Institute of Technology</a:t>
            </a:r>
            <a:endParaRPr lang="id-ID"/>
          </a:p>
        </p:txBody>
      </p:sp>
    </p:spTree>
    <p:extLst>
      <p:ext uri="{BB962C8B-B14F-4D97-AF65-F5344CB8AC3E}">
        <p14:creationId xmlns:p14="http://schemas.microsoft.com/office/powerpoint/2010/main" val="297183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9"/>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488"/>
                                        </p:tgtEl>
                                        <p:attrNameLst>
                                          <p:attrName>style.visibility</p:attrName>
                                        </p:attrNameLst>
                                      </p:cBhvr>
                                      <p:to>
                                        <p:strVal val="visible"/>
                                      </p:to>
                                    </p:set>
                                    <p:animEffect transition="in" filter="fade">
                                      <p:cBhvr>
                                        <p:cTn id="65" dur="500"/>
                                        <p:tgtEl>
                                          <p:spTgt spid="48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488"/>
                                        </p:tgtEl>
                                      </p:cBhvr>
                                    </p:animEffect>
                                    <p:set>
                                      <p:cBhvr>
                                        <p:cTn id="70" dur="1" fill="hold">
                                          <p:stCondLst>
                                            <p:cond delay="499"/>
                                          </p:stCondLst>
                                        </p:cTn>
                                        <p:tgtEl>
                                          <p:spTgt spid="48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84"/>
                                        </p:tgtEl>
                                        <p:attrNameLst>
                                          <p:attrName>style.visibility</p:attrName>
                                        </p:attrNameLst>
                                      </p:cBhvr>
                                      <p:to>
                                        <p:strVal val="visible"/>
                                      </p:to>
                                    </p:set>
                                    <p:animEffect transition="in" filter="fade">
                                      <p:cBhvr>
                                        <p:cTn id="79" dur="500"/>
                                        <p:tgtEl>
                                          <p:spTgt spid="484"/>
                                        </p:tgtEl>
                                      </p:cBhvr>
                                    </p:animEffect>
                                  </p:childTnLst>
                                </p:cTn>
                              </p:par>
                              <p:par>
                                <p:cTn id="80" presetID="1" presetClass="entr" presetSubtype="0" fill="hold" grpId="0" nodeType="withEffect">
                                  <p:stCondLst>
                                    <p:cond delay="0"/>
                                  </p:stCondLst>
                                  <p:childTnLst>
                                    <p:set>
                                      <p:cBhvr>
                                        <p:cTn id="81" dur="1" fill="hold">
                                          <p:stCondLst>
                                            <p:cond delay="0"/>
                                          </p:stCondLst>
                                        </p:cTn>
                                        <p:tgtEl>
                                          <p:spTgt spid="49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484"/>
                                        </p:tgtEl>
                                      </p:cBhvr>
                                    </p:animEffect>
                                    <p:set>
                                      <p:cBhvr>
                                        <p:cTn id="86" dur="1" fill="hold">
                                          <p:stCondLst>
                                            <p:cond delay="499"/>
                                          </p:stCondLst>
                                        </p:cTn>
                                        <p:tgtEl>
                                          <p:spTgt spid="48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0" presetClass="path" presetSubtype="0" accel="50000" decel="50000" fill="hold" grpId="1" nodeType="clickEffect">
                                  <p:stCondLst>
                                    <p:cond delay="0"/>
                                  </p:stCondLst>
                                  <p:childTnLst>
                                    <p:animMotion origin="layout" path="M -0.00273 -0.00764 L -0.04023 -0.07454 L 0.17279 -0.07454 L 0.17279 -0.59792 L 0.0754 -0.59792 L 0.0754 -0.22477 L -0.03789 -0.22477 L -0.03789 -0.62338 L -0.17825 -0.62338 L -0.17825 -0.2831 " pathEditMode="relative" rAng="0" ptsTypes="AAAAAAAAAA">
                                      <p:cBhvr>
                                        <p:cTn id="90" dur="2000" fill="hold"/>
                                        <p:tgtEl>
                                          <p:spTgt spid="493"/>
                                        </p:tgtEl>
                                        <p:attrNameLst>
                                          <p:attrName>ppt_x</p:attrName>
                                          <p:attrName>ppt_y</p:attrName>
                                        </p:attrNameLst>
                                      </p:cBhvr>
                                      <p:rCtr x="0" y="-30787"/>
                                    </p:animMotion>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2" nodeType="clickEffect">
                                  <p:stCondLst>
                                    <p:cond delay="0"/>
                                  </p:stCondLst>
                                  <p:childTnLst>
                                    <p:animEffect transition="out" filter="fade">
                                      <p:cBhvr>
                                        <p:cTn id="94" dur="500"/>
                                        <p:tgtEl>
                                          <p:spTgt spid="493"/>
                                        </p:tgtEl>
                                      </p:cBhvr>
                                    </p:animEffect>
                                    <p:set>
                                      <p:cBhvr>
                                        <p:cTn id="95" dur="1" fill="hold">
                                          <p:stCondLst>
                                            <p:cond delay="499"/>
                                          </p:stCondLst>
                                        </p:cTn>
                                        <p:tgtEl>
                                          <p:spTgt spid="493"/>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495"/>
                                        </p:tgtEl>
                                        <p:attrNameLst>
                                          <p:attrName>style.visibility</p:attrName>
                                        </p:attrNameLst>
                                      </p:cBhvr>
                                      <p:to>
                                        <p:strVal val="visible"/>
                                      </p:to>
                                    </p:set>
                                    <p:animEffect transition="in" filter="fade">
                                      <p:cBhvr>
                                        <p:cTn id="98" dur="500"/>
                                        <p:tgtEl>
                                          <p:spTgt spid="49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495"/>
                                        </p:tgtEl>
                                      </p:cBhvr>
                                    </p:animEffect>
                                    <p:set>
                                      <p:cBhvr>
                                        <p:cTn id="103" dur="1" fill="hold">
                                          <p:stCondLst>
                                            <p:cond delay="499"/>
                                          </p:stCondLst>
                                        </p:cTn>
                                        <p:tgtEl>
                                          <p:spTgt spid="495"/>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0" presetClass="path" presetSubtype="0" accel="50000" decel="50000" fill="hold" nodeType="clickEffect">
                                  <p:stCondLst>
                                    <p:cond delay="0"/>
                                  </p:stCondLst>
                                  <p:childTnLst>
                                    <p:animMotion origin="layout" path="M -0.00026 -0.00185 L -0.00026 0.05208 L 0.06432 0.05208 " pathEditMode="relative" rAng="0" ptsTypes="AAA">
                                      <p:cBhvr>
                                        <p:cTn id="107" dur="2000" fill="hold"/>
                                        <p:tgtEl>
                                          <p:spTgt spid="469"/>
                                        </p:tgtEl>
                                        <p:attrNameLst>
                                          <p:attrName>ppt_x</p:attrName>
                                          <p:attrName>ppt_y</p:attrName>
                                        </p:attrNameLst>
                                      </p:cBhvr>
                                      <p:rCtr x="3229" y="2685"/>
                                    </p:animMotion>
                                  </p:childTnLst>
                                </p:cTn>
                              </p:par>
                            </p:childTnLst>
                          </p:cTn>
                        </p:par>
                      </p:childTnLst>
                    </p:cTn>
                  </p:par>
                  <p:par>
                    <p:cTn id="108" fill="hold">
                      <p:stCondLst>
                        <p:cond delay="indefinite"/>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651 0.0507 L 0.11054 0.0507 L 0.11054 0.15 " pathEditMode="relative" rAng="0" ptsTypes="AAA">
                                      <p:cBhvr>
                                        <p:cTn id="111" dur="2000" fill="hold"/>
                                        <p:tgtEl>
                                          <p:spTgt spid="469"/>
                                        </p:tgtEl>
                                        <p:attrNameLst>
                                          <p:attrName>ppt_x</p:attrName>
                                          <p:attrName>ppt_y</p:attrName>
                                        </p:attrNameLst>
                                      </p:cBhvr>
                                      <p:rCtr x="2266" y="4954"/>
                                    </p:animMotion>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49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0.11054 0.14861 L 0.11054 0.24352 L 0.16888 0.31042 " pathEditMode="relative" rAng="0" ptsTypes="AAA">
                                      <p:cBhvr>
                                        <p:cTn id="119" dur="2000" fill="hold"/>
                                        <p:tgtEl>
                                          <p:spTgt spid="469"/>
                                        </p:tgtEl>
                                        <p:attrNameLst>
                                          <p:attrName>ppt_x</p:attrName>
                                          <p:attrName>ppt_y</p:attrName>
                                        </p:attrNameLst>
                                      </p:cBhvr>
                                      <p:rCtr x="2917" y="8079"/>
                                    </p:animMotion>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482" grpId="0" animBg="1"/>
      <p:bldP spid="484" grpId="0" animBg="1"/>
      <p:bldP spid="484" grpId="1" animBg="1"/>
      <p:bldP spid="488" grpId="0" animBg="1"/>
      <p:bldP spid="488" grpId="1" animBg="1"/>
      <p:bldP spid="492" grpId="0"/>
      <p:bldP spid="493" grpId="0" animBg="1"/>
      <p:bldP spid="493" grpId="1" animBg="1"/>
      <p:bldP spid="493" grpId="2" animBg="1"/>
      <p:bldP spid="494" grpId="0" animBg="1"/>
      <p:bldP spid="494" grpId="1" animBg="1"/>
      <p:bldP spid="495" grpId="0" animBg="1"/>
      <p:bldP spid="495" grpId="1" animBg="1"/>
      <p:bldP spid="503" grpId="0" animBg="1"/>
      <p:bldP spid="50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5F0E-5654-5147-9301-5B3B8CB8953B}"/>
              </a:ext>
            </a:extLst>
          </p:cNvPr>
          <p:cNvSpPr>
            <a:spLocks noGrp="1"/>
          </p:cNvSpPr>
          <p:nvPr>
            <p:ph type="title"/>
          </p:nvPr>
        </p:nvSpPr>
        <p:spPr/>
        <p:txBody>
          <a:bodyPr>
            <a:normAutofit fontScale="90000"/>
          </a:bodyPr>
          <a:lstStyle/>
          <a:p>
            <a:r>
              <a:rPr lang="en-US" dirty="0"/>
              <a:t>Outline </a:t>
            </a:r>
          </a:p>
        </p:txBody>
      </p:sp>
      <p:sp>
        <p:nvSpPr>
          <p:cNvPr id="3" name="Date Placeholder 2">
            <a:extLst>
              <a:ext uri="{FF2B5EF4-FFF2-40B4-BE49-F238E27FC236}">
                <a16:creationId xmlns:a16="http://schemas.microsoft.com/office/drawing/2014/main" id="{3E7238F1-178D-4749-8E7E-DA39B97330BC}"/>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973216B3-BA39-0843-BC3F-B67369E6C726}"/>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B323D3A3-A723-6B44-8317-1CE67ADE0712}"/>
              </a:ext>
            </a:extLst>
          </p:cNvPr>
          <p:cNvSpPr>
            <a:spLocks noGrp="1"/>
          </p:cNvSpPr>
          <p:nvPr>
            <p:ph type="sldNum" sz="quarter" idx="12"/>
          </p:nvPr>
        </p:nvSpPr>
        <p:spPr/>
        <p:txBody>
          <a:bodyPr/>
          <a:lstStyle/>
          <a:p>
            <a:fld id="{66460FDD-9629-4AEC-8D26-475411E7BDE6}" type="slidenum">
              <a:rPr lang="id-ID" smtClean="0"/>
              <a:pPr/>
              <a:t>24</a:t>
            </a:fld>
            <a:endParaRPr lang="id-ID"/>
          </a:p>
        </p:txBody>
      </p:sp>
      <p:sp>
        <p:nvSpPr>
          <p:cNvPr id="6" name="Content Placeholder 5">
            <a:extLst>
              <a:ext uri="{FF2B5EF4-FFF2-40B4-BE49-F238E27FC236}">
                <a16:creationId xmlns:a16="http://schemas.microsoft.com/office/drawing/2014/main" id="{6F635ED8-8880-8940-8A0C-FD8B0DE88919}"/>
              </a:ext>
            </a:extLst>
          </p:cNvPr>
          <p:cNvSpPr>
            <a:spLocks noGrp="1"/>
          </p:cNvSpPr>
          <p:nvPr>
            <p:ph idx="1"/>
          </p:nvPr>
        </p:nvSpPr>
        <p:spPr/>
        <p:txBody>
          <a:bodyPr>
            <a:normAutofit/>
          </a:bodyPr>
          <a:lstStyle/>
          <a:p>
            <a:r>
              <a:rPr lang="en-US" b="1" dirty="0">
                <a:solidFill>
                  <a:schemeClr val="bg1">
                    <a:lumMod val="50000"/>
                  </a:schemeClr>
                </a:solidFill>
              </a:rPr>
              <a:t>Background</a:t>
            </a:r>
          </a:p>
          <a:p>
            <a:pPr lvl="1"/>
            <a:r>
              <a:rPr lang="en-US" dirty="0">
                <a:solidFill>
                  <a:schemeClr val="bg1">
                    <a:lumMod val="50000"/>
                  </a:schemeClr>
                </a:solidFill>
              </a:rPr>
              <a:t>Networks-on-Chip</a:t>
            </a:r>
          </a:p>
          <a:p>
            <a:pPr lvl="1"/>
            <a:r>
              <a:rPr lang="en-US" dirty="0">
                <a:solidFill>
                  <a:schemeClr val="bg1">
                    <a:lumMod val="50000"/>
                  </a:schemeClr>
                </a:solidFill>
              </a:rPr>
              <a:t>Deadlock-Freedom Techniques</a:t>
            </a:r>
          </a:p>
          <a:p>
            <a:r>
              <a:rPr lang="en-US" b="1" dirty="0">
                <a:solidFill>
                  <a:schemeClr val="accent5"/>
                </a:solidFill>
              </a:rPr>
              <a:t>SEEC</a:t>
            </a:r>
          </a:p>
          <a:p>
            <a:pPr lvl="1"/>
            <a:r>
              <a:rPr lang="en-US" dirty="0">
                <a:solidFill>
                  <a:schemeClr val="bg1">
                    <a:lumMod val="50000"/>
                  </a:schemeClr>
                </a:solidFill>
              </a:rPr>
              <a:t>Overview</a:t>
            </a:r>
          </a:p>
          <a:p>
            <a:pPr lvl="1"/>
            <a:r>
              <a:rPr lang="en-US" dirty="0">
                <a:solidFill>
                  <a:schemeClr val="bg1">
                    <a:lumMod val="50000"/>
                  </a:schemeClr>
                </a:solidFill>
              </a:rPr>
              <a:t>Walkthrough</a:t>
            </a:r>
          </a:p>
          <a:p>
            <a:pPr lvl="1"/>
            <a:r>
              <a:rPr lang="en-US" dirty="0">
                <a:solidFill>
                  <a:schemeClr val="bg1">
                    <a:lumMod val="50000"/>
                  </a:schemeClr>
                </a:solidFill>
              </a:rPr>
              <a:t>Features</a:t>
            </a:r>
          </a:p>
          <a:p>
            <a:pPr lvl="1"/>
            <a:r>
              <a:rPr lang="en-US" dirty="0">
                <a:solidFill>
                  <a:schemeClr val="accent5"/>
                </a:solidFill>
              </a:rPr>
              <a:t>Optimizations</a:t>
            </a:r>
          </a:p>
          <a:p>
            <a:r>
              <a:rPr lang="en-US" b="1" dirty="0"/>
              <a:t>Evaluations</a:t>
            </a:r>
          </a:p>
          <a:p>
            <a:r>
              <a:rPr lang="en-US" b="1" dirty="0"/>
              <a:t>Conclusions</a:t>
            </a:r>
          </a:p>
        </p:txBody>
      </p:sp>
    </p:spTree>
    <p:extLst>
      <p:ext uri="{BB962C8B-B14F-4D97-AF65-F5344CB8AC3E}">
        <p14:creationId xmlns:p14="http://schemas.microsoft.com/office/powerpoint/2010/main" val="3083960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7B89-ECBA-4A2D-8AC2-0A2FA00DE0C5}"/>
              </a:ext>
            </a:extLst>
          </p:cNvPr>
          <p:cNvSpPr>
            <a:spLocks noGrp="1"/>
          </p:cNvSpPr>
          <p:nvPr>
            <p:ph type="title"/>
          </p:nvPr>
        </p:nvSpPr>
        <p:spPr/>
        <p:txBody>
          <a:bodyPr>
            <a:normAutofit fontScale="90000"/>
          </a:bodyPr>
          <a:lstStyle/>
          <a:p>
            <a:r>
              <a:rPr lang="en-US" dirty="0"/>
              <a:t>Multi-SEEC (</a:t>
            </a:r>
            <a:r>
              <a:rPr lang="en-US" dirty="0" err="1"/>
              <a:t>mSEEC</a:t>
            </a:r>
            <a:r>
              <a:rPr lang="en-US" dirty="0"/>
              <a:t>)</a:t>
            </a:r>
          </a:p>
        </p:txBody>
      </p:sp>
      <p:sp>
        <p:nvSpPr>
          <p:cNvPr id="6" name="Footer Placeholder 3">
            <a:extLst>
              <a:ext uri="{FF2B5EF4-FFF2-40B4-BE49-F238E27FC236}">
                <a16:creationId xmlns:a16="http://schemas.microsoft.com/office/drawing/2014/main" id="{BBCE0063-ADD9-4BE7-8DB1-15846D835140}"/>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5A3B8805-53F2-4F5C-8A7A-DA05D6D99FAA}"/>
              </a:ext>
            </a:extLst>
          </p:cNvPr>
          <p:cNvSpPr>
            <a:spLocks noGrp="1"/>
          </p:cNvSpPr>
          <p:nvPr>
            <p:ph type="sldNum" sz="quarter" idx="12"/>
          </p:nvPr>
        </p:nvSpPr>
        <p:spPr/>
        <p:txBody>
          <a:bodyPr/>
          <a:lstStyle/>
          <a:p>
            <a:fld id="{0D1D0697-F66A-EE4C-B4D3-9802540BCCA0}" type="slidenum">
              <a:rPr lang="en-US" smtClean="0"/>
              <a:t>25</a:t>
            </a:fld>
            <a:endParaRPr lang="en-US"/>
          </a:p>
        </p:txBody>
      </p:sp>
      <p:sp>
        <p:nvSpPr>
          <p:cNvPr id="3" name="Content Placeholder 2">
            <a:extLst>
              <a:ext uri="{FF2B5EF4-FFF2-40B4-BE49-F238E27FC236}">
                <a16:creationId xmlns:a16="http://schemas.microsoft.com/office/drawing/2014/main" id="{32B9AEB7-0FED-4462-BAF1-3885B619A6AD}"/>
              </a:ext>
            </a:extLst>
          </p:cNvPr>
          <p:cNvSpPr>
            <a:spLocks noGrp="1"/>
          </p:cNvSpPr>
          <p:nvPr>
            <p:ph idx="1"/>
          </p:nvPr>
        </p:nvSpPr>
        <p:spPr/>
        <p:txBody>
          <a:bodyPr>
            <a:normAutofit/>
          </a:bodyPr>
          <a:lstStyle/>
          <a:p>
            <a:r>
              <a:rPr lang="en-US" b="1" dirty="0"/>
              <a:t>Motivation</a:t>
            </a:r>
            <a:r>
              <a:rPr lang="en-US" dirty="0"/>
              <a:t> </a:t>
            </a:r>
          </a:p>
          <a:p>
            <a:pPr lvl="1"/>
            <a:r>
              <a:rPr lang="en-US" dirty="0"/>
              <a:t>Path Diversity in many topologies: Multiple ways of reaching a node</a:t>
            </a:r>
          </a:p>
          <a:p>
            <a:r>
              <a:rPr lang="en-US" b="1" dirty="0"/>
              <a:t>Features of </a:t>
            </a:r>
            <a:r>
              <a:rPr lang="en-US" b="1" dirty="0" err="1"/>
              <a:t>mSEEC</a:t>
            </a:r>
            <a:endParaRPr lang="en-US" b="1" dirty="0"/>
          </a:p>
          <a:p>
            <a:pPr lvl="1"/>
            <a:r>
              <a:rPr lang="en-US" dirty="0"/>
              <a:t>Creates multiple FF packets that can traverse simultaneously</a:t>
            </a:r>
          </a:p>
          <a:p>
            <a:r>
              <a:rPr lang="en-US" b="1" dirty="0"/>
              <a:t>Requirement</a:t>
            </a:r>
          </a:p>
          <a:p>
            <a:pPr lvl="1"/>
            <a:r>
              <a:rPr lang="en-US" dirty="0"/>
              <a:t>Multiple FF packets traverse minimally without overlapping paths</a:t>
            </a:r>
          </a:p>
          <a:p>
            <a:r>
              <a:rPr lang="en-US" b="1" dirty="0"/>
              <a:t>Implementation</a:t>
            </a:r>
          </a:p>
          <a:p>
            <a:pPr lvl="1"/>
            <a:r>
              <a:rPr lang="en-US" dirty="0" err="1"/>
              <a:t>mSEEC</a:t>
            </a:r>
            <a:r>
              <a:rPr lang="en-US" dirty="0"/>
              <a:t> divides the topology into independent regions</a:t>
            </a:r>
          </a:p>
          <a:p>
            <a:pPr lvl="1"/>
            <a:endParaRPr lang="en-US" dirty="0"/>
          </a:p>
        </p:txBody>
      </p:sp>
      <p:sp>
        <p:nvSpPr>
          <p:cNvPr id="4" name="Date Placeholder 3">
            <a:extLst>
              <a:ext uri="{FF2B5EF4-FFF2-40B4-BE49-F238E27FC236}">
                <a16:creationId xmlns:a16="http://schemas.microsoft.com/office/drawing/2014/main" id="{ED9D41EA-9C73-334A-A1DF-D0D0DC37DB9C}"/>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18143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7BEE-ED6C-40E1-B9F5-D07B55C4B878}"/>
              </a:ext>
            </a:extLst>
          </p:cNvPr>
          <p:cNvSpPr>
            <a:spLocks noGrp="1"/>
          </p:cNvSpPr>
          <p:nvPr>
            <p:ph type="title"/>
          </p:nvPr>
        </p:nvSpPr>
        <p:spPr/>
        <p:txBody>
          <a:bodyPr>
            <a:normAutofit fontScale="90000"/>
          </a:bodyPr>
          <a:lstStyle/>
          <a:p>
            <a:r>
              <a:rPr lang="en-US" dirty="0" err="1"/>
              <a:t>mSEEC</a:t>
            </a:r>
            <a:r>
              <a:rPr lang="en-US" dirty="0"/>
              <a:t>: Walk Through</a:t>
            </a:r>
          </a:p>
        </p:txBody>
      </p:sp>
      <p:sp>
        <p:nvSpPr>
          <p:cNvPr id="111" name="Footer Placeholder 3">
            <a:extLst>
              <a:ext uri="{FF2B5EF4-FFF2-40B4-BE49-F238E27FC236}">
                <a16:creationId xmlns:a16="http://schemas.microsoft.com/office/drawing/2014/main" id="{BE1990A5-FB20-4BAC-80B8-D82A20A44D87}"/>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D9E854C2-465E-4A6F-BC35-51618273A6E4}"/>
              </a:ext>
            </a:extLst>
          </p:cNvPr>
          <p:cNvSpPr>
            <a:spLocks noGrp="1"/>
          </p:cNvSpPr>
          <p:nvPr>
            <p:ph type="sldNum" sz="quarter" idx="12"/>
          </p:nvPr>
        </p:nvSpPr>
        <p:spPr/>
        <p:txBody>
          <a:bodyPr/>
          <a:lstStyle/>
          <a:p>
            <a:fld id="{0D1D0697-F66A-EE4C-B4D3-9802540BCCA0}" type="slidenum">
              <a:rPr lang="en-US" smtClean="0"/>
              <a:t>26</a:t>
            </a:fld>
            <a:endParaRPr lang="en-US"/>
          </a:p>
        </p:txBody>
      </p:sp>
      <p:sp>
        <p:nvSpPr>
          <p:cNvPr id="109" name="Content Placeholder 2">
            <a:extLst>
              <a:ext uri="{FF2B5EF4-FFF2-40B4-BE49-F238E27FC236}">
                <a16:creationId xmlns:a16="http://schemas.microsoft.com/office/drawing/2014/main" id="{23436101-9BC9-40D9-9999-8C7D19EEED00}"/>
              </a:ext>
            </a:extLst>
          </p:cNvPr>
          <p:cNvSpPr>
            <a:spLocks noGrp="1"/>
          </p:cNvSpPr>
          <p:nvPr>
            <p:ph idx="1"/>
          </p:nvPr>
        </p:nvSpPr>
        <p:spPr>
          <a:xfrm>
            <a:off x="838200" y="4403090"/>
            <a:ext cx="10515600" cy="1773873"/>
          </a:xfrm>
        </p:spPr>
        <p:txBody>
          <a:bodyPr>
            <a:normAutofit/>
          </a:bodyPr>
          <a:lstStyle/>
          <a:p>
            <a:r>
              <a:rPr lang="en-US" dirty="0"/>
              <a:t>When Phase-0 finishes: </a:t>
            </a:r>
          </a:p>
          <a:p>
            <a:pPr lvl="1"/>
            <a:r>
              <a:rPr lang="en-US" dirty="0"/>
              <a:t>each node in group-0 has searched entire topology</a:t>
            </a:r>
          </a:p>
          <a:p>
            <a:r>
              <a:rPr lang="en-US" dirty="0"/>
              <a:t>Phase-1 starts</a:t>
            </a:r>
          </a:p>
        </p:txBody>
      </p:sp>
      <p:grpSp>
        <p:nvGrpSpPr>
          <p:cNvPr id="39" name="Group 38">
            <a:extLst>
              <a:ext uri="{FF2B5EF4-FFF2-40B4-BE49-F238E27FC236}">
                <a16:creationId xmlns:a16="http://schemas.microsoft.com/office/drawing/2014/main" id="{49C014AC-1C4E-49A0-9264-1E15E4B954CB}"/>
              </a:ext>
            </a:extLst>
          </p:cNvPr>
          <p:cNvGrpSpPr/>
          <p:nvPr/>
        </p:nvGrpSpPr>
        <p:grpSpPr>
          <a:xfrm>
            <a:off x="1259840" y="2397760"/>
            <a:ext cx="1645920" cy="1513840"/>
            <a:chOff x="5293360" y="2468880"/>
            <a:chExt cx="1645920" cy="1513840"/>
          </a:xfrm>
        </p:grpSpPr>
        <p:sp>
          <p:nvSpPr>
            <p:cNvPr id="8" name="Rectangle: Rounded Corners 7">
              <a:extLst>
                <a:ext uri="{FF2B5EF4-FFF2-40B4-BE49-F238E27FC236}">
                  <a16:creationId xmlns:a16="http://schemas.microsoft.com/office/drawing/2014/main" id="{9EFCA520-51E7-4B24-B2B6-70A20DFE50FE}"/>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9" name="Rectangle: Rounded Corners 8">
              <a:extLst>
                <a:ext uri="{FF2B5EF4-FFF2-40B4-BE49-F238E27FC236}">
                  <a16:creationId xmlns:a16="http://schemas.microsoft.com/office/drawing/2014/main" id="{B36DF195-A33D-4E7E-A822-2D08442A0CB8}"/>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10" name="Rectangle: Rounded Corners 9">
              <a:extLst>
                <a:ext uri="{FF2B5EF4-FFF2-40B4-BE49-F238E27FC236}">
                  <a16:creationId xmlns:a16="http://schemas.microsoft.com/office/drawing/2014/main" id="{BD71ACB8-283D-4772-B4D8-C936EB554565}"/>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11" name="Rectangle: Rounded Corners 10">
              <a:extLst>
                <a:ext uri="{FF2B5EF4-FFF2-40B4-BE49-F238E27FC236}">
                  <a16:creationId xmlns:a16="http://schemas.microsoft.com/office/drawing/2014/main" id="{20ECF935-6461-41BF-B3EA-B986386BB648}"/>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12" name="Rectangle: Rounded Corners 11">
              <a:extLst>
                <a:ext uri="{FF2B5EF4-FFF2-40B4-BE49-F238E27FC236}">
                  <a16:creationId xmlns:a16="http://schemas.microsoft.com/office/drawing/2014/main" id="{F4137909-870B-420D-B894-B7DBDA733416}"/>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13" name="Rectangle: Rounded Corners 12">
              <a:extLst>
                <a:ext uri="{FF2B5EF4-FFF2-40B4-BE49-F238E27FC236}">
                  <a16:creationId xmlns:a16="http://schemas.microsoft.com/office/drawing/2014/main" id="{98E6AD0E-5D4B-4AE8-AE0B-24B74B82927F}"/>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14" name="Rectangle: Rounded Corners 13">
              <a:extLst>
                <a:ext uri="{FF2B5EF4-FFF2-40B4-BE49-F238E27FC236}">
                  <a16:creationId xmlns:a16="http://schemas.microsoft.com/office/drawing/2014/main" id="{79E068FE-CD1A-4FE8-8913-CC94E613F871}"/>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15" name="Rectangle: Rounded Corners 14">
              <a:extLst>
                <a:ext uri="{FF2B5EF4-FFF2-40B4-BE49-F238E27FC236}">
                  <a16:creationId xmlns:a16="http://schemas.microsoft.com/office/drawing/2014/main" id="{12B4E57B-5A03-4F84-A21D-A5C3DACE7D98}"/>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16" name="Rectangle: Rounded Corners 15">
              <a:extLst>
                <a:ext uri="{FF2B5EF4-FFF2-40B4-BE49-F238E27FC236}">
                  <a16:creationId xmlns:a16="http://schemas.microsoft.com/office/drawing/2014/main" id="{5E4F5B0C-787C-47F9-BD91-B3347AD748E2}"/>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18" name="Straight Connector 17">
              <a:extLst>
                <a:ext uri="{FF2B5EF4-FFF2-40B4-BE49-F238E27FC236}">
                  <a16:creationId xmlns:a16="http://schemas.microsoft.com/office/drawing/2014/main" id="{F4947B2D-7C85-43A0-B3A7-70D359D0F689}"/>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0ED87-3E41-46FD-BC9A-7181254A26DB}"/>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AD2510-8991-4304-AE69-0F6FA337601B}"/>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7E58B1-3EF6-4E3C-8BBE-5CD6DDDF156B}"/>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EE0276-4171-4247-989A-FFCADD889270}"/>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D3A713-58C7-4521-8088-C22DA9B07E2B}"/>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12FB20-0632-42B8-9BE0-05B7EDC5B710}"/>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398613-7ED3-406E-82FD-4AA0D1D807B3}"/>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1F9A40-34B6-4DB1-BE26-7D1CC9CC61EA}"/>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80BBEB1-12F9-4C0B-87E8-41F229C31317}"/>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F9E449-30A5-4865-BBED-5155AEB16412}"/>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226F56-3033-47DE-9542-878697B70494}"/>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F590605C-B417-4A36-B472-27C8683202F7}"/>
              </a:ext>
            </a:extLst>
          </p:cNvPr>
          <p:cNvCxnSpPr>
            <a:cxnSpLocks/>
          </p:cNvCxnSpPr>
          <p:nvPr/>
        </p:nvCxnSpPr>
        <p:spPr>
          <a:xfrm>
            <a:off x="1747520" y="23571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AD49B9-834B-4B8C-97B8-7C695C3C02A1}"/>
              </a:ext>
            </a:extLst>
          </p:cNvPr>
          <p:cNvCxnSpPr>
            <a:cxnSpLocks/>
          </p:cNvCxnSpPr>
          <p:nvPr/>
        </p:nvCxnSpPr>
        <p:spPr>
          <a:xfrm>
            <a:off x="2428240" y="234696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93519F9-6F14-4CDD-B775-D51A84FFCE00}"/>
              </a:ext>
            </a:extLst>
          </p:cNvPr>
          <p:cNvSpPr txBox="1"/>
          <p:nvPr/>
        </p:nvSpPr>
        <p:spPr>
          <a:xfrm>
            <a:off x="1259840" y="1965960"/>
            <a:ext cx="306494" cy="369332"/>
          </a:xfrm>
          <a:prstGeom prst="rect">
            <a:avLst/>
          </a:prstGeom>
          <a:noFill/>
        </p:spPr>
        <p:txBody>
          <a:bodyPr wrap="none" rtlCol="0">
            <a:spAutoFit/>
          </a:bodyPr>
          <a:lstStyle/>
          <a:p>
            <a:r>
              <a:rPr lang="en-US" dirty="0"/>
              <a:t>0</a:t>
            </a:r>
          </a:p>
        </p:txBody>
      </p:sp>
      <p:sp>
        <p:nvSpPr>
          <p:cNvPr id="45" name="TextBox 44">
            <a:extLst>
              <a:ext uri="{FF2B5EF4-FFF2-40B4-BE49-F238E27FC236}">
                <a16:creationId xmlns:a16="http://schemas.microsoft.com/office/drawing/2014/main" id="{6C3F3EED-319A-4442-A646-03A3AD9CE852}"/>
              </a:ext>
            </a:extLst>
          </p:cNvPr>
          <p:cNvSpPr txBox="1"/>
          <p:nvPr/>
        </p:nvSpPr>
        <p:spPr>
          <a:xfrm>
            <a:off x="1930400" y="1965960"/>
            <a:ext cx="306494" cy="369332"/>
          </a:xfrm>
          <a:prstGeom prst="rect">
            <a:avLst/>
          </a:prstGeom>
          <a:noFill/>
        </p:spPr>
        <p:txBody>
          <a:bodyPr wrap="none" rtlCol="0">
            <a:spAutoFit/>
          </a:bodyPr>
          <a:lstStyle/>
          <a:p>
            <a:r>
              <a:rPr lang="en-US" dirty="0"/>
              <a:t>1</a:t>
            </a:r>
          </a:p>
        </p:txBody>
      </p:sp>
      <p:sp>
        <p:nvSpPr>
          <p:cNvPr id="46" name="TextBox 45">
            <a:extLst>
              <a:ext uri="{FF2B5EF4-FFF2-40B4-BE49-F238E27FC236}">
                <a16:creationId xmlns:a16="http://schemas.microsoft.com/office/drawing/2014/main" id="{313EEBB5-9112-4EE7-BDB2-3EBD6FA0EE3A}"/>
              </a:ext>
            </a:extLst>
          </p:cNvPr>
          <p:cNvSpPr txBox="1"/>
          <p:nvPr/>
        </p:nvSpPr>
        <p:spPr>
          <a:xfrm>
            <a:off x="2641600" y="1965960"/>
            <a:ext cx="306494" cy="369332"/>
          </a:xfrm>
          <a:prstGeom prst="rect">
            <a:avLst/>
          </a:prstGeom>
          <a:noFill/>
        </p:spPr>
        <p:txBody>
          <a:bodyPr wrap="none" rtlCol="0">
            <a:spAutoFit/>
          </a:bodyPr>
          <a:lstStyle/>
          <a:p>
            <a:r>
              <a:rPr lang="en-US" dirty="0"/>
              <a:t>2</a:t>
            </a:r>
          </a:p>
        </p:txBody>
      </p:sp>
      <p:sp>
        <p:nvSpPr>
          <p:cNvPr id="47" name="TextBox 46">
            <a:extLst>
              <a:ext uri="{FF2B5EF4-FFF2-40B4-BE49-F238E27FC236}">
                <a16:creationId xmlns:a16="http://schemas.microsoft.com/office/drawing/2014/main" id="{AAE074A9-FCAA-4274-A3C1-7F6E43100036}"/>
              </a:ext>
            </a:extLst>
          </p:cNvPr>
          <p:cNvSpPr txBox="1"/>
          <p:nvPr/>
        </p:nvSpPr>
        <p:spPr>
          <a:xfrm>
            <a:off x="-50800" y="1955800"/>
            <a:ext cx="1076960" cy="369332"/>
          </a:xfrm>
          <a:prstGeom prst="rect">
            <a:avLst/>
          </a:prstGeom>
          <a:noFill/>
        </p:spPr>
        <p:txBody>
          <a:bodyPr wrap="square" rtlCol="0">
            <a:spAutoFit/>
          </a:bodyPr>
          <a:lstStyle/>
          <a:p>
            <a:r>
              <a:rPr lang="en-US" dirty="0"/>
              <a:t>Partition</a:t>
            </a:r>
          </a:p>
        </p:txBody>
      </p:sp>
      <p:cxnSp>
        <p:nvCxnSpPr>
          <p:cNvPr id="49" name="Straight Arrow Connector 48">
            <a:extLst>
              <a:ext uri="{FF2B5EF4-FFF2-40B4-BE49-F238E27FC236}">
                <a16:creationId xmlns:a16="http://schemas.microsoft.com/office/drawing/2014/main" id="{F5FABFD4-D3B6-4CAE-AC65-4A2D3CCBC582}"/>
              </a:ext>
            </a:extLst>
          </p:cNvPr>
          <p:cNvCxnSpPr>
            <a:cxnSpLocks/>
          </p:cNvCxnSpPr>
          <p:nvPr/>
        </p:nvCxnSpPr>
        <p:spPr>
          <a:xfrm>
            <a:off x="944880" y="2140466"/>
            <a:ext cx="325120" cy="3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FE6106E3-DDD1-491C-9744-B781744B89E5}"/>
              </a:ext>
            </a:extLst>
          </p:cNvPr>
          <p:cNvSpPr/>
          <p:nvPr/>
        </p:nvSpPr>
        <p:spPr>
          <a:xfrm>
            <a:off x="1209040" y="2357120"/>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B5D559E-D5FD-4040-B66C-C43651C41FAC}"/>
              </a:ext>
            </a:extLst>
          </p:cNvPr>
          <p:cNvSpPr txBox="1"/>
          <p:nvPr/>
        </p:nvSpPr>
        <p:spPr>
          <a:xfrm>
            <a:off x="233680" y="2372360"/>
            <a:ext cx="1076960" cy="369332"/>
          </a:xfrm>
          <a:prstGeom prst="rect">
            <a:avLst/>
          </a:prstGeom>
          <a:noFill/>
        </p:spPr>
        <p:txBody>
          <a:bodyPr wrap="square" rtlCol="0">
            <a:spAutoFit/>
          </a:bodyPr>
          <a:lstStyle/>
          <a:p>
            <a:r>
              <a:rPr lang="en-US" dirty="0"/>
              <a:t>Group-0</a:t>
            </a:r>
          </a:p>
        </p:txBody>
      </p:sp>
      <p:grpSp>
        <p:nvGrpSpPr>
          <p:cNvPr id="53" name="Group 52">
            <a:extLst>
              <a:ext uri="{FF2B5EF4-FFF2-40B4-BE49-F238E27FC236}">
                <a16:creationId xmlns:a16="http://schemas.microsoft.com/office/drawing/2014/main" id="{FAEFC90E-3A6C-4AC8-982C-65D0E7E96BBD}"/>
              </a:ext>
            </a:extLst>
          </p:cNvPr>
          <p:cNvGrpSpPr/>
          <p:nvPr/>
        </p:nvGrpSpPr>
        <p:grpSpPr>
          <a:xfrm>
            <a:off x="4602480" y="2357120"/>
            <a:ext cx="1645920" cy="1513840"/>
            <a:chOff x="5293360" y="2468880"/>
            <a:chExt cx="1645920" cy="1513840"/>
          </a:xfrm>
        </p:grpSpPr>
        <p:sp>
          <p:nvSpPr>
            <p:cNvPr id="54" name="Rectangle: Rounded Corners 53">
              <a:extLst>
                <a:ext uri="{FF2B5EF4-FFF2-40B4-BE49-F238E27FC236}">
                  <a16:creationId xmlns:a16="http://schemas.microsoft.com/office/drawing/2014/main" id="{E9E1E940-CF4E-4EE0-B7FB-E10C7F4D4659}"/>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55" name="Rectangle: Rounded Corners 54">
              <a:extLst>
                <a:ext uri="{FF2B5EF4-FFF2-40B4-BE49-F238E27FC236}">
                  <a16:creationId xmlns:a16="http://schemas.microsoft.com/office/drawing/2014/main" id="{D401CCC8-A97F-4FC6-8665-11E31F6748C6}"/>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56" name="Rectangle: Rounded Corners 55">
              <a:extLst>
                <a:ext uri="{FF2B5EF4-FFF2-40B4-BE49-F238E27FC236}">
                  <a16:creationId xmlns:a16="http://schemas.microsoft.com/office/drawing/2014/main" id="{0BF5C947-975D-4AF8-9E04-BE77B2DADC38}"/>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57" name="Rectangle: Rounded Corners 56">
              <a:extLst>
                <a:ext uri="{FF2B5EF4-FFF2-40B4-BE49-F238E27FC236}">
                  <a16:creationId xmlns:a16="http://schemas.microsoft.com/office/drawing/2014/main" id="{55277982-B593-40F0-AF90-1E6526EE2984}"/>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58" name="Rectangle: Rounded Corners 57">
              <a:extLst>
                <a:ext uri="{FF2B5EF4-FFF2-40B4-BE49-F238E27FC236}">
                  <a16:creationId xmlns:a16="http://schemas.microsoft.com/office/drawing/2014/main" id="{DB293DFA-69EC-4DFD-A398-C9F3A3E4112F}"/>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59" name="Rectangle: Rounded Corners 58">
              <a:extLst>
                <a:ext uri="{FF2B5EF4-FFF2-40B4-BE49-F238E27FC236}">
                  <a16:creationId xmlns:a16="http://schemas.microsoft.com/office/drawing/2014/main" id="{E26B2457-CC62-4EC2-9336-A14420A7F4B3}"/>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60" name="Rectangle: Rounded Corners 59">
              <a:extLst>
                <a:ext uri="{FF2B5EF4-FFF2-40B4-BE49-F238E27FC236}">
                  <a16:creationId xmlns:a16="http://schemas.microsoft.com/office/drawing/2014/main" id="{D3B67441-978E-45E8-BB51-00B71E7BEDD1}"/>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61" name="Rectangle: Rounded Corners 60">
              <a:extLst>
                <a:ext uri="{FF2B5EF4-FFF2-40B4-BE49-F238E27FC236}">
                  <a16:creationId xmlns:a16="http://schemas.microsoft.com/office/drawing/2014/main" id="{95E0BAED-0672-471F-9331-21C3973351A5}"/>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62" name="Rectangle: Rounded Corners 61">
              <a:extLst>
                <a:ext uri="{FF2B5EF4-FFF2-40B4-BE49-F238E27FC236}">
                  <a16:creationId xmlns:a16="http://schemas.microsoft.com/office/drawing/2014/main" id="{79BCC18F-EDD8-4190-8750-3C67C116EEDA}"/>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63" name="Straight Connector 62">
              <a:extLst>
                <a:ext uri="{FF2B5EF4-FFF2-40B4-BE49-F238E27FC236}">
                  <a16:creationId xmlns:a16="http://schemas.microsoft.com/office/drawing/2014/main" id="{332E077F-F1BE-4A3C-BEBD-07353686391D}"/>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2C13FB6-4070-41D6-B85E-E9DC36618F07}"/>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A6AA4A-FC37-43BD-8410-FA6E079A1D74}"/>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CB2868-EB3D-4EDC-BD40-925FC5118C4C}"/>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9079054-40D7-471B-9C96-CF473590B7EE}"/>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3E546E-74F5-4BE6-ADF5-3F3BBE650674}"/>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47FF57A-973A-42F5-ACBE-F17617D92F6A}"/>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A9DC6A2-6087-4EED-B5C3-B8E3C5140E09}"/>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79CC206-D074-414E-84B8-6620E6DAA26F}"/>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4889FF3-3032-4625-B052-39772F724B69}"/>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ED5BE13-D1C1-47DF-B521-33FE0EE29B18}"/>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6732F99-D16D-44C9-944D-D1D82CB8A873}"/>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5" name="Straight Connector 74">
            <a:extLst>
              <a:ext uri="{FF2B5EF4-FFF2-40B4-BE49-F238E27FC236}">
                <a16:creationId xmlns:a16="http://schemas.microsoft.com/office/drawing/2014/main" id="{A2B6D1DA-07E4-4C50-8046-86007B6F28F7}"/>
              </a:ext>
            </a:extLst>
          </p:cNvPr>
          <p:cNvCxnSpPr>
            <a:cxnSpLocks/>
          </p:cNvCxnSpPr>
          <p:nvPr/>
        </p:nvCxnSpPr>
        <p:spPr>
          <a:xfrm>
            <a:off x="5090160" y="231648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8FCFD3-F213-48AA-9DA5-83FEF3945DC8}"/>
              </a:ext>
            </a:extLst>
          </p:cNvPr>
          <p:cNvCxnSpPr>
            <a:cxnSpLocks/>
          </p:cNvCxnSpPr>
          <p:nvPr/>
        </p:nvCxnSpPr>
        <p:spPr>
          <a:xfrm>
            <a:off x="5770880" y="23063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D6061406-9E6F-40BD-8783-B4880A6E20E8}"/>
              </a:ext>
            </a:extLst>
          </p:cNvPr>
          <p:cNvSpPr txBox="1"/>
          <p:nvPr/>
        </p:nvSpPr>
        <p:spPr>
          <a:xfrm>
            <a:off x="4602480" y="1925320"/>
            <a:ext cx="306494" cy="369332"/>
          </a:xfrm>
          <a:prstGeom prst="rect">
            <a:avLst/>
          </a:prstGeom>
          <a:noFill/>
        </p:spPr>
        <p:txBody>
          <a:bodyPr wrap="none" rtlCol="0">
            <a:spAutoFit/>
          </a:bodyPr>
          <a:lstStyle/>
          <a:p>
            <a:r>
              <a:rPr lang="en-US" dirty="0"/>
              <a:t>0</a:t>
            </a:r>
          </a:p>
        </p:txBody>
      </p:sp>
      <p:sp>
        <p:nvSpPr>
          <p:cNvPr id="78" name="TextBox 77">
            <a:extLst>
              <a:ext uri="{FF2B5EF4-FFF2-40B4-BE49-F238E27FC236}">
                <a16:creationId xmlns:a16="http://schemas.microsoft.com/office/drawing/2014/main" id="{F60D3763-CDEB-453F-BA7D-8CBA90BD6EF4}"/>
              </a:ext>
            </a:extLst>
          </p:cNvPr>
          <p:cNvSpPr txBox="1"/>
          <p:nvPr/>
        </p:nvSpPr>
        <p:spPr>
          <a:xfrm>
            <a:off x="5273040" y="1925320"/>
            <a:ext cx="306494" cy="369332"/>
          </a:xfrm>
          <a:prstGeom prst="rect">
            <a:avLst/>
          </a:prstGeom>
          <a:noFill/>
        </p:spPr>
        <p:txBody>
          <a:bodyPr wrap="none" rtlCol="0">
            <a:spAutoFit/>
          </a:bodyPr>
          <a:lstStyle/>
          <a:p>
            <a:r>
              <a:rPr lang="en-US" dirty="0"/>
              <a:t>1</a:t>
            </a:r>
          </a:p>
        </p:txBody>
      </p:sp>
      <p:sp>
        <p:nvSpPr>
          <p:cNvPr id="79" name="TextBox 78">
            <a:extLst>
              <a:ext uri="{FF2B5EF4-FFF2-40B4-BE49-F238E27FC236}">
                <a16:creationId xmlns:a16="http://schemas.microsoft.com/office/drawing/2014/main" id="{279582F5-A5F3-4FE1-BAE7-A12DF5254AEA}"/>
              </a:ext>
            </a:extLst>
          </p:cNvPr>
          <p:cNvSpPr txBox="1"/>
          <p:nvPr/>
        </p:nvSpPr>
        <p:spPr>
          <a:xfrm>
            <a:off x="5984240" y="1925320"/>
            <a:ext cx="306494" cy="369332"/>
          </a:xfrm>
          <a:prstGeom prst="rect">
            <a:avLst/>
          </a:prstGeom>
          <a:noFill/>
        </p:spPr>
        <p:txBody>
          <a:bodyPr wrap="none" rtlCol="0">
            <a:spAutoFit/>
          </a:bodyPr>
          <a:lstStyle/>
          <a:p>
            <a:r>
              <a:rPr lang="en-US" dirty="0"/>
              <a:t>2</a:t>
            </a:r>
          </a:p>
        </p:txBody>
      </p:sp>
      <p:sp>
        <p:nvSpPr>
          <p:cNvPr id="80" name="Rectangle 79">
            <a:extLst>
              <a:ext uri="{FF2B5EF4-FFF2-40B4-BE49-F238E27FC236}">
                <a16:creationId xmlns:a16="http://schemas.microsoft.com/office/drawing/2014/main" id="{063584B3-EAA7-4021-8FB8-7870B41A1CA4}"/>
              </a:ext>
            </a:extLst>
          </p:cNvPr>
          <p:cNvSpPr/>
          <p:nvPr/>
        </p:nvSpPr>
        <p:spPr>
          <a:xfrm>
            <a:off x="4551680" y="2316480"/>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6227DB3-F280-4CE0-AE3A-188F095547FE}"/>
              </a:ext>
            </a:extLst>
          </p:cNvPr>
          <p:cNvGrpSpPr/>
          <p:nvPr/>
        </p:nvGrpSpPr>
        <p:grpSpPr>
          <a:xfrm>
            <a:off x="8270240" y="2306320"/>
            <a:ext cx="1645920" cy="1513840"/>
            <a:chOff x="5293360" y="2468880"/>
            <a:chExt cx="1645920" cy="1513840"/>
          </a:xfrm>
        </p:grpSpPr>
        <p:sp>
          <p:nvSpPr>
            <p:cNvPr id="82" name="Rectangle: Rounded Corners 81">
              <a:extLst>
                <a:ext uri="{FF2B5EF4-FFF2-40B4-BE49-F238E27FC236}">
                  <a16:creationId xmlns:a16="http://schemas.microsoft.com/office/drawing/2014/main" id="{EC6302F8-AC12-4B65-B6CD-7A0D5AC57EC5}"/>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83" name="Rectangle: Rounded Corners 82">
              <a:extLst>
                <a:ext uri="{FF2B5EF4-FFF2-40B4-BE49-F238E27FC236}">
                  <a16:creationId xmlns:a16="http://schemas.microsoft.com/office/drawing/2014/main" id="{072E0A25-B2AF-4C06-BD48-5E7940A8DA44}"/>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84" name="Rectangle: Rounded Corners 83">
              <a:extLst>
                <a:ext uri="{FF2B5EF4-FFF2-40B4-BE49-F238E27FC236}">
                  <a16:creationId xmlns:a16="http://schemas.microsoft.com/office/drawing/2014/main" id="{8A92285B-5764-490E-94BA-4D3E0CAE4D10}"/>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85" name="Rectangle: Rounded Corners 84">
              <a:extLst>
                <a:ext uri="{FF2B5EF4-FFF2-40B4-BE49-F238E27FC236}">
                  <a16:creationId xmlns:a16="http://schemas.microsoft.com/office/drawing/2014/main" id="{68E09595-168E-45C4-8E65-78D8AECA2762}"/>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86" name="Rectangle: Rounded Corners 85">
              <a:extLst>
                <a:ext uri="{FF2B5EF4-FFF2-40B4-BE49-F238E27FC236}">
                  <a16:creationId xmlns:a16="http://schemas.microsoft.com/office/drawing/2014/main" id="{186702F8-6396-41B9-B1F1-3B1F48D2D797}"/>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87" name="Rectangle: Rounded Corners 86">
              <a:extLst>
                <a:ext uri="{FF2B5EF4-FFF2-40B4-BE49-F238E27FC236}">
                  <a16:creationId xmlns:a16="http://schemas.microsoft.com/office/drawing/2014/main" id="{CFD5F72A-0D77-41D2-959F-3DDD034884F0}"/>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88" name="Rectangle: Rounded Corners 87">
              <a:extLst>
                <a:ext uri="{FF2B5EF4-FFF2-40B4-BE49-F238E27FC236}">
                  <a16:creationId xmlns:a16="http://schemas.microsoft.com/office/drawing/2014/main" id="{DCF68144-0F06-49A1-A4D0-D89654AFC06F}"/>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89" name="Rectangle: Rounded Corners 88">
              <a:extLst>
                <a:ext uri="{FF2B5EF4-FFF2-40B4-BE49-F238E27FC236}">
                  <a16:creationId xmlns:a16="http://schemas.microsoft.com/office/drawing/2014/main" id="{B8AC00F5-8042-407E-A7E1-BD4047E48F0D}"/>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90" name="Rectangle: Rounded Corners 89">
              <a:extLst>
                <a:ext uri="{FF2B5EF4-FFF2-40B4-BE49-F238E27FC236}">
                  <a16:creationId xmlns:a16="http://schemas.microsoft.com/office/drawing/2014/main" id="{10D9DCCD-C414-48F8-99D8-17D988B5B345}"/>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91" name="Straight Connector 90">
              <a:extLst>
                <a:ext uri="{FF2B5EF4-FFF2-40B4-BE49-F238E27FC236}">
                  <a16:creationId xmlns:a16="http://schemas.microsoft.com/office/drawing/2014/main" id="{DF63CF91-349F-4A29-8AE9-C9F7393DBC72}"/>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B879C45-EDA6-4B63-BBF4-BE16F395401E}"/>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20A475C-9DED-4C04-8624-963E6F70EF9C}"/>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D92CDC4-9340-43C8-9D44-010822C1E0F6}"/>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ED20A34-89D6-4B8D-AF84-DBBE4133A57F}"/>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8EC2FE5-EB26-454A-A10A-6E83F1569DA2}"/>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3C39014-35D9-4496-B496-598AE8A741A7}"/>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165DB8C-82CF-4EAA-950A-89F876597E85}"/>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B57E43D-875C-4EAD-82B0-CB712D37AE69}"/>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6C9FD5-BE56-46C2-9E26-C015CB8C1E64}"/>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75D1A34-6F0E-49E6-BB0D-791764BB8C94}"/>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911E1DB-0935-4AF6-86AE-281362ADD96B}"/>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330D247-B5E9-4871-B1A5-E6055772FA47}"/>
              </a:ext>
            </a:extLst>
          </p:cNvPr>
          <p:cNvCxnSpPr>
            <a:cxnSpLocks/>
          </p:cNvCxnSpPr>
          <p:nvPr/>
        </p:nvCxnSpPr>
        <p:spPr>
          <a:xfrm>
            <a:off x="8757920" y="226568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27AAC7B-6585-4FE6-B2CF-EA923AA35673}"/>
              </a:ext>
            </a:extLst>
          </p:cNvPr>
          <p:cNvCxnSpPr>
            <a:cxnSpLocks/>
          </p:cNvCxnSpPr>
          <p:nvPr/>
        </p:nvCxnSpPr>
        <p:spPr>
          <a:xfrm>
            <a:off x="9438640" y="22555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94F0277-F1BC-4ADA-B6A2-30332F7ED841}"/>
              </a:ext>
            </a:extLst>
          </p:cNvPr>
          <p:cNvSpPr txBox="1"/>
          <p:nvPr/>
        </p:nvSpPr>
        <p:spPr>
          <a:xfrm>
            <a:off x="8270240" y="1874520"/>
            <a:ext cx="306494" cy="369332"/>
          </a:xfrm>
          <a:prstGeom prst="rect">
            <a:avLst/>
          </a:prstGeom>
          <a:noFill/>
        </p:spPr>
        <p:txBody>
          <a:bodyPr wrap="none" rtlCol="0">
            <a:spAutoFit/>
          </a:bodyPr>
          <a:lstStyle/>
          <a:p>
            <a:r>
              <a:rPr lang="en-US" dirty="0"/>
              <a:t>0</a:t>
            </a:r>
          </a:p>
        </p:txBody>
      </p:sp>
      <p:sp>
        <p:nvSpPr>
          <p:cNvPr id="106" name="TextBox 105">
            <a:extLst>
              <a:ext uri="{FF2B5EF4-FFF2-40B4-BE49-F238E27FC236}">
                <a16:creationId xmlns:a16="http://schemas.microsoft.com/office/drawing/2014/main" id="{91410215-A71F-4432-AAF9-25D5C4D93792}"/>
              </a:ext>
            </a:extLst>
          </p:cNvPr>
          <p:cNvSpPr txBox="1"/>
          <p:nvPr/>
        </p:nvSpPr>
        <p:spPr>
          <a:xfrm>
            <a:off x="8940800" y="1874520"/>
            <a:ext cx="306494" cy="369332"/>
          </a:xfrm>
          <a:prstGeom prst="rect">
            <a:avLst/>
          </a:prstGeom>
          <a:noFill/>
        </p:spPr>
        <p:txBody>
          <a:bodyPr wrap="none" rtlCol="0">
            <a:spAutoFit/>
          </a:bodyPr>
          <a:lstStyle/>
          <a:p>
            <a:r>
              <a:rPr lang="en-US" dirty="0"/>
              <a:t>1</a:t>
            </a:r>
          </a:p>
        </p:txBody>
      </p:sp>
      <p:sp>
        <p:nvSpPr>
          <p:cNvPr id="107" name="TextBox 106">
            <a:extLst>
              <a:ext uri="{FF2B5EF4-FFF2-40B4-BE49-F238E27FC236}">
                <a16:creationId xmlns:a16="http://schemas.microsoft.com/office/drawing/2014/main" id="{E2183154-EFBE-4AA0-A653-1893F417D546}"/>
              </a:ext>
            </a:extLst>
          </p:cNvPr>
          <p:cNvSpPr txBox="1"/>
          <p:nvPr/>
        </p:nvSpPr>
        <p:spPr>
          <a:xfrm>
            <a:off x="9652000" y="1874520"/>
            <a:ext cx="306494" cy="369332"/>
          </a:xfrm>
          <a:prstGeom prst="rect">
            <a:avLst/>
          </a:prstGeom>
          <a:noFill/>
        </p:spPr>
        <p:txBody>
          <a:bodyPr wrap="none" rtlCol="0">
            <a:spAutoFit/>
          </a:bodyPr>
          <a:lstStyle/>
          <a:p>
            <a:r>
              <a:rPr lang="en-US" dirty="0"/>
              <a:t>2</a:t>
            </a:r>
          </a:p>
        </p:txBody>
      </p:sp>
      <p:sp>
        <p:nvSpPr>
          <p:cNvPr id="108" name="Rectangle 107">
            <a:extLst>
              <a:ext uri="{FF2B5EF4-FFF2-40B4-BE49-F238E27FC236}">
                <a16:creationId xmlns:a16="http://schemas.microsoft.com/office/drawing/2014/main" id="{4DD4ECA9-806D-47E0-A7E6-DC8181EE5840}"/>
              </a:ext>
            </a:extLst>
          </p:cNvPr>
          <p:cNvSpPr/>
          <p:nvPr/>
        </p:nvSpPr>
        <p:spPr>
          <a:xfrm>
            <a:off x="8219440" y="2265680"/>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a:extLst>
              <a:ext uri="{FF2B5EF4-FFF2-40B4-BE49-F238E27FC236}">
                <a16:creationId xmlns:a16="http://schemas.microsoft.com/office/drawing/2014/main" id="{DB2946CA-4944-45B8-9766-AAC44C6F2042}"/>
              </a:ext>
            </a:extLst>
          </p:cNvPr>
          <p:cNvCxnSpPr>
            <a:cxnSpLocks/>
          </p:cNvCxnSpPr>
          <p:nvPr/>
        </p:nvCxnSpPr>
        <p:spPr>
          <a:xfrm>
            <a:off x="3038475" y="2609850"/>
            <a:ext cx="0" cy="13716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B7E71681-6BB0-43AF-90FD-0DEB86C37455}"/>
              </a:ext>
            </a:extLst>
          </p:cNvPr>
          <p:cNvCxnSpPr>
            <a:cxnSpLocks/>
          </p:cNvCxnSpPr>
          <p:nvPr/>
        </p:nvCxnSpPr>
        <p:spPr>
          <a:xfrm flipV="1">
            <a:off x="2933700" y="2647950"/>
            <a:ext cx="0" cy="1114425"/>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C34640BC-D1AC-4321-9527-6FACE065AF9F}"/>
              </a:ext>
            </a:extLst>
          </p:cNvPr>
          <p:cNvCxnSpPr>
            <a:cxnSpLocks/>
          </p:cNvCxnSpPr>
          <p:nvPr/>
        </p:nvCxnSpPr>
        <p:spPr>
          <a:xfrm>
            <a:off x="2362200" y="2581275"/>
            <a:ext cx="0" cy="13716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6DD4AAEB-17DA-4288-B6DD-4D45F134A6A5}"/>
              </a:ext>
            </a:extLst>
          </p:cNvPr>
          <p:cNvCxnSpPr>
            <a:cxnSpLocks/>
          </p:cNvCxnSpPr>
          <p:nvPr/>
        </p:nvCxnSpPr>
        <p:spPr>
          <a:xfrm flipV="1">
            <a:off x="2295525" y="2638425"/>
            <a:ext cx="0" cy="1114425"/>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88E4E78A-9A36-4D46-847E-4AB078E90C12}"/>
              </a:ext>
            </a:extLst>
          </p:cNvPr>
          <p:cNvCxnSpPr>
            <a:cxnSpLocks/>
          </p:cNvCxnSpPr>
          <p:nvPr/>
        </p:nvCxnSpPr>
        <p:spPr>
          <a:xfrm>
            <a:off x="1676400" y="2638425"/>
            <a:ext cx="0" cy="13716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A188BE2-375A-4AB4-B7C4-A3127FBADA45}"/>
              </a:ext>
            </a:extLst>
          </p:cNvPr>
          <p:cNvCxnSpPr>
            <a:cxnSpLocks/>
          </p:cNvCxnSpPr>
          <p:nvPr/>
        </p:nvCxnSpPr>
        <p:spPr>
          <a:xfrm flipV="1">
            <a:off x="1600200" y="2647950"/>
            <a:ext cx="0" cy="111442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B8383A96-1635-425E-A77A-03CEB57D59A3}"/>
              </a:ext>
            </a:extLst>
          </p:cNvPr>
          <p:cNvCxnSpPr>
            <a:cxnSpLocks/>
          </p:cNvCxnSpPr>
          <p:nvPr/>
        </p:nvCxnSpPr>
        <p:spPr>
          <a:xfrm rot="10800000" flipV="1">
            <a:off x="4467226" y="2257424"/>
            <a:ext cx="1819277" cy="1476376"/>
          </a:xfrm>
          <a:prstGeom prst="bentConnector3">
            <a:avLst>
              <a:gd name="adj1" fmla="val 99738"/>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44053379-49EB-41A1-9F28-A39BEDA7ED70}"/>
              </a:ext>
            </a:extLst>
          </p:cNvPr>
          <p:cNvCxnSpPr>
            <a:cxnSpLocks/>
          </p:cNvCxnSpPr>
          <p:nvPr/>
        </p:nvCxnSpPr>
        <p:spPr>
          <a:xfrm rot="10800000" flipV="1">
            <a:off x="4543426" y="2390774"/>
            <a:ext cx="1819277" cy="1476376"/>
          </a:xfrm>
          <a:prstGeom prst="bentConnector3">
            <a:avLst>
              <a:gd name="adj1" fmla="val 99738"/>
            </a:avLst>
          </a:prstGeom>
          <a:ln w="38100">
            <a:solidFill>
              <a:srgbClr val="C0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1CC5699B-1BB6-49AE-B6AE-7122F739637D}"/>
              </a:ext>
            </a:extLst>
          </p:cNvPr>
          <p:cNvCxnSpPr>
            <a:cxnSpLocks/>
          </p:cNvCxnSpPr>
          <p:nvPr/>
        </p:nvCxnSpPr>
        <p:spPr>
          <a:xfrm rot="16200000" flipH="1">
            <a:off x="8467725" y="2438400"/>
            <a:ext cx="1266828" cy="1114428"/>
          </a:xfrm>
          <a:prstGeom prst="bentConnector3">
            <a:avLst>
              <a:gd name="adj1" fmla="val 376"/>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6B50D6E3-115C-438B-8F06-2369FC2952A6}"/>
              </a:ext>
            </a:extLst>
          </p:cNvPr>
          <p:cNvCxnSpPr>
            <a:cxnSpLocks/>
          </p:cNvCxnSpPr>
          <p:nvPr/>
        </p:nvCxnSpPr>
        <p:spPr>
          <a:xfrm rot="16200000" flipH="1">
            <a:off x="8491543" y="2566990"/>
            <a:ext cx="1123947" cy="1019172"/>
          </a:xfrm>
          <a:prstGeom prst="bentConnector3">
            <a:avLst>
              <a:gd name="adj1" fmla="val 847"/>
            </a:avLst>
          </a:prstGeom>
          <a:ln w="38100">
            <a:solidFill>
              <a:srgbClr val="00B05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7293B386-A56C-4AB2-96E5-6A67E6F4B422}"/>
              </a:ext>
            </a:extLst>
          </p:cNvPr>
          <p:cNvCxnSpPr>
            <a:cxnSpLocks/>
          </p:cNvCxnSpPr>
          <p:nvPr/>
        </p:nvCxnSpPr>
        <p:spPr>
          <a:xfrm rot="16200000" flipH="1">
            <a:off x="5238753" y="2943228"/>
            <a:ext cx="1085850" cy="361950"/>
          </a:xfrm>
          <a:prstGeom prst="bentConnector3">
            <a:avLst>
              <a:gd name="adj1" fmla="val 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34CCD0F1-AE4C-4633-B3F6-A6BEB7EDECAF}"/>
              </a:ext>
            </a:extLst>
          </p:cNvPr>
          <p:cNvCxnSpPr>
            <a:cxnSpLocks/>
          </p:cNvCxnSpPr>
          <p:nvPr/>
        </p:nvCxnSpPr>
        <p:spPr>
          <a:xfrm rot="16200000" flipH="1">
            <a:off x="5143503" y="3028953"/>
            <a:ext cx="1085850" cy="361950"/>
          </a:xfrm>
          <a:prstGeom prst="bentConnector3">
            <a:avLst>
              <a:gd name="adj1" fmla="val 0"/>
            </a:avLst>
          </a:prstGeom>
          <a:ln w="38100">
            <a:solidFill>
              <a:srgbClr val="7030A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3" name="Connector: Elbow 152">
            <a:extLst>
              <a:ext uri="{FF2B5EF4-FFF2-40B4-BE49-F238E27FC236}">
                <a16:creationId xmlns:a16="http://schemas.microsoft.com/office/drawing/2014/main" id="{6B63FEBC-0A33-4C4F-997B-AE57FBD2DADA}"/>
              </a:ext>
            </a:extLst>
          </p:cNvPr>
          <p:cNvCxnSpPr>
            <a:cxnSpLocks/>
          </p:cNvCxnSpPr>
          <p:nvPr/>
        </p:nvCxnSpPr>
        <p:spPr>
          <a:xfrm rot="5400000">
            <a:off x="8143876" y="2800354"/>
            <a:ext cx="1266825" cy="523874"/>
          </a:xfrm>
          <a:prstGeom prst="bentConnector3">
            <a:avLst>
              <a:gd name="adj1" fmla="val 376"/>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Connector: Elbow 159">
            <a:extLst>
              <a:ext uri="{FF2B5EF4-FFF2-40B4-BE49-F238E27FC236}">
                <a16:creationId xmlns:a16="http://schemas.microsoft.com/office/drawing/2014/main" id="{EB5EFCC7-817E-4157-B1FE-A119A1F284F4}"/>
              </a:ext>
            </a:extLst>
          </p:cNvPr>
          <p:cNvCxnSpPr>
            <a:cxnSpLocks/>
          </p:cNvCxnSpPr>
          <p:nvPr/>
        </p:nvCxnSpPr>
        <p:spPr>
          <a:xfrm rot="5400000">
            <a:off x="8029576" y="2762254"/>
            <a:ext cx="1266825" cy="523874"/>
          </a:xfrm>
          <a:prstGeom prst="bentConnector3">
            <a:avLst>
              <a:gd name="adj1" fmla="val 376"/>
            </a:avLst>
          </a:prstGeom>
          <a:ln w="38100">
            <a:solidFill>
              <a:srgbClr val="7030A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F3AC1596-61DA-4F15-8E4A-2074489E09EB}"/>
              </a:ext>
            </a:extLst>
          </p:cNvPr>
          <p:cNvCxnSpPr>
            <a:cxnSpLocks/>
          </p:cNvCxnSpPr>
          <p:nvPr/>
        </p:nvCxnSpPr>
        <p:spPr>
          <a:xfrm rot="5400000">
            <a:off x="8915401" y="2819404"/>
            <a:ext cx="1266825" cy="523874"/>
          </a:xfrm>
          <a:prstGeom prst="bentConnector3">
            <a:avLst>
              <a:gd name="adj1" fmla="val 376"/>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2121DAA2-A783-4938-B20E-17C63A380084}"/>
              </a:ext>
            </a:extLst>
          </p:cNvPr>
          <p:cNvCxnSpPr>
            <a:cxnSpLocks/>
          </p:cNvCxnSpPr>
          <p:nvPr/>
        </p:nvCxnSpPr>
        <p:spPr>
          <a:xfrm rot="5400000">
            <a:off x="8801101" y="2781304"/>
            <a:ext cx="1266825" cy="523874"/>
          </a:xfrm>
          <a:prstGeom prst="bentConnector3">
            <a:avLst>
              <a:gd name="adj1" fmla="val 376"/>
            </a:avLst>
          </a:prstGeom>
          <a:ln w="38100">
            <a:solidFill>
              <a:srgbClr val="C0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3" name="Connector: Elbow 162">
            <a:extLst>
              <a:ext uri="{FF2B5EF4-FFF2-40B4-BE49-F238E27FC236}">
                <a16:creationId xmlns:a16="http://schemas.microsoft.com/office/drawing/2014/main" id="{EE9DDA25-213E-4CB4-B109-D7D77E5ED32A}"/>
              </a:ext>
            </a:extLst>
          </p:cNvPr>
          <p:cNvCxnSpPr>
            <a:cxnSpLocks/>
          </p:cNvCxnSpPr>
          <p:nvPr/>
        </p:nvCxnSpPr>
        <p:spPr>
          <a:xfrm rot="16200000" flipH="1">
            <a:off x="4600578" y="2943228"/>
            <a:ext cx="1085850" cy="361950"/>
          </a:xfrm>
          <a:prstGeom prst="bentConnector3">
            <a:avLst>
              <a:gd name="adj1" fmla="val 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8BCC0DCF-AAE8-48BA-A915-0C04CBAA2A9F}"/>
              </a:ext>
            </a:extLst>
          </p:cNvPr>
          <p:cNvCxnSpPr>
            <a:cxnSpLocks/>
          </p:cNvCxnSpPr>
          <p:nvPr/>
        </p:nvCxnSpPr>
        <p:spPr>
          <a:xfrm rot="16200000" flipH="1">
            <a:off x="4505328" y="3028953"/>
            <a:ext cx="1085850" cy="361950"/>
          </a:xfrm>
          <a:prstGeom prst="bentConnector3">
            <a:avLst>
              <a:gd name="adj1" fmla="val 0"/>
            </a:avLst>
          </a:prstGeom>
          <a:ln w="38100">
            <a:solidFill>
              <a:srgbClr val="00B05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3D0D588F-A37F-F54C-9B15-432A7FAAF6BC}"/>
              </a:ext>
            </a:extLst>
          </p:cNvPr>
          <p:cNvCxnSpPr>
            <a:cxnSpLocks/>
          </p:cNvCxnSpPr>
          <p:nvPr/>
        </p:nvCxnSpPr>
        <p:spPr>
          <a:xfrm flipV="1">
            <a:off x="5984240" y="1296035"/>
            <a:ext cx="526773" cy="1"/>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63E0DD40-5FA3-DB49-B3AD-2BEF0D84C941}"/>
              </a:ext>
            </a:extLst>
          </p:cNvPr>
          <p:cNvCxnSpPr>
            <a:cxnSpLocks/>
          </p:cNvCxnSpPr>
          <p:nvPr/>
        </p:nvCxnSpPr>
        <p:spPr>
          <a:xfrm flipV="1">
            <a:off x="3895313" y="1299090"/>
            <a:ext cx="526773" cy="1"/>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09E9377-78ED-6B43-8D3F-A75869207602}"/>
              </a:ext>
            </a:extLst>
          </p:cNvPr>
          <p:cNvSpPr txBox="1"/>
          <p:nvPr/>
        </p:nvSpPr>
        <p:spPr>
          <a:xfrm>
            <a:off x="4422086" y="1116449"/>
            <a:ext cx="1083367" cy="369332"/>
          </a:xfrm>
          <a:prstGeom prst="rect">
            <a:avLst/>
          </a:prstGeom>
          <a:noFill/>
        </p:spPr>
        <p:txBody>
          <a:bodyPr wrap="square" rtlCol="0">
            <a:spAutoFit/>
          </a:bodyPr>
          <a:lstStyle/>
          <a:p>
            <a:r>
              <a:rPr lang="en-US" dirty="0"/>
              <a:t>Seeker</a:t>
            </a:r>
          </a:p>
        </p:txBody>
      </p:sp>
      <p:sp>
        <p:nvSpPr>
          <p:cNvPr id="116" name="TextBox 115">
            <a:extLst>
              <a:ext uri="{FF2B5EF4-FFF2-40B4-BE49-F238E27FC236}">
                <a16:creationId xmlns:a16="http://schemas.microsoft.com/office/drawing/2014/main" id="{92521CC5-BC50-F943-A6E6-C67D0D1AF6DC}"/>
              </a:ext>
            </a:extLst>
          </p:cNvPr>
          <p:cNvSpPr txBox="1"/>
          <p:nvPr/>
        </p:nvSpPr>
        <p:spPr>
          <a:xfrm>
            <a:off x="6524486" y="1111369"/>
            <a:ext cx="1083367" cy="369332"/>
          </a:xfrm>
          <a:prstGeom prst="rect">
            <a:avLst/>
          </a:prstGeom>
          <a:noFill/>
        </p:spPr>
        <p:txBody>
          <a:bodyPr wrap="square" rtlCol="0">
            <a:spAutoFit/>
          </a:bodyPr>
          <a:lstStyle/>
          <a:p>
            <a:r>
              <a:rPr lang="en-US" dirty="0"/>
              <a:t>Packet</a:t>
            </a:r>
          </a:p>
        </p:txBody>
      </p:sp>
      <p:sp>
        <p:nvSpPr>
          <p:cNvPr id="6" name="Date Placeholder 5">
            <a:extLst>
              <a:ext uri="{FF2B5EF4-FFF2-40B4-BE49-F238E27FC236}">
                <a16:creationId xmlns:a16="http://schemas.microsoft.com/office/drawing/2014/main" id="{D970CE5B-CE3A-0E48-A469-BFDD0B3365D3}"/>
              </a:ext>
            </a:extLst>
          </p:cNvPr>
          <p:cNvSpPr>
            <a:spLocks noGrp="1"/>
          </p:cNvSpPr>
          <p:nvPr>
            <p:ph type="dt" sz="half" idx="10"/>
          </p:nvPr>
        </p:nvSpPr>
        <p:spPr/>
        <p:txBody>
          <a:bodyPr/>
          <a:lstStyle/>
          <a:p>
            <a:r>
              <a:rPr lang="en-US"/>
              <a:t>November 16, 2021</a:t>
            </a:r>
            <a:endParaRPr lang="id-ID"/>
          </a:p>
        </p:txBody>
      </p:sp>
      <p:sp>
        <p:nvSpPr>
          <p:cNvPr id="7" name="Rectangle 6">
            <a:extLst>
              <a:ext uri="{FF2B5EF4-FFF2-40B4-BE49-F238E27FC236}">
                <a16:creationId xmlns:a16="http://schemas.microsoft.com/office/drawing/2014/main" id="{3E166C20-3982-0841-9A5C-7AC0355E50C7}"/>
              </a:ext>
            </a:extLst>
          </p:cNvPr>
          <p:cNvSpPr/>
          <p:nvPr/>
        </p:nvSpPr>
        <p:spPr>
          <a:xfrm>
            <a:off x="151075" y="1243428"/>
            <a:ext cx="975360" cy="4479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highlight>
                  <a:srgbClr val="FFFF00"/>
                </a:highlight>
              </a:rPr>
              <a:t>Phase 0 </a:t>
            </a:r>
          </a:p>
        </p:txBody>
      </p:sp>
    </p:spTree>
    <p:extLst>
      <p:ext uri="{BB962C8B-B14F-4D97-AF65-F5344CB8AC3E}">
        <p14:creationId xmlns:p14="http://schemas.microsoft.com/office/powerpoint/2010/main" val="391198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wipe(up)">
                                      <p:cBhvr>
                                        <p:cTn id="31" dur="500"/>
                                        <p:tgtEl>
                                          <p:spTgt spid="121"/>
                                        </p:tgtEl>
                                      </p:cBhvr>
                                    </p:animEffect>
                                  </p:childTnLst>
                                </p:cTn>
                              </p:par>
                              <p:par>
                                <p:cTn id="32" presetID="22" presetClass="entr" presetSubtype="1" fill="hold" nodeType="with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wipe(up)">
                                      <p:cBhvr>
                                        <p:cTn id="34" dur="500"/>
                                        <p:tgtEl>
                                          <p:spTgt spid="117"/>
                                        </p:tgtEl>
                                      </p:cBhvr>
                                    </p:animEffect>
                                  </p:childTnLst>
                                </p:cTn>
                              </p:par>
                              <p:par>
                                <p:cTn id="35" presetID="22" presetClass="entr" presetSubtype="1"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wipe(up)">
                                      <p:cBhvr>
                                        <p:cTn id="37" dur="500"/>
                                        <p:tgtEl>
                                          <p:spTgt spid="1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2"/>
                                        </p:tgtEl>
                                        <p:attrNameLst>
                                          <p:attrName>style.visibility</p:attrName>
                                        </p:attrNameLst>
                                      </p:cBhvr>
                                      <p:to>
                                        <p:strVal val="visible"/>
                                      </p:to>
                                    </p:set>
                                    <p:animEffect transition="in" filter="wipe(down)">
                                      <p:cBhvr>
                                        <p:cTn id="42" dur="500"/>
                                        <p:tgtEl>
                                          <p:spTgt spid="122"/>
                                        </p:tgtEl>
                                      </p:cBhvr>
                                    </p:animEffect>
                                  </p:childTnLst>
                                </p:cTn>
                              </p:par>
                              <p:par>
                                <p:cTn id="43" presetID="22" presetClass="entr" presetSubtype="4" fill="hold" nodeType="with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wipe(down)">
                                      <p:cBhvr>
                                        <p:cTn id="45" dur="500"/>
                                        <p:tgtEl>
                                          <p:spTgt spid="120"/>
                                        </p:tgtEl>
                                      </p:cBhvr>
                                    </p:animEffect>
                                  </p:childTnLst>
                                </p:cTn>
                              </p:par>
                              <p:par>
                                <p:cTn id="46" presetID="22" presetClass="entr" presetSubtype="4" fill="hold" nodeType="with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wipe(down)">
                                      <p:cBhvr>
                                        <p:cTn id="48" dur="500"/>
                                        <p:tgtEl>
                                          <p:spTgt spid="1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24"/>
                                        </p:tgtEl>
                                        <p:attrNameLst>
                                          <p:attrName>style.visibility</p:attrName>
                                        </p:attrNameLst>
                                      </p:cBhvr>
                                      <p:to>
                                        <p:strVal val="visible"/>
                                      </p:to>
                                    </p:set>
                                    <p:animEffect transition="in" filter="wipe(up)">
                                      <p:cBhvr>
                                        <p:cTn id="69" dur="500"/>
                                        <p:tgtEl>
                                          <p:spTgt spid="124"/>
                                        </p:tgtEl>
                                      </p:cBhvr>
                                    </p:animEffect>
                                  </p:childTnLst>
                                </p:cTn>
                              </p:par>
                              <p:par>
                                <p:cTn id="70" presetID="22" presetClass="entr" presetSubtype="1" fill="hold" nodeType="withEffect">
                                  <p:stCondLst>
                                    <p:cond delay="0"/>
                                  </p:stCondLst>
                                  <p:childTnLst>
                                    <p:set>
                                      <p:cBhvr>
                                        <p:cTn id="71" dur="1" fill="hold">
                                          <p:stCondLst>
                                            <p:cond delay="0"/>
                                          </p:stCondLst>
                                        </p:cTn>
                                        <p:tgtEl>
                                          <p:spTgt spid="143"/>
                                        </p:tgtEl>
                                        <p:attrNameLst>
                                          <p:attrName>style.visibility</p:attrName>
                                        </p:attrNameLst>
                                      </p:cBhvr>
                                      <p:to>
                                        <p:strVal val="visible"/>
                                      </p:to>
                                    </p:set>
                                    <p:animEffect transition="in" filter="wipe(up)">
                                      <p:cBhvr>
                                        <p:cTn id="72" dur="500"/>
                                        <p:tgtEl>
                                          <p:spTgt spid="143"/>
                                        </p:tgtEl>
                                      </p:cBhvr>
                                    </p:animEffect>
                                  </p:childTnLst>
                                </p:cTn>
                              </p:par>
                              <p:par>
                                <p:cTn id="73" presetID="22" presetClass="entr" presetSubtype="1" fill="hold" nodeType="with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wipe(up)">
                                      <p:cBhvr>
                                        <p:cTn id="75" dur="500"/>
                                        <p:tgtEl>
                                          <p:spTgt spid="16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29"/>
                                        </p:tgtEl>
                                        <p:attrNameLst>
                                          <p:attrName>style.visibility</p:attrName>
                                        </p:attrNameLst>
                                      </p:cBhvr>
                                      <p:to>
                                        <p:strVal val="visible"/>
                                      </p:to>
                                    </p:set>
                                    <p:animEffect transition="in" filter="wipe(down)">
                                      <p:cBhvr>
                                        <p:cTn id="80" dur="500"/>
                                        <p:tgtEl>
                                          <p:spTgt spid="129"/>
                                        </p:tgtEl>
                                      </p:cBhvr>
                                    </p:animEffect>
                                  </p:childTnLst>
                                </p:cTn>
                              </p:par>
                              <p:par>
                                <p:cTn id="81" presetID="22" presetClass="entr" presetSubtype="4" fill="hold" nodeType="withEffect">
                                  <p:stCondLst>
                                    <p:cond delay="0"/>
                                  </p:stCondLst>
                                  <p:childTnLst>
                                    <p:set>
                                      <p:cBhvr>
                                        <p:cTn id="82" dur="1" fill="hold">
                                          <p:stCondLst>
                                            <p:cond delay="0"/>
                                          </p:stCondLst>
                                        </p:cTn>
                                        <p:tgtEl>
                                          <p:spTgt spid="144"/>
                                        </p:tgtEl>
                                        <p:attrNameLst>
                                          <p:attrName>style.visibility</p:attrName>
                                        </p:attrNameLst>
                                      </p:cBhvr>
                                      <p:to>
                                        <p:strVal val="visible"/>
                                      </p:to>
                                    </p:set>
                                    <p:animEffect transition="in" filter="wipe(down)">
                                      <p:cBhvr>
                                        <p:cTn id="83" dur="500"/>
                                        <p:tgtEl>
                                          <p:spTgt spid="144"/>
                                        </p:tgtEl>
                                      </p:cBhvr>
                                    </p:animEffect>
                                  </p:childTnLst>
                                </p:cTn>
                              </p:par>
                              <p:par>
                                <p:cTn id="84" presetID="22" presetClass="entr" presetSubtype="4" fill="hold" nodeType="withEffect">
                                  <p:stCondLst>
                                    <p:cond delay="0"/>
                                  </p:stCondLst>
                                  <p:childTnLst>
                                    <p:set>
                                      <p:cBhvr>
                                        <p:cTn id="85" dur="1" fill="hold">
                                          <p:stCondLst>
                                            <p:cond delay="0"/>
                                          </p:stCondLst>
                                        </p:cTn>
                                        <p:tgtEl>
                                          <p:spTgt spid="164"/>
                                        </p:tgtEl>
                                        <p:attrNameLst>
                                          <p:attrName>style.visibility</p:attrName>
                                        </p:attrNameLst>
                                      </p:cBhvr>
                                      <p:to>
                                        <p:strVal val="visible"/>
                                      </p:to>
                                    </p:set>
                                    <p:animEffect transition="in" filter="wipe(down)">
                                      <p:cBhvr>
                                        <p:cTn id="86" dur="500"/>
                                        <p:tgtEl>
                                          <p:spTgt spid="164"/>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153"/>
                                        </p:tgtEl>
                                        <p:attrNameLst>
                                          <p:attrName>style.visibility</p:attrName>
                                        </p:attrNameLst>
                                      </p:cBhvr>
                                      <p:to>
                                        <p:strVal val="visible"/>
                                      </p:to>
                                    </p:set>
                                    <p:animEffect transition="in" filter="wipe(up)">
                                      <p:cBhvr>
                                        <p:cTn id="107" dur="500"/>
                                        <p:tgtEl>
                                          <p:spTgt spid="153"/>
                                        </p:tgtEl>
                                      </p:cBhvr>
                                    </p:animEffect>
                                  </p:childTnLst>
                                </p:cTn>
                              </p:par>
                              <p:par>
                                <p:cTn id="108" presetID="22" presetClass="entr" presetSubtype="1" fill="hold" nodeType="withEffect">
                                  <p:stCondLst>
                                    <p:cond delay="0"/>
                                  </p:stCondLst>
                                  <p:childTnLst>
                                    <p:set>
                                      <p:cBhvr>
                                        <p:cTn id="109" dur="1" fill="hold">
                                          <p:stCondLst>
                                            <p:cond delay="0"/>
                                          </p:stCondLst>
                                        </p:cTn>
                                        <p:tgtEl>
                                          <p:spTgt spid="161"/>
                                        </p:tgtEl>
                                        <p:attrNameLst>
                                          <p:attrName>style.visibility</p:attrName>
                                        </p:attrNameLst>
                                      </p:cBhvr>
                                      <p:to>
                                        <p:strVal val="visible"/>
                                      </p:to>
                                    </p:set>
                                    <p:animEffect transition="in" filter="wipe(up)">
                                      <p:cBhvr>
                                        <p:cTn id="110" dur="500"/>
                                        <p:tgtEl>
                                          <p:spTgt spid="161"/>
                                        </p:tgtEl>
                                      </p:cBhvr>
                                    </p:animEffect>
                                  </p:childTnLst>
                                </p:cTn>
                              </p:par>
                              <p:par>
                                <p:cTn id="111" presetID="22" presetClass="entr" presetSubtype="1" fill="hold" nodeType="withEffect">
                                  <p:stCondLst>
                                    <p:cond delay="0"/>
                                  </p:stCondLst>
                                  <p:childTnLst>
                                    <p:set>
                                      <p:cBhvr>
                                        <p:cTn id="112" dur="1" fill="hold">
                                          <p:stCondLst>
                                            <p:cond delay="0"/>
                                          </p:stCondLst>
                                        </p:cTn>
                                        <p:tgtEl>
                                          <p:spTgt spid="130"/>
                                        </p:tgtEl>
                                        <p:attrNameLst>
                                          <p:attrName>style.visibility</p:attrName>
                                        </p:attrNameLst>
                                      </p:cBhvr>
                                      <p:to>
                                        <p:strVal val="visible"/>
                                      </p:to>
                                    </p:set>
                                    <p:animEffect transition="in" filter="wipe(up)">
                                      <p:cBhvr>
                                        <p:cTn id="113" dur="500"/>
                                        <p:tgtEl>
                                          <p:spTgt spid="13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160"/>
                                        </p:tgtEl>
                                        <p:attrNameLst>
                                          <p:attrName>style.visibility</p:attrName>
                                        </p:attrNameLst>
                                      </p:cBhvr>
                                      <p:to>
                                        <p:strVal val="visible"/>
                                      </p:to>
                                    </p:set>
                                    <p:animEffect transition="in" filter="wipe(down)">
                                      <p:cBhvr>
                                        <p:cTn id="118" dur="500"/>
                                        <p:tgtEl>
                                          <p:spTgt spid="160"/>
                                        </p:tgtEl>
                                      </p:cBhvr>
                                    </p:animEffect>
                                  </p:childTnLst>
                                </p:cTn>
                              </p:par>
                              <p:par>
                                <p:cTn id="119" presetID="22" presetClass="entr" presetSubtype="4" fill="hold" nodeType="withEffect">
                                  <p:stCondLst>
                                    <p:cond delay="0"/>
                                  </p:stCondLst>
                                  <p:childTnLst>
                                    <p:set>
                                      <p:cBhvr>
                                        <p:cTn id="120" dur="1" fill="hold">
                                          <p:stCondLst>
                                            <p:cond delay="0"/>
                                          </p:stCondLst>
                                        </p:cTn>
                                        <p:tgtEl>
                                          <p:spTgt spid="162"/>
                                        </p:tgtEl>
                                        <p:attrNameLst>
                                          <p:attrName>style.visibility</p:attrName>
                                        </p:attrNameLst>
                                      </p:cBhvr>
                                      <p:to>
                                        <p:strVal val="visible"/>
                                      </p:to>
                                    </p:set>
                                    <p:animEffect transition="in" filter="wipe(down)">
                                      <p:cBhvr>
                                        <p:cTn id="121" dur="500"/>
                                        <p:tgtEl>
                                          <p:spTgt spid="162"/>
                                        </p:tgtEl>
                                      </p:cBhvr>
                                    </p:animEffect>
                                  </p:childTnLst>
                                </p:cTn>
                              </p:par>
                              <p:par>
                                <p:cTn id="122" presetID="22" presetClass="entr" presetSubtype="4" fill="hold" nodeType="withEffect">
                                  <p:stCondLst>
                                    <p:cond delay="0"/>
                                  </p:stCondLst>
                                  <p:childTnLst>
                                    <p:set>
                                      <p:cBhvr>
                                        <p:cTn id="123" dur="1" fill="hold">
                                          <p:stCondLst>
                                            <p:cond delay="0"/>
                                          </p:stCondLst>
                                        </p:cTn>
                                        <p:tgtEl>
                                          <p:spTgt spid="142"/>
                                        </p:tgtEl>
                                        <p:attrNameLst>
                                          <p:attrName>style.visibility</p:attrName>
                                        </p:attrNameLst>
                                      </p:cBhvr>
                                      <p:to>
                                        <p:strVal val="visible"/>
                                      </p:to>
                                    </p:set>
                                    <p:animEffect transition="in" filter="wipe(down)">
                                      <p:cBhvr>
                                        <p:cTn id="124" dur="500"/>
                                        <p:tgtEl>
                                          <p:spTgt spid="142"/>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09">
                                            <p:txEl>
                                              <p:pRg st="0" end="0"/>
                                            </p:txEl>
                                          </p:spTgt>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9">
                                            <p:txEl>
                                              <p:pRg st="1" end="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build="p"/>
      <p:bldP spid="44" grpId="0"/>
      <p:bldP spid="45" grpId="0"/>
      <p:bldP spid="46" grpId="0"/>
      <p:bldP spid="47" grpId="0"/>
      <p:bldP spid="51" grpId="0" animBg="1"/>
      <p:bldP spid="52" grpId="0"/>
      <p:bldP spid="77" grpId="0"/>
      <p:bldP spid="78" grpId="0"/>
      <p:bldP spid="79" grpId="0"/>
      <p:bldP spid="80" grpId="0" animBg="1"/>
      <p:bldP spid="105" grpId="0"/>
      <p:bldP spid="106" grpId="0"/>
      <p:bldP spid="107" grpId="0"/>
      <p:bldP spid="10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CED0-F7D0-4481-9263-141255AB69BA}"/>
              </a:ext>
            </a:extLst>
          </p:cNvPr>
          <p:cNvSpPr>
            <a:spLocks noGrp="1"/>
          </p:cNvSpPr>
          <p:nvPr>
            <p:ph type="title"/>
          </p:nvPr>
        </p:nvSpPr>
        <p:spPr/>
        <p:txBody>
          <a:bodyPr>
            <a:normAutofit fontScale="90000"/>
          </a:bodyPr>
          <a:lstStyle/>
          <a:p>
            <a:r>
              <a:rPr lang="en-US" dirty="0" err="1"/>
              <a:t>mSEEC</a:t>
            </a:r>
            <a:r>
              <a:rPr lang="en-US" dirty="0"/>
              <a:t>: Walk Through</a:t>
            </a:r>
          </a:p>
        </p:txBody>
      </p:sp>
      <p:sp>
        <p:nvSpPr>
          <p:cNvPr id="120" name="Footer Placeholder 3">
            <a:extLst>
              <a:ext uri="{FF2B5EF4-FFF2-40B4-BE49-F238E27FC236}">
                <a16:creationId xmlns:a16="http://schemas.microsoft.com/office/drawing/2014/main" id="{CBB67022-7E51-4073-BFE0-EE416B62F08E}"/>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C330598F-FA4F-431A-8EF7-BB1ADBE2163F}"/>
              </a:ext>
            </a:extLst>
          </p:cNvPr>
          <p:cNvSpPr>
            <a:spLocks noGrp="1"/>
          </p:cNvSpPr>
          <p:nvPr>
            <p:ph type="sldNum" sz="quarter" idx="12"/>
          </p:nvPr>
        </p:nvSpPr>
        <p:spPr/>
        <p:txBody>
          <a:bodyPr/>
          <a:lstStyle/>
          <a:p>
            <a:fld id="{0D1D0697-F66A-EE4C-B4D3-9802540BCCA0}" type="slidenum">
              <a:rPr lang="en-US" smtClean="0"/>
              <a:t>27</a:t>
            </a:fld>
            <a:endParaRPr lang="en-US"/>
          </a:p>
        </p:txBody>
      </p:sp>
      <p:sp>
        <p:nvSpPr>
          <p:cNvPr id="173" name="Content Placeholder 2">
            <a:extLst>
              <a:ext uri="{FF2B5EF4-FFF2-40B4-BE49-F238E27FC236}">
                <a16:creationId xmlns:a16="http://schemas.microsoft.com/office/drawing/2014/main" id="{136BC34B-C124-4F68-8C48-45AC248C37F3}"/>
              </a:ext>
            </a:extLst>
          </p:cNvPr>
          <p:cNvSpPr>
            <a:spLocks noGrp="1"/>
          </p:cNvSpPr>
          <p:nvPr>
            <p:ph idx="1"/>
          </p:nvPr>
        </p:nvSpPr>
        <p:spPr>
          <a:xfrm>
            <a:off x="838200" y="4427192"/>
            <a:ext cx="10515600" cy="1749771"/>
          </a:xfrm>
        </p:spPr>
        <p:txBody>
          <a:bodyPr>
            <a:normAutofit/>
          </a:bodyPr>
          <a:lstStyle/>
          <a:p>
            <a:r>
              <a:rPr lang="en-US" dirty="0"/>
              <a:t>When Phase-1 finishes: </a:t>
            </a:r>
          </a:p>
          <a:p>
            <a:pPr lvl="1"/>
            <a:r>
              <a:rPr lang="en-US" dirty="0"/>
              <a:t>each node in group-1 has searched entire topology</a:t>
            </a:r>
          </a:p>
          <a:p>
            <a:r>
              <a:rPr lang="en-US" dirty="0"/>
              <a:t>Phase-2 starts and so on…</a:t>
            </a:r>
          </a:p>
        </p:txBody>
      </p:sp>
      <p:grpSp>
        <p:nvGrpSpPr>
          <p:cNvPr id="6" name="Group 5">
            <a:extLst>
              <a:ext uri="{FF2B5EF4-FFF2-40B4-BE49-F238E27FC236}">
                <a16:creationId xmlns:a16="http://schemas.microsoft.com/office/drawing/2014/main" id="{DEF7CEBA-38F0-426D-9CE1-43D95F622498}"/>
              </a:ext>
            </a:extLst>
          </p:cNvPr>
          <p:cNvGrpSpPr/>
          <p:nvPr/>
        </p:nvGrpSpPr>
        <p:grpSpPr>
          <a:xfrm>
            <a:off x="1259840" y="2397760"/>
            <a:ext cx="1645920" cy="1513840"/>
            <a:chOff x="5293360" y="2468880"/>
            <a:chExt cx="1645920" cy="1513840"/>
          </a:xfrm>
        </p:grpSpPr>
        <p:sp>
          <p:nvSpPr>
            <p:cNvPr id="7" name="Rectangle: Rounded Corners 6">
              <a:extLst>
                <a:ext uri="{FF2B5EF4-FFF2-40B4-BE49-F238E27FC236}">
                  <a16:creationId xmlns:a16="http://schemas.microsoft.com/office/drawing/2014/main" id="{0E195CDE-6A7E-43F7-8F1C-531B675D8A78}"/>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8" name="Rectangle: Rounded Corners 7">
              <a:extLst>
                <a:ext uri="{FF2B5EF4-FFF2-40B4-BE49-F238E27FC236}">
                  <a16:creationId xmlns:a16="http://schemas.microsoft.com/office/drawing/2014/main" id="{194BD49D-B803-4CFF-99EB-11D924FF67AD}"/>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9" name="Rectangle: Rounded Corners 8">
              <a:extLst>
                <a:ext uri="{FF2B5EF4-FFF2-40B4-BE49-F238E27FC236}">
                  <a16:creationId xmlns:a16="http://schemas.microsoft.com/office/drawing/2014/main" id="{87C6CB3B-8C14-42BD-8D3C-C08607688643}"/>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10" name="Rectangle: Rounded Corners 9">
              <a:extLst>
                <a:ext uri="{FF2B5EF4-FFF2-40B4-BE49-F238E27FC236}">
                  <a16:creationId xmlns:a16="http://schemas.microsoft.com/office/drawing/2014/main" id="{3710ED71-A01A-4531-8EE7-A74625680A89}"/>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11" name="Rectangle: Rounded Corners 10">
              <a:extLst>
                <a:ext uri="{FF2B5EF4-FFF2-40B4-BE49-F238E27FC236}">
                  <a16:creationId xmlns:a16="http://schemas.microsoft.com/office/drawing/2014/main" id="{70098A0E-1DBC-443E-B3B8-D976D176987D}"/>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12" name="Rectangle: Rounded Corners 11">
              <a:extLst>
                <a:ext uri="{FF2B5EF4-FFF2-40B4-BE49-F238E27FC236}">
                  <a16:creationId xmlns:a16="http://schemas.microsoft.com/office/drawing/2014/main" id="{612BFCE3-1991-4D62-AC97-3CB2FCA1D661}"/>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13" name="Rectangle: Rounded Corners 12">
              <a:extLst>
                <a:ext uri="{FF2B5EF4-FFF2-40B4-BE49-F238E27FC236}">
                  <a16:creationId xmlns:a16="http://schemas.microsoft.com/office/drawing/2014/main" id="{7A620996-D8F4-43DC-8822-2EDBE34133FE}"/>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14" name="Rectangle: Rounded Corners 13">
              <a:extLst>
                <a:ext uri="{FF2B5EF4-FFF2-40B4-BE49-F238E27FC236}">
                  <a16:creationId xmlns:a16="http://schemas.microsoft.com/office/drawing/2014/main" id="{F4B24F7F-A89B-41B5-95A3-D0D50982D5DD}"/>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15" name="Rectangle: Rounded Corners 14">
              <a:extLst>
                <a:ext uri="{FF2B5EF4-FFF2-40B4-BE49-F238E27FC236}">
                  <a16:creationId xmlns:a16="http://schemas.microsoft.com/office/drawing/2014/main" id="{AA5733E0-2AC6-4B44-AE23-D1ECEC56366C}"/>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16" name="Straight Connector 15">
              <a:extLst>
                <a:ext uri="{FF2B5EF4-FFF2-40B4-BE49-F238E27FC236}">
                  <a16:creationId xmlns:a16="http://schemas.microsoft.com/office/drawing/2014/main" id="{FB9E2C15-5FF4-4245-AE83-36467F490357}"/>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BD68A3-53B3-4B1F-9C16-28A0E589FED1}"/>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51F982-7700-41DD-957E-667F813499E3}"/>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CCB41A4-2A5C-4CB7-922C-404DA1F0EE08}"/>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12C761-0CE2-49C5-9497-C06F9EB7E87F}"/>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D85061-28EE-412B-B3CF-E012429A6E18}"/>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F4FC90-9798-41E1-ADC6-DB881EBBC300}"/>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8BB4AC-FAB8-4446-A893-578F3F711A6E}"/>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BED20B-5BFF-4808-B5AC-B77FE16B6122}"/>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BD2BD44-BCFA-4483-9C10-5BB9ADA744DA}"/>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0AA9ACD-0973-43BB-84CB-ACD81DDCAFF3}"/>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D9016D-162A-4703-ABE0-A4B5CD007C65}"/>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64789C31-549E-4804-AF97-C6F1572070C2}"/>
              </a:ext>
            </a:extLst>
          </p:cNvPr>
          <p:cNvCxnSpPr>
            <a:cxnSpLocks/>
          </p:cNvCxnSpPr>
          <p:nvPr/>
        </p:nvCxnSpPr>
        <p:spPr>
          <a:xfrm>
            <a:off x="1747520" y="23571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F2E90D-922E-4094-BD62-2F0F2F91703B}"/>
              </a:ext>
            </a:extLst>
          </p:cNvPr>
          <p:cNvCxnSpPr>
            <a:cxnSpLocks/>
          </p:cNvCxnSpPr>
          <p:nvPr/>
        </p:nvCxnSpPr>
        <p:spPr>
          <a:xfrm>
            <a:off x="2428240" y="234696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7E79207-E231-43C8-8B2E-6DCFBD22A06B}"/>
              </a:ext>
            </a:extLst>
          </p:cNvPr>
          <p:cNvSpPr txBox="1"/>
          <p:nvPr/>
        </p:nvSpPr>
        <p:spPr>
          <a:xfrm>
            <a:off x="1259840" y="1965960"/>
            <a:ext cx="306494" cy="369332"/>
          </a:xfrm>
          <a:prstGeom prst="rect">
            <a:avLst/>
          </a:prstGeom>
          <a:noFill/>
        </p:spPr>
        <p:txBody>
          <a:bodyPr wrap="none" rtlCol="0">
            <a:spAutoFit/>
          </a:bodyPr>
          <a:lstStyle/>
          <a:p>
            <a:r>
              <a:rPr lang="en-US" dirty="0"/>
              <a:t>0</a:t>
            </a:r>
          </a:p>
        </p:txBody>
      </p:sp>
      <p:sp>
        <p:nvSpPr>
          <p:cNvPr id="31" name="TextBox 30">
            <a:extLst>
              <a:ext uri="{FF2B5EF4-FFF2-40B4-BE49-F238E27FC236}">
                <a16:creationId xmlns:a16="http://schemas.microsoft.com/office/drawing/2014/main" id="{016583F6-69AD-4D9F-8F16-FEC591F26458}"/>
              </a:ext>
            </a:extLst>
          </p:cNvPr>
          <p:cNvSpPr txBox="1"/>
          <p:nvPr/>
        </p:nvSpPr>
        <p:spPr>
          <a:xfrm>
            <a:off x="1930400" y="1965960"/>
            <a:ext cx="306494" cy="369332"/>
          </a:xfrm>
          <a:prstGeom prst="rect">
            <a:avLst/>
          </a:prstGeom>
          <a:noFill/>
        </p:spPr>
        <p:txBody>
          <a:bodyPr wrap="none" rtlCol="0">
            <a:spAutoFit/>
          </a:bodyPr>
          <a:lstStyle/>
          <a:p>
            <a:r>
              <a:rPr lang="en-US" dirty="0"/>
              <a:t>1</a:t>
            </a:r>
          </a:p>
        </p:txBody>
      </p:sp>
      <p:sp>
        <p:nvSpPr>
          <p:cNvPr id="32" name="TextBox 31">
            <a:extLst>
              <a:ext uri="{FF2B5EF4-FFF2-40B4-BE49-F238E27FC236}">
                <a16:creationId xmlns:a16="http://schemas.microsoft.com/office/drawing/2014/main" id="{3E810069-7858-4A26-8CD2-4880441D6856}"/>
              </a:ext>
            </a:extLst>
          </p:cNvPr>
          <p:cNvSpPr txBox="1"/>
          <p:nvPr/>
        </p:nvSpPr>
        <p:spPr>
          <a:xfrm>
            <a:off x="2641600" y="1965960"/>
            <a:ext cx="306494" cy="369332"/>
          </a:xfrm>
          <a:prstGeom prst="rect">
            <a:avLst/>
          </a:prstGeom>
          <a:noFill/>
        </p:spPr>
        <p:txBody>
          <a:bodyPr wrap="none" rtlCol="0">
            <a:spAutoFit/>
          </a:bodyPr>
          <a:lstStyle/>
          <a:p>
            <a:r>
              <a:rPr lang="en-US" dirty="0"/>
              <a:t>2</a:t>
            </a:r>
          </a:p>
        </p:txBody>
      </p:sp>
      <p:sp>
        <p:nvSpPr>
          <p:cNvPr id="33" name="TextBox 32">
            <a:extLst>
              <a:ext uri="{FF2B5EF4-FFF2-40B4-BE49-F238E27FC236}">
                <a16:creationId xmlns:a16="http://schemas.microsoft.com/office/drawing/2014/main" id="{CAF1B061-F29B-45B8-8A62-A3A07E03200C}"/>
              </a:ext>
            </a:extLst>
          </p:cNvPr>
          <p:cNvSpPr txBox="1"/>
          <p:nvPr/>
        </p:nvSpPr>
        <p:spPr>
          <a:xfrm>
            <a:off x="-50800" y="1955800"/>
            <a:ext cx="1076960" cy="369332"/>
          </a:xfrm>
          <a:prstGeom prst="rect">
            <a:avLst/>
          </a:prstGeom>
          <a:noFill/>
        </p:spPr>
        <p:txBody>
          <a:bodyPr wrap="square" rtlCol="0">
            <a:spAutoFit/>
          </a:bodyPr>
          <a:lstStyle/>
          <a:p>
            <a:r>
              <a:rPr lang="en-US" dirty="0"/>
              <a:t>Partition</a:t>
            </a:r>
          </a:p>
        </p:txBody>
      </p:sp>
      <p:cxnSp>
        <p:nvCxnSpPr>
          <p:cNvPr id="34" name="Straight Arrow Connector 33">
            <a:extLst>
              <a:ext uri="{FF2B5EF4-FFF2-40B4-BE49-F238E27FC236}">
                <a16:creationId xmlns:a16="http://schemas.microsoft.com/office/drawing/2014/main" id="{F11ECFC4-168C-4081-83A4-0842CFDEE3DB}"/>
              </a:ext>
            </a:extLst>
          </p:cNvPr>
          <p:cNvCxnSpPr>
            <a:cxnSpLocks/>
          </p:cNvCxnSpPr>
          <p:nvPr/>
        </p:nvCxnSpPr>
        <p:spPr>
          <a:xfrm>
            <a:off x="944880" y="2140466"/>
            <a:ext cx="325120" cy="3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C1C20CF-D5FA-4934-BA33-A4E5E5BA4459}"/>
              </a:ext>
            </a:extLst>
          </p:cNvPr>
          <p:cNvSpPr txBox="1"/>
          <p:nvPr/>
        </p:nvSpPr>
        <p:spPr>
          <a:xfrm>
            <a:off x="138430" y="2943860"/>
            <a:ext cx="1076960" cy="369332"/>
          </a:xfrm>
          <a:prstGeom prst="rect">
            <a:avLst/>
          </a:prstGeom>
          <a:noFill/>
        </p:spPr>
        <p:txBody>
          <a:bodyPr wrap="square" rtlCol="0">
            <a:spAutoFit/>
          </a:bodyPr>
          <a:lstStyle/>
          <a:p>
            <a:r>
              <a:rPr lang="en-US" dirty="0"/>
              <a:t>Group-1</a:t>
            </a:r>
          </a:p>
        </p:txBody>
      </p:sp>
      <p:sp>
        <p:nvSpPr>
          <p:cNvPr id="36" name="Rectangle 35">
            <a:extLst>
              <a:ext uri="{FF2B5EF4-FFF2-40B4-BE49-F238E27FC236}">
                <a16:creationId xmlns:a16="http://schemas.microsoft.com/office/drawing/2014/main" id="{CFDE881D-FDBB-4D3C-8012-04B8A8EE05E3}"/>
              </a:ext>
            </a:extLst>
          </p:cNvPr>
          <p:cNvSpPr/>
          <p:nvPr/>
        </p:nvSpPr>
        <p:spPr>
          <a:xfrm>
            <a:off x="1209040" y="2938145"/>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38EE8B98-2416-484B-8B9C-C06E74196AC9}"/>
              </a:ext>
            </a:extLst>
          </p:cNvPr>
          <p:cNvCxnSpPr>
            <a:cxnSpLocks/>
          </p:cNvCxnSpPr>
          <p:nvPr/>
        </p:nvCxnSpPr>
        <p:spPr>
          <a:xfrm>
            <a:off x="3038475" y="2609850"/>
            <a:ext cx="0" cy="552450"/>
          </a:xfrm>
          <a:prstGeom prst="straightConnector1">
            <a:avLst/>
          </a:prstGeom>
          <a:ln w="381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654ECBC-F1FB-4BEB-A580-FE2351EF4D5B}"/>
              </a:ext>
            </a:extLst>
          </p:cNvPr>
          <p:cNvCxnSpPr>
            <a:cxnSpLocks/>
          </p:cNvCxnSpPr>
          <p:nvPr/>
        </p:nvCxnSpPr>
        <p:spPr>
          <a:xfrm flipV="1">
            <a:off x="2933700" y="2647951"/>
            <a:ext cx="0" cy="390524"/>
          </a:xfrm>
          <a:prstGeom prst="straightConnector1">
            <a:avLst/>
          </a:prstGeom>
          <a:ln w="38100">
            <a:solidFill>
              <a:srgbClr val="C000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6AC7501-D711-4267-9F37-9A5425C2A01B}"/>
              </a:ext>
            </a:extLst>
          </p:cNvPr>
          <p:cNvCxnSpPr>
            <a:cxnSpLocks/>
          </p:cNvCxnSpPr>
          <p:nvPr/>
        </p:nvCxnSpPr>
        <p:spPr>
          <a:xfrm>
            <a:off x="2362200" y="2581275"/>
            <a:ext cx="0" cy="533400"/>
          </a:xfrm>
          <a:prstGeom prst="straightConnector1">
            <a:avLst/>
          </a:prstGeom>
          <a:ln w="3810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55F97AB-B3AE-4319-B812-75E5C2B70DEF}"/>
              </a:ext>
            </a:extLst>
          </p:cNvPr>
          <p:cNvCxnSpPr>
            <a:cxnSpLocks/>
          </p:cNvCxnSpPr>
          <p:nvPr/>
        </p:nvCxnSpPr>
        <p:spPr>
          <a:xfrm flipV="1">
            <a:off x="2295525" y="2638426"/>
            <a:ext cx="0" cy="457199"/>
          </a:xfrm>
          <a:prstGeom prst="straightConnector1">
            <a:avLst/>
          </a:prstGeom>
          <a:ln w="38100">
            <a:solidFill>
              <a:srgbClr val="7030A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3F45271-0B9C-4BD3-BD80-710917777987}"/>
              </a:ext>
            </a:extLst>
          </p:cNvPr>
          <p:cNvCxnSpPr>
            <a:cxnSpLocks/>
          </p:cNvCxnSpPr>
          <p:nvPr/>
        </p:nvCxnSpPr>
        <p:spPr>
          <a:xfrm>
            <a:off x="1676400" y="2638425"/>
            <a:ext cx="0" cy="495300"/>
          </a:xfrm>
          <a:prstGeom prst="straightConnector1">
            <a:avLst/>
          </a:prstGeom>
          <a:ln w="381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F4A6855-4752-4EDF-93E2-B4CB08421A61}"/>
              </a:ext>
            </a:extLst>
          </p:cNvPr>
          <p:cNvCxnSpPr>
            <a:cxnSpLocks/>
            <a:stCxn id="10" idx="3"/>
          </p:cNvCxnSpPr>
          <p:nvPr/>
        </p:nvCxnSpPr>
        <p:spPr>
          <a:xfrm flipV="1">
            <a:off x="1595120" y="2647952"/>
            <a:ext cx="5080" cy="506728"/>
          </a:xfrm>
          <a:prstGeom prst="straightConnector1">
            <a:avLst/>
          </a:prstGeom>
          <a:ln w="38100">
            <a:solidFill>
              <a:srgbClr val="00B05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E1D3F10-7742-45AF-ACF8-6CD4279FB549}"/>
              </a:ext>
            </a:extLst>
          </p:cNvPr>
          <p:cNvCxnSpPr>
            <a:cxnSpLocks/>
          </p:cNvCxnSpPr>
          <p:nvPr/>
        </p:nvCxnSpPr>
        <p:spPr>
          <a:xfrm>
            <a:off x="3038475" y="3251200"/>
            <a:ext cx="0" cy="5524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6A9F3F7-6EE6-43E7-BC4F-417048C4C5D1}"/>
              </a:ext>
            </a:extLst>
          </p:cNvPr>
          <p:cNvCxnSpPr>
            <a:cxnSpLocks/>
          </p:cNvCxnSpPr>
          <p:nvPr/>
        </p:nvCxnSpPr>
        <p:spPr>
          <a:xfrm flipV="1">
            <a:off x="2933700" y="3289301"/>
            <a:ext cx="0" cy="390524"/>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891903E-8871-48FA-9F5F-750FC840CC00}"/>
              </a:ext>
            </a:extLst>
          </p:cNvPr>
          <p:cNvCxnSpPr>
            <a:cxnSpLocks/>
          </p:cNvCxnSpPr>
          <p:nvPr/>
        </p:nvCxnSpPr>
        <p:spPr>
          <a:xfrm>
            <a:off x="2362200" y="3222625"/>
            <a:ext cx="0" cy="5334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B38EE4-F929-4D58-83DB-24E8300B0178}"/>
              </a:ext>
            </a:extLst>
          </p:cNvPr>
          <p:cNvCxnSpPr>
            <a:cxnSpLocks/>
          </p:cNvCxnSpPr>
          <p:nvPr/>
        </p:nvCxnSpPr>
        <p:spPr>
          <a:xfrm flipV="1">
            <a:off x="2295525" y="3279776"/>
            <a:ext cx="0" cy="457199"/>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4A6119B-FD0E-430C-8359-AA078338E1AA}"/>
              </a:ext>
            </a:extLst>
          </p:cNvPr>
          <p:cNvCxnSpPr>
            <a:cxnSpLocks/>
          </p:cNvCxnSpPr>
          <p:nvPr/>
        </p:nvCxnSpPr>
        <p:spPr>
          <a:xfrm>
            <a:off x="1676400" y="3279775"/>
            <a:ext cx="0" cy="4953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B6CBAE0-0462-49EE-A8FD-CF27639B6DA9}"/>
              </a:ext>
            </a:extLst>
          </p:cNvPr>
          <p:cNvCxnSpPr>
            <a:cxnSpLocks/>
          </p:cNvCxnSpPr>
          <p:nvPr/>
        </p:nvCxnSpPr>
        <p:spPr>
          <a:xfrm flipV="1">
            <a:off x="1595120" y="3289302"/>
            <a:ext cx="5080" cy="50672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40E8407-BFD0-457E-8066-AFD4F4374C6C}"/>
              </a:ext>
            </a:extLst>
          </p:cNvPr>
          <p:cNvGrpSpPr/>
          <p:nvPr/>
        </p:nvGrpSpPr>
        <p:grpSpPr>
          <a:xfrm>
            <a:off x="4650740" y="2397760"/>
            <a:ext cx="1645920" cy="1513840"/>
            <a:chOff x="5293360" y="2468880"/>
            <a:chExt cx="1645920" cy="1513840"/>
          </a:xfrm>
        </p:grpSpPr>
        <p:sp>
          <p:nvSpPr>
            <p:cNvPr id="55" name="Rectangle: Rounded Corners 54">
              <a:extLst>
                <a:ext uri="{FF2B5EF4-FFF2-40B4-BE49-F238E27FC236}">
                  <a16:creationId xmlns:a16="http://schemas.microsoft.com/office/drawing/2014/main" id="{C5045BF4-63BE-4C0E-BA99-5ED6245E5BA5}"/>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56" name="Rectangle: Rounded Corners 55">
              <a:extLst>
                <a:ext uri="{FF2B5EF4-FFF2-40B4-BE49-F238E27FC236}">
                  <a16:creationId xmlns:a16="http://schemas.microsoft.com/office/drawing/2014/main" id="{A91177F5-46D7-4FC3-9400-EB58C3180D3C}"/>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57" name="Rectangle: Rounded Corners 56">
              <a:extLst>
                <a:ext uri="{FF2B5EF4-FFF2-40B4-BE49-F238E27FC236}">
                  <a16:creationId xmlns:a16="http://schemas.microsoft.com/office/drawing/2014/main" id="{3EFDA22C-39C5-4227-8EDF-D0B9911A52BC}"/>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58" name="Rectangle: Rounded Corners 57">
              <a:extLst>
                <a:ext uri="{FF2B5EF4-FFF2-40B4-BE49-F238E27FC236}">
                  <a16:creationId xmlns:a16="http://schemas.microsoft.com/office/drawing/2014/main" id="{D5F8DAB7-D303-48FE-8617-6669D032A276}"/>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59" name="Rectangle: Rounded Corners 58">
              <a:extLst>
                <a:ext uri="{FF2B5EF4-FFF2-40B4-BE49-F238E27FC236}">
                  <a16:creationId xmlns:a16="http://schemas.microsoft.com/office/drawing/2014/main" id="{12B651FE-27B0-4EF4-BD31-E1B7135CE0C4}"/>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60" name="Rectangle: Rounded Corners 59">
              <a:extLst>
                <a:ext uri="{FF2B5EF4-FFF2-40B4-BE49-F238E27FC236}">
                  <a16:creationId xmlns:a16="http://schemas.microsoft.com/office/drawing/2014/main" id="{35273B00-7FD3-40EA-A8DA-CBA48E57CD6C}"/>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61" name="Rectangle: Rounded Corners 60">
              <a:extLst>
                <a:ext uri="{FF2B5EF4-FFF2-40B4-BE49-F238E27FC236}">
                  <a16:creationId xmlns:a16="http://schemas.microsoft.com/office/drawing/2014/main" id="{44918C4D-43C2-496D-B714-EC5569DE1D2B}"/>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62" name="Rectangle: Rounded Corners 61">
              <a:extLst>
                <a:ext uri="{FF2B5EF4-FFF2-40B4-BE49-F238E27FC236}">
                  <a16:creationId xmlns:a16="http://schemas.microsoft.com/office/drawing/2014/main" id="{A6BF408C-875D-4CB1-B4C7-E37029C39A0D}"/>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63" name="Rectangle: Rounded Corners 62">
              <a:extLst>
                <a:ext uri="{FF2B5EF4-FFF2-40B4-BE49-F238E27FC236}">
                  <a16:creationId xmlns:a16="http://schemas.microsoft.com/office/drawing/2014/main" id="{E9F5362C-6D18-4790-B485-91D846C5B75B}"/>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64" name="Straight Connector 63">
              <a:extLst>
                <a:ext uri="{FF2B5EF4-FFF2-40B4-BE49-F238E27FC236}">
                  <a16:creationId xmlns:a16="http://schemas.microsoft.com/office/drawing/2014/main" id="{1AD6AA3C-89B8-4C3C-9C01-89BAA57C4B4B}"/>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7CC784B-BD5F-47C7-94E7-7C418838902E}"/>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F186596-5F05-4B98-99CA-47228A09230F}"/>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1537A75-6A96-4DD0-BCE1-38CB921F83F0}"/>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E54850A-560E-4923-9449-F6425C8F6DB2}"/>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4DD713C-FA94-4A97-9CA7-D51845C39BC9}"/>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2012D61-BF21-4E92-8423-6C556445E58B}"/>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C454D9F-3556-4EC4-8F77-C34630F1133D}"/>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49AA414-CB9E-4EC6-BC9A-2BA474C261AB}"/>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15A5B1-5624-4054-A736-54B2A4045AA0}"/>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F9F789D-EEF0-4D17-84BA-D9E57C761F38}"/>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36D7940-3FFA-421F-A11F-5505AAE38FB1}"/>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8006E31A-702E-4517-A06A-C9D6A9CDCAB7}"/>
              </a:ext>
            </a:extLst>
          </p:cNvPr>
          <p:cNvCxnSpPr>
            <a:cxnSpLocks/>
          </p:cNvCxnSpPr>
          <p:nvPr/>
        </p:nvCxnSpPr>
        <p:spPr>
          <a:xfrm>
            <a:off x="5138420" y="23571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C61A1BA-5008-468A-8DFB-FE179BF362B2}"/>
              </a:ext>
            </a:extLst>
          </p:cNvPr>
          <p:cNvCxnSpPr>
            <a:cxnSpLocks/>
          </p:cNvCxnSpPr>
          <p:nvPr/>
        </p:nvCxnSpPr>
        <p:spPr>
          <a:xfrm>
            <a:off x="5819140" y="234696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3D358FC-5D66-49FF-8A23-194EFDD28D10}"/>
              </a:ext>
            </a:extLst>
          </p:cNvPr>
          <p:cNvSpPr txBox="1"/>
          <p:nvPr/>
        </p:nvSpPr>
        <p:spPr>
          <a:xfrm>
            <a:off x="4650740" y="1965960"/>
            <a:ext cx="306494" cy="369332"/>
          </a:xfrm>
          <a:prstGeom prst="rect">
            <a:avLst/>
          </a:prstGeom>
          <a:noFill/>
        </p:spPr>
        <p:txBody>
          <a:bodyPr wrap="none" rtlCol="0">
            <a:spAutoFit/>
          </a:bodyPr>
          <a:lstStyle/>
          <a:p>
            <a:r>
              <a:rPr lang="en-US" dirty="0"/>
              <a:t>0</a:t>
            </a:r>
          </a:p>
        </p:txBody>
      </p:sp>
      <p:sp>
        <p:nvSpPr>
          <p:cNvPr id="79" name="TextBox 78">
            <a:extLst>
              <a:ext uri="{FF2B5EF4-FFF2-40B4-BE49-F238E27FC236}">
                <a16:creationId xmlns:a16="http://schemas.microsoft.com/office/drawing/2014/main" id="{23CCB240-F465-4455-99FC-39491F0BF0F7}"/>
              </a:ext>
            </a:extLst>
          </p:cNvPr>
          <p:cNvSpPr txBox="1"/>
          <p:nvPr/>
        </p:nvSpPr>
        <p:spPr>
          <a:xfrm>
            <a:off x="5321300" y="1965960"/>
            <a:ext cx="306494" cy="369332"/>
          </a:xfrm>
          <a:prstGeom prst="rect">
            <a:avLst/>
          </a:prstGeom>
          <a:noFill/>
        </p:spPr>
        <p:txBody>
          <a:bodyPr wrap="none" rtlCol="0">
            <a:spAutoFit/>
          </a:bodyPr>
          <a:lstStyle/>
          <a:p>
            <a:r>
              <a:rPr lang="en-US" dirty="0"/>
              <a:t>1</a:t>
            </a:r>
          </a:p>
        </p:txBody>
      </p:sp>
      <p:sp>
        <p:nvSpPr>
          <p:cNvPr id="80" name="TextBox 79">
            <a:extLst>
              <a:ext uri="{FF2B5EF4-FFF2-40B4-BE49-F238E27FC236}">
                <a16:creationId xmlns:a16="http://schemas.microsoft.com/office/drawing/2014/main" id="{65CDBF2D-413B-4EF7-9D47-0C68303AFE68}"/>
              </a:ext>
            </a:extLst>
          </p:cNvPr>
          <p:cNvSpPr txBox="1"/>
          <p:nvPr/>
        </p:nvSpPr>
        <p:spPr>
          <a:xfrm>
            <a:off x="6032500" y="1965960"/>
            <a:ext cx="306494" cy="369332"/>
          </a:xfrm>
          <a:prstGeom prst="rect">
            <a:avLst/>
          </a:prstGeom>
          <a:noFill/>
        </p:spPr>
        <p:txBody>
          <a:bodyPr wrap="none" rtlCol="0">
            <a:spAutoFit/>
          </a:bodyPr>
          <a:lstStyle/>
          <a:p>
            <a:r>
              <a:rPr lang="en-US" dirty="0"/>
              <a:t>2</a:t>
            </a:r>
          </a:p>
        </p:txBody>
      </p:sp>
      <p:grpSp>
        <p:nvGrpSpPr>
          <p:cNvPr id="81" name="Group 80">
            <a:extLst>
              <a:ext uri="{FF2B5EF4-FFF2-40B4-BE49-F238E27FC236}">
                <a16:creationId xmlns:a16="http://schemas.microsoft.com/office/drawing/2014/main" id="{26652FDB-FE03-4D59-96B7-52D5AB788389}"/>
              </a:ext>
            </a:extLst>
          </p:cNvPr>
          <p:cNvGrpSpPr/>
          <p:nvPr/>
        </p:nvGrpSpPr>
        <p:grpSpPr>
          <a:xfrm>
            <a:off x="8222615" y="2369185"/>
            <a:ext cx="1645920" cy="1513840"/>
            <a:chOff x="5293360" y="2468880"/>
            <a:chExt cx="1645920" cy="1513840"/>
          </a:xfrm>
        </p:grpSpPr>
        <p:sp>
          <p:nvSpPr>
            <p:cNvPr id="82" name="Rectangle: Rounded Corners 81">
              <a:extLst>
                <a:ext uri="{FF2B5EF4-FFF2-40B4-BE49-F238E27FC236}">
                  <a16:creationId xmlns:a16="http://schemas.microsoft.com/office/drawing/2014/main" id="{8FA14AB3-734E-4F29-8682-2EC45207C1F5}"/>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83" name="Rectangle: Rounded Corners 82">
              <a:extLst>
                <a:ext uri="{FF2B5EF4-FFF2-40B4-BE49-F238E27FC236}">
                  <a16:creationId xmlns:a16="http://schemas.microsoft.com/office/drawing/2014/main" id="{521701EE-3F8B-4051-AB7C-3B17077728AD}"/>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84" name="Rectangle: Rounded Corners 83">
              <a:extLst>
                <a:ext uri="{FF2B5EF4-FFF2-40B4-BE49-F238E27FC236}">
                  <a16:creationId xmlns:a16="http://schemas.microsoft.com/office/drawing/2014/main" id="{B620A77C-9323-4B72-8E79-A4E97EA6C046}"/>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85" name="Rectangle: Rounded Corners 84">
              <a:extLst>
                <a:ext uri="{FF2B5EF4-FFF2-40B4-BE49-F238E27FC236}">
                  <a16:creationId xmlns:a16="http://schemas.microsoft.com/office/drawing/2014/main" id="{761528BD-79DA-44BD-847F-874B07000222}"/>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86" name="Rectangle: Rounded Corners 85">
              <a:extLst>
                <a:ext uri="{FF2B5EF4-FFF2-40B4-BE49-F238E27FC236}">
                  <a16:creationId xmlns:a16="http://schemas.microsoft.com/office/drawing/2014/main" id="{016A898F-B94B-406F-AA79-3634356B9244}"/>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87" name="Rectangle: Rounded Corners 86">
              <a:extLst>
                <a:ext uri="{FF2B5EF4-FFF2-40B4-BE49-F238E27FC236}">
                  <a16:creationId xmlns:a16="http://schemas.microsoft.com/office/drawing/2014/main" id="{1927EC65-2891-4920-897F-4B70E482A12C}"/>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88" name="Rectangle: Rounded Corners 87">
              <a:extLst>
                <a:ext uri="{FF2B5EF4-FFF2-40B4-BE49-F238E27FC236}">
                  <a16:creationId xmlns:a16="http://schemas.microsoft.com/office/drawing/2014/main" id="{9D06C274-632B-4B53-A076-E27234170E7A}"/>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89" name="Rectangle: Rounded Corners 88">
              <a:extLst>
                <a:ext uri="{FF2B5EF4-FFF2-40B4-BE49-F238E27FC236}">
                  <a16:creationId xmlns:a16="http://schemas.microsoft.com/office/drawing/2014/main" id="{783B1AEB-89AF-49CB-9C49-06BFAE4BF646}"/>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90" name="Rectangle: Rounded Corners 89">
              <a:extLst>
                <a:ext uri="{FF2B5EF4-FFF2-40B4-BE49-F238E27FC236}">
                  <a16:creationId xmlns:a16="http://schemas.microsoft.com/office/drawing/2014/main" id="{2248508B-F178-4BDC-85A0-22E75BFC1B10}"/>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91" name="Straight Connector 90">
              <a:extLst>
                <a:ext uri="{FF2B5EF4-FFF2-40B4-BE49-F238E27FC236}">
                  <a16:creationId xmlns:a16="http://schemas.microsoft.com/office/drawing/2014/main" id="{319058E2-532C-4C39-9FD8-268A6B29469A}"/>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430CFA6-AA20-49C2-BEF2-F3612B6F13AB}"/>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992F958-BCF2-439D-B855-1D039046F582}"/>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3F37C4-68C0-487B-98ED-B0901F92AABA}"/>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31554B0-DA7F-46A6-A4E1-0AE3E323DDE4}"/>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697C8F2-040B-473F-8C2C-F1146FDB25A4}"/>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1B470D9-847D-4A92-8F89-5DB06D322D58}"/>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95EC600-1B56-4DCF-BF29-3B6ED6380364}"/>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9BDBAA9-C0C2-488B-8B5D-19B4EE69601B}"/>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16FF29-8985-45A8-9617-4EDC15742DB5}"/>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2211392-968D-4372-9C17-6BE569A0FCE8}"/>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170730D-CF30-424E-ABDF-9E7616C02934}"/>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7B7A343B-2FD5-410A-9A69-2EB70296397E}"/>
              </a:ext>
            </a:extLst>
          </p:cNvPr>
          <p:cNvCxnSpPr>
            <a:cxnSpLocks/>
          </p:cNvCxnSpPr>
          <p:nvPr/>
        </p:nvCxnSpPr>
        <p:spPr>
          <a:xfrm>
            <a:off x="8710295" y="2328545"/>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E595A96-949D-425B-AA50-8A8B9DB917D2}"/>
              </a:ext>
            </a:extLst>
          </p:cNvPr>
          <p:cNvCxnSpPr>
            <a:cxnSpLocks/>
          </p:cNvCxnSpPr>
          <p:nvPr/>
        </p:nvCxnSpPr>
        <p:spPr>
          <a:xfrm>
            <a:off x="9391015" y="2318385"/>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88A764E2-0EC7-47ED-9FF4-75BADDB4319D}"/>
              </a:ext>
            </a:extLst>
          </p:cNvPr>
          <p:cNvSpPr txBox="1"/>
          <p:nvPr/>
        </p:nvSpPr>
        <p:spPr>
          <a:xfrm>
            <a:off x="8222615" y="1937385"/>
            <a:ext cx="306494" cy="369332"/>
          </a:xfrm>
          <a:prstGeom prst="rect">
            <a:avLst/>
          </a:prstGeom>
          <a:noFill/>
        </p:spPr>
        <p:txBody>
          <a:bodyPr wrap="none" rtlCol="0">
            <a:spAutoFit/>
          </a:bodyPr>
          <a:lstStyle/>
          <a:p>
            <a:r>
              <a:rPr lang="en-US" dirty="0"/>
              <a:t>0</a:t>
            </a:r>
          </a:p>
        </p:txBody>
      </p:sp>
      <p:sp>
        <p:nvSpPr>
          <p:cNvPr id="106" name="TextBox 105">
            <a:extLst>
              <a:ext uri="{FF2B5EF4-FFF2-40B4-BE49-F238E27FC236}">
                <a16:creationId xmlns:a16="http://schemas.microsoft.com/office/drawing/2014/main" id="{84335059-E19D-4BF0-B9EF-7BD0EBB6528E}"/>
              </a:ext>
            </a:extLst>
          </p:cNvPr>
          <p:cNvSpPr txBox="1"/>
          <p:nvPr/>
        </p:nvSpPr>
        <p:spPr>
          <a:xfrm>
            <a:off x="8893175" y="1937385"/>
            <a:ext cx="306494" cy="369332"/>
          </a:xfrm>
          <a:prstGeom prst="rect">
            <a:avLst/>
          </a:prstGeom>
          <a:noFill/>
        </p:spPr>
        <p:txBody>
          <a:bodyPr wrap="none" rtlCol="0">
            <a:spAutoFit/>
          </a:bodyPr>
          <a:lstStyle/>
          <a:p>
            <a:r>
              <a:rPr lang="en-US" dirty="0"/>
              <a:t>1</a:t>
            </a:r>
          </a:p>
        </p:txBody>
      </p:sp>
      <p:sp>
        <p:nvSpPr>
          <p:cNvPr id="107" name="TextBox 106">
            <a:extLst>
              <a:ext uri="{FF2B5EF4-FFF2-40B4-BE49-F238E27FC236}">
                <a16:creationId xmlns:a16="http://schemas.microsoft.com/office/drawing/2014/main" id="{F9953751-4834-4790-B654-43A0E0792D4F}"/>
              </a:ext>
            </a:extLst>
          </p:cNvPr>
          <p:cNvSpPr txBox="1"/>
          <p:nvPr/>
        </p:nvSpPr>
        <p:spPr>
          <a:xfrm>
            <a:off x="9604375" y="1937385"/>
            <a:ext cx="306494" cy="369332"/>
          </a:xfrm>
          <a:prstGeom prst="rect">
            <a:avLst/>
          </a:prstGeom>
          <a:noFill/>
        </p:spPr>
        <p:txBody>
          <a:bodyPr wrap="none" rtlCol="0">
            <a:spAutoFit/>
          </a:bodyPr>
          <a:lstStyle/>
          <a:p>
            <a:r>
              <a:rPr lang="en-US" dirty="0"/>
              <a:t>2</a:t>
            </a:r>
          </a:p>
        </p:txBody>
      </p:sp>
      <p:sp>
        <p:nvSpPr>
          <p:cNvPr id="108" name="Rectangle 107">
            <a:extLst>
              <a:ext uri="{FF2B5EF4-FFF2-40B4-BE49-F238E27FC236}">
                <a16:creationId xmlns:a16="http://schemas.microsoft.com/office/drawing/2014/main" id="{646276C4-C709-4380-BA27-8122AA179E03}"/>
              </a:ext>
            </a:extLst>
          </p:cNvPr>
          <p:cNvSpPr/>
          <p:nvPr/>
        </p:nvSpPr>
        <p:spPr>
          <a:xfrm>
            <a:off x="4580890" y="2957195"/>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27AE001A-6AD5-4FDE-9ECD-D6C4DDF27B75}"/>
              </a:ext>
            </a:extLst>
          </p:cNvPr>
          <p:cNvSpPr/>
          <p:nvPr/>
        </p:nvSpPr>
        <p:spPr>
          <a:xfrm>
            <a:off x="8162290" y="2919095"/>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Connector: Elbow 110">
            <a:extLst>
              <a:ext uri="{FF2B5EF4-FFF2-40B4-BE49-F238E27FC236}">
                <a16:creationId xmlns:a16="http://schemas.microsoft.com/office/drawing/2014/main" id="{DC9D5AB0-E6CB-4CB4-A03F-841671554A95}"/>
              </a:ext>
            </a:extLst>
          </p:cNvPr>
          <p:cNvCxnSpPr>
            <a:cxnSpLocks/>
          </p:cNvCxnSpPr>
          <p:nvPr/>
        </p:nvCxnSpPr>
        <p:spPr>
          <a:xfrm rot="10800000">
            <a:off x="4930640" y="2602100"/>
            <a:ext cx="1295843" cy="406915"/>
          </a:xfrm>
          <a:prstGeom prst="bentConnector3">
            <a:avLst>
              <a:gd name="adj1" fmla="val 100138"/>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34A84BA2-D2C9-4F3B-8705-5F0ABFF96850}"/>
              </a:ext>
            </a:extLst>
          </p:cNvPr>
          <p:cNvCxnSpPr>
            <a:cxnSpLocks/>
          </p:cNvCxnSpPr>
          <p:nvPr/>
        </p:nvCxnSpPr>
        <p:spPr>
          <a:xfrm rot="10800000" flipV="1">
            <a:off x="4932950" y="3284620"/>
            <a:ext cx="1347535" cy="421105"/>
          </a:xfrm>
          <a:prstGeom prst="bentConnector3">
            <a:avLst>
              <a:gd name="adj1" fmla="val 10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E32405E7-2DDE-4D14-9FE5-2376E9CE2F52}"/>
              </a:ext>
            </a:extLst>
          </p:cNvPr>
          <p:cNvCxnSpPr>
            <a:cxnSpLocks/>
          </p:cNvCxnSpPr>
          <p:nvPr/>
        </p:nvCxnSpPr>
        <p:spPr>
          <a:xfrm rot="10800000">
            <a:off x="4830377" y="2682310"/>
            <a:ext cx="1295843" cy="406915"/>
          </a:xfrm>
          <a:prstGeom prst="bentConnector3">
            <a:avLst>
              <a:gd name="adj1" fmla="val 100138"/>
            </a:avLst>
          </a:prstGeom>
          <a:ln w="38100">
            <a:solidFill>
              <a:srgbClr val="C0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1FD51A0C-DAE2-4102-91A2-44042A58948E}"/>
              </a:ext>
            </a:extLst>
          </p:cNvPr>
          <p:cNvCxnSpPr>
            <a:cxnSpLocks/>
          </p:cNvCxnSpPr>
          <p:nvPr/>
        </p:nvCxnSpPr>
        <p:spPr>
          <a:xfrm rot="10800000" flipV="1">
            <a:off x="4856750" y="3208420"/>
            <a:ext cx="1347535" cy="421105"/>
          </a:xfrm>
          <a:prstGeom prst="bentConnector3">
            <a:avLst>
              <a:gd name="adj1" fmla="val 100000"/>
            </a:avLst>
          </a:prstGeom>
          <a:ln w="38100">
            <a:solidFill>
              <a:srgbClr val="C0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6410163A-BA54-47A6-B2FB-CFB11D92F2ED}"/>
              </a:ext>
            </a:extLst>
          </p:cNvPr>
          <p:cNvCxnSpPr>
            <a:cxnSpLocks/>
          </p:cNvCxnSpPr>
          <p:nvPr/>
        </p:nvCxnSpPr>
        <p:spPr>
          <a:xfrm flipV="1">
            <a:off x="4872789" y="2743202"/>
            <a:ext cx="505326" cy="421104"/>
          </a:xfrm>
          <a:prstGeom prst="bentConnector3">
            <a:avLst>
              <a:gd name="adj1" fmla="val 100000"/>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D7B86AF6-1440-4902-ABF4-FCE60E0601E2}"/>
              </a:ext>
            </a:extLst>
          </p:cNvPr>
          <p:cNvCxnSpPr>
            <a:cxnSpLocks/>
          </p:cNvCxnSpPr>
          <p:nvPr/>
        </p:nvCxnSpPr>
        <p:spPr>
          <a:xfrm>
            <a:off x="4892843" y="3316706"/>
            <a:ext cx="533399" cy="413083"/>
          </a:xfrm>
          <a:prstGeom prst="bentConnector3">
            <a:avLst>
              <a:gd name="adj1" fmla="val 99624"/>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A8432AD3-8547-4E6B-968E-80D52D2AA0A2}"/>
              </a:ext>
            </a:extLst>
          </p:cNvPr>
          <p:cNvCxnSpPr>
            <a:cxnSpLocks/>
          </p:cNvCxnSpPr>
          <p:nvPr/>
        </p:nvCxnSpPr>
        <p:spPr>
          <a:xfrm flipV="1">
            <a:off x="5542559" y="2679026"/>
            <a:ext cx="505326" cy="421104"/>
          </a:xfrm>
          <a:prstGeom prst="bentConnector3">
            <a:avLst>
              <a:gd name="adj1" fmla="val 100000"/>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1B5DB9A8-68CA-46A3-90A6-1833618AA7EC}"/>
              </a:ext>
            </a:extLst>
          </p:cNvPr>
          <p:cNvCxnSpPr>
            <a:cxnSpLocks/>
          </p:cNvCxnSpPr>
          <p:nvPr/>
        </p:nvCxnSpPr>
        <p:spPr>
          <a:xfrm>
            <a:off x="5562613" y="3252530"/>
            <a:ext cx="533399" cy="413083"/>
          </a:xfrm>
          <a:prstGeom prst="bentConnector3">
            <a:avLst>
              <a:gd name="adj1" fmla="val 99624"/>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E227E383-E77B-4679-AFCD-AEF54991985F}"/>
              </a:ext>
            </a:extLst>
          </p:cNvPr>
          <p:cNvCxnSpPr>
            <a:cxnSpLocks/>
          </p:cNvCxnSpPr>
          <p:nvPr/>
        </p:nvCxnSpPr>
        <p:spPr>
          <a:xfrm flipV="1">
            <a:off x="8400849" y="2621280"/>
            <a:ext cx="1200351" cy="459208"/>
          </a:xfrm>
          <a:prstGeom prst="bentConnector3">
            <a:avLst>
              <a:gd name="adj1" fmla="val 100150"/>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B9464D76-B8F2-4484-BF21-5681E17E6780}"/>
              </a:ext>
            </a:extLst>
          </p:cNvPr>
          <p:cNvCxnSpPr>
            <a:cxnSpLocks/>
          </p:cNvCxnSpPr>
          <p:nvPr/>
        </p:nvCxnSpPr>
        <p:spPr>
          <a:xfrm>
            <a:off x="8416089" y="3171928"/>
            <a:ext cx="1192731" cy="447572"/>
          </a:xfrm>
          <a:prstGeom prst="bentConnector3">
            <a:avLst>
              <a:gd name="adj1" fmla="val 99832"/>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1035AE18-E92B-4A17-ACDD-5C99465A0FEC}"/>
              </a:ext>
            </a:extLst>
          </p:cNvPr>
          <p:cNvCxnSpPr>
            <a:cxnSpLocks/>
          </p:cNvCxnSpPr>
          <p:nvPr/>
        </p:nvCxnSpPr>
        <p:spPr>
          <a:xfrm rot="10800000">
            <a:off x="9121642" y="2594482"/>
            <a:ext cx="510039" cy="400179"/>
          </a:xfrm>
          <a:prstGeom prst="bentConnector3">
            <a:avLst>
              <a:gd name="adj1" fmla="val 99302"/>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3" name="Connector: Elbow 152">
            <a:extLst>
              <a:ext uri="{FF2B5EF4-FFF2-40B4-BE49-F238E27FC236}">
                <a16:creationId xmlns:a16="http://schemas.microsoft.com/office/drawing/2014/main" id="{249A9F0F-F113-4764-A3D4-450826296E23}"/>
              </a:ext>
            </a:extLst>
          </p:cNvPr>
          <p:cNvCxnSpPr>
            <a:cxnSpLocks/>
          </p:cNvCxnSpPr>
          <p:nvPr/>
        </p:nvCxnSpPr>
        <p:spPr>
          <a:xfrm rot="10800000" flipV="1">
            <a:off x="9121140" y="3223260"/>
            <a:ext cx="594360" cy="411480"/>
          </a:xfrm>
          <a:prstGeom prst="bentConnector3">
            <a:avLst>
              <a:gd name="adj1" fmla="val 100000"/>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79ADFF3C-C552-415B-9EEF-7E7712F07169}"/>
              </a:ext>
            </a:extLst>
          </p:cNvPr>
          <p:cNvCxnSpPr>
            <a:cxnSpLocks/>
          </p:cNvCxnSpPr>
          <p:nvPr/>
        </p:nvCxnSpPr>
        <p:spPr>
          <a:xfrm rot="10800000">
            <a:off x="8466322" y="2624962"/>
            <a:ext cx="510039" cy="400179"/>
          </a:xfrm>
          <a:prstGeom prst="bentConnector3">
            <a:avLst>
              <a:gd name="adj1" fmla="val 99302"/>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787B7A1C-8611-4DFE-87F3-70B2661C22DE}"/>
              </a:ext>
            </a:extLst>
          </p:cNvPr>
          <p:cNvCxnSpPr>
            <a:cxnSpLocks/>
          </p:cNvCxnSpPr>
          <p:nvPr/>
        </p:nvCxnSpPr>
        <p:spPr>
          <a:xfrm rot="10800000" flipV="1">
            <a:off x="8465820" y="3253740"/>
            <a:ext cx="594360" cy="411480"/>
          </a:xfrm>
          <a:prstGeom prst="bentConnector3">
            <a:avLst>
              <a:gd name="adj1" fmla="val 100000"/>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1D592748-2AE9-0F4C-ABC3-63DC38003ABE}"/>
              </a:ext>
            </a:extLst>
          </p:cNvPr>
          <p:cNvCxnSpPr>
            <a:cxnSpLocks/>
          </p:cNvCxnSpPr>
          <p:nvPr/>
        </p:nvCxnSpPr>
        <p:spPr>
          <a:xfrm flipV="1">
            <a:off x="5984240" y="1296035"/>
            <a:ext cx="526773" cy="1"/>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E80A0BE9-884F-DF48-B724-DDBC5CD35F09}"/>
              </a:ext>
            </a:extLst>
          </p:cNvPr>
          <p:cNvCxnSpPr>
            <a:cxnSpLocks/>
          </p:cNvCxnSpPr>
          <p:nvPr/>
        </p:nvCxnSpPr>
        <p:spPr>
          <a:xfrm flipV="1">
            <a:off x="3895313" y="1299090"/>
            <a:ext cx="526773" cy="1"/>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59C9A859-45CC-C843-AEF6-066FF6FCAF9C}"/>
              </a:ext>
            </a:extLst>
          </p:cNvPr>
          <p:cNvSpPr txBox="1"/>
          <p:nvPr/>
        </p:nvSpPr>
        <p:spPr>
          <a:xfrm>
            <a:off x="4422086" y="1116449"/>
            <a:ext cx="1083367" cy="369332"/>
          </a:xfrm>
          <a:prstGeom prst="rect">
            <a:avLst/>
          </a:prstGeom>
          <a:noFill/>
        </p:spPr>
        <p:txBody>
          <a:bodyPr wrap="square" rtlCol="0">
            <a:spAutoFit/>
          </a:bodyPr>
          <a:lstStyle/>
          <a:p>
            <a:r>
              <a:rPr lang="en-US" dirty="0"/>
              <a:t>Seeker</a:t>
            </a:r>
          </a:p>
        </p:txBody>
      </p:sp>
      <p:sp>
        <p:nvSpPr>
          <p:cNvPr id="126" name="TextBox 125">
            <a:extLst>
              <a:ext uri="{FF2B5EF4-FFF2-40B4-BE49-F238E27FC236}">
                <a16:creationId xmlns:a16="http://schemas.microsoft.com/office/drawing/2014/main" id="{3F912E87-BA09-8242-B190-351DB5DC515E}"/>
              </a:ext>
            </a:extLst>
          </p:cNvPr>
          <p:cNvSpPr txBox="1"/>
          <p:nvPr/>
        </p:nvSpPr>
        <p:spPr>
          <a:xfrm>
            <a:off x="6524486" y="1111369"/>
            <a:ext cx="1083367" cy="369332"/>
          </a:xfrm>
          <a:prstGeom prst="rect">
            <a:avLst/>
          </a:prstGeom>
          <a:noFill/>
        </p:spPr>
        <p:txBody>
          <a:bodyPr wrap="square" rtlCol="0">
            <a:spAutoFit/>
          </a:bodyPr>
          <a:lstStyle/>
          <a:p>
            <a:r>
              <a:rPr lang="en-US" dirty="0"/>
              <a:t>Packet</a:t>
            </a:r>
          </a:p>
        </p:txBody>
      </p:sp>
      <p:sp>
        <p:nvSpPr>
          <p:cNvPr id="3" name="Date Placeholder 2">
            <a:extLst>
              <a:ext uri="{FF2B5EF4-FFF2-40B4-BE49-F238E27FC236}">
                <a16:creationId xmlns:a16="http://schemas.microsoft.com/office/drawing/2014/main" id="{29E22EAB-6329-C44C-B29B-784843AEA1AC}"/>
              </a:ext>
            </a:extLst>
          </p:cNvPr>
          <p:cNvSpPr>
            <a:spLocks noGrp="1"/>
          </p:cNvSpPr>
          <p:nvPr>
            <p:ph type="dt" sz="half" idx="10"/>
          </p:nvPr>
        </p:nvSpPr>
        <p:spPr/>
        <p:txBody>
          <a:bodyPr/>
          <a:lstStyle/>
          <a:p>
            <a:r>
              <a:rPr lang="en-US"/>
              <a:t>November 16, 2021</a:t>
            </a:r>
            <a:endParaRPr lang="id-ID"/>
          </a:p>
        </p:txBody>
      </p:sp>
      <p:sp>
        <p:nvSpPr>
          <p:cNvPr id="132" name="Rectangle 131">
            <a:extLst>
              <a:ext uri="{FF2B5EF4-FFF2-40B4-BE49-F238E27FC236}">
                <a16:creationId xmlns:a16="http://schemas.microsoft.com/office/drawing/2014/main" id="{72EE7D3E-428B-C941-8E07-614FAE836AA9}"/>
              </a:ext>
            </a:extLst>
          </p:cNvPr>
          <p:cNvSpPr/>
          <p:nvPr/>
        </p:nvSpPr>
        <p:spPr>
          <a:xfrm>
            <a:off x="151075" y="1243428"/>
            <a:ext cx="975360" cy="4479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highlight>
                  <a:srgbClr val="FFFF00"/>
                </a:highlight>
              </a:rPr>
              <a:t>Phase 1</a:t>
            </a:r>
          </a:p>
        </p:txBody>
      </p:sp>
    </p:spTree>
    <p:extLst>
      <p:ext uri="{BB962C8B-B14F-4D97-AF65-F5344CB8AC3E}">
        <p14:creationId xmlns:p14="http://schemas.microsoft.com/office/powerpoint/2010/main" val="369802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1"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up)">
                                      <p:cBhvr>
                                        <p:cTn id="40" dur="500"/>
                                        <p:tgtEl>
                                          <p:spTgt spid="52"/>
                                        </p:tgtEl>
                                      </p:cBhvr>
                                    </p:animEffec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par>
                                <p:cTn id="44" presetID="22" presetClass="entr" presetSubtype="1"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up)">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up)">
                                      <p:cBhvr>
                                        <p:cTn id="51" dur="500"/>
                                        <p:tgtEl>
                                          <p:spTgt spid="42"/>
                                        </p:tgtEl>
                                      </p:cBhvr>
                                    </p:animEffect>
                                  </p:childTnLst>
                                </p:cTn>
                              </p:par>
                              <p:par>
                                <p:cTn id="52" presetID="22" presetClass="entr" presetSubtype="1"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par>
                                <p:cTn id="55" presetID="22" presetClass="entr" presetSubtype="1"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up)">
                                      <p:cBhvr>
                                        <p:cTn id="57" dur="500"/>
                                        <p:tgtEl>
                                          <p:spTgt spid="38"/>
                                        </p:tgtEl>
                                      </p:cBhvr>
                                    </p:animEffect>
                                  </p:childTnLst>
                                </p:cTn>
                              </p:par>
                              <p:par>
                                <p:cTn id="58" presetID="22" presetClass="entr" presetSubtype="4"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down)">
                                      <p:cBhvr>
                                        <p:cTn id="60" dur="500"/>
                                        <p:tgtEl>
                                          <p:spTgt spid="53"/>
                                        </p:tgtEl>
                                      </p:cBhvr>
                                    </p:animEffect>
                                  </p:childTnLst>
                                </p:cTn>
                              </p:par>
                              <p:par>
                                <p:cTn id="61" presetID="22" presetClass="entr" presetSubtype="4"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down)">
                                      <p:cBhvr>
                                        <p:cTn id="63" dur="500"/>
                                        <p:tgtEl>
                                          <p:spTgt spid="51"/>
                                        </p:tgtEl>
                                      </p:cBhvr>
                                    </p:animEffect>
                                  </p:childTnLst>
                                </p:cTn>
                              </p:par>
                              <p:par>
                                <p:cTn id="64" presetID="22" presetClass="entr" presetSubtype="4"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down)">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right)">
                                      <p:cBhvr>
                                        <p:cTn id="87" dur="500"/>
                                        <p:tgtEl>
                                          <p:spTgt spid="111"/>
                                        </p:tgtEl>
                                      </p:cBhvr>
                                    </p:animEffect>
                                  </p:childTnLst>
                                </p:cTn>
                              </p:par>
                              <p:par>
                                <p:cTn id="88" presetID="22" presetClass="entr" presetSubtype="2" fill="hold" nodeType="withEffect">
                                  <p:stCondLst>
                                    <p:cond delay="0"/>
                                  </p:stCondLst>
                                  <p:childTnLst>
                                    <p:set>
                                      <p:cBhvr>
                                        <p:cTn id="89" dur="1" fill="hold">
                                          <p:stCondLst>
                                            <p:cond delay="0"/>
                                          </p:stCondLst>
                                        </p:cTn>
                                        <p:tgtEl>
                                          <p:spTgt spid="117"/>
                                        </p:tgtEl>
                                        <p:attrNameLst>
                                          <p:attrName>style.visibility</p:attrName>
                                        </p:attrNameLst>
                                      </p:cBhvr>
                                      <p:to>
                                        <p:strVal val="visible"/>
                                      </p:to>
                                    </p:set>
                                    <p:animEffect transition="in" filter="wipe(right)">
                                      <p:cBhvr>
                                        <p:cTn id="90" dur="500"/>
                                        <p:tgtEl>
                                          <p:spTgt spid="1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22"/>
                                        </p:tgtEl>
                                        <p:attrNameLst>
                                          <p:attrName>style.visibility</p:attrName>
                                        </p:attrNameLst>
                                      </p:cBhvr>
                                      <p:to>
                                        <p:strVal val="visible"/>
                                      </p:to>
                                    </p:set>
                                    <p:animEffect transition="in" filter="wipe(left)">
                                      <p:cBhvr>
                                        <p:cTn id="95" dur="500"/>
                                        <p:tgtEl>
                                          <p:spTgt spid="122"/>
                                        </p:tgtEl>
                                      </p:cBhvr>
                                    </p:animEffect>
                                  </p:childTnLst>
                                </p:cTn>
                              </p:par>
                              <p:par>
                                <p:cTn id="96" presetID="22" presetClass="entr" presetSubtype="8" fill="hold" nodeType="withEffect">
                                  <p:stCondLst>
                                    <p:cond delay="0"/>
                                  </p:stCondLst>
                                  <p:childTnLst>
                                    <p:set>
                                      <p:cBhvr>
                                        <p:cTn id="97" dur="1" fill="hold">
                                          <p:stCondLst>
                                            <p:cond delay="0"/>
                                          </p:stCondLst>
                                        </p:cTn>
                                        <p:tgtEl>
                                          <p:spTgt spid="123"/>
                                        </p:tgtEl>
                                        <p:attrNameLst>
                                          <p:attrName>style.visibility</p:attrName>
                                        </p:attrNameLst>
                                      </p:cBhvr>
                                      <p:to>
                                        <p:strVal val="visible"/>
                                      </p:to>
                                    </p:set>
                                    <p:animEffect transition="in" filter="wipe(left)">
                                      <p:cBhvr>
                                        <p:cTn id="98" dur="500"/>
                                        <p:tgtEl>
                                          <p:spTgt spid="12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124"/>
                                        </p:tgtEl>
                                        <p:attrNameLst>
                                          <p:attrName>style.visibility</p:attrName>
                                        </p:attrNameLst>
                                      </p:cBhvr>
                                      <p:to>
                                        <p:strVal val="visible"/>
                                      </p:to>
                                    </p:set>
                                    <p:animEffect transition="in" filter="wipe(left)">
                                      <p:cBhvr>
                                        <p:cTn id="103" dur="500"/>
                                        <p:tgtEl>
                                          <p:spTgt spid="124"/>
                                        </p:tgtEl>
                                      </p:cBhvr>
                                    </p:animEffect>
                                  </p:childTnLst>
                                </p:cTn>
                              </p:par>
                              <p:par>
                                <p:cTn id="104" presetID="22" presetClass="entr" presetSubtype="8" fill="hold" nodeType="withEffect">
                                  <p:stCondLst>
                                    <p:cond delay="0"/>
                                  </p:stCondLst>
                                  <p:childTnLst>
                                    <p:set>
                                      <p:cBhvr>
                                        <p:cTn id="105" dur="1" fill="hold">
                                          <p:stCondLst>
                                            <p:cond delay="0"/>
                                          </p:stCondLst>
                                        </p:cTn>
                                        <p:tgtEl>
                                          <p:spTgt spid="131"/>
                                        </p:tgtEl>
                                        <p:attrNameLst>
                                          <p:attrName>style.visibility</p:attrName>
                                        </p:attrNameLst>
                                      </p:cBhvr>
                                      <p:to>
                                        <p:strVal val="visible"/>
                                      </p:to>
                                    </p:set>
                                    <p:animEffect transition="in" filter="wipe(left)">
                                      <p:cBhvr>
                                        <p:cTn id="106" dur="500"/>
                                        <p:tgtEl>
                                          <p:spTgt spid="131"/>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136"/>
                                        </p:tgtEl>
                                        <p:attrNameLst>
                                          <p:attrName>style.visibility</p:attrName>
                                        </p:attrNameLst>
                                      </p:cBhvr>
                                      <p:to>
                                        <p:strVal val="visible"/>
                                      </p:to>
                                    </p:set>
                                    <p:animEffect transition="in" filter="wipe(left)">
                                      <p:cBhvr>
                                        <p:cTn id="111" dur="500"/>
                                        <p:tgtEl>
                                          <p:spTgt spid="136"/>
                                        </p:tgtEl>
                                      </p:cBhvr>
                                    </p:animEffect>
                                  </p:childTnLst>
                                </p:cTn>
                              </p:par>
                              <p:par>
                                <p:cTn id="112" presetID="22" presetClass="entr" presetSubtype="8" fill="hold" nodeType="withEffect">
                                  <p:stCondLst>
                                    <p:cond delay="0"/>
                                  </p:stCondLst>
                                  <p:childTnLst>
                                    <p:set>
                                      <p:cBhvr>
                                        <p:cTn id="113" dur="1" fill="hold">
                                          <p:stCondLst>
                                            <p:cond delay="0"/>
                                          </p:stCondLst>
                                        </p:cTn>
                                        <p:tgtEl>
                                          <p:spTgt spid="137"/>
                                        </p:tgtEl>
                                        <p:attrNameLst>
                                          <p:attrName>style.visibility</p:attrName>
                                        </p:attrNameLst>
                                      </p:cBhvr>
                                      <p:to>
                                        <p:strVal val="visible"/>
                                      </p:to>
                                    </p:set>
                                    <p:animEffect transition="in" filter="wipe(left)">
                                      <p:cBhvr>
                                        <p:cTn id="114" dur="500"/>
                                        <p:tgtEl>
                                          <p:spTgt spid="137"/>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04"/>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0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138"/>
                                        </p:tgtEl>
                                        <p:attrNameLst>
                                          <p:attrName>style.visibility</p:attrName>
                                        </p:attrNameLst>
                                      </p:cBhvr>
                                      <p:to>
                                        <p:strVal val="visible"/>
                                      </p:to>
                                    </p:set>
                                    <p:animEffect transition="in" filter="wipe(left)">
                                      <p:cBhvr>
                                        <p:cTn id="135" dur="500"/>
                                        <p:tgtEl>
                                          <p:spTgt spid="138"/>
                                        </p:tgtEl>
                                      </p:cBhvr>
                                    </p:animEffect>
                                  </p:childTnLst>
                                </p:cTn>
                              </p:par>
                              <p:par>
                                <p:cTn id="136" presetID="22" presetClass="entr" presetSubtype="8" fill="hold" nodeType="withEffect">
                                  <p:stCondLst>
                                    <p:cond delay="0"/>
                                  </p:stCondLst>
                                  <p:childTnLst>
                                    <p:set>
                                      <p:cBhvr>
                                        <p:cTn id="137" dur="1" fill="hold">
                                          <p:stCondLst>
                                            <p:cond delay="0"/>
                                          </p:stCondLst>
                                        </p:cTn>
                                        <p:tgtEl>
                                          <p:spTgt spid="145"/>
                                        </p:tgtEl>
                                        <p:attrNameLst>
                                          <p:attrName>style.visibility</p:attrName>
                                        </p:attrNameLst>
                                      </p:cBhvr>
                                      <p:to>
                                        <p:strVal val="visible"/>
                                      </p:to>
                                    </p:set>
                                    <p:animEffect transition="in" filter="wipe(left)">
                                      <p:cBhvr>
                                        <p:cTn id="138" dur="500"/>
                                        <p:tgtEl>
                                          <p:spTgt spid="145"/>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nodeType="clickEffect">
                                  <p:stCondLst>
                                    <p:cond delay="0"/>
                                  </p:stCondLst>
                                  <p:childTnLst>
                                    <p:set>
                                      <p:cBhvr>
                                        <p:cTn id="142" dur="1" fill="hold">
                                          <p:stCondLst>
                                            <p:cond delay="0"/>
                                          </p:stCondLst>
                                        </p:cTn>
                                        <p:tgtEl>
                                          <p:spTgt spid="150"/>
                                        </p:tgtEl>
                                        <p:attrNameLst>
                                          <p:attrName>style.visibility</p:attrName>
                                        </p:attrNameLst>
                                      </p:cBhvr>
                                      <p:to>
                                        <p:strVal val="visible"/>
                                      </p:to>
                                    </p:set>
                                    <p:animEffect transition="in" filter="wipe(left)">
                                      <p:cBhvr>
                                        <p:cTn id="143" dur="500"/>
                                        <p:tgtEl>
                                          <p:spTgt spid="150"/>
                                        </p:tgtEl>
                                      </p:cBhvr>
                                    </p:animEffect>
                                  </p:childTnLst>
                                </p:cTn>
                              </p:par>
                              <p:par>
                                <p:cTn id="144" presetID="22" presetClass="entr" presetSubtype="8" fill="hold" nodeType="withEffect">
                                  <p:stCondLst>
                                    <p:cond delay="0"/>
                                  </p:stCondLst>
                                  <p:childTnLst>
                                    <p:set>
                                      <p:cBhvr>
                                        <p:cTn id="145" dur="1" fill="hold">
                                          <p:stCondLst>
                                            <p:cond delay="0"/>
                                          </p:stCondLst>
                                        </p:cTn>
                                        <p:tgtEl>
                                          <p:spTgt spid="153"/>
                                        </p:tgtEl>
                                        <p:attrNameLst>
                                          <p:attrName>style.visibility</p:attrName>
                                        </p:attrNameLst>
                                      </p:cBhvr>
                                      <p:to>
                                        <p:strVal val="visible"/>
                                      </p:to>
                                    </p:set>
                                    <p:animEffect transition="in" filter="wipe(left)">
                                      <p:cBhvr>
                                        <p:cTn id="146" dur="500"/>
                                        <p:tgtEl>
                                          <p:spTgt spid="153"/>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nodeType="clickEffect">
                                  <p:stCondLst>
                                    <p:cond delay="0"/>
                                  </p:stCondLst>
                                  <p:childTnLst>
                                    <p:set>
                                      <p:cBhvr>
                                        <p:cTn id="150" dur="1" fill="hold">
                                          <p:stCondLst>
                                            <p:cond delay="0"/>
                                          </p:stCondLst>
                                        </p:cTn>
                                        <p:tgtEl>
                                          <p:spTgt spid="171"/>
                                        </p:tgtEl>
                                        <p:attrNameLst>
                                          <p:attrName>style.visibility</p:attrName>
                                        </p:attrNameLst>
                                      </p:cBhvr>
                                      <p:to>
                                        <p:strVal val="visible"/>
                                      </p:to>
                                    </p:set>
                                    <p:animEffect transition="in" filter="wipe(left)">
                                      <p:cBhvr>
                                        <p:cTn id="151" dur="500"/>
                                        <p:tgtEl>
                                          <p:spTgt spid="171"/>
                                        </p:tgtEl>
                                      </p:cBhvr>
                                    </p:animEffect>
                                  </p:childTnLst>
                                </p:cTn>
                              </p:par>
                              <p:par>
                                <p:cTn id="152" presetID="22" presetClass="entr" presetSubtype="8" fill="hold" nodeType="withEffect">
                                  <p:stCondLst>
                                    <p:cond delay="0"/>
                                  </p:stCondLst>
                                  <p:childTnLst>
                                    <p:set>
                                      <p:cBhvr>
                                        <p:cTn id="153" dur="1" fill="hold">
                                          <p:stCondLst>
                                            <p:cond delay="0"/>
                                          </p:stCondLst>
                                        </p:cTn>
                                        <p:tgtEl>
                                          <p:spTgt spid="172"/>
                                        </p:tgtEl>
                                        <p:attrNameLst>
                                          <p:attrName>style.visibility</p:attrName>
                                        </p:attrNameLst>
                                      </p:cBhvr>
                                      <p:to>
                                        <p:strVal val="visible"/>
                                      </p:to>
                                    </p:set>
                                    <p:animEffect transition="in" filter="wipe(left)">
                                      <p:cBhvr>
                                        <p:cTn id="154" dur="500"/>
                                        <p:tgtEl>
                                          <p:spTgt spid="172"/>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73">
                                            <p:txEl>
                                              <p:pRg st="0" end="0"/>
                                            </p:txEl>
                                          </p:spTgt>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73">
                                            <p:txEl>
                                              <p:pRg st="1" end="1"/>
                                            </p:txEl>
                                          </p:spTgt>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p:bldP spid="30" grpId="0"/>
      <p:bldP spid="31" grpId="0"/>
      <p:bldP spid="32" grpId="0"/>
      <p:bldP spid="33" grpId="0"/>
      <p:bldP spid="35" grpId="0"/>
      <p:bldP spid="36" grpId="0" animBg="1"/>
      <p:bldP spid="78" grpId="0"/>
      <p:bldP spid="79" grpId="0"/>
      <p:bldP spid="80" grpId="0"/>
      <p:bldP spid="105" grpId="0"/>
      <p:bldP spid="106" grpId="0"/>
      <p:bldP spid="107" grpId="0"/>
      <p:bldP spid="108" grpId="0" animBg="1"/>
      <p:bldP spid="10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5F0E-5654-5147-9301-5B3B8CB8953B}"/>
              </a:ext>
            </a:extLst>
          </p:cNvPr>
          <p:cNvSpPr>
            <a:spLocks noGrp="1"/>
          </p:cNvSpPr>
          <p:nvPr>
            <p:ph type="title"/>
          </p:nvPr>
        </p:nvSpPr>
        <p:spPr/>
        <p:txBody>
          <a:bodyPr>
            <a:normAutofit fontScale="90000"/>
          </a:bodyPr>
          <a:lstStyle/>
          <a:p>
            <a:r>
              <a:rPr lang="en-US" dirty="0"/>
              <a:t>Outline </a:t>
            </a:r>
          </a:p>
        </p:txBody>
      </p:sp>
      <p:sp>
        <p:nvSpPr>
          <p:cNvPr id="3" name="Date Placeholder 2">
            <a:extLst>
              <a:ext uri="{FF2B5EF4-FFF2-40B4-BE49-F238E27FC236}">
                <a16:creationId xmlns:a16="http://schemas.microsoft.com/office/drawing/2014/main" id="{3E7238F1-178D-4749-8E7E-DA39B97330BC}"/>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973216B3-BA39-0843-BC3F-B67369E6C726}"/>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B323D3A3-A723-6B44-8317-1CE67ADE0712}"/>
              </a:ext>
            </a:extLst>
          </p:cNvPr>
          <p:cNvSpPr>
            <a:spLocks noGrp="1"/>
          </p:cNvSpPr>
          <p:nvPr>
            <p:ph type="sldNum" sz="quarter" idx="12"/>
          </p:nvPr>
        </p:nvSpPr>
        <p:spPr/>
        <p:txBody>
          <a:bodyPr/>
          <a:lstStyle/>
          <a:p>
            <a:fld id="{66460FDD-9629-4AEC-8D26-475411E7BDE6}" type="slidenum">
              <a:rPr lang="id-ID" smtClean="0"/>
              <a:pPr/>
              <a:t>28</a:t>
            </a:fld>
            <a:endParaRPr lang="id-ID"/>
          </a:p>
        </p:txBody>
      </p:sp>
      <p:sp>
        <p:nvSpPr>
          <p:cNvPr id="6" name="Content Placeholder 5">
            <a:extLst>
              <a:ext uri="{FF2B5EF4-FFF2-40B4-BE49-F238E27FC236}">
                <a16:creationId xmlns:a16="http://schemas.microsoft.com/office/drawing/2014/main" id="{6F635ED8-8880-8940-8A0C-FD8B0DE88919}"/>
              </a:ext>
            </a:extLst>
          </p:cNvPr>
          <p:cNvSpPr>
            <a:spLocks noGrp="1"/>
          </p:cNvSpPr>
          <p:nvPr>
            <p:ph idx="1"/>
          </p:nvPr>
        </p:nvSpPr>
        <p:spPr/>
        <p:txBody>
          <a:bodyPr>
            <a:normAutofit/>
          </a:bodyPr>
          <a:lstStyle/>
          <a:p>
            <a:r>
              <a:rPr lang="en-US" b="1" dirty="0">
                <a:solidFill>
                  <a:schemeClr val="bg1">
                    <a:lumMod val="50000"/>
                  </a:schemeClr>
                </a:solidFill>
              </a:rPr>
              <a:t>Background</a:t>
            </a:r>
          </a:p>
          <a:p>
            <a:pPr lvl="1"/>
            <a:r>
              <a:rPr lang="en-US" dirty="0">
                <a:solidFill>
                  <a:schemeClr val="bg1">
                    <a:lumMod val="50000"/>
                  </a:schemeClr>
                </a:solidFill>
              </a:rPr>
              <a:t>Networks-on-Chip</a:t>
            </a:r>
          </a:p>
          <a:p>
            <a:pPr lvl="1"/>
            <a:r>
              <a:rPr lang="en-US" dirty="0">
                <a:solidFill>
                  <a:schemeClr val="bg1">
                    <a:lumMod val="50000"/>
                  </a:schemeClr>
                </a:solidFill>
              </a:rPr>
              <a:t>Deadlock-Freedom Techniques</a:t>
            </a:r>
          </a:p>
          <a:p>
            <a:r>
              <a:rPr lang="en-US" b="1" dirty="0">
                <a:solidFill>
                  <a:schemeClr val="bg1">
                    <a:lumMod val="50000"/>
                  </a:schemeClr>
                </a:solidFill>
              </a:rPr>
              <a:t>SEEC</a:t>
            </a:r>
          </a:p>
          <a:p>
            <a:pPr lvl="1"/>
            <a:r>
              <a:rPr lang="en-US" dirty="0">
                <a:solidFill>
                  <a:schemeClr val="bg1">
                    <a:lumMod val="50000"/>
                  </a:schemeClr>
                </a:solidFill>
              </a:rPr>
              <a:t>Overview</a:t>
            </a:r>
          </a:p>
          <a:p>
            <a:pPr lvl="1"/>
            <a:r>
              <a:rPr lang="en-US" dirty="0">
                <a:solidFill>
                  <a:schemeClr val="bg1">
                    <a:lumMod val="50000"/>
                  </a:schemeClr>
                </a:solidFill>
              </a:rPr>
              <a:t>Walkthrough</a:t>
            </a:r>
          </a:p>
          <a:p>
            <a:pPr lvl="1"/>
            <a:r>
              <a:rPr lang="en-US" dirty="0">
                <a:solidFill>
                  <a:schemeClr val="bg1">
                    <a:lumMod val="50000"/>
                  </a:schemeClr>
                </a:solidFill>
              </a:rPr>
              <a:t>Features</a:t>
            </a:r>
          </a:p>
          <a:p>
            <a:pPr lvl="1"/>
            <a:r>
              <a:rPr lang="en-US" dirty="0">
                <a:solidFill>
                  <a:schemeClr val="bg1">
                    <a:lumMod val="50000"/>
                  </a:schemeClr>
                </a:solidFill>
              </a:rPr>
              <a:t>Optimizations</a:t>
            </a:r>
          </a:p>
          <a:p>
            <a:r>
              <a:rPr lang="en-US" b="1" dirty="0">
                <a:solidFill>
                  <a:schemeClr val="accent5"/>
                </a:solidFill>
              </a:rPr>
              <a:t>Evaluations</a:t>
            </a:r>
          </a:p>
          <a:p>
            <a:r>
              <a:rPr lang="en-US" dirty="0"/>
              <a:t>Conclusions</a:t>
            </a:r>
          </a:p>
        </p:txBody>
      </p:sp>
    </p:spTree>
    <p:extLst>
      <p:ext uri="{BB962C8B-B14F-4D97-AF65-F5344CB8AC3E}">
        <p14:creationId xmlns:p14="http://schemas.microsoft.com/office/powerpoint/2010/main" val="487334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4E54-5850-2747-A714-F10370FDFA67}"/>
              </a:ext>
            </a:extLst>
          </p:cNvPr>
          <p:cNvSpPr>
            <a:spLocks noGrp="1"/>
          </p:cNvSpPr>
          <p:nvPr>
            <p:ph type="title"/>
          </p:nvPr>
        </p:nvSpPr>
        <p:spPr/>
        <p:txBody>
          <a:bodyPr>
            <a:normAutofit fontScale="90000"/>
          </a:bodyPr>
          <a:lstStyle/>
          <a:p>
            <a:r>
              <a:rPr lang="en-US" dirty="0"/>
              <a:t>Evaluations Methodology</a:t>
            </a:r>
          </a:p>
        </p:txBody>
      </p:sp>
      <p:sp>
        <p:nvSpPr>
          <p:cNvPr id="6" name="Footer Placeholder 3">
            <a:extLst>
              <a:ext uri="{FF2B5EF4-FFF2-40B4-BE49-F238E27FC236}">
                <a16:creationId xmlns:a16="http://schemas.microsoft.com/office/drawing/2014/main" id="{9703A697-3C3A-4A5D-8C79-0E71E1F06B3F}"/>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1868F2C8-7ECB-BE49-BB13-9929DAEABE8D}"/>
              </a:ext>
            </a:extLst>
          </p:cNvPr>
          <p:cNvSpPr>
            <a:spLocks noGrp="1"/>
          </p:cNvSpPr>
          <p:nvPr>
            <p:ph type="sldNum" sz="quarter" idx="12"/>
          </p:nvPr>
        </p:nvSpPr>
        <p:spPr/>
        <p:txBody>
          <a:bodyPr/>
          <a:lstStyle/>
          <a:p>
            <a:fld id="{0D1D0697-F66A-EE4C-B4D3-9802540BCCA0}" type="slidenum">
              <a:rPr lang="en-US" smtClean="0"/>
              <a:t>29</a:t>
            </a:fld>
            <a:endParaRPr lang="en-US"/>
          </a:p>
        </p:txBody>
      </p:sp>
      <p:sp>
        <p:nvSpPr>
          <p:cNvPr id="3" name="Content Placeholder 2">
            <a:extLst>
              <a:ext uri="{FF2B5EF4-FFF2-40B4-BE49-F238E27FC236}">
                <a16:creationId xmlns:a16="http://schemas.microsoft.com/office/drawing/2014/main" id="{46507FBB-3F54-B146-9C5A-B87A98D27A3F}"/>
              </a:ext>
            </a:extLst>
          </p:cNvPr>
          <p:cNvSpPr>
            <a:spLocks noGrp="1"/>
          </p:cNvSpPr>
          <p:nvPr>
            <p:ph idx="1"/>
          </p:nvPr>
        </p:nvSpPr>
        <p:spPr/>
        <p:txBody>
          <a:bodyPr>
            <a:normAutofit/>
          </a:bodyPr>
          <a:lstStyle/>
          <a:p>
            <a:r>
              <a:rPr lang="en-US" dirty="0"/>
              <a:t>gem5 for full system and synthetic simulations</a:t>
            </a:r>
          </a:p>
          <a:p>
            <a:r>
              <a:rPr lang="en-US" dirty="0"/>
              <a:t>Garnet2.0 for network simulation</a:t>
            </a:r>
          </a:p>
          <a:p>
            <a:r>
              <a:rPr lang="en-US" dirty="0"/>
              <a:t>SEEC/</a:t>
            </a:r>
            <a:r>
              <a:rPr lang="en-US" dirty="0" err="1"/>
              <a:t>mSEEC</a:t>
            </a:r>
            <a:r>
              <a:rPr lang="en-US" dirty="0"/>
              <a:t> uses minimal adaptive routing algorithm with full path diversity</a:t>
            </a:r>
          </a:p>
          <a:p>
            <a:r>
              <a:rPr lang="en-US" dirty="0"/>
              <a:t>Virtual Cut Through Buffer Management</a:t>
            </a:r>
          </a:p>
          <a:p>
            <a:r>
              <a:rPr lang="en-US" dirty="0"/>
              <a:t>Evaluated on 4x4 (16 nodes), 8x8 (64 nodes), and 16x16 (256 nodes) Mesh topology</a:t>
            </a:r>
          </a:p>
        </p:txBody>
      </p:sp>
      <p:sp>
        <p:nvSpPr>
          <p:cNvPr id="4" name="Date Placeholder 3">
            <a:extLst>
              <a:ext uri="{FF2B5EF4-FFF2-40B4-BE49-F238E27FC236}">
                <a16:creationId xmlns:a16="http://schemas.microsoft.com/office/drawing/2014/main" id="{C34FD639-25B8-C147-8EB6-D53FA2235DE2}"/>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3363238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8904-BA03-974F-9EA4-A1939883B3F7}"/>
              </a:ext>
            </a:extLst>
          </p:cNvPr>
          <p:cNvSpPr>
            <a:spLocks noGrp="1"/>
          </p:cNvSpPr>
          <p:nvPr>
            <p:ph type="title"/>
          </p:nvPr>
        </p:nvSpPr>
        <p:spPr/>
        <p:txBody>
          <a:bodyPr>
            <a:normAutofit fontScale="90000"/>
          </a:bodyPr>
          <a:lstStyle/>
          <a:p>
            <a:r>
              <a:rPr lang="en-US" dirty="0">
                <a:sym typeface="Wingdings" pitchFamily="2" charset="2"/>
              </a:rPr>
              <a:t>Why do we need Networks-on-Chip?</a:t>
            </a:r>
            <a:endParaRPr lang="en-US" dirty="0"/>
          </a:p>
        </p:txBody>
      </p:sp>
      <p:sp>
        <p:nvSpPr>
          <p:cNvPr id="3" name="Date Placeholder 2">
            <a:extLst>
              <a:ext uri="{FF2B5EF4-FFF2-40B4-BE49-F238E27FC236}">
                <a16:creationId xmlns:a16="http://schemas.microsoft.com/office/drawing/2014/main" id="{1F3E890A-8609-6547-B624-B7003680DB61}"/>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18701E44-E7E2-CF49-9021-F6E06F800894}"/>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AF3DE299-B8E2-5149-90E9-18A6BF18E4CF}"/>
              </a:ext>
            </a:extLst>
          </p:cNvPr>
          <p:cNvSpPr>
            <a:spLocks noGrp="1"/>
          </p:cNvSpPr>
          <p:nvPr>
            <p:ph type="sldNum" sz="quarter" idx="12"/>
          </p:nvPr>
        </p:nvSpPr>
        <p:spPr/>
        <p:txBody>
          <a:bodyPr/>
          <a:lstStyle/>
          <a:p>
            <a:fld id="{66460FDD-9629-4AEC-8D26-475411E7BDE6}" type="slidenum">
              <a:rPr lang="id-ID" smtClean="0"/>
              <a:pPr/>
              <a:t>3</a:t>
            </a:fld>
            <a:endParaRPr lang="id-ID"/>
          </a:p>
        </p:txBody>
      </p:sp>
      <p:pic>
        <p:nvPicPr>
          <p:cNvPr id="7" name="Picture 6">
            <a:extLst>
              <a:ext uri="{FF2B5EF4-FFF2-40B4-BE49-F238E27FC236}">
                <a16:creationId xmlns:a16="http://schemas.microsoft.com/office/drawing/2014/main" id="{5336C465-7877-5448-A7CA-DD4302082ED8}"/>
              </a:ext>
            </a:extLst>
          </p:cNvPr>
          <p:cNvPicPr>
            <a:picLocks noChangeAspect="1"/>
          </p:cNvPicPr>
          <p:nvPr/>
        </p:nvPicPr>
        <p:blipFill>
          <a:blip r:embed="rId2"/>
          <a:stretch>
            <a:fillRect/>
          </a:stretch>
        </p:blipFill>
        <p:spPr>
          <a:xfrm>
            <a:off x="838200" y="1044760"/>
            <a:ext cx="7722704" cy="5123827"/>
          </a:xfrm>
          <a:prstGeom prst="rect">
            <a:avLst/>
          </a:prstGeom>
        </p:spPr>
      </p:pic>
      <p:sp>
        <p:nvSpPr>
          <p:cNvPr id="8" name="Oval 7">
            <a:extLst>
              <a:ext uri="{FF2B5EF4-FFF2-40B4-BE49-F238E27FC236}">
                <a16:creationId xmlns:a16="http://schemas.microsoft.com/office/drawing/2014/main" id="{90FCF3CE-88E9-B847-8F01-DE0BDE91E5D3}"/>
              </a:ext>
            </a:extLst>
          </p:cNvPr>
          <p:cNvSpPr/>
          <p:nvPr/>
        </p:nvSpPr>
        <p:spPr>
          <a:xfrm>
            <a:off x="6109252" y="4292474"/>
            <a:ext cx="2120348" cy="10795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100E02DC-876B-6D43-9C90-FFBD12440539}"/>
              </a:ext>
            </a:extLst>
          </p:cNvPr>
          <p:cNvSpPr txBox="1"/>
          <p:nvPr/>
        </p:nvSpPr>
        <p:spPr>
          <a:xfrm>
            <a:off x="9405825" y="2663686"/>
            <a:ext cx="2080404" cy="400110"/>
          </a:xfrm>
          <a:prstGeom prst="rect">
            <a:avLst/>
          </a:prstGeom>
          <a:noFill/>
        </p:spPr>
        <p:txBody>
          <a:bodyPr wrap="square" rtlCol="0">
            <a:spAutoFit/>
          </a:bodyPr>
          <a:lstStyle/>
          <a:p>
            <a:r>
              <a:rPr lang="en-US" sz="2000" b="1" dirty="0"/>
              <a:t>Many Core </a:t>
            </a:r>
          </a:p>
        </p:txBody>
      </p:sp>
      <p:sp>
        <p:nvSpPr>
          <p:cNvPr id="10" name="TextBox 9">
            <a:extLst>
              <a:ext uri="{FF2B5EF4-FFF2-40B4-BE49-F238E27FC236}">
                <a16:creationId xmlns:a16="http://schemas.microsoft.com/office/drawing/2014/main" id="{12DD3436-6350-B947-B3CD-410EE59FC7FF}"/>
              </a:ext>
            </a:extLst>
          </p:cNvPr>
          <p:cNvSpPr txBox="1"/>
          <p:nvPr/>
        </p:nvSpPr>
        <p:spPr>
          <a:xfrm>
            <a:off x="9349584" y="4680963"/>
            <a:ext cx="2365337" cy="400110"/>
          </a:xfrm>
          <a:prstGeom prst="rect">
            <a:avLst/>
          </a:prstGeom>
          <a:noFill/>
        </p:spPr>
        <p:txBody>
          <a:bodyPr wrap="square" rtlCol="0">
            <a:spAutoFit/>
          </a:bodyPr>
          <a:lstStyle/>
          <a:p>
            <a:r>
              <a:rPr lang="en-US" sz="2000" b="1" dirty="0"/>
              <a:t>Network-on-Chip</a:t>
            </a:r>
          </a:p>
        </p:txBody>
      </p:sp>
      <p:sp>
        <p:nvSpPr>
          <p:cNvPr id="11" name="TextBox 10">
            <a:extLst>
              <a:ext uri="{FF2B5EF4-FFF2-40B4-BE49-F238E27FC236}">
                <a16:creationId xmlns:a16="http://schemas.microsoft.com/office/drawing/2014/main" id="{97221AF2-179A-A04E-B52F-CE791E1B170E}"/>
              </a:ext>
            </a:extLst>
          </p:cNvPr>
          <p:cNvSpPr txBox="1"/>
          <p:nvPr/>
        </p:nvSpPr>
        <p:spPr>
          <a:xfrm>
            <a:off x="9405825" y="3645423"/>
            <a:ext cx="2080404" cy="400110"/>
          </a:xfrm>
          <a:prstGeom prst="rect">
            <a:avLst/>
          </a:prstGeom>
          <a:noFill/>
        </p:spPr>
        <p:txBody>
          <a:bodyPr wrap="square" rtlCol="0">
            <a:spAutoFit/>
          </a:bodyPr>
          <a:lstStyle/>
          <a:p>
            <a:r>
              <a:rPr lang="en-US" sz="2000" b="1" dirty="0"/>
              <a:t>Communication</a:t>
            </a:r>
          </a:p>
        </p:txBody>
      </p:sp>
      <p:sp>
        <p:nvSpPr>
          <p:cNvPr id="12" name="Down Arrow 11">
            <a:extLst>
              <a:ext uri="{FF2B5EF4-FFF2-40B4-BE49-F238E27FC236}">
                <a16:creationId xmlns:a16="http://schemas.microsoft.com/office/drawing/2014/main" id="{A5B81E98-2348-6049-955B-D5135F7592B9}"/>
              </a:ext>
            </a:extLst>
          </p:cNvPr>
          <p:cNvSpPr/>
          <p:nvPr/>
        </p:nvSpPr>
        <p:spPr>
          <a:xfrm>
            <a:off x="9929192" y="3136824"/>
            <a:ext cx="314739" cy="381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6DE12A79-E75D-6145-BE54-B1B7AC9B9A51}"/>
              </a:ext>
            </a:extLst>
          </p:cNvPr>
          <p:cNvSpPr/>
          <p:nvPr/>
        </p:nvSpPr>
        <p:spPr>
          <a:xfrm>
            <a:off x="9929191" y="4169841"/>
            <a:ext cx="314739" cy="381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9785A0F-5F36-074C-8D2D-AC69A8F3C3C6}"/>
              </a:ext>
            </a:extLst>
          </p:cNvPr>
          <p:cNvSpPr txBox="1"/>
          <p:nvPr/>
        </p:nvSpPr>
        <p:spPr>
          <a:xfrm>
            <a:off x="9405825" y="1621852"/>
            <a:ext cx="2080404" cy="400110"/>
          </a:xfrm>
          <a:prstGeom prst="rect">
            <a:avLst/>
          </a:prstGeom>
          <a:noFill/>
        </p:spPr>
        <p:txBody>
          <a:bodyPr wrap="square" rtlCol="0">
            <a:spAutoFit/>
          </a:bodyPr>
          <a:lstStyle/>
          <a:p>
            <a:r>
              <a:rPr lang="en-US" sz="2000" b="1" dirty="0"/>
              <a:t>Power Wall</a:t>
            </a:r>
          </a:p>
        </p:txBody>
      </p:sp>
      <p:sp>
        <p:nvSpPr>
          <p:cNvPr id="16" name="Down Arrow 15">
            <a:extLst>
              <a:ext uri="{FF2B5EF4-FFF2-40B4-BE49-F238E27FC236}">
                <a16:creationId xmlns:a16="http://schemas.microsoft.com/office/drawing/2014/main" id="{9610CE0A-33AB-8F4E-B00C-DE5399DF20DC}"/>
              </a:ext>
            </a:extLst>
          </p:cNvPr>
          <p:cNvSpPr/>
          <p:nvPr/>
        </p:nvSpPr>
        <p:spPr>
          <a:xfrm>
            <a:off x="9929192" y="2094990"/>
            <a:ext cx="314739" cy="381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1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animBg="1"/>
      <p:bldP spid="13" grpId="0" animBg="1"/>
      <p:bldP spid="15"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50EC-D8B2-4BE1-9712-91FCFF9DB60B}"/>
              </a:ext>
            </a:extLst>
          </p:cNvPr>
          <p:cNvSpPr>
            <a:spLocks noGrp="1"/>
          </p:cNvSpPr>
          <p:nvPr>
            <p:ph type="title"/>
          </p:nvPr>
        </p:nvSpPr>
        <p:spPr/>
        <p:txBody>
          <a:bodyPr>
            <a:normAutofit fontScale="90000"/>
          </a:bodyPr>
          <a:lstStyle/>
          <a:p>
            <a:r>
              <a:rPr lang="en-US" dirty="0"/>
              <a:t>Results: Performance Sweep</a:t>
            </a:r>
          </a:p>
        </p:txBody>
      </p:sp>
      <p:sp>
        <p:nvSpPr>
          <p:cNvPr id="27" name="Footer Placeholder 3">
            <a:extLst>
              <a:ext uri="{FF2B5EF4-FFF2-40B4-BE49-F238E27FC236}">
                <a16:creationId xmlns:a16="http://schemas.microsoft.com/office/drawing/2014/main" id="{F304B845-728A-41C9-9007-B8832CC714DE}"/>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56DC08C7-5EB5-4EB8-95C0-E562F7E1D357}"/>
              </a:ext>
            </a:extLst>
          </p:cNvPr>
          <p:cNvSpPr>
            <a:spLocks noGrp="1"/>
          </p:cNvSpPr>
          <p:nvPr>
            <p:ph type="sldNum" sz="quarter" idx="12"/>
          </p:nvPr>
        </p:nvSpPr>
        <p:spPr/>
        <p:txBody>
          <a:bodyPr/>
          <a:lstStyle/>
          <a:p>
            <a:fld id="{0D1D0697-F66A-EE4C-B4D3-9802540BCCA0}" type="slidenum">
              <a:rPr lang="en-US" smtClean="0"/>
              <a:t>30</a:t>
            </a:fld>
            <a:endParaRPr lang="en-US"/>
          </a:p>
        </p:txBody>
      </p:sp>
      <p:sp>
        <p:nvSpPr>
          <p:cNvPr id="9" name="Content Placeholder 8">
            <a:extLst>
              <a:ext uri="{FF2B5EF4-FFF2-40B4-BE49-F238E27FC236}">
                <a16:creationId xmlns:a16="http://schemas.microsoft.com/office/drawing/2014/main" id="{A59290AF-D466-8C43-BFC8-63505A2F25DA}"/>
              </a:ext>
            </a:extLst>
          </p:cNvPr>
          <p:cNvSpPr>
            <a:spLocks noGrp="1"/>
          </p:cNvSpPr>
          <p:nvPr>
            <p:ph idx="1"/>
          </p:nvPr>
        </p:nvSpPr>
        <p:spPr/>
        <p:txBody>
          <a:bodyPr/>
          <a:lstStyle/>
          <a:p>
            <a:endParaRPr lang="en-US"/>
          </a:p>
        </p:txBody>
      </p:sp>
      <p:graphicFrame>
        <p:nvGraphicFramePr>
          <p:cNvPr id="6" name="1">
            <a:extLst>
              <a:ext uri="{FF2B5EF4-FFF2-40B4-BE49-F238E27FC236}">
                <a16:creationId xmlns:a16="http://schemas.microsoft.com/office/drawing/2014/main" id="{A056B1A6-901F-4F51-AAED-08287E9EE5DA}"/>
              </a:ext>
            </a:extLst>
          </p:cNvPr>
          <p:cNvGraphicFramePr>
            <a:graphicFrameLocks/>
          </p:cNvGraphicFramePr>
          <p:nvPr/>
        </p:nvGraphicFramePr>
        <p:xfrm>
          <a:off x="-1" y="1068676"/>
          <a:ext cx="5743575" cy="25000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1">
            <a:extLst>
              <a:ext uri="{FF2B5EF4-FFF2-40B4-BE49-F238E27FC236}">
                <a16:creationId xmlns:a16="http://schemas.microsoft.com/office/drawing/2014/main" id="{E9C39330-FCDD-4FCB-A6E7-5BB8C397B444}"/>
              </a:ext>
            </a:extLst>
          </p:cNvPr>
          <p:cNvGraphicFramePr>
            <a:graphicFrameLocks/>
          </p:cNvGraphicFramePr>
          <p:nvPr/>
        </p:nvGraphicFramePr>
        <p:xfrm>
          <a:off x="6515100" y="1050587"/>
          <a:ext cx="5588000" cy="25054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1">
            <a:extLst>
              <a:ext uri="{FF2B5EF4-FFF2-40B4-BE49-F238E27FC236}">
                <a16:creationId xmlns:a16="http://schemas.microsoft.com/office/drawing/2014/main" id="{1135104F-F556-44B0-982A-A6787B312006}"/>
              </a:ext>
            </a:extLst>
          </p:cNvPr>
          <p:cNvGraphicFramePr>
            <a:graphicFrameLocks/>
          </p:cNvGraphicFramePr>
          <p:nvPr/>
        </p:nvGraphicFramePr>
        <p:xfrm>
          <a:off x="2844801" y="3733800"/>
          <a:ext cx="6261100" cy="2635062"/>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4E235EF9-3348-49AA-982F-264DCE8620AD}"/>
              </a:ext>
            </a:extLst>
          </p:cNvPr>
          <p:cNvSpPr/>
          <p:nvPr/>
        </p:nvSpPr>
        <p:spPr>
          <a:xfrm>
            <a:off x="3976577" y="2775098"/>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E48140-6A26-4C58-BDF2-7FDC3EE2697D}"/>
              </a:ext>
            </a:extLst>
          </p:cNvPr>
          <p:cNvSpPr/>
          <p:nvPr/>
        </p:nvSpPr>
        <p:spPr>
          <a:xfrm>
            <a:off x="4426689" y="2768010"/>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9E98CA-6529-4FC9-AB9E-6FC789964202}"/>
              </a:ext>
            </a:extLst>
          </p:cNvPr>
          <p:cNvSpPr/>
          <p:nvPr/>
        </p:nvSpPr>
        <p:spPr>
          <a:xfrm>
            <a:off x="4876800" y="2739657"/>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04A00C-3C3B-467F-BD3C-E278275F5E7C}"/>
              </a:ext>
            </a:extLst>
          </p:cNvPr>
          <p:cNvSpPr/>
          <p:nvPr/>
        </p:nvSpPr>
        <p:spPr>
          <a:xfrm>
            <a:off x="8761228" y="2636875"/>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616334-911B-411E-BFF8-92C989611CD6}"/>
              </a:ext>
            </a:extLst>
          </p:cNvPr>
          <p:cNvSpPr/>
          <p:nvPr/>
        </p:nvSpPr>
        <p:spPr>
          <a:xfrm>
            <a:off x="10040680" y="2576624"/>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A2C5E1-80E3-40A5-98C4-B80978052ACF}"/>
              </a:ext>
            </a:extLst>
          </p:cNvPr>
          <p:cNvSpPr/>
          <p:nvPr/>
        </p:nvSpPr>
        <p:spPr>
          <a:xfrm>
            <a:off x="11500885" y="2527006"/>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3435F01-B75D-4DF5-A79E-9B1D484B2117}"/>
              </a:ext>
            </a:extLst>
          </p:cNvPr>
          <p:cNvSpPr/>
          <p:nvPr/>
        </p:nvSpPr>
        <p:spPr>
          <a:xfrm>
            <a:off x="4433778" y="5103629"/>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ACD08F-95ED-42C7-86B5-4065864F43C8}"/>
              </a:ext>
            </a:extLst>
          </p:cNvPr>
          <p:cNvSpPr/>
          <p:nvPr/>
        </p:nvSpPr>
        <p:spPr>
          <a:xfrm>
            <a:off x="4979583" y="5075275"/>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F3C8E8-571D-42B5-B704-A48F8A02F99F}"/>
              </a:ext>
            </a:extLst>
          </p:cNvPr>
          <p:cNvSpPr/>
          <p:nvPr/>
        </p:nvSpPr>
        <p:spPr>
          <a:xfrm>
            <a:off x="6035750" y="5036289"/>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533371-52E3-4C0D-97BD-7E85C2EDD38F}"/>
              </a:ext>
            </a:extLst>
          </p:cNvPr>
          <p:cNvSpPr/>
          <p:nvPr/>
        </p:nvSpPr>
        <p:spPr>
          <a:xfrm>
            <a:off x="6570923" y="4912242"/>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659E6C-866F-4E91-8082-5ACA3A8C4902}"/>
              </a:ext>
            </a:extLst>
          </p:cNvPr>
          <p:cNvSpPr/>
          <p:nvPr/>
        </p:nvSpPr>
        <p:spPr>
          <a:xfrm>
            <a:off x="8190616" y="4979581"/>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D7479A-87CA-204E-82A4-A85ACF3441D7}"/>
              </a:ext>
            </a:extLst>
          </p:cNvPr>
          <p:cNvSpPr/>
          <p:nvPr/>
        </p:nvSpPr>
        <p:spPr>
          <a:xfrm>
            <a:off x="-1" y="1020370"/>
            <a:ext cx="12192001" cy="5327730"/>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36CE3E6-8803-2448-8DF1-FE35F3048CFD}"/>
              </a:ext>
            </a:extLst>
          </p:cNvPr>
          <p:cNvSpPr/>
          <p:nvPr/>
        </p:nvSpPr>
        <p:spPr>
          <a:xfrm>
            <a:off x="122874" y="3568700"/>
            <a:ext cx="3134265" cy="67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11% over subactive techniques</a:t>
            </a:r>
          </a:p>
          <a:p>
            <a:r>
              <a:rPr lang="en-US" sz="1600" b="1" dirty="0">
                <a:solidFill>
                  <a:schemeClr val="tx1"/>
                </a:solidFill>
              </a:rPr>
              <a:t>25% over prior work</a:t>
            </a:r>
          </a:p>
        </p:txBody>
      </p:sp>
      <p:sp>
        <p:nvSpPr>
          <p:cNvPr id="25" name="Rectangle 24">
            <a:extLst>
              <a:ext uri="{FF2B5EF4-FFF2-40B4-BE49-F238E27FC236}">
                <a16:creationId xmlns:a16="http://schemas.microsoft.com/office/drawing/2014/main" id="{5D5F9DB1-96EE-1245-9D98-F89A86EAB290}"/>
              </a:ext>
            </a:extLst>
          </p:cNvPr>
          <p:cNvSpPr/>
          <p:nvPr/>
        </p:nvSpPr>
        <p:spPr>
          <a:xfrm>
            <a:off x="8816438" y="3564616"/>
            <a:ext cx="3134265" cy="67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30% over subactive techniques</a:t>
            </a:r>
          </a:p>
          <a:p>
            <a:r>
              <a:rPr lang="en-US" sz="1600" b="1" dirty="0">
                <a:solidFill>
                  <a:schemeClr val="tx1"/>
                </a:solidFill>
              </a:rPr>
              <a:t>40% over prior work</a:t>
            </a:r>
          </a:p>
        </p:txBody>
      </p:sp>
      <p:sp>
        <p:nvSpPr>
          <p:cNvPr id="26" name="Rectangle 25">
            <a:extLst>
              <a:ext uri="{FF2B5EF4-FFF2-40B4-BE49-F238E27FC236}">
                <a16:creationId xmlns:a16="http://schemas.microsoft.com/office/drawing/2014/main" id="{3AAAC745-9CFD-6B4C-B4E5-7C39C8BADE96}"/>
              </a:ext>
            </a:extLst>
          </p:cNvPr>
          <p:cNvSpPr/>
          <p:nvPr/>
        </p:nvSpPr>
        <p:spPr>
          <a:xfrm>
            <a:off x="4735033" y="5313805"/>
            <a:ext cx="3134265" cy="67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40% over subactive techniques</a:t>
            </a:r>
          </a:p>
          <a:p>
            <a:r>
              <a:rPr lang="en-US" sz="1600" b="1" dirty="0">
                <a:solidFill>
                  <a:schemeClr val="tx1"/>
                </a:solidFill>
              </a:rPr>
              <a:t>57% over prior work</a:t>
            </a:r>
          </a:p>
        </p:txBody>
      </p:sp>
      <p:sp>
        <p:nvSpPr>
          <p:cNvPr id="20" name="Date Placeholder 19">
            <a:extLst>
              <a:ext uri="{FF2B5EF4-FFF2-40B4-BE49-F238E27FC236}">
                <a16:creationId xmlns:a16="http://schemas.microsoft.com/office/drawing/2014/main" id="{FB777D53-B204-9944-A785-0B771B7BB8B8}"/>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34506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2" dur="500"/>
                                        <p:tgtEl>
                                          <p:spTgt spid="6">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27" dur="500"/>
                                        <p:tgtEl>
                                          <p:spTgt spid="6">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down)">
                                      <p:cBhvr>
                                        <p:cTn id="32" dur="500"/>
                                        <p:tgtEl>
                                          <p:spTgt spid="6">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graphicEl>
                                              <a:chart seriesIdx="5" categoryIdx="-4" bldStep="series"/>
                                            </p:graphicEl>
                                          </p:spTgt>
                                        </p:tgtEl>
                                        <p:attrNameLst>
                                          <p:attrName>style.visibility</p:attrName>
                                        </p:attrNameLst>
                                      </p:cBhvr>
                                      <p:to>
                                        <p:strVal val="visible"/>
                                      </p:to>
                                    </p:set>
                                    <p:animEffect transition="in" filter="wipe(down)">
                                      <p:cBhvr>
                                        <p:cTn id="37" dur="500"/>
                                        <p:tgtEl>
                                          <p:spTgt spid="6">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graphicEl>
                                              <a:chart seriesIdx="6" categoryIdx="-4" bldStep="series"/>
                                            </p:graphicEl>
                                          </p:spTgt>
                                        </p:tgtEl>
                                        <p:attrNameLst>
                                          <p:attrName>style.visibility</p:attrName>
                                        </p:attrNameLst>
                                      </p:cBhvr>
                                      <p:to>
                                        <p:strVal val="visible"/>
                                      </p:to>
                                    </p:set>
                                    <p:animEffect transition="in" filter="wipe(down)">
                                      <p:cBhvr>
                                        <p:cTn id="42" dur="500"/>
                                        <p:tgtEl>
                                          <p:spTgt spid="6">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graphicEl>
                                              <a:chart seriesIdx="7" categoryIdx="-4" bldStep="series"/>
                                            </p:graphicEl>
                                          </p:spTgt>
                                        </p:tgtEl>
                                        <p:attrNameLst>
                                          <p:attrName>style.visibility</p:attrName>
                                        </p:attrNameLst>
                                      </p:cBhvr>
                                      <p:to>
                                        <p:strVal val="visible"/>
                                      </p:to>
                                    </p:set>
                                    <p:animEffect transition="in" filter="wipe(down)">
                                      <p:cBhvr>
                                        <p:cTn id="47" dur="500"/>
                                        <p:tgtEl>
                                          <p:spTgt spid="6">
                                            <p:graphicEl>
                                              <a:chart seriesIdx="7"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60" dur="500"/>
                                        <p:tgtEl>
                                          <p:spTgt spid="7">
                                            <p:graphicEl>
                                              <a:chart seriesIdx="-3" categoryIdx="-3" bldStep="gridLegend"/>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65" dur="500"/>
                                        <p:tgtEl>
                                          <p:spTgt spid="7">
                                            <p:graphicEl>
                                              <a:chart seriesIdx="0" categoryIdx="-4" bldStep="series"/>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70" dur="500"/>
                                        <p:tgtEl>
                                          <p:spTgt spid="7">
                                            <p:graphicEl>
                                              <a:chart seriesIdx="1" categoryIdx="-4" bldStep="series"/>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75" dur="500"/>
                                        <p:tgtEl>
                                          <p:spTgt spid="7">
                                            <p:graphicEl>
                                              <a:chart seriesIdx="2" categoryIdx="-4" bldStep="series"/>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80" dur="500"/>
                                        <p:tgtEl>
                                          <p:spTgt spid="7">
                                            <p:graphicEl>
                                              <a:chart seriesIdx="3" categoryIdx="-4" bldStep="series"/>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down)">
                                      <p:cBhvr>
                                        <p:cTn id="85" dur="500"/>
                                        <p:tgtEl>
                                          <p:spTgt spid="7">
                                            <p:graphicEl>
                                              <a:chart seriesIdx="4" categoryIdx="-4" bldStep="series"/>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down)">
                                      <p:cBhvr>
                                        <p:cTn id="90" dur="500"/>
                                        <p:tgtEl>
                                          <p:spTgt spid="7">
                                            <p:graphicEl>
                                              <a:chart seriesIdx="5" categoryIdx="-4" bldStep="series"/>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7">
                                            <p:graphicEl>
                                              <a:chart seriesIdx="6" categoryIdx="-4" bldStep="series"/>
                                            </p:graphicEl>
                                          </p:spTgt>
                                        </p:tgtEl>
                                        <p:attrNameLst>
                                          <p:attrName>style.visibility</p:attrName>
                                        </p:attrNameLst>
                                      </p:cBhvr>
                                      <p:to>
                                        <p:strVal val="visible"/>
                                      </p:to>
                                    </p:set>
                                    <p:animEffect transition="in" filter="wipe(down)">
                                      <p:cBhvr>
                                        <p:cTn id="95" dur="500"/>
                                        <p:tgtEl>
                                          <p:spTgt spid="7">
                                            <p:graphicEl>
                                              <a:chart seriesIdx="6" categoryIdx="-4" bldStep="series"/>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7">
                                            <p:graphicEl>
                                              <a:chart seriesIdx="7" categoryIdx="-4" bldStep="series"/>
                                            </p:graphicEl>
                                          </p:spTgt>
                                        </p:tgtEl>
                                        <p:attrNameLst>
                                          <p:attrName>style.visibility</p:attrName>
                                        </p:attrNameLst>
                                      </p:cBhvr>
                                      <p:to>
                                        <p:strVal val="visible"/>
                                      </p:to>
                                    </p:set>
                                    <p:animEffect transition="in" filter="wipe(down)">
                                      <p:cBhvr>
                                        <p:cTn id="100" dur="500"/>
                                        <p:tgtEl>
                                          <p:spTgt spid="7">
                                            <p:graphicEl>
                                              <a:chart seriesIdx="7" categoryIdx="-4" bldStep="series"/>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113" dur="500"/>
                                        <p:tgtEl>
                                          <p:spTgt spid="8">
                                            <p:graphicEl>
                                              <a:chart seriesIdx="-3" categoryIdx="-3" bldStep="gridLegend"/>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118" dur="500"/>
                                        <p:tgtEl>
                                          <p:spTgt spid="8">
                                            <p:graphicEl>
                                              <a:chart seriesIdx="0" categoryIdx="-4" bldStep="series"/>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123" dur="500"/>
                                        <p:tgtEl>
                                          <p:spTgt spid="8">
                                            <p:graphicEl>
                                              <a:chart seriesIdx="1" categoryIdx="-4" bldStep="series"/>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down)">
                                      <p:cBhvr>
                                        <p:cTn id="128" dur="500"/>
                                        <p:tgtEl>
                                          <p:spTgt spid="8">
                                            <p:graphicEl>
                                              <a:chart seriesIdx="2" categoryIdx="-4" bldStep="series"/>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down)">
                                      <p:cBhvr>
                                        <p:cTn id="133" dur="500"/>
                                        <p:tgtEl>
                                          <p:spTgt spid="8">
                                            <p:graphicEl>
                                              <a:chart seriesIdx="3" categoryIdx="-4" bldStep="series"/>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childTnLst>
                                    <p:set>
                                      <p:cBhvr>
                                        <p:cTn id="137" dur="1" fill="hold">
                                          <p:stCondLst>
                                            <p:cond delay="0"/>
                                          </p:stCondLst>
                                        </p:cTn>
                                        <p:tgtEl>
                                          <p:spTgt spid="8">
                                            <p:graphicEl>
                                              <a:chart seriesIdx="4" categoryIdx="-4" bldStep="series"/>
                                            </p:graphicEl>
                                          </p:spTgt>
                                        </p:tgtEl>
                                        <p:attrNameLst>
                                          <p:attrName>style.visibility</p:attrName>
                                        </p:attrNameLst>
                                      </p:cBhvr>
                                      <p:to>
                                        <p:strVal val="visible"/>
                                      </p:to>
                                    </p:set>
                                    <p:animEffect transition="in" filter="wipe(down)">
                                      <p:cBhvr>
                                        <p:cTn id="138" dur="500"/>
                                        <p:tgtEl>
                                          <p:spTgt spid="8">
                                            <p:graphicEl>
                                              <a:chart seriesIdx="4" categoryIdx="-4" bldStep="series"/>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8">
                                            <p:graphicEl>
                                              <a:chart seriesIdx="5" categoryIdx="-4" bldStep="series"/>
                                            </p:graphicEl>
                                          </p:spTgt>
                                        </p:tgtEl>
                                        <p:attrNameLst>
                                          <p:attrName>style.visibility</p:attrName>
                                        </p:attrNameLst>
                                      </p:cBhvr>
                                      <p:to>
                                        <p:strVal val="visible"/>
                                      </p:to>
                                    </p:set>
                                    <p:animEffect transition="in" filter="wipe(down)">
                                      <p:cBhvr>
                                        <p:cTn id="143" dur="500"/>
                                        <p:tgtEl>
                                          <p:spTgt spid="8">
                                            <p:graphicEl>
                                              <a:chart seriesIdx="5" categoryIdx="-4" bldStep="series"/>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4" fill="hold" grpId="0" nodeType="clickEffect">
                                  <p:stCondLst>
                                    <p:cond delay="0"/>
                                  </p:stCondLst>
                                  <p:childTnLst>
                                    <p:set>
                                      <p:cBhvr>
                                        <p:cTn id="147" dur="1" fill="hold">
                                          <p:stCondLst>
                                            <p:cond delay="0"/>
                                          </p:stCondLst>
                                        </p:cTn>
                                        <p:tgtEl>
                                          <p:spTgt spid="8">
                                            <p:graphicEl>
                                              <a:chart seriesIdx="6" categoryIdx="-4" bldStep="series"/>
                                            </p:graphicEl>
                                          </p:spTgt>
                                        </p:tgtEl>
                                        <p:attrNameLst>
                                          <p:attrName>style.visibility</p:attrName>
                                        </p:attrNameLst>
                                      </p:cBhvr>
                                      <p:to>
                                        <p:strVal val="visible"/>
                                      </p:to>
                                    </p:set>
                                    <p:animEffect transition="in" filter="wipe(down)">
                                      <p:cBhvr>
                                        <p:cTn id="148" dur="500"/>
                                        <p:tgtEl>
                                          <p:spTgt spid="8">
                                            <p:graphicEl>
                                              <a:chart seriesIdx="6" categoryIdx="-4" bldStep="series"/>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8">
                                            <p:graphicEl>
                                              <a:chart seriesIdx="7" categoryIdx="-4" bldStep="series"/>
                                            </p:graphicEl>
                                          </p:spTgt>
                                        </p:tgtEl>
                                        <p:attrNameLst>
                                          <p:attrName>style.visibility</p:attrName>
                                        </p:attrNameLst>
                                      </p:cBhvr>
                                      <p:to>
                                        <p:strVal val="visible"/>
                                      </p:to>
                                    </p:set>
                                    <p:animEffect transition="in" filter="wipe(down)">
                                      <p:cBhvr>
                                        <p:cTn id="153" dur="500"/>
                                        <p:tgtEl>
                                          <p:spTgt spid="8">
                                            <p:graphicEl>
                                              <a:chart seriesIdx="7" categoryIdx="-4" bldStep="series"/>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5"/>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16"/>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7"/>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22" presetClass="entr" presetSubtype="1" fill="hold" grpId="0" nodeType="clickEffect">
                                  <p:stCondLst>
                                    <p:cond delay="0"/>
                                  </p:stCondLst>
                                  <p:childTnLst>
                                    <p:set>
                                      <p:cBhvr>
                                        <p:cTn id="169" dur="1" fill="hold">
                                          <p:stCondLst>
                                            <p:cond delay="0"/>
                                          </p:stCondLst>
                                        </p:cTn>
                                        <p:tgtEl>
                                          <p:spTgt spid="23"/>
                                        </p:tgtEl>
                                        <p:attrNameLst>
                                          <p:attrName>style.visibility</p:attrName>
                                        </p:attrNameLst>
                                      </p:cBhvr>
                                      <p:to>
                                        <p:strVal val="visible"/>
                                      </p:to>
                                    </p:set>
                                    <p:animEffect transition="in" filter="wipe(up)">
                                      <p:cBhvr>
                                        <p:cTn id="170" dur="500"/>
                                        <p:tgtEl>
                                          <p:spTgt spid="23"/>
                                        </p:tgtEl>
                                      </p:cBhvr>
                                    </p:animEffec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24"/>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25"/>
                                        </p:tgtEl>
                                        <p:attrNameLst>
                                          <p:attrName>style.visibility</p:attrName>
                                        </p:attrNameLst>
                                      </p:cBhvr>
                                      <p:to>
                                        <p:strVal val="visible"/>
                                      </p:to>
                                    </p:set>
                                    <p:animEffect transition="in" filter="fade">
                                      <p:cBhvr>
                                        <p:cTn id="179" dur="500"/>
                                        <p:tgtEl>
                                          <p:spTgt spid="25"/>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26"/>
                                        </p:tgtEl>
                                        <p:attrNameLst>
                                          <p:attrName>style.visibility</p:attrName>
                                        </p:attrNameLst>
                                      </p:cBhvr>
                                      <p:to>
                                        <p:strVal val="visible"/>
                                      </p:to>
                                    </p:set>
                                    <p:animEffect transition="in" filter="fade">
                                      <p:cBhvr>
                                        <p:cTn id="1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Graphic spid="7" grpId="0">
        <p:bldSub>
          <a:bldChart bld="series"/>
        </p:bldSub>
      </p:bldGraphic>
      <p:bldGraphic spid="8" grpId="0">
        <p:bldSub>
          <a:bldChart bld="series"/>
        </p:bldSub>
      </p:bldGraphic>
      <p:bldP spid="3"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3" grpId="0" animBg="1"/>
      <p:bldP spid="24"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66A7-4B24-594E-8628-6A3C5DC3931A}"/>
              </a:ext>
            </a:extLst>
          </p:cNvPr>
          <p:cNvSpPr>
            <a:spLocks noGrp="1"/>
          </p:cNvSpPr>
          <p:nvPr>
            <p:ph type="title"/>
          </p:nvPr>
        </p:nvSpPr>
        <p:spPr/>
        <p:txBody>
          <a:bodyPr>
            <a:normAutofit fontScale="90000"/>
          </a:bodyPr>
          <a:lstStyle/>
          <a:p>
            <a:r>
              <a:rPr lang="en-US" dirty="0"/>
              <a:t>Results: Throughput Enhancement</a:t>
            </a:r>
          </a:p>
        </p:txBody>
      </p:sp>
      <p:sp>
        <p:nvSpPr>
          <p:cNvPr id="13" name="Footer Placeholder 3">
            <a:extLst>
              <a:ext uri="{FF2B5EF4-FFF2-40B4-BE49-F238E27FC236}">
                <a16:creationId xmlns:a16="http://schemas.microsoft.com/office/drawing/2014/main" id="{D6CACACF-B204-4E02-A2DD-40230B420E39}"/>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07AF99AC-7F18-1C46-9228-4744ABF11CDB}"/>
              </a:ext>
            </a:extLst>
          </p:cNvPr>
          <p:cNvSpPr>
            <a:spLocks noGrp="1"/>
          </p:cNvSpPr>
          <p:nvPr>
            <p:ph type="sldNum" sz="quarter" idx="12"/>
          </p:nvPr>
        </p:nvSpPr>
        <p:spPr/>
        <p:txBody>
          <a:bodyPr/>
          <a:lstStyle/>
          <a:p>
            <a:fld id="{0D1D0697-F66A-EE4C-B4D3-9802540BCCA0}" type="slidenum">
              <a:rPr lang="en-US" smtClean="0"/>
              <a:t>31</a:t>
            </a:fld>
            <a:endParaRPr lang="en-US"/>
          </a:p>
        </p:txBody>
      </p:sp>
      <p:sp>
        <p:nvSpPr>
          <p:cNvPr id="14" name="Content Placeholder 13">
            <a:extLst>
              <a:ext uri="{FF2B5EF4-FFF2-40B4-BE49-F238E27FC236}">
                <a16:creationId xmlns:a16="http://schemas.microsoft.com/office/drawing/2014/main" id="{DEDEC0C8-2CC7-E747-8B6E-363BB747D801}"/>
              </a:ext>
            </a:extLst>
          </p:cNvPr>
          <p:cNvSpPr>
            <a:spLocks noGrp="1"/>
          </p:cNvSpPr>
          <p:nvPr>
            <p:ph idx="1"/>
          </p:nvPr>
        </p:nvSpPr>
        <p:spPr/>
        <p:txBody>
          <a:bodyPr/>
          <a:lstStyle/>
          <a:p>
            <a:endParaRPr lang="en-US"/>
          </a:p>
        </p:txBody>
      </p:sp>
      <p:graphicFrame>
        <p:nvGraphicFramePr>
          <p:cNvPr id="6" name="Chart 5">
            <a:extLst>
              <a:ext uri="{FF2B5EF4-FFF2-40B4-BE49-F238E27FC236}">
                <a16:creationId xmlns:a16="http://schemas.microsoft.com/office/drawing/2014/main" id="{DF263908-423D-4DA2-B738-09A92C99E083}"/>
              </a:ext>
            </a:extLst>
          </p:cNvPr>
          <p:cNvGraphicFramePr>
            <a:graphicFrameLocks/>
          </p:cNvGraphicFramePr>
          <p:nvPr/>
        </p:nvGraphicFramePr>
        <p:xfrm>
          <a:off x="444500" y="1739901"/>
          <a:ext cx="3947319" cy="2514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FBF610E-2356-4B20-A5F6-FD5B6FD92AD0}"/>
              </a:ext>
            </a:extLst>
          </p:cNvPr>
          <p:cNvSpPr txBox="1"/>
          <p:nvPr/>
        </p:nvSpPr>
        <p:spPr>
          <a:xfrm>
            <a:off x="1358900" y="4610100"/>
            <a:ext cx="1981633" cy="646331"/>
          </a:xfrm>
          <a:prstGeom prst="rect">
            <a:avLst/>
          </a:prstGeom>
          <a:noFill/>
        </p:spPr>
        <p:txBody>
          <a:bodyPr wrap="none" rtlCol="0">
            <a:spAutoFit/>
          </a:bodyPr>
          <a:lstStyle/>
          <a:p>
            <a:pPr algn="ctr"/>
            <a:r>
              <a:rPr lang="en-US" dirty="0"/>
              <a:t>Uniform Random </a:t>
            </a:r>
          </a:p>
          <a:p>
            <a:pPr algn="ctr"/>
            <a:r>
              <a:rPr lang="en-US" dirty="0"/>
              <a:t>XY Routing</a:t>
            </a:r>
          </a:p>
        </p:txBody>
      </p:sp>
      <p:graphicFrame>
        <p:nvGraphicFramePr>
          <p:cNvPr id="7" name="Chart 6">
            <a:extLst>
              <a:ext uri="{FF2B5EF4-FFF2-40B4-BE49-F238E27FC236}">
                <a16:creationId xmlns:a16="http://schemas.microsoft.com/office/drawing/2014/main" id="{FCB78A0C-87B9-430B-B338-051A51DB2E6A}"/>
              </a:ext>
            </a:extLst>
          </p:cNvPr>
          <p:cNvGraphicFramePr>
            <a:graphicFrameLocks/>
          </p:cNvGraphicFramePr>
          <p:nvPr/>
        </p:nvGraphicFramePr>
        <p:xfrm>
          <a:off x="6696074" y="1704974"/>
          <a:ext cx="4000501" cy="257175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F340C9C2-2FF0-4CB1-9828-FAB73654C30F}"/>
              </a:ext>
            </a:extLst>
          </p:cNvPr>
          <p:cNvSpPr txBox="1"/>
          <p:nvPr/>
        </p:nvSpPr>
        <p:spPr>
          <a:xfrm>
            <a:off x="8014482" y="4559300"/>
            <a:ext cx="2056269" cy="646331"/>
          </a:xfrm>
          <a:prstGeom prst="rect">
            <a:avLst/>
          </a:prstGeom>
          <a:noFill/>
        </p:spPr>
        <p:txBody>
          <a:bodyPr wrap="none" rtlCol="0">
            <a:spAutoFit/>
          </a:bodyPr>
          <a:lstStyle/>
          <a:p>
            <a:pPr algn="ctr"/>
            <a:r>
              <a:rPr lang="en-US" dirty="0"/>
              <a:t>Uniform Random </a:t>
            </a:r>
          </a:p>
          <a:p>
            <a:pPr algn="ctr"/>
            <a:r>
              <a:rPr lang="en-US" dirty="0"/>
              <a:t>West First Routing</a:t>
            </a:r>
          </a:p>
        </p:txBody>
      </p:sp>
      <p:sp>
        <p:nvSpPr>
          <p:cNvPr id="9" name="Oval 8">
            <a:extLst>
              <a:ext uri="{FF2B5EF4-FFF2-40B4-BE49-F238E27FC236}">
                <a16:creationId xmlns:a16="http://schemas.microsoft.com/office/drawing/2014/main" id="{7314842E-B239-4835-B2B2-6B5C733B6B90}"/>
              </a:ext>
            </a:extLst>
          </p:cNvPr>
          <p:cNvSpPr/>
          <p:nvPr/>
        </p:nvSpPr>
        <p:spPr>
          <a:xfrm>
            <a:off x="1772092" y="1910317"/>
            <a:ext cx="386317" cy="57770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72F0B53-1812-46DE-9078-5955702C0143}"/>
              </a:ext>
            </a:extLst>
          </p:cNvPr>
          <p:cNvSpPr/>
          <p:nvPr/>
        </p:nvSpPr>
        <p:spPr>
          <a:xfrm>
            <a:off x="8091376" y="1935125"/>
            <a:ext cx="386317" cy="57770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4EEBF4-D24F-DC4D-AC67-D5AF8AB18632}"/>
              </a:ext>
            </a:extLst>
          </p:cNvPr>
          <p:cNvSpPr/>
          <p:nvPr/>
        </p:nvSpPr>
        <p:spPr>
          <a:xfrm>
            <a:off x="-1" y="1020370"/>
            <a:ext cx="12192001" cy="5327730"/>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CBE20D-4686-6349-B946-CA0C8BDB57E6}"/>
              </a:ext>
            </a:extLst>
          </p:cNvPr>
          <p:cNvSpPr/>
          <p:nvPr/>
        </p:nvSpPr>
        <p:spPr>
          <a:xfrm>
            <a:off x="3795937" y="5488206"/>
            <a:ext cx="4306325" cy="3946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16% throughput improvement in 4x4 Mesh</a:t>
            </a:r>
          </a:p>
        </p:txBody>
      </p:sp>
      <p:sp>
        <p:nvSpPr>
          <p:cNvPr id="15" name="Date Placeholder 14">
            <a:extLst>
              <a:ext uri="{FF2B5EF4-FFF2-40B4-BE49-F238E27FC236}">
                <a16:creationId xmlns:a16="http://schemas.microsoft.com/office/drawing/2014/main" id="{121FE44F-2532-744B-8C7F-D94CD41C7DC1}"/>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41488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5" dur="500"/>
                                        <p:tgtEl>
                                          <p:spTgt spid="6">
                                            <p:graphicEl>
                                              <a:chart seriesIdx="0"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20" dur="500"/>
                                        <p:tgtEl>
                                          <p:spTgt spid="6">
                                            <p:graphicEl>
                                              <a:chart seriesIdx="1"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5" dur="500"/>
                                        <p:tgtEl>
                                          <p:spTgt spid="6">
                                            <p:graphicEl>
                                              <a:chart seriesIdx="2"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30" dur="500"/>
                                        <p:tgtEl>
                                          <p:spTgt spid="7">
                                            <p:graphicEl>
                                              <a:chart seriesIdx="-3" categoryIdx="-3" bldStep="gridLegend"/>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38" dur="500"/>
                                        <p:tgtEl>
                                          <p:spTgt spid="7">
                                            <p:graphicEl>
                                              <a:chart seriesIdx="0" categoryIdx="-4" bldStep="series"/>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43" dur="500"/>
                                        <p:tgtEl>
                                          <p:spTgt spid="7">
                                            <p:graphicEl>
                                              <a:chart seriesIdx="1" categoryIdx="-4" bldStep="series"/>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48" dur="500"/>
                                        <p:tgtEl>
                                          <p:spTgt spid="7">
                                            <p:graphicEl>
                                              <a:chart seriesIdx="2" categoryIdx="-4" bldStep="series"/>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3" grpId="0"/>
      <p:bldGraphic spid="7" grpId="0" uiExpand="1">
        <p:bldSub>
          <a:bldChart bld="series"/>
        </p:bldSub>
      </p:bldGraphic>
      <p:bldP spid="8" grpId="0"/>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5CDA-74C8-E84A-AB71-56530E2A0032}"/>
              </a:ext>
            </a:extLst>
          </p:cNvPr>
          <p:cNvSpPr>
            <a:spLocks noGrp="1"/>
          </p:cNvSpPr>
          <p:nvPr>
            <p:ph type="title"/>
          </p:nvPr>
        </p:nvSpPr>
        <p:spPr/>
        <p:txBody>
          <a:bodyPr>
            <a:normAutofit fontScale="90000"/>
          </a:bodyPr>
          <a:lstStyle/>
          <a:p>
            <a:r>
              <a:rPr lang="en-US" dirty="0"/>
              <a:t>Results: SEEC-%age of FF packets</a:t>
            </a:r>
          </a:p>
        </p:txBody>
      </p:sp>
      <p:sp>
        <p:nvSpPr>
          <p:cNvPr id="9" name="Footer Placeholder 3">
            <a:extLst>
              <a:ext uri="{FF2B5EF4-FFF2-40B4-BE49-F238E27FC236}">
                <a16:creationId xmlns:a16="http://schemas.microsoft.com/office/drawing/2014/main" id="{99F73541-CC2D-4698-A9C8-F4CCCD6E4155}"/>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AB529A18-D374-0947-9A26-AC719D1F58D4}"/>
              </a:ext>
            </a:extLst>
          </p:cNvPr>
          <p:cNvSpPr>
            <a:spLocks noGrp="1"/>
          </p:cNvSpPr>
          <p:nvPr>
            <p:ph type="sldNum" sz="quarter" idx="12"/>
          </p:nvPr>
        </p:nvSpPr>
        <p:spPr/>
        <p:txBody>
          <a:bodyPr/>
          <a:lstStyle/>
          <a:p>
            <a:fld id="{0D1D0697-F66A-EE4C-B4D3-9802540BCCA0}" type="slidenum">
              <a:rPr lang="en-US" smtClean="0"/>
              <a:t>32</a:t>
            </a:fld>
            <a:endParaRPr lang="en-US"/>
          </a:p>
        </p:txBody>
      </p:sp>
      <p:graphicFrame>
        <p:nvGraphicFramePr>
          <p:cNvPr id="6" name="Chart 5">
            <a:extLst>
              <a:ext uri="{FF2B5EF4-FFF2-40B4-BE49-F238E27FC236}">
                <a16:creationId xmlns:a16="http://schemas.microsoft.com/office/drawing/2014/main" id="{623C40D7-D521-4059-8879-1C9A3CCB97A8}"/>
              </a:ext>
            </a:extLst>
          </p:cNvPr>
          <p:cNvGraphicFramePr>
            <a:graphicFrameLocks/>
          </p:cNvGraphicFramePr>
          <p:nvPr>
            <p:extLst>
              <p:ext uri="{D42A27DB-BD31-4B8C-83A1-F6EECF244321}">
                <p14:modId xmlns:p14="http://schemas.microsoft.com/office/powerpoint/2010/main" val="802862760"/>
              </p:ext>
            </p:extLst>
          </p:nvPr>
        </p:nvGraphicFramePr>
        <p:xfrm>
          <a:off x="7991063" y="921276"/>
          <a:ext cx="4305182" cy="26334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80CEB7A6-FFA7-4D83-BADD-10888BE550A7}"/>
              </a:ext>
            </a:extLst>
          </p:cNvPr>
          <p:cNvGraphicFramePr>
            <a:graphicFrameLocks/>
          </p:cNvGraphicFramePr>
          <p:nvPr>
            <p:extLst>
              <p:ext uri="{D42A27DB-BD31-4B8C-83A1-F6EECF244321}">
                <p14:modId xmlns:p14="http://schemas.microsoft.com/office/powerpoint/2010/main" val="4061507712"/>
              </p:ext>
            </p:extLst>
          </p:nvPr>
        </p:nvGraphicFramePr>
        <p:xfrm>
          <a:off x="3737112" y="982770"/>
          <a:ext cx="4147931" cy="27345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2E7CD2E-A216-4035-BD56-CFCC23B73C21}"/>
              </a:ext>
            </a:extLst>
          </p:cNvPr>
          <p:cNvGraphicFramePr>
            <a:graphicFrameLocks/>
          </p:cNvGraphicFramePr>
          <p:nvPr>
            <p:extLst>
              <p:ext uri="{D42A27DB-BD31-4B8C-83A1-F6EECF244321}">
                <p14:modId xmlns:p14="http://schemas.microsoft.com/office/powerpoint/2010/main" val="43972894"/>
              </p:ext>
            </p:extLst>
          </p:nvPr>
        </p:nvGraphicFramePr>
        <p:xfrm>
          <a:off x="73519" y="1114942"/>
          <a:ext cx="3610585" cy="2495033"/>
        </p:xfrm>
        <a:graphic>
          <a:graphicData uri="http://schemas.openxmlformats.org/drawingml/2006/chart">
            <c:chart xmlns:c="http://schemas.openxmlformats.org/drawingml/2006/chart" xmlns:r="http://schemas.openxmlformats.org/officeDocument/2006/relationships" r:id="rId4"/>
          </a:graphicData>
        </a:graphic>
      </p:graphicFrame>
      <p:sp>
        <p:nvSpPr>
          <p:cNvPr id="10" name="Date Placeholder 9">
            <a:extLst>
              <a:ext uri="{FF2B5EF4-FFF2-40B4-BE49-F238E27FC236}">
                <a16:creationId xmlns:a16="http://schemas.microsoft.com/office/drawing/2014/main" id="{A24C8467-D275-114E-9A77-40F9580C34FA}"/>
              </a:ext>
            </a:extLst>
          </p:cNvPr>
          <p:cNvSpPr>
            <a:spLocks noGrp="1"/>
          </p:cNvSpPr>
          <p:nvPr>
            <p:ph type="dt" sz="half" idx="10"/>
          </p:nvPr>
        </p:nvSpPr>
        <p:spPr/>
        <p:txBody>
          <a:bodyPr/>
          <a:lstStyle/>
          <a:p>
            <a:r>
              <a:rPr lang="en-US"/>
              <a:t>November 16, 2021</a:t>
            </a:r>
            <a:endParaRPr lang="id-ID"/>
          </a:p>
        </p:txBody>
      </p:sp>
      <p:sp>
        <p:nvSpPr>
          <p:cNvPr id="11" name="Rectangle 10">
            <a:extLst>
              <a:ext uri="{FF2B5EF4-FFF2-40B4-BE49-F238E27FC236}">
                <a16:creationId xmlns:a16="http://schemas.microsoft.com/office/drawing/2014/main" id="{CBE13DB2-2561-3B48-8715-A3D902C78253}"/>
              </a:ext>
            </a:extLst>
          </p:cNvPr>
          <p:cNvSpPr/>
          <p:nvPr/>
        </p:nvSpPr>
        <p:spPr>
          <a:xfrm>
            <a:off x="3260035" y="4438814"/>
            <a:ext cx="5405112" cy="65899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Post saturation heavy reliance on FF for packet delivery</a:t>
            </a:r>
          </a:p>
        </p:txBody>
      </p:sp>
    </p:spTree>
    <p:extLst>
      <p:ext uri="{BB962C8B-B14F-4D97-AF65-F5344CB8AC3E}">
        <p14:creationId xmlns:p14="http://schemas.microsoft.com/office/powerpoint/2010/main" val="171568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3BEA-7498-4D14-A32D-E1F87C3ADCA9}"/>
              </a:ext>
            </a:extLst>
          </p:cNvPr>
          <p:cNvSpPr>
            <a:spLocks noGrp="1"/>
          </p:cNvSpPr>
          <p:nvPr>
            <p:ph type="title"/>
          </p:nvPr>
        </p:nvSpPr>
        <p:spPr/>
        <p:txBody>
          <a:bodyPr>
            <a:normAutofit fontScale="90000"/>
          </a:bodyPr>
          <a:lstStyle/>
          <a:p>
            <a:r>
              <a:rPr lang="en-US" dirty="0"/>
              <a:t>Results: Full System Simulation</a:t>
            </a:r>
          </a:p>
        </p:txBody>
      </p:sp>
      <p:sp>
        <p:nvSpPr>
          <p:cNvPr id="11" name="Footer Placeholder 3">
            <a:extLst>
              <a:ext uri="{FF2B5EF4-FFF2-40B4-BE49-F238E27FC236}">
                <a16:creationId xmlns:a16="http://schemas.microsoft.com/office/drawing/2014/main" id="{341A5848-F6EE-40B8-9D06-E82893B7A5EF}"/>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5E6A3D57-F58B-49E0-A306-BD30B14B57ED}"/>
              </a:ext>
            </a:extLst>
          </p:cNvPr>
          <p:cNvSpPr>
            <a:spLocks noGrp="1"/>
          </p:cNvSpPr>
          <p:nvPr>
            <p:ph type="sldNum" sz="quarter" idx="12"/>
          </p:nvPr>
        </p:nvSpPr>
        <p:spPr/>
        <p:txBody>
          <a:bodyPr/>
          <a:lstStyle/>
          <a:p>
            <a:fld id="{0D1D0697-F66A-EE4C-B4D3-9802540BCCA0}" type="slidenum">
              <a:rPr lang="en-US" smtClean="0"/>
              <a:t>33</a:t>
            </a:fld>
            <a:endParaRPr lang="en-US"/>
          </a:p>
        </p:txBody>
      </p:sp>
      <p:graphicFrame>
        <p:nvGraphicFramePr>
          <p:cNvPr id="7" name="Content Placeholder 6">
            <a:extLst>
              <a:ext uri="{FF2B5EF4-FFF2-40B4-BE49-F238E27FC236}">
                <a16:creationId xmlns:a16="http://schemas.microsoft.com/office/drawing/2014/main" id="{36548148-A31E-44D0-B7AB-DB22E7E50459}"/>
              </a:ext>
            </a:extLst>
          </p:cNvPr>
          <p:cNvGraphicFramePr>
            <a:graphicFrameLocks noGrp="1"/>
          </p:cNvGraphicFramePr>
          <p:nvPr>
            <p:ph idx="1"/>
            <p:extLst>
              <p:ext uri="{D42A27DB-BD31-4B8C-83A1-F6EECF244321}">
                <p14:modId xmlns:p14="http://schemas.microsoft.com/office/powerpoint/2010/main" val="4242905430"/>
              </p:ext>
            </p:extLst>
          </p:nvPr>
        </p:nvGraphicFramePr>
        <p:xfrm>
          <a:off x="838200" y="1038225"/>
          <a:ext cx="10515600" cy="513873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1B872223-6C1F-4F28-AC4D-92D305FF28E6}"/>
              </a:ext>
            </a:extLst>
          </p:cNvPr>
          <p:cNvSpPr/>
          <p:nvPr/>
        </p:nvSpPr>
        <p:spPr>
          <a:xfrm>
            <a:off x="10292080" y="2814320"/>
            <a:ext cx="1371600" cy="3302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8A33FE-26C6-1D4E-9AC1-E900EA6F8424}"/>
              </a:ext>
            </a:extLst>
          </p:cNvPr>
          <p:cNvSpPr/>
          <p:nvPr/>
        </p:nvSpPr>
        <p:spPr>
          <a:xfrm>
            <a:off x="10885" y="1020370"/>
            <a:ext cx="12181115" cy="5327730"/>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94C7F6-ED73-F34D-9D83-53C93D3E32C7}"/>
              </a:ext>
            </a:extLst>
          </p:cNvPr>
          <p:cNvSpPr/>
          <p:nvPr/>
        </p:nvSpPr>
        <p:spPr>
          <a:xfrm>
            <a:off x="2167604" y="3069818"/>
            <a:ext cx="8641311" cy="496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mSEEC</a:t>
            </a:r>
            <a:r>
              <a:rPr lang="en-US" sz="1600" b="1" dirty="0">
                <a:solidFill>
                  <a:schemeClr val="tx1"/>
                </a:solidFill>
              </a:rPr>
              <a:t> provides 37% lower packet latency compared to baseline Escape VC in 4x4 Mesh</a:t>
            </a:r>
          </a:p>
        </p:txBody>
      </p:sp>
      <p:sp>
        <p:nvSpPr>
          <p:cNvPr id="4" name="Date Placeholder 3">
            <a:extLst>
              <a:ext uri="{FF2B5EF4-FFF2-40B4-BE49-F238E27FC236}">
                <a16:creationId xmlns:a16="http://schemas.microsoft.com/office/drawing/2014/main" id="{6EAE7A55-388B-BA45-BD8C-A20631205887}"/>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238339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22" dur="5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27" dur="500"/>
                                        <p:tgtEl>
                                          <p:spTgt spid="7">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down)">
                                      <p:cBhvr>
                                        <p:cTn id="32" dur="500"/>
                                        <p:tgtEl>
                                          <p:spTgt spid="7">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down)">
                                      <p:cBhvr>
                                        <p:cTn id="37" dur="500"/>
                                        <p:tgtEl>
                                          <p:spTgt spid="7">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graphicEl>
                                              <a:chart seriesIdx="6" categoryIdx="-4" bldStep="series"/>
                                            </p:graphicEl>
                                          </p:spTgt>
                                        </p:tgtEl>
                                        <p:attrNameLst>
                                          <p:attrName>style.visibility</p:attrName>
                                        </p:attrNameLst>
                                      </p:cBhvr>
                                      <p:to>
                                        <p:strVal val="visible"/>
                                      </p:to>
                                    </p:set>
                                    <p:animEffect transition="in" filter="wipe(down)">
                                      <p:cBhvr>
                                        <p:cTn id="42" dur="500"/>
                                        <p:tgtEl>
                                          <p:spTgt spid="7">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graphicEl>
                                              <a:chart seriesIdx="7" categoryIdx="-4" bldStep="series"/>
                                            </p:graphicEl>
                                          </p:spTgt>
                                        </p:tgtEl>
                                        <p:attrNameLst>
                                          <p:attrName>style.visibility</p:attrName>
                                        </p:attrNameLst>
                                      </p:cBhvr>
                                      <p:to>
                                        <p:strVal val="visible"/>
                                      </p:to>
                                    </p:set>
                                    <p:animEffect transition="in" filter="wipe(down)">
                                      <p:cBhvr>
                                        <p:cTn id="47" dur="500"/>
                                        <p:tgtEl>
                                          <p:spTgt spid="7">
                                            <p:graphicEl>
                                              <a:chart seriesIdx="7"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3"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E25DD-0A3E-4004-AB2A-7C71DFD2F832}"/>
              </a:ext>
            </a:extLst>
          </p:cNvPr>
          <p:cNvSpPr>
            <a:spLocks noGrp="1"/>
          </p:cNvSpPr>
          <p:nvPr>
            <p:ph type="title"/>
          </p:nvPr>
        </p:nvSpPr>
        <p:spPr/>
        <p:txBody>
          <a:bodyPr>
            <a:normAutofit fontScale="90000"/>
          </a:bodyPr>
          <a:lstStyle/>
          <a:p>
            <a:r>
              <a:rPr lang="en-US" dirty="0"/>
              <a:t>Normalized Area and Static Power</a:t>
            </a:r>
          </a:p>
        </p:txBody>
      </p:sp>
      <p:sp>
        <p:nvSpPr>
          <p:cNvPr id="10" name="Footer Placeholder 3">
            <a:extLst>
              <a:ext uri="{FF2B5EF4-FFF2-40B4-BE49-F238E27FC236}">
                <a16:creationId xmlns:a16="http://schemas.microsoft.com/office/drawing/2014/main" id="{75279478-6FE3-4098-AEB3-722DDD857300}"/>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13BE5897-F582-443A-B999-97E603D72A83}"/>
              </a:ext>
            </a:extLst>
          </p:cNvPr>
          <p:cNvSpPr>
            <a:spLocks noGrp="1"/>
          </p:cNvSpPr>
          <p:nvPr>
            <p:ph type="sldNum" sz="quarter" idx="12"/>
          </p:nvPr>
        </p:nvSpPr>
        <p:spPr/>
        <p:txBody>
          <a:bodyPr/>
          <a:lstStyle/>
          <a:p>
            <a:fld id="{0D1D0697-F66A-EE4C-B4D3-9802540BCCA0}" type="slidenum">
              <a:rPr lang="en-US" smtClean="0"/>
              <a:t>34</a:t>
            </a:fld>
            <a:endParaRPr lang="en-US"/>
          </a:p>
        </p:txBody>
      </p:sp>
      <p:graphicFrame>
        <p:nvGraphicFramePr>
          <p:cNvPr id="8" name="Content Placeholder 7">
            <a:extLst>
              <a:ext uri="{FF2B5EF4-FFF2-40B4-BE49-F238E27FC236}">
                <a16:creationId xmlns:a16="http://schemas.microsoft.com/office/drawing/2014/main" id="{98D34DAA-5AD9-3843-8F91-D3F466CDD55F}"/>
              </a:ext>
            </a:extLst>
          </p:cNvPr>
          <p:cNvGraphicFramePr>
            <a:graphicFrameLocks noGrp="1"/>
          </p:cNvGraphicFramePr>
          <p:nvPr>
            <p:ph idx="1"/>
          </p:nvPr>
        </p:nvGraphicFramePr>
        <p:xfrm>
          <a:off x="838200" y="1038225"/>
          <a:ext cx="10515600" cy="5138738"/>
        </p:xfrm>
        <a:graphic>
          <a:graphicData uri="http://schemas.openxmlformats.org/drawingml/2006/chart">
            <c:chart xmlns:c="http://schemas.openxmlformats.org/drawingml/2006/chart" xmlns:r="http://schemas.openxmlformats.org/officeDocument/2006/relationships" r:id="rId3"/>
          </a:graphicData>
        </a:graphic>
      </p:graphicFrame>
      <p:sp>
        <p:nvSpPr>
          <p:cNvPr id="3" name="Arrow: Down 2">
            <a:extLst>
              <a:ext uri="{FF2B5EF4-FFF2-40B4-BE49-F238E27FC236}">
                <a16:creationId xmlns:a16="http://schemas.microsoft.com/office/drawing/2014/main" id="{6B1210DB-8C83-470C-AEED-EACFC45AC12C}"/>
              </a:ext>
            </a:extLst>
          </p:cNvPr>
          <p:cNvSpPr/>
          <p:nvPr/>
        </p:nvSpPr>
        <p:spPr>
          <a:xfrm>
            <a:off x="5061098" y="2208031"/>
            <a:ext cx="531628" cy="18500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2D4952A3-6A6C-4882-8F81-2C747920DAE0}"/>
              </a:ext>
            </a:extLst>
          </p:cNvPr>
          <p:cNvSpPr/>
          <p:nvPr/>
        </p:nvSpPr>
        <p:spPr>
          <a:xfrm>
            <a:off x="9923722" y="2208031"/>
            <a:ext cx="531628" cy="18500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991CC3-0085-425E-A67F-589BA24D5E76}"/>
              </a:ext>
            </a:extLst>
          </p:cNvPr>
          <p:cNvSpPr txBox="1"/>
          <p:nvPr/>
        </p:nvSpPr>
        <p:spPr>
          <a:xfrm>
            <a:off x="9314121" y="1548810"/>
            <a:ext cx="1786270" cy="646331"/>
          </a:xfrm>
          <a:prstGeom prst="rect">
            <a:avLst/>
          </a:prstGeom>
          <a:noFill/>
        </p:spPr>
        <p:txBody>
          <a:bodyPr wrap="square" rtlCol="0">
            <a:spAutoFit/>
          </a:bodyPr>
          <a:lstStyle/>
          <a:p>
            <a:pPr algn="ctr"/>
            <a:r>
              <a:rPr lang="en-US" b="1" dirty="0">
                <a:solidFill>
                  <a:schemeClr val="accent5"/>
                </a:solidFill>
              </a:rPr>
              <a:t>~70% Lower Static Power</a:t>
            </a:r>
          </a:p>
        </p:txBody>
      </p:sp>
      <p:sp>
        <p:nvSpPr>
          <p:cNvPr id="9" name="TextBox 8">
            <a:extLst>
              <a:ext uri="{FF2B5EF4-FFF2-40B4-BE49-F238E27FC236}">
                <a16:creationId xmlns:a16="http://schemas.microsoft.com/office/drawing/2014/main" id="{1A55F4CB-B708-48E3-AE6E-B10425E24FEC}"/>
              </a:ext>
            </a:extLst>
          </p:cNvPr>
          <p:cNvSpPr txBox="1"/>
          <p:nvPr/>
        </p:nvSpPr>
        <p:spPr>
          <a:xfrm>
            <a:off x="4490484" y="1548810"/>
            <a:ext cx="1786270" cy="646331"/>
          </a:xfrm>
          <a:prstGeom prst="rect">
            <a:avLst/>
          </a:prstGeom>
          <a:noFill/>
        </p:spPr>
        <p:txBody>
          <a:bodyPr wrap="square" rtlCol="0">
            <a:spAutoFit/>
          </a:bodyPr>
          <a:lstStyle/>
          <a:p>
            <a:pPr algn="ctr"/>
            <a:r>
              <a:rPr lang="en-US" b="1" dirty="0">
                <a:solidFill>
                  <a:schemeClr val="accent5"/>
                </a:solidFill>
              </a:rPr>
              <a:t>~65% Lower Static Area</a:t>
            </a:r>
          </a:p>
        </p:txBody>
      </p:sp>
      <p:sp>
        <p:nvSpPr>
          <p:cNvPr id="4" name="Date Placeholder 3">
            <a:extLst>
              <a:ext uri="{FF2B5EF4-FFF2-40B4-BE49-F238E27FC236}">
                <a16:creationId xmlns:a16="http://schemas.microsoft.com/office/drawing/2014/main" id="{9F8480F9-6AC7-A14D-93F9-4FB4A55AF504}"/>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80616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5F0E-5654-5147-9301-5B3B8CB8953B}"/>
              </a:ext>
            </a:extLst>
          </p:cNvPr>
          <p:cNvSpPr>
            <a:spLocks noGrp="1"/>
          </p:cNvSpPr>
          <p:nvPr>
            <p:ph type="title"/>
          </p:nvPr>
        </p:nvSpPr>
        <p:spPr/>
        <p:txBody>
          <a:bodyPr>
            <a:normAutofit fontScale="90000"/>
          </a:bodyPr>
          <a:lstStyle/>
          <a:p>
            <a:r>
              <a:rPr lang="en-US" dirty="0"/>
              <a:t>Outline </a:t>
            </a:r>
          </a:p>
        </p:txBody>
      </p:sp>
      <p:sp>
        <p:nvSpPr>
          <p:cNvPr id="3" name="Date Placeholder 2">
            <a:extLst>
              <a:ext uri="{FF2B5EF4-FFF2-40B4-BE49-F238E27FC236}">
                <a16:creationId xmlns:a16="http://schemas.microsoft.com/office/drawing/2014/main" id="{3E7238F1-178D-4749-8E7E-DA39B97330BC}"/>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973216B3-BA39-0843-BC3F-B67369E6C726}"/>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B323D3A3-A723-6B44-8317-1CE67ADE0712}"/>
              </a:ext>
            </a:extLst>
          </p:cNvPr>
          <p:cNvSpPr>
            <a:spLocks noGrp="1"/>
          </p:cNvSpPr>
          <p:nvPr>
            <p:ph type="sldNum" sz="quarter" idx="12"/>
          </p:nvPr>
        </p:nvSpPr>
        <p:spPr/>
        <p:txBody>
          <a:bodyPr/>
          <a:lstStyle/>
          <a:p>
            <a:fld id="{66460FDD-9629-4AEC-8D26-475411E7BDE6}" type="slidenum">
              <a:rPr lang="id-ID" smtClean="0"/>
              <a:pPr/>
              <a:t>35</a:t>
            </a:fld>
            <a:endParaRPr lang="id-ID"/>
          </a:p>
        </p:txBody>
      </p:sp>
      <p:sp>
        <p:nvSpPr>
          <p:cNvPr id="6" name="Content Placeholder 5">
            <a:extLst>
              <a:ext uri="{FF2B5EF4-FFF2-40B4-BE49-F238E27FC236}">
                <a16:creationId xmlns:a16="http://schemas.microsoft.com/office/drawing/2014/main" id="{6F635ED8-8880-8940-8A0C-FD8B0DE88919}"/>
              </a:ext>
            </a:extLst>
          </p:cNvPr>
          <p:cNvSpPr>
            <a:spLocks noGrp="1"/>
          </p:cNvSpPr>
          <p:nvPr>
            <p:ph idx="1"/>
          </p:nvPr>
        </p:nvSpPr>
        <p:spPr/>
        <p:txBody>
          <a:bodyPr>
            <a:normAutofit/>
          </a:bodyPr>
          <a:lstStyle/>
          <a:p>
            <a:r>
              <a:rPr lang="en-US" b="1" dirty="0">
                <a:solidFill>
                  <a:schemeClr val="bg1">
                    <a:lumMod val="50000"/>
                  </a:schemeClr>
                </a:solidFill>
              </a:rPr>
              <a:t>Background</a:t>
            </a:r>
          </a:p>
          <a:p>
            <a:pPr lvl="1"/>
            <a:r>
              <a:rPr lang="en-US" dirty="0">
                <a:solidFill>
                  <a:schemeClr val="bg1">
                    <a:lumMod val="50000"/>
                  </a:schemeClr>
                </a:solidFill>
              </a:rPr>
              <a:t>Networks-on-Chip</a:t>
            </a:r>
          </a:p>
          <a:p>
            <a:pPr lvl="1"/>
            <a:r>
              <a:rPr lang="en-US" dirty="0">
                <a:solidFill>
                  <a:schemeClr val="bg1">
                    <a:lumMod val="50000"/>
                  </a:schemeClr>
                </a:solidFill>
              </a:rPr>
              <a:t>Deadlock-Freedom Techniques</a:t>
            </a:r>
          </a:p>
          <a:p>
            <a:r>
              <a:rPr lang="en-US" b="1" dirty="0">
                <a:solidFill>
                  <a:schemeClr val="bg1">
                    <a:lumMod val="50000"/>
                  </a:schemeClr>
                </a:solidFill>
              </a:rPr>
              <a:t>SEEC</a:t>
            </a:r>
          </a:p>
          <a:p>
            <a:pPr lvl="1"/>
            <a:r>
              <a:rPr lang="en-US" dirty="0">
                <a:solidFill>
                  <a:schemeClr val="bg1">
                    <a:lumMod val="50000"/>
                  </a:schemeClr>
                </a:solidFill>
              </a:rPr>
              <a:t>Overview</a:t>
            </a:r>
          </a:p>
          <a:p>
            <a:pPr lvl="1"/>
            <a:r>
              <a:rPr lang="en-US" dirty="0">
                <a:solidFill>
                  <a:schemeClr val="bg1">
                    <a:lumMod val="50000"/>
                  </a:schemeClr>
                </a:solidFill>
              </a:rPr>
              <a:t>Walkthrough</a:t>
            </a:r>
          </a:p>
          <a:p>
            <a:pPr lvl="1"/>
            <a:r>
              <a:rPr lang="en-US" dirty="0">
                <a:solidFill>
                  <a:schemeClr val="bg1">
                    <a:lumMod val="50000"/>
                  </a:schemeClr>
                </a:solidFill>
              </a:rPr>
              <a:t>Features</a:t>
            </a:r>
          </a:p>
          <a:p>
            <a:pPr lvl="1"/>
            <a:r>
              <a:rPr lang="en-US" dirty="0">
                <a:solidFill>
                  <a:schemeClr val="bg1">
                    <a:lumMod val="50000"/>
                  </a:schemeClr>
                </a:solidFill>
              </a:rPr>
              <a:t>Optimizations</a:t>
            </a:r>
          </a:p>
          <a:p>
            <a:r>
              <a:rPr lang="en-US" b="1" dirty="0">
                <a:solidFill>
                  <a:schemeClr val="bg1">
                    <a:lumMod val="50000"/>
                  </a:schemeClr>
                </a:solidFill>
              </a:rPr>
              <a:t>Evaluations</a:t>
            </a:r>
          </a:p>
          <a:p>
            <a:r>
              <a:rPr lang="en-US" b="1" dirty="0">
                <a:solidFill>
                  <a:schemeClr val="accent5"/>
                </a:solidFill>
              </a:rPr>
              <a:t>Conclusions</a:t>
            </a:r>
          </a:p>
        </p:txBody>
      </p:sp>
    </p:spTree>
    <p:extLst>
      <p:ext uri="{BB962C8B-B14F-4D97-AF65-F5344CB8AC3E}">
        <p14:creationId xmlns:p14="http://schemas.microsoft.com/office/powerpoint/2010/main" val="3919041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E11F-C2EC-0242-92C4-303A46DB983A}"/>
              </a:ext>
            </a:extLst>
          </p:cNvPr>
          <p:cNvSpPr>
            <a:spLocks noGrp="1"/>
          </p:cNvSpPr>
          <p:nvPr>
            <p:ph type="title"/>
          </p:nvPr>
        </p:nvSpPr>
        <p:spPr/>
        <p:txBody>
          <a:bodyPr>
            <a:normAutofit fontScale="90000"/>
          </a:bodyPr>
          <a:lstStyle/>
          <a:p>
            <a:r>
              <a:rPr lang="en-US" dirty="0"/>
              <a:t>Conclusion</a:t>
            </a:r>
          </a:p>
        </p:txBody>
      </p:sp>
      <p:sp>
        <p:nvSpPr>
          <p:cNvPr id="11" name="Footer Placeholder 3">
            <a:extLst>
              <a:ext uri="{FF2B5EF4-FFF2-40B4-BE49-F238E27FC236}">
                <a16:creationId xmlns:a16="http://schemas.microsoft.com/office/drawing/2014/main" id="{8E6C784A-BB13-4D2D-B348-188C02A63E15}"/>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8" name="Slide Number Placeholder 7">
            <a:extLst>
              <a:ext uri="{FF2B5EF4-FFF2-40B4-BE49-F238E27FC236}">
                <a16:creationId xmlns:a16="http://schemas.microsoft.com/office/drawing/2014/main" id="{32D701E8-46BE-4884-9828-7BF8FFAEC168}"/>
              </a:ext>
            </a:extLst>
          </p:cNvPr>
          <p:cNvSpPr>
            <a:spLocks noGrp="1"/>
          </p:cNvSpPr>
          <p:nvPr>
            <p:ph type="sldNum" sz="quarter" idx="12"/>
          </p:nvPr>
        </p:nvSpPr>
        <p:spPr/>
        <p:txBody>
          <a:bodyPr/>
          <a:lstStyle/>
          <a:p>
            <a:fld id="{0D1D0697-F66A-EE4C-B4D3-9802540BCCA0}" type="slidenum">
              <a:rPr lang="en-US" smtClean="0"/>
              <a:t>36</a:t>
            </a:fld>
            <a:endParaRPr lang="en-US"/>
          </a:p>
        </p:txBody>
      </p:sp>
      <p:sp>
        <p:nvSpPr>
          <p:cNvPr id="3" name="Content Placeholder 2">
            <a:extLst>
              <a:ext uri="{FF2B5EF4-FFF2-40B4-BE49-F238E27FC236}">
                <a16:creationId xmlns:a16="http://schemas.microsoft.com/office/drawing/2014/main" id="{0D04D0BF-AF55-F745-9537-E6A41B3255FA}"/>
              </a:ext>
            </a:extLst>
          </p:cNvPr>
          <p:cNvSpPr>
            <a:spLocks noGrp="1"/>
          </p:cNvSpPr>
          <p:nvPr>
            <p:ph idx="1"/>
          </p:nvPr>
        </p:nvSpPr>
        <p:spPr/>
        <p:txBody>
          <a:bodyPr>
            <a:normAutofit/>
          </a:bodyPr>
          <a:lstStyle/>
          <a:p>
            <a:r>
              <a:rPr lang="en-US" dirty="0"/>
              <a:t>Deadlock is a correctness problem which every network must solve</a:t>
            </a:r>
          </a:p>
          <a:p>
            <a:r>
              <a:rPr lang="en-US" dirty="0"/>
              <a:t>Current solutions either require complex deadlock detection or provision extra set of buffers or restrict turns</a:t>
            </a:r>
          </a:p>
          <a:p>
            <a:r>
              <a:rPr lang="en-US" dirty="0"/>
              <a:t>SEEC provides a novel way of resolving deadlock by periodically moving packets for few hops along a ring constructed over the network. </a:t>
            </a:r>
          </a:p>
          <a:p>
            <a:pPr lvl="1"/>
            <a:r>
              <a:rPr lang="en-US" dirty="0"/>
              <a:t> No extra buffer needed</a:t>
            </a:r>
          </a:p>
          <a:p>
            <a:pPr lvl="1"/>
            <a:r>
              <a:rPr lang="en-US" dirty="0"/>
              <a:t> Free from complicated deadlock detection circuitry</a:t>
            </a:r>
          </a:p>
          <a:p>
            <a:pPr lvl="1"/>
            <a:r>
              <a:rPr lang="en-US" dirty="0"/>
              <a:t> Provides full path-diversity therefore high performant</a:t>
            </a:r>
          </a:p>
          <a:p>
            <a:endParaRPr lang="en-US" dirty="0"/>
          </a:p>
        </p:txBody>
      </p:sp>
      <p:sp>
        <p:nvSpPr>
          <p:cNvPr id="6" name="Date Placeholder 5">
            <a:extLst>
              <a:ext uri="{FF2B5EF4-FFF2-40B4-BE49-F238E27FC236}">
                <a16:creationId xmlns:a16="http://schemas.microsoft.com/office/drawing/2014/main" id="{F86C2B1C-DBF9-7247-9755-5E61C3109DE3}"/>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40398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xit" presetSubtype="0" fill="hold" grpId="0" nodeType="with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1AB33B-0175-124F-9E44-DAF08F4CD792}"/>
              </a:ext>
            </a:extLst>
          </p:cNvPr>
          <p:cNvSpPr>
            <a:spLocks noGrp="1"/>
          </p:cNvSpPr>
          <p:nvPr>
            <p:ph type="title"/>
          </p:nvPr>
        </p:nvSpPr>
        <p:spPr/>
        <p:txBody>
          <a:bodyPr>
            <a:normAutofit fontScale="90000"/>
          </a:bodyPr>
          <a:lstStyle/>
          <a:p>
            <a:r>
              <a:rPr lang="en-US" dirty="0"/>
              <a:t>Revisiting Qualitative Comparison</a:t>
            </a:r>
          </a:p>
        </p:txBody>
      </p:sp>
      <p:sp>
        <p:nvSpPr>
          <p:cNvPr id="41" name="Footer Placeholder 3">
            <a:extLst>
              <a:ext uri="{FF2B5EF4-FFF2-40B4-BE49-F238E27FC236}">
                <a16:creationId xmlns:a16="http://schemas.microsoft.com/office/drawing/2014/main" id="{285574B1-ACD8-4C4D-8E3A-FFA9390EBD95}"/>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2153649D-0900-094E-AB07-98369C2A5C1E}"/>
              </a:ext>
            </a:extLst>
          </p:cNvPr>
          <p:cNvSpPr>
            <a:spLocks noGrp="1"/>
          </p:cNvSpPr>
          <p:nvPr>
            <p:ph type="sldNum" sz="quarter" idx="12"/>
          </p:nvPr>
        </p:nvSpPr>
        <p:spPr/>
        <p:txBody>
          <a:bodyPr/>
          <a:lstStyle/>
          <a:p>
            <a:fld id="{0D1D0697-F66A-EE4C-B4D3-9802540BCCA0}" type="slidenum">
              <a:rPr lang="en-US" smtClean="0"/>
              <a:t>37</a:t>
            </a:fld>
            <a:endParaRPr lang="en-US"/>
          </a:p>
        </p:txBody>
      </p:sp>
      <p:graphicFrame>
        <p:nvGraphicFramePr>
          <p:cNvPr id="6" name="Content Placeholder 5">
            <a:extLst>
              <a:ext uri="{FF2B5EF4-FFF2-40B4-BE49-F238E27FC236}">
                <a16:creationId xmlns:a16="http://schemas.microsoft.com/office/drawing/2014/main" id="{C96691FC-3C18-A749-A278-C5E47DD70970}"/>
              </a:ext>
            </a:extLst>
          </p:cNvPr>
          <p:cNvGraphicFramePr>
            <a:graphicFrameLocks noGrp="1"/>
          </p:cNvGraphicFramePr>
          <p:nvPr>
            <p:ph idx="1"/>
            <p:extLst>
              <p:ext uri="{D42A27DB-BD31-4B8C-83A1-F6EECF244321}">
                <p14:modId xmlns:p14="http://schemas.microsoft.com/office/powerpoint/2010/main" val="2588189399"/>
              </p:ext>
            </p:extLst>
          </p:nvPr>
        </p:nvGraphicFramePr>
        <p:xfrm>
          <a:off x="838200" y="1038225"/>
          <a:ext cx="10515596" cy="3302000"/>
        </p:xfrm>
        <a:graphic>
          <a:graphicData uri="http://schemas.openxmlformats.org/drawingml/2006/table">
            <a:tbl>
              <a:tblPr firstRow="1" bandRow="1">
                <a:tableStyleId>{93296810-A885-4BE3-A3E7-6D5BEEA58F35}</a:tableStyleId>
              </a:tblPr>
              <a:tblGrid>
                <a:gridCol w="1652914">
                  <a:extLst>
                    <a:ext uri="{9D8B030D-6E8A-4147-A177-3AD203B41FA5}">
                      <a16:colId xmlns:a16="http://schemas.microsoft.com/office/drawing/2014/main" val="1871353799"/>
                    </a:ext>
                  </a:extLst>
                </a:gridCol>
                <a:gridCol w="1084264">
                  <a:extLst>
                    <a:ext uri="{9D8B030D-6E8A-4147-A177-3AD203B41FA5}">
                      <a16:colId xmlns:a16="http://schemas.microsoft.com/office/drawing/2014/main" val="237566872"/>
                    </a:ext>
                  </a:extLst>
                </a:gridCol>
                <a:gridCol w="1449614">
                  <a:extLst>
                    <a:ext uri="{9D8B030D-6E8A-4147-A177-3AD203B41FA5}">
                      <a16:colId xmlns:a16="http://schemas.microsoft.com/office/drawing/2014/main" val="4012784762"/>
                    </a:ext>
                  </a:extLst>
                </a:gridCol>
                <a:gridCol w="1096049">
                  <a:extLst>
                    <a:ext uri="{9D8B030D-6E8A-4147-A177-3AD203B41FA5}">
                      <a16:colId xmlns:a16="http://schemas.microsoft.com/office/drawing/2014/main" val="1299573098"/>
                    </a:ext>
                  </a:extLst>
                </a:gridCol>
                <a:gridCol w="1626397">
                  <a:extLst>
                    <a:ext uri="{9D8B030D-6E8A-4147-A177-3AD203B41FA5}">
                      <a16:colId xmlns:a16="http://schemas.microsoft.com/office/drawing/2014/main" val="389462075"/>
                    </a:ext>
                  </a:extLst>
                </a:gridCol>
                <a:gridCol w="1673539">
                  <a:extLst>
                    <a:ext uri="{9D8B030D-6E8A-4147-A177-3AD203B41FA5}">
                      <a16:colId xmlns:a16="http://schemas.microsoft.com/office/drawing/2014/main" val="1993671207"/>
                    </a:ext>
                  </a:extLst>
                </a:gridCol>
                <a:gridCol w="1932819">
                  <a:extLst>
                    <a:ext uri="{9D8B030D-6E8A-4147-A177-3AD203B41FA5}">
                      <a16:colId xmlns:a16="http://schemas.microsoft.com/office/drawing/2014/main" val="4148274431"/>
                    </a:ext>
                  </a:extLst>
                </a:gridCol>
              </a:tblGrid>
              <a:tr h="128648">
                <a:tc>
                  <a:txBody>
                    <a:bodyPr/>
                    <a:lstStyle/>
                    <a:p>
                      <a:pPr algn="ctr"/>
                      <a:r>
                        <a:rPr lang="en-US" dirty="0" err="1"/>
                        <a:t>Teechnique</a:t>
                      </a:r>
                      <a:endParaRPr lang="en-US" dirty="0"/>
                    </a:p>
                  </a:txBody>
                  <a:tcPr anchor="ctr"/>
                </a:tc>
                <a:tc>
                  <a:txBody>
                    <a:bodyPr/>
                    <a:lstStyle/>
                    <a:p>
                      <a:pPr algn="ctr"/>
                      <a:r>
                        <a:rPr lang="en-US" dirty="0"/>
                        <a:t>Type of Solution</a:t>
                      </a:r>
                    </a:p>
                  </a:txBody>
                  <a:tcPr anchor="ctr"/>
                </a:tc>
                <a:tc>
                  <a:txBody>
                    <a:bodyPr/>
                    <a:lstStyle/>
                    <a:p>
                      <a:pPr algn="ctr"/>
                      <a:r>
                        <a:rPr lang="en-US" dirty="0"/>
                        <a:t>High Throughput</a:t>
                      </a:r>
                    </a:p>
                  </a:txBody>
                  <a:tcPr anchor="ctr"/>
                </a:tc>
                <a:tc>
                  <a:txBody>
                    <a:bodyPr/>
                    <a:lstStyle/>
                    <a:p>
                      <a:pPr algn="ctr"/>
                      <a:r>
                        <a:rPr lang="en-US" dirty="0"/>
                        <a:t>Low Area Power</a:t>
                      </a:r>
                    </a:p>
                  </a:txBody>
                  <a:tcPr anchor="ctr"/>
                </a:tc>
                <a:tc>
                  <a:txBody>
                    <a:bodyPr/>
                    <a:lstStyle/>
                    <a:p>
                      <a:pPr algn="ctr"/>
                      <a:r>
                        <a:rPr lang="en-US" dirty="0"/>
                        <a:t>Low Hardware Complexity</a:t>
                      </a:r>
                    </a:p>
                  </a:txBody>
                  <a:tcPr anchor="ctr"/>
                </a:tc>
                <a:tc>
                  <a:txBody>
                    <a:bodyPr/>
                    <a:lstStyle/>
                    <a:p>
                      <a:pPr algn="ctr"/>
                      <a:r>
                        <a:rPr lang="en-US" dirty="0"/>
                        <a:t>Routing Deadlock-free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rPr>
                        <a:t>Protocol Deadlock-free</a:t>
                      </a:r>
                      <a:endParaRPr lang="en-US" sz="1800" b="1" kern="1200" dirty="0">
                        <a:solidFill>
                          <a:schemeClr val="lt1"/>
                        </a:solidFill>
                        <a:latin typeface="+mn-lt"/>
                        <a:ea typeface="+mn-ea"/>
                        <a:cs typeface="+mn-cs"/>
                      </a:endParaRPr>
                    </a:p>
                  </a:txBody>
                  <a:tcPr anchor="ctr"/>
                </a:tc>
                <a:extLst>
                  <a:ext uri="{0D108BD9-81ED-4DB2-BD59-A6C34878D82A}">
                    <a16:rowId xmlns:a16="http://schemas.microsoft.com/office/drawing/2014/main" val="1932162805"/>
                  </a:ext>
                </a:extLst>
              </a:tr>
              <a:tr h="370840">
                <a:tc>
                  <a:txBody>
                    <a:bodyPr/>
                    <a:lstStyle/>
                    <a:p>
                      <a:r>
                        <a:rPr lang="en-US" dirty="0"/>
                        <a:t>Turn </a:t>
                      </a:r>
                    </a:p>
                    <a:p>
                      <a:r>
                        <a:rPr lang="en-US" dirty="0"/>
                        <a:t>Restriction</a:t>
                      </a:r>
                    </a:p>
                  </a:txBody>
                  <a:tcPr/>
                </a:tc>
                <a:tc>
                  <a:txBody>
                    <a:bodyPr/>
                    <a:lstStyle/>
                    <a:p>
                      <a:pPr algn="ctr"/>
                      <a:r>
                        <a:rPr lang="en-US" dirty="0"/>
                        <a:t>Proactive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49359230"/>
                  </a:ext>
                </a:extLst>
              </a:tr>
              <a:tr h="370840">
                <a:tc>
                  <a:txBody>
                    <a:bodyPr/>
                    <a:lstStyle/>
                    <a:p>
                      <a:r>
                        <a:rPr lang="en-US" dirty="0"/>
                        <a:t>Escape VC</a:t>
                      </a:r>
                    </a:p>
                  </a:txBody>
                  <a:tcPr/>
                </a:tc>
                <a:tc>
                  <a:txBody>
                    <a:bodyPr/>
                    <a:lstStyle/>
                    <a:p>
                      <a:pPr algn="ctr"/>
                      <a:r>
                        <a:rPr lang="en-US" dirty="0"/>
                        <a:t>Proactive</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95121285"/>
                  </a:ext>
                </a:extLst>
              </a:tr>
              <a:tr h="370840">
                <a:tc>
                  <a:txBody>
                    <a:bodyPr/>
                    <a:lstStyle/>
                    <a:p>
                      <a:r>
                        <a:rPr lang="en-US" dirty="0"/>
                        <a:t>Virtual Network</a:t>
                      </a:r>
                    </a:p>
                  </a:txBody>
                  <a:tcPr/>
                </a:tc>
                <a:tc>
                  <a:txBody>
                    <a:bodyPr/>
                    <a:lstStyle/>
                    <a:p>
                      <a:pPr algn="ctr"/>
                      <a:r>
                        <a:rPr lang="en-US" dirty="0"/>
                        <a:t>Proactive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446217477"/>
                  </a:ext>
                </a:extLst>
              </a:tr>
              <a:tr h="370840">
                <a:tc>
                  <a:txBody>
                    <a:bodyPr/>
                    <a:lstStyle/>
                    <a:p>
                      <a:r>
                        <a:rPr lang="en-US" dirty="0"/>
                        <a:t>Deadlock Recovery</a:t>
                      </a:r>
                    </a:p>
                  </a:txBody>
                  <a:tcPr/>
                </a:tc>
                <a:tc>
                  <a:txBody>
                    <a:bodyPr/>
                    <a:lstStyle/>
                    <a:p>
                      <a:pPr algn="ctr"/>
                      <a:r>
                        <a:rPr lang="en-US" dirty="0"/>
                        <a:t>Reactive</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90676437"/>
                  </a:ext>
                </a:extLst>
              </a:tr>
              <a:tr h="370840">
                <a:tc>
                  <a:txBody>
                    <a:bodyPr/>
                    <a:lstStyle/>
                    <a:p>
                      <a:pPr algn="ctr"/>
                      <a:r>
                        <a:rPr lang="en-US" b="1" u="sng" dirty="0"/>
                        <a:t>SEEC</a:t>
                      </a:r>
                    </a:p>
                  </a:txBody>
                  <a:tcPr anchor="ctr"/>
                </a:tc>
                <a:tc>
                  <a:txBody>
                    <a:bodyPr/>
                    <a:lstStyle/>
                    <a:p>
                      <a:pPr algn="ctr"/>
                      <a:r>
                        <a:rPr lang="en-US" sz="1600" b="1" u="sng" dirty="0" err="1"/>
                        <a:t>Subactive</a:t>
                      </a:r>
                      <a:endParaRPr lang="en-US" sz="1600" b="1" u="sng"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02781962"/>
                  </a:ext>
                </a:extLst>
              </a:tr>
            </a:tbl>
          </a:graphicData>
        </a:graphic>
      </p:graphicFrame>
      <p:pic>
        <p:nvPicPr>
          <p:cNvPr id="8" name="Picture 7">
            <a:extLst>
              <a:ext uri="{FF2B5EF4-FFF2-40B4-BE49-F238E27FC236}">
                <a16:creationId xmlns:a16="http://schemas.microsoft.com/office/drawing/2014/main" id="{B265CDF7-1F27-2943-899B-DCCAD5784F0E}"/>
              </a:ext>
            </a:extLst>
          </p:cNvPr>
          <p:cNvPicPr>
            <a:picLocks noChangeAspect="1"/>
          </p:cNvPicPr>
          <p:nvPr/>
        </p:nvPicPr>
        <p:blipFill>
          <a:blip r:embed="rId3"/>
          <a:stretch>
            <a:fillRect/>
          </a:stretch>
        </p:blipFill>
        <p:spPr>
          <a:xfrm>
            <a:off x="3908633" y="1829667"/>
            <a:ext cx="349169" cy="334266"/>
          </a:xfrm>
          <a:prstGeom prst="rect">
            <a:avLst/>
          </a:prstGeom>
        </p:spPr>
      </p:pic>
      <p:pic>
        <p:nvPicPr>
          <p:cNvPr id="9" name="Picture 8">
            <a:extLst>
              <a:ext uri="{FF2B5EF4-FFF2-40B4-BE49-F238E27FC236}">
                <a16:creationId xmlns:a16="http://schemas.microsoft.com/office/drawing/2014/main" id="{786FDC83-1F3A-8F41-979B-2B633A425A4E}"/>
              </a:ext>
            </a:extLst>
          </p:cNvPr>
          <p:cNvPicPr>
            <a:picLocks noChangeAspect="1"/>
          </p:cNvPicPr>
          <p:nvPr/>
        </p:nvPicPr>
        <p:blipFill>
          <a:blip r:embed="rId3"/>
          <a:stretch>
            <a:fillRect/>
          </a:stretch>
        </p:blipFill>
        <p:spPr>
          <a:xfrm>
            <a:off x="10475336" y="1847622"/>
            <a:ext cx="349169" cy="334266"/>
          </a:xfrm>
          <a:prstGeom prst="rect">
            <a:avLst/>
          </a:prstGeom>
        </p:spPr>
      </p:pic>
      <p:pic>
        <p:nvPicPr>
          <p:cNvPr id="10" name="Picture 9">
            <a:extLst>
              <a:ext uri="{FF2B5EF4-FFF2-40B4-BE49-F238E27FC236}">
                <a16:creationId xmlns:a16="http://schemas.microsoft.com/office/drawing/2014/main" id="{E7196410-42CB-AF49-A899-B7C44DE0854D}"/>
              </a:ext>
            </a:extLst>
          </p:cNvPr>
          <p:cNvPicPr>
            <a:picLocks noChangeAspect="1"/>
          </p:cNvPicPr>
          <p:nvPr/>
        </p:nvPicPr>
        <p:blipFill>
          <a:blip r:embed="rId4"/>
          <a:stretch>
            <a:fillRect/>
          </a:stretch>
        </p:blipFill>
        <p:spPr>
          <a:xfrm>
            <a:off x="6444654" y="1824303"/>
            <a:ext cx="336757" cy="326233"/>
          </a:xfrm>
          <a:prstGeom prst="rect">
            <a:avLst/>
          </a:prstGeom>
          <a:noFill/>
        </p:spPr>
      </p:pic>
      <p:pic>
        <p:nvPicPr>
          <p:cNvPr id="11" name="Picture 10">
            <a:extLst>
              <a:ext uri="{FF2B5EF4-FFF2-40B4-BE49-F238E27FC236}">
                <a16:creationId xmlns:a16="http://schemas.microsoft.com/office/drawing/2014/main" id="{5FA805CE-BD21-D24A-B9D0-6C00FD5834ED}"/>
              </a:ext>
            </a:extLst>
          </p:cNvPr>
          <p:cNvPicPr>
            <a:picLocks noChangeAspect="1"/>
          </p:cNvPicPr>
          <p:nvPr/>
        </p:nvPicPr>
        <p:blipFill>
          <a:blip r:embed="rId4"/>
          <a:stretch>
            <a:fillRect/>
          </a:stretch>
        </p:blipFill>
        <p:spPr>
          <a:xfrm>
            <a:off x="8486610" y="1860199"/>
            <a:ext cx="336757" cy="326233"/>
          </a:xfrm>
          <a:prstGeom prst="rect">
            <a:avLst/>
          </a:prstGeom>
          <a:noFill/>
        </p:spPr>
      </p:pic>
      <p:pic>
        <p:nvPicPr>
          <p:cNvPr id="17" name="Picture 16">
            <a:extLst>
              <a:ext uri="{FF2B5EF4-FFF2-40B4-BE49-F238E27FC236}">
                <a16:creationId xmlns:a16="http://schemas.microsoft.com/office/drawing/2014/main" id="{4E67AEC2-299A-6F4E-B615-E091AAD84AF9}"/>
              </a:ext>
            </a:extLst>
          </p:cNvPr>
          <p:cNvPicPr>
            <a:picLocks noChangeAspect="1"/>
          </p:cNvPicPr>
          <p:nvPr/>
        </p:nvPicPr>
        <p:blipFill>
          <a:blip r:embed="rId4"/>
          <a:stretch>
            <a:fillRect/>
          </a:stretch>
        </p:blipFill>
        <p:spPr>
          <a:xfrm>
            <a:off x="8511043" y="2380414"/>
            <a:ext cx="336757" cy="326233"/>
          </a:xfrm>
          <a:prstGeom prst="rect">
            <a:avLst/>
          </a:prstGeom>
          <a:noFill/>
        </p:spPr>
      </p:pic>
      <p:pic>
        <p:nvPicPr>
          <p:cNvPr id="20" name="Picture 19">
            <a:extLst>
              <a:ext uri="{FF2B5EF4-FFF2-40B4-BE49-F238E27FC236}">
                <a16:creationId xmlns:a16="http://schemas.microsoft.com/office/drawing/2014/main" id="{7978130F-EBA0-E54B-93AB-21E99F653861}"/>
              </a:ext>
            </a:extLst>
          </p:cNvPr>
          <p:cNvPicPr>
            <a:picLocks noChangeAspect="1"/>
          </p:cNvPicPr>
          <p:nvPr/>
        </p:nvPicPr>
        <p:blipFill>
          <a:blip r:embed="rId4"/>
          <a:stretch>
            <a:fillRect/>
          </a:stretch>
        </p:blipFill>
        <p:spPr>
          <a:xfrm>
            <a:off x="3918483" y="2887021"/>
            <a:ext cx="336757" cy="326233"/>
          </a:xfrm>
          <a:prstGeom prst="rect">
            <a:avLst/>
          </a:prstGeom>
          <a:noFill/>
        </p:spPr>
      </p:pic>
      <p:pic>
        <p:nvPicPr>
          <p:cNvPr id="21" name="Picture 20">
            <a:extLst>
              <a:ext uri="{FF2B5EF4-FFF2-40B4-BE49-F238E27FC236}">
                <a16:creationId xmlns:a16="http://schemas.microsoft.com/office/drawing/2014/main" id="{B0A8868E-A6B7-0D46-A1B8-ED32FDF6B55F}"/>
              </a:ext>
            </a:extLst>
          </p:cNvPr>
          <p:cNvPicPr>
            <a:picLocks noChangeAspect="1"/>
          </p:cNvPicPr>
          <p:nvPr/>
        </p:nvPicPr>
        <p:blipFill>
          <a:blip r:embed="rId3"/>
          <a:stretch>
            <a:fillRect/>
          </a:stretch>
        </p:blipFill>
        <p:spPr>
          <a:xfrm>
            <a:off x="5147823" y="2384484"/>
            <a:ext cx="349169" cy="334266"/>
          </a:xfrm>
          <a:prstGeom prst="rect">
            <a:avLst/>
          </a:prstGeom>
        </p:spPr>
      </p:pic>
      <p:pic>
        <p:nvPicPr>
          <p:cNvPr id="22" name="Picture 21">
            <a:extLst>
              <a:ext uri="{FF2B5EF4-FFF2-40B4-BE49-F238E27FC236}">
                <a16:creationId xmlns:a16="http://schemas.microsoft.com/office/drawing/2014/main" id="{F3CCD7B7-724B-3747-8377-98B952C2620F}"/>
              </a:ext>
            </a:extLst>
          </p:cNvPr>
          <p:cNvPicPr>
            <a:picLocks noChangeAspect="1"/>
          </p:cNvPicPr>
          <p:nvPr/>
        </p:nvPicPr>
        <p:blipFill>
          <a:blip r:embed="rId4"/>
          <a:stretch>
            <a:fillRect/>
          </a:stretch>
        </p:blipFill>
        <p:spPr>
          <a:xfrm>
            <a:off x="6459778" y="2902212"/>
            <a:ext cx="336757" cy="326233"/>
          </a:xfrm>
          <a:prstGeom prst="rect">
            <a:avLst/>
          </a:prstGeom>
          <a:noFill/>
        </p:spPr>
      </p:pic>
      <p:pic>
        <p:nvPicPr>
          <p:cNvPr id="25" name="Picture 24">
            <a:extLst>
              <a:ext uri="{FF2B5EF4-FFF2-40B4-BE49-F238E27FC236}">
                <a16:creationId xmlns:a16="http://schemas.microsoft.com/office/drawing/2014/main" id="{19C24DE2-DA82-894D-BEAD-0D02B2912964}"/>
              </a:ext>
            </a:extLst>
          </p:cNvPr>
          <p:cNvPicPr>
            <a:picLocks noChangeAspect="1"/>
          </p:cNvPicPr>
          <p:nvPr/>
        </p:nvPicPr>
        <p:blipFill>
          <a:blip r:embed="rId4"/>
          <a:stretch>
            <a:fillRect/>
          </a:stretch>
        </p:blipFill>
        <p:spPr>
          <a:xfrm>
            <a:off x="3927741" y="3516633"/>
            <a:ext cx="336757" cy="326233"/>
          </a:xfrm>
          <a:prstGeom prst="rect">
            <a:avLst/>
          </a:prstGeom>
          <a:noFill/>
        </p:spPr>
      </p:pic>
      <p:pic>
        <p:nvPicPr>
          <p:cNvPr id="27" name="Picture 26">
            <a:extLst>
              <a:ext uri="{FF2B5EF4-FFF2-40B4-BE49-F238E27FC236}">
                <a16:creationId xmlns:a16="http://schemas.microsoft.com/office/drawing/2014/main" id="{FC60EA85-592A-4B48-9CE0-7FFAC68E2603}"/>
              </a:ext>
            </a:extLst>
          </p:cNvPr>
          <p:cNvPicPr>
            <a:picLocks noChangeAspect="1"/>
          </p:cNvPicPr>
          <p:nvPr/>
        </p:nvPicPr>
        <p:blipFill>
          <a:blip r:embed="rId4"/>
          <a:stretch>
            <a:fillRect/>
          </a:stretch>
        </p:blipFill>
        <p:spPr>
          <a:xfrm>
            <a:off x="8576413" y="3513038"/>
            <a:ext cx="336757" cy="326233"/>
          </a:xfrm>
          <a:prstGeom prst="rect">
            <a:avLst/>
          </a:prstGeom>
          <a:noFill/>
        </p:spPr>
      </p:pic>
      <p:pic>
        <p:nvPicPr>
          <p:cNvPr id="30" name="Picture 29">
            <a:extLst>
              <a:ext uri="{FF2B5EF4-FFF2-40B4-BE49-F238E27FC236}">
                <a16:creationId xmlns:a16="http://schemas.microsoft.com/office/drawing/2014/main" id="{534BE609-0CF3-0042-A403-42F09C1B5492}"/>
              </a:ext>
            </a:extLst>
          </p:cNvPr>
          <p:cNvPicPr>
            <a:picLocks noChangeAspect="1"/>
          </p:cNvPicPr>
          <p:nvPr/>
        </p:nvPicPr>
        <p:blipFill>
          <a:blip r:embed="rId3"/>
          <a:stretch>
            <a:fillRect/>
          </a:stretch>
        </p:blipFill>
        <p:spPr>
          <a:xfrm>
            <a:off x="6447366" y="3495892"/>
            <a:ext cx="349169" cy="334266"/>
          </a:xfrm>
          <a:prstGeom prst="rect">
            <a:avLst/>
          </a:prstGeom>
        </p:spPr>
      </p:pic>
      <p:pic>
        <p:nvPicPr>
          <p:cNvPr id="31" name="Picture 30">
            <a:extLst>
              <a:ext uri="{FF2B5EF4-FFF2-40B4-BE49-F238E27FC236}">
                <a16:creationId xmlns:a16="http://schemas.microsoft.com/office/drawing/2014/main" id="{2E4B1A37-5B38-1E47-A8C5-CF557CF0FAC8}"/>
              </a:ext>
            </a:extLst>
          </p:cNvPr>
          <p:cNvPicPr>
            <a:picLocks noChangeAspect="1"/>
          </p:cNvPicPr>
          <p:nvPr/>
        </p:nvPicPr>
        <p:blipFill>
          <a:blip r:embed="rId3"/>
          <a:stretch>
            <a:fillRect/>
          </a:stretch>
        </p:blipFill>
        <p:spPr>
          <a:xfrm>
            <a:off x="5147823" y="2870523"/>
            <a:ext cx="349169" cy="334266"/>
          </a:xfrm>
          <a:prstGeom prst="rect">
            <a:avLst/>
          </a:prstGeom>
        </p:spPr>
      </p:pic>
      <p:pic>
        <p:nvPicPr>
          <p:cNvPr id="32" name="Picture 31">
            <a:extLst>
              <a:ext uri="{FF2B5EF4-FFF2-40B4-BE49-F238E27FC236}">
                <a16:creationId xmlns:a16="http://schemas.microsoft.com/office/drawing/2014/main" id="{77A23E91-560B-1941-954B-E8E0A4763CC8}"/>
              </a:ext>
            </a:extLst>
          </p:cNvPr>
          <p:cNvPicPr>
            <a:picLocks noChangeAspect="1"/>
          </p:cNvPicPr>
          <p:nvPr/>
        </p:nvPicPr>
        <p:blipFill>
          <a:blip r:embed="rId3"/>
          <a:stretch>
            <a:fillRect/>
          </a:stretch>
        </p:blipFill>
        <p:spPr>
          <a:xfrm>
            <a:off x="8535548" y="2915745"/>
            <a:ext cx="349169" cy="334266"/>
          </a:xfrm>
          <a:prstGeom prst="rect">
            <a:avLst/>
          </a:prstGeom>
        </p:spPr>
      </p:pic>
      <p:pic>
        <p:nvPicPr>
          <p:cNvPr id="34" name="Picture 33">
            <a:extLst>
              <a:ext uri="{FF2B5EF4-FFF2-40B4-BE49-F238E27FC236}">
                <a16:creationId xmlns:a16="http://schemas.microsoft.com/office/drawing/2014/main" id="{5EFE2634-3B09-0742-B19A-E03361C11410}"/>
              </a:ext>
            </a:extLst>
          </p:cNvPr>
          <p:cNvPicPr>
            <a:picLocks noChangeAspect="1"/>
          </p:cNvPicPr>
          <p:nvPr/>
        </p:nvPicPr>
        <p:blipFill>
          <a:blip r:embed="rId4"/>
          <a:stretch>
            <a:fillRect/>
          </a:stretch>
        </p:blipFill>
        <p:spPr>
          <a:xfrm>
            <a:off x="5193839" y="3512432"/>
            <a:ext cx="336757" cy="326233"/>
          </a:xfrm>
          <a:prstGeom prst="rect">
            <a:avLst/>
          </a:prstGeom>
          <a:noFill/>
        </p:spPr>
      </p:pic>
      <p:pic>
        <p:nvPicPr>
          <p:cNvPr id="36" name="Picture 35">
            <a:extLst>
              <a:ext uri="{FF2B5EF4-FFF2-40B4-BE49-F238E27FC236}">
                <a16:creationId xmlns:a16="http://schemas.microsoft.com/office/drawing/2014/main" id="{C6AF5C9F-4A22-498E-958B-28CADAD5B7DC}"/>
              </a:ext>
            </a:extLst>
          </p:cNvPr>
          <p:cNvPicPr>
            <a:picLocks noChangeAspect="1"/>
          </p:cNvPicPr>
          <p:nvPr/>
        </p:nvPicPr>
        <p:blipFill>
          <a:blip r:embed="rId4"/>
          <a:stretch>
            <a:fillRect/>
          </a:stretch>
        </p:blipFill>
        <p:spPr>
          <a:xfrm>
            <a:off x="5172341" y="1825301"/>
            <a:ext cx="336757" cy="326233"/>
          </a:xfrm>
          <a:prstGeom prst="rect">
            <a:avLst/>
          </a:prstGeom>
          <a:noFill/>
        </p:spPr>
      </p:pic>
      <p:sp>
        <p:nvSpPr>
          <p:cNvPr id="45" name="Title 1">
            <a:extLst>
              <a:ext uri="{FF2B5EF4-FFF2-40B4-BE49-F238E27FC236}">
                <a16:creationId xmlns:a16="http://schemas.microsoft.com/office/drawing/2014/main" id="{C1120F95-4381-4775-BB6C-2E6857019CDE}"/>
              </a:ext>
            </a:extLst>
          </p:cNvPr>
          <p:cNvSpPr txBox="1">
            <a:spLocks/>
          </p:cNvSpPr>
          <p:nvPr/>
        </p:nvSpPr>
        <p:spPr>
          <a:xfrm>
            <a:off x="393107" y="213915"/>
            <a:ext cx="10690788" cy="763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46" name="Picture 45">
            <a:extLst>
              <a:ext uri="{FF2B5EF4-FFF2-40B4-BE49-F238E27FC236}">
                <a16:creationId xmlns:a16="http://schemas.microsoft.com/office/drawing/2014/main" id="{70D2DF00-A32A-487D-9533-6846B3F6DDEB}"/>
              </a:ext>
            </a:extLst>
          </p:cNvPr>
          <p:cNvPicPr>
            <a:picLocks noChangeAspect="1"/>
          </p:cNvPicPr>
          <p:nvPr/>
        </p:nvPicPr>
        <p:blipFill>
          <a:blip r:embed="rId4"/>
          <a:stretch>
            <a:fillRect/>
          </a:stretch>
        </p:blipFill>
        <p:spPr>
          <a:xfrm>
            <a:off x="6474091" y="2399976"/>
            <a:ext cx="336757" cy="326233"/>
          </a:xfrm>
          <a:prstGeom prst="rect">
            <a:avLst/>
          </a:prstGeom>
          <a:noFill/>
        </p:spPr>
      </p:pic>
      <p:pic>
        <p:nvPicPr>
          <p:cNvPr id="49" name="Picture 48">
            <a:extLst>
              <a:ext uri="{FF2B5EF4-FFF2-40B4-BE49-F238E27FC236}">
                <a16:creationId xmlns:a16="http://schemas.microsoft.com/office/drawing/2014/main" id="{389EEC0C-746E-4ECD-B58C-3217DEFD5881}"/>
              </a:ext>
            </a:extLst>
          </p:cNvPr>
          <p:cNvPicPr>
            <a:picLocks noChangeAspect="1"/>
          </p:cNvPicPr>
          <p:nvPr/>
        </p:nvPicPr>
        <p:blipFill>
          <a:blip r:embed="rId4"/>
          <a:stretch>
            <a:fillRect/>
          </a:stretch>
        </p:blipFill>
        <p:spPr>
          <a:xfrm>
            <a:off x="3927741" y="2371401"/>
            <a:ext cx="336757" cy="326233"/>
          </a:xfrm>
          <a:prstGeom prst="rect">
            <a:avLst/>
          </a:prstGeom>
          <a:noFill/>
        </p:spPr>
      </p:pic>
      <p:pic>
        <p:nvPicPr>
          <p:cNvPr id="53" name="Picture 52">
            <a:extLst>
              <a:ext uri="{FF2B5EF4-FFF2-40B4-BE49-F238E27FC236}">
                <a16:creationId xmlns:a16="http://schemas.microsoft.com/office/drawing/2014/main" id="{705A415D-8331-4AAA-8ADC-FB95A2C78CE8}"/>
              </a:ext>
            </a:extLst>
          </p:cNvPr>
          <p:cNvPicPr>
            <a:picLocks noChangeAspect="1"/>
          </p:cNvPicPr>
          <p:nvPr/>
        </p:nvPicPr>
        <p:blipFill>
          <a:blip r:embed="rId3"/>
          <a:stretch>
            <a:fillRect/>
          </a:stretch>
        </p:blipFill>
        <p:spPr>
          <a:xfrm>
            <a:off x="10462340" y="2383089"/>
            <a:ext cx="349169" cy="334266"/>
          </a:xfrm>
          <a:prstGeom prst="rect">
            <a:avLst/>
          </a:prstGeom>
        </p:spPr>
      </p:pic>
      <p:pic>
        <p:nvPicPr>
          <p:cNvPr id="54" name="Picture 53">
            <a:extLst>
              <a:ext uri="{FF2B5EF4-FFF2-40B4-BE49-F238E27FC236}">
                <a16:creationId xmlns:a16="http://schemas.microsoft.com/office/drawing/2014/main" id="{96E041BA-4CCF-4134-9323-1B257C178928}"/>
              </a:ext>
            </a:extLst>
          </p:cNvPr>
          <p:cNvPicPr>
            <a:picLocks noChangeAspect="1"/>
          </p:cNvPicPr>
          <p:nvPr/>
        </p:nvPicPr>
        <p:blipFill>
          <a:blip r:embed="rId4"/>
          <a:stretch>
            <a:fillRect/>
          </a:stretch>
        </p:blipFill>
        <p:spPr>
          <a:xfrm>
            <a:off x="10457911" y="2901811"/>
            <a:ext cx="336757" cy="326233"/>
          </a:xfrm>
          <a:prstGeom prst="rect">
            <a:avLst/>
          </a:prstGeom>
          <a:noFill/>
        </p:spPr>
      </p:pic>
      <p:sp>
        <p:nvSpPr>
          <p:cNvPr id="40" name="Right Arrow 53">
            <a:extLst>
              <a:ext uri="{FF2B5EF4-FFF2-40B4-BE49-F238E27FC236}">
                <a16:creationId xmlns:a16="http://schemas.microsoft.com/office/drawing/2014/main" id="{135853A4-4EFC-49DD-BFBB-B609E7F7509B}"/>
              </a:ext>
            </a:extLst>
          </p:cNvPr>
          <p:cNvSpPr/>
          <p:nvPr/>
        </p:nvSpPr>
        <p:spPr>
          <a:xfrm>
            <a:off x="-11525" y="3974164"/>
            <a:ext cx="509451" cy="378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54">
            <a:extLst>
              <a:ext uri="{FF2B5EF4-FFF2-40B4-BE49-F238E27FC236}">
                <a16:creationId xmlns:a16="http://schemas.microsoft.com/office/drawing/2014/main" id="{B9D562EF-8F5E-4AB5-B0FB-C13C82A3C707}"/>
              </a:ext>
            </a:extLst>
          </p:cNvPr>
          <p:cNvSpPr/>
          <p:nvPr/>
        </p:nvSpPr>
        <p:spPr>
          <a:xfrm rot="10800000">
            <a:off x="11445379" y="3960282"/>
            <a:ext cx="509451" cy="378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FBABBACD-B316-4276-A40A-7A6C0FA8113A}"/>
              </a:ext>
            </a:extLst>
          </p:cNvPr>
          <p:cNvPicPr>
            <a:picLocks noChangeAspect="1"/>
          </p:cNvPicPr>
          <p:nvPr/>
        </p:nvPicPr>
        <p:blipFill>
          <a:blip r:embed="rId4"/>
          <a:stretch>
            <a:fillRect/>
          </a:stretch>
        </p:blipFill>
        <p:spPr>
          <a:xfrm>
            <a:off x="3914838" y="4012872"/>
            <a:ext cx="336757" cy="326233"/>
          </a:xfrm>
          <a:prstGeom prst="rect">
            <a:avLst/>
          </a:prstGeom>
          <a:noFill/>
        </p:spPr>
      </p:pic>
      <p:pic>
        <p:nvPicPr>
          <p:cNvPr id="56" name="Picture 55">
            <a:extLst>
              <a:ext uri="{FF2B5EF4-FFF2-40B4-BE49-F238E27FC236}">
                <a16:creationId xmlns:a16="http://schemas.microsoft.com/office/drawing/2014/main" id="{A5D442B3-BEDA-4E87-9625-A7FDFF217C65}"/>
              </a:ext>
            </a:extLst>
          </p:cNvPr>
          <p:cNvPicPr>
            <a:picLocks noChangeAspect="1"/>
          </p:cNvPicPr>
          <p:nvPr/>
        </p:nvPicPr>
        <p:blipFill>
          <a:blip r:embed="rId4"/>
          <a:stretch>
            <a:fillRect/>
          </a:stretch>
        </p:blipFill>
        <p:spPr>
          <a:xfrm>
            <a:off x="5158319" y="4002972"/>
            <a:ext cx="336757" cy="326233"/>
          </a:xfrm>
          <a:prstGeom prst="rect">
            <a:avLst/>
          </a:prstGeom>
          <a:noFill/>
        </p:spPr>
      </p:pic>
      <p:pic>
        <p:nvPicPr>
          <p:cNvPr id="57" name="Picture 56">
            <a:extLst>
              <a:ext uri="{FF2B5EF4-FFF2-40B4-BE49-F238E27FC236}">
                <a16:creationId xmlns:a16="http://schemas.microsoft.com/office/drawing/2014/main" id="{01435AA7-088C-4530-86E5-9795F44C8D4C}"/>
              </a:ext>
            </a:extLst>
          </p:cNvPr>
          <p:cNvPicPr>
            <a:picLocks noChangeAspect="1"/>
          </p:cNvPicPr>
          <p:nvPr/>
        </p:nvPicPr>
        <p:blipFill>
          <a:blip r:embed="rId4"/>
          <a:stretch>
            <a:fillRect/>
          </a:stretch>
        </p:blipFill>
        <p:spPr>
          <a:xfrm>
            <a:off x="6472163" y="3982747"/>
            <a:ext cx="336757" cy="326233"/>
          </a:xfrm>
          <a:prstGeom prst="rect">
            <a:avLst/>
          </a:prstGeom>
          <a:noFill/>
        </p:spPr>
      </p:pic>
      <p:pic>
        <p:nvPicPr>
          <p:cNvPr id="58" name="Picture 57">
            <a:extLst>
              <a:ext uri="{FF2B5EF4-FFF2-40B4-BE49-F238E27FC236}">
                <a16:creationId xmlns:a16="http://schemas.microsoft.com/office/drawing/2014/main" id="{4200F9C5-1C49-4317-9733-EE3F14660058}"/>
              </a:ext>
            </a:extLst>
          </p:cNvPr>
          <p:cNvPicPr>
            <a:picLocks noChangeAspect="1"/>
          </p:cNvPicPr>
          <p:nvPr/>
        </p:nvPicPr>
        <p:blipFill>
          <a:blip r:embed="rId4"/>
          <a:stretch>
            <a:fillRect/>
          </a:stretch>
        </p:blipFill>
        <p:spPr>
          <a:xfrm>
            <a:off x="8576413" y="4030725"/>
            <a:ext cx="336757" cy="326233"/>
          </a:xfrm>
          <a:prstGeom prst="rect">
            <a:avLst/>
          </a:prstGeom>
          <a:noFill/>
        </p:spPr>
      </p:pic>
      <p:pic>
        <p:nvPicPr>
          <p:cNvPr id="59" name="Picture 58">
            <a:extLst>
              <a:ext uri="{FF2B5EF4-FFF2-40B4-BE49-F238E27FC236}">
                <a16:creationId xmlns:a16="http://schemas.microsoft.com/office/drawing/2014/main" id="{97D9C59B-419C-4BFE-8828-BEBA4887A1FE}"/>
              </a:ext>
            </a:extLst>
          </p:cNvPr>
          <p:cNvPicPr>
            <a:picLocks noChangeAspect="1"/>
          </p:cNvPicPr>
          <p:nvPr/>
        </p:nvPicPr>
        <p:blipFill>
          <a:blip r:embed="rId4"/>
          <a:stretch>
            <a:fillRect/>
          </a:stretch>
        </p:blipFill>
        <p:spPr>
          <a:xfrm>
            <a:off x="10487748" y="4043013"/>
            <a:ext cx="336757" cy="326233"/>
          </a:xfrm>
          <a:prstGeom prst="rect">
            <a:avLst/>
          </a:prstGeom>
          <a:noFill/>
        </p:spPr>
      </p:pic>
      <p:sp>
        <p:nvSpPr>
          <p:cNvPr id="18" name="Rectangle 17">
            <a:extLst>
              <a:ext uri="{FF2B5EF4-FFF2-40B4-BE49-F238E27FC236}">
                <a16:creationId xmlns:a16="http://schemas.microsoft.com/office/drawing/2014/main" id="{439273A3-36A3-46C4-89BA-2A485ABFC178}"/>
              </a:ext>
            </a:extLst>
          </p:cNvPr>
          <p:cNvSpPr/>
          <p:nvPr/>
        </p:nvSpPr>
        <p:spPr>
          <a:xfrm>
            <a:off x="304657" y="3982407"/>
            <a:ext cx="11364360" cy="39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F1C85E48-2F6D-114D-A3D3-C6C99B787854}"/>
              </a:ext>
            </a:extLst>
          </p:cNvPr>
          <p:cNvPicPr>
            <a:picLocks noChangeAspect="1"/>
          </p:cNvPicPr>
          <p:nvPr/>
        </p:nvPicPr>
        <p:blipFill>
          <a:blip r:embed="rId4"/>
          <a:stretch>
            <a:fillRect/>
          </a:stretch>
        </p:blipFill>
        <p:spPr>
          <a:xfrm>
            <a:off x="10481541" y="3477419"/>
            <a:ext cx="336757" cy="326233"/>
          </a:xfrm>
          <a:prstGeom prst="rect">
            <a:avLst/>
          </a:prstGeom>
          <a:noFill/>
        </p:spPr>
      </p:pic>
      <p:sp>
        <p:nvSpPr>
          <p:cNvPr id="4" name="TextBox 3">
            <a:extLst>
              <a:ext uri="{FF2B5EF4-FFF2-40B4-BE49-F238E27FC236}">
                <a16:creationId xmlns:a16="http://schemas.microsoft.com/office/drawing/2014/main" id="{3D4BA90A-7B3D-5343-8908-8D67251566F1}"/>
              </a:ext>
            </a:extLst>
          </p:cNvPr>
          <p:cNvSpPr txBox="1"/>
          <p:nvPr/>
        </p:nvSpPr>
        <p:spPr>
          <a:xfrm>
            <a:off x="3584368" y="4572175"/>
            <a:ext cx="5720572" cy="1200329"/>
          </a:xfrm>
          <a:prstGeom prst="rect">
            <a:avLst/>
          </a:prstGeom>
          <a:solidFill>
            <a:schemeClr val="accent1">
              <a:lumMod val="20000"/>
              <a:lumOff val="80000"/>
            </a:schemeClr>
          </a:solidFill>
          <a:ln>
            <a:solidFill>
              <a:schemeClr val="tx1"/>
            </a:solidFill>
          </a:ln>
        </p:spPr>
        <p:txBody>
          <a:bodyPr wrap="square" rtlCol="0">
            <a:spAutoFit/>
          </a:bodyPr>
          <a:lstStyle/>
          <a:p>
            <a:r>
              <a:rPr lang="en-US" b="1" dirty="0"/>
              <a:t>Takeaways</a:t>
            </a:r>
          </a:p>
          <a:p>
            <a:pPr marL="285750" indent="-285750">
              <a:buFont typeface="Arial" panose="020B0604020202020204" pitchFamily="34" charset="0"/>
              <a:buChar char="•"/>
            </a:pPr>
            <a:r>
              <a:rPr lang="en-US" dirty="0"/>
              <a:t>SEEC obliviously provides deadlock freedom</a:t>
            </a:r>
          </a:p>
          <a:p>
            <a:pPr marL="285750" indent="-285750">
              <a:buFont typeface="Arial" panose="020B0604020202020204" pitchFamily="34" charset="0"/>
              <a:buChar char="•"/>
            </a:pPr>
            <a:r>
              <a:rPr lang="en-US" dirty="0"/>
              <a:t>SEEC is completely decentralized</a:t>
            </a:r>
          </a:p>
          <a:p>
            <a:pPr marL="285750" indent="-285750">
              <a:buFont typeface="Arial" panose="020B0604020202020204" pitchFamily="34" charset="0"/>
              <a:buChar char="•"/>
            </a:pPr>
            <a:r>
              <a:rPr lang="en-US" dirty="0"/>
              <a:t>SEEC has low hardware overhead over baseline router</a:t>
            </a:r>
          </a:p>
        </p:txBody>
      </p:sp>
      <p:sp>
        <p:nvSpPr>
          <p:cNvPr id="7" name="Date Placeholder 6">
            <a:extLst>
              <a:ext uri="{FF2B5EF4-FFF2-40B4-BE49-F238E27FC236}">
                <a16:creationId xmlns:a16="http://schemas.microsoft.com/office/drawing/2014/main" id="{52A14158-B8EC-B14D-B445-8EB4FD18B67B}"/>
              </a:ext>
            </a:extLst>
          </p:cNvPr>
          <p:cNvSpPr>
            <a:spLocks noGrp="1"/>
          </p:cNvSpPr>
          <p:nvPr>
            <p:ph type="dt" sz="half" idx="10"/>
          </p:nvPr>
        </p:nvSpPr>
        <p:spPr/>
        <p:txBody>
          <a:bodyPr/>
          <a:lstStyle/>
          <a:p>
            <a:r>
              <a:rPr lang="en-US"/>
              <a:t>November 16, 2021</a:t>
            </a:r>
            <a:endParaRPr lang="id-ID"/>
          </a:p>
        </p:txBody>
      </p:sp>
      <p:grpSp>
        <p:nvGrpSpPr>
          <p:cNvPr id="12" name="Group 11">
            <a:extLst>
              <a:ext uri="{FF2B5EF4-FFF2-40B4-BE49-F238E27FC236}">
                <a16:creationId xmlns:a16="http://schemas.microsoft.com/office/drawing/2014/main" id="{6761C9A1-8928-F542-A802-CDD8B47E72CC}"/>
              </a:ext>
            </a:extLst>
          </p:cNvPr>
          <p:cNvGrpSpPr/>
          <p:nvPr/>
        </p:nvGrpSpPr>
        <p:grpSpPr>
          <a:xfrm>
            <a:off x="8355987" y="298947"/>
            <a:ext cx="3819444" cy="593651"/>
            <a:chOff x="8290995" y="5642372"/>
            <a:chExt cx="3819444" cy="593651"/>
          </a:xfrm>
        </p:grpSpPr>
        <p:sp>
          <p:nvSpPr>
            <p:cNvPr id="43" name="TextBox 42">
              <a:extLst>
                <a:ext uri="{FF2B5EF4-FFF2-40B4-BE49-F238E27FC236}">
                  <a16:creationId xmlns:a16="http://schemas.microsoft.com/office/drawing/2014/main" id="{F34EE0A5-584B-D140-877B-950C29E07EDD}"/>
                </a:ext>
              </a:extLst>
            </p:cNvPr>
            <p:cNvSpPr txBox="1"/>
            <p:nvPr/>
          </p:nvSpPr>
          <p:spPr>
            <a:xfrm>
              <a:off x="8313255" y="5642372"/>
              <a:ext cx="2567113" cy="369332"/>
            </a:xfrm>
            <a:prstGeom prst="rect">
              <a:avLst/>
            </a:prstGeom>
            <a:noFill/>
          </p:spPr>
          <p:txBody>
            <a:bodyPr wrap="none" rtlCol="0">
              <a:spAutoFit/>
            </a:bodyPr>
            <a:lstStyle/>
            <a:p>
              <a:r>
                <a:rPr lang="en-US" b="1" dirty="0"/>
                <a:t>Codebase available here:</a:t>
              </a:r>
            </a:p>
          </p:txBody>
        </p:sp>
        <p:sp>
          <p:nvSpPr>
            <p:cNvPr id="44" name="TextBox 43">
              <a:hlinkClick r:id="rId5"/>
              <a:extLst>
                <a:ext uri="{FF2B5EF4-FFF2-40B4-BE49-F238E27FC236}">
                  <a16:creationId xmlns:a16="http://schemas.microsoft.com/office/drawing/2014/main" id="{8601AAAA-0570-2D4F-8FD9-9E919E394613}"/>
                </a:ext>
              </a:extLst>
            </p:cNvPr>
            <p:cNvSpPr txBox="1"/>
            <p:nvPr/>
          </p:nvSpPr>
          <p:spPr>
            <a:xfrm>
              <a:off x="8290995" y="5866691"/>
              <a:ext cx="3819444" cy="369332"/>
            </a:xfrm>
            <a:prstGeom prst="rect">
              <a:avLst/>
            </a:prstGeom>
            <a:noFill/>
          </p:spPr>
          <p:txBody>
            <a:bodyPr wrap="none" rtlCol="0">
              <a:spAutoFit/>
            </a:bodyPr>
            <a:lstStyle/>
            <a:p>
              <a:r>
                <a:rPr lang="en-US" dirty="0">
                  <a:solidFill>
                    <a:schemeClr val="accent6"/>
                  </a:solidFill>
                </a:rPr>
                <a:t>https://github.com/noc-deadlock/</a:t>
              </a:r>
              <a:r>
                <a:rPr lang="en-US" dirty="0" err="1">
                  <a:solidFill>
                    <a:schemeClr val="accent6"/>
                  </a:solidFill>
                </a:rPr>
                <a:t>seec</a:t>
              </a:r>
              <a:endParaRPr lang="en-US" dirty="0">
                <a:solidFill>
                  <a:schemeClr val="accent6"/>
                </a:solidFill>
              </a:endParaRPr>
            </a:p>
          </p:txBody>
        </p:sp>
      </p:grpSp>
      <p:sp>
        <p:nvSpPr>
          <p:cNvPr id="50" name="TextBox 49">
            <a:extLst>
              <a:ext uri="{FF2B5EF4-FFF2-40B4-BE49-F238E27FC236}">
                <a16:creationId xmlns:a16="http://schemas.microsoft.com/office/drawing/2014/main" id="{83C26118-70D5-AA4C-8F03-1E1BE41D2019}"/>
              </a:ext>
            </a:extLst>
          </p:cNvPr>
          <p:cNvSpPr txBox="1"/>
          <p:nvPr/>
        </p:nvSpPr>
        <p:spPr>
          <a:xfrm>
            <a:off x="5604634" y="5833489"/>
            <a:ext cx="1206542"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b="1" dirty="0"/>
              <a:t>Thanks!</a:t>
            </a:r>
            <a:endParaRPr lang="en-US" sz="2400" dirty="0"/>
          </a:p>
        </p:txBody>
      </p:sp>
    </p:spTree>
    <p:extLst>
      <p:ext uri="{BB962C8B-B14F-4D97-AF65-F5344CB8AC3E}">
        <p14:creationId xmlns:p14="http://schemas.microsoft.com/office/powerpoint/2010/main" val="137741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10" presetClass="entr" presetSubtype="0"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500"/>
                                        <p:tgtEl>
                                          <p:spTgt spid="55"/>
                                        </p:tgtEl>
                                      </p:cBhvr>
                                    </p:animEffect>
                                  </p:childTnLst>
                                </p:cTn>
                              </p:par>
                              <p:par>
                                <p:cTn id="90" presetID="10" presetClass="entr" presetSubtype="0"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500"/>
                                        <p:tgtEl>
                                          <p:spTgt spid="56"/>
                                        </p:tgtEl>
                                      </p:cBhvr>
                                    </p:animEffect>
                                  </p:childTnLst>
                                </p:cTn>
                              </p:par>
                              <p:par>
                                <p:cTn id="93" presetID="10"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par>
                                <p:cTn id="96" presetID="10" presetClass="entr" presetSubtype="0" fill="hold" nodeType="with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500"/>
                                        <p:tgtEl>
                                          <p:spTgt spid="58"/>
                                        </p:tgtEl>
                                      </p:cBhvr>
                                    </p:animEffect>
                                  </p:childTnLst>
                                </p:cTn>
                              </p:par>
                              <p:par>
                                <p:cTn id="99" presetID="10" presetClass="entr" presetSubtype="0" fill="hold" nodeType="with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fade">
                                      <p:cBhvr>
                                        <p:cTn id="101" dur="500"/>
                                        <p:tgtEl>
                                          <p:spTgt spid="59"/>
                                        </p:tgtEl>
                                      </p:cBhvr>
                                    </p:animEffec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18" grpId="0" animBg="1"/>
      <p:bldP spid="4"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F22FF-2D69-D14E-9C3B-E6598B32F692}"/>
              </a:ext>
            </a:extLst>
          </p:cNvPr>
          <p:cNvSpPr>
            <a:spLocks noGrp="1"/>
          </p:cNvSpPr>
          <p:nvPr>
            <p:ph type="title"/>
          </p:nvPr>
        </p:nvSpPr>
        <p:spPr/>
        <p:txBody>
          <a:bodyPr>
            <a:normAutofit fontScale="90000"/>
          </a:bodyPr>
          <a:lstStyle/>
          <a:p>
            <a:r>
              <a:rPr lang="en-US" dirty="0"/>
              <a:t>Backup</a:t>
            </a:r>
          </a:p>
        </p:txBody>
      </p:sp>
      <p:sp>
        <p:nvSpPr>
          <p:cNvPr id="3" name="Date Placeholder 2">
            <a:extLst>
              <a:ext uri="{FF2B5EF4-FFF2-40B4-BE49-F238E27FC236}">
                <a16:creationId xmlns:a16="http://schemas.microsoft.com/office/drawing/2014/main" id="{5EBB8D98-454F-5443-92D0-DB078F3E890B}"/>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566383BE-0131-704F-AE92-0BB35CC6A9F1}"/>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345C44A3-C7DE-9041-94C3-CA084CF1267B}"/>
              </a:ext>
            </a:extLst>
          </p:cNvPr>
          <p:cNvSpPr>
            <a:spLocks noGrp="1"/>
          </p:cNvSpPr>
          <p:nvPr>
            <p:ph type="sldNum" sz="quarter" idx="12"/>
          </p:nvPr>
        </p:nvSpPr>
        <p:spPr/>
        <p:txBody>
          <a:bodyPr/>
          <a:lstStyle/>
          <a:p>
            <a:fld id="{66460FDD-9629-4AEC-8D26-475411E7BDE6}" type="slidenum">
              <a:rPr lang="id-ID" smtClean="0"/>
              <a:pPr/>
              <a:t>38</a:t>
            </a:fld>
            <a:endParaRPr lang="id-ID"/>
          </a:p>
        </p:txBody>
      </p:sp>
      <p:sp>
        <p:nvSpPr>
          <p:cNvPr id="6" name="Content Placeholder 5">
            <a:extLst>
              <a:ext uri="{FF2B5EF4-FFF2-40B4-BE49-F238E27FC236}">
                <a16:creationId xmlns:a16="http://schemas.microsoft.com/office/drawing/2014/main" id="{0D61C746-AFAB-164E-8828-906ECBBD171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39470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F2A1-BB48-436A-ACA4-8BF2C67BC0EC}"/>
              </a:ext>
            </a:extLst>
          </p:cNvPr>
          <p:cNvSpPr>
            <a:spLocks noGrp="1"/>
          </p:cNvSpPr>
          <p:nvPr>
            <p:ph type="title"/>
          </p:nvPr>
        </p:nvSpPr>
        <p:spPr/>
        <p:txBody>
          <a:bodyPr>
            <a:normAutofit fontScale="90000"/>
          </a:bodyPr>
          <a:lstStyle/>
          <a:p>
            <a:r>
              <a:rPr lang="en-US" dirty="0"/>
              <a:t>Results: SEEC-Network Latency breakdown</a:t>
            </a:r>
          </a:p>
        </p:txBody>
      </p:sp>
      <p:sp>
        <p:nvSpPr>
          <p:cNvPr id="8" name="Footer Placeholder 3">
            <a:extLst>
              <a:ext uri="{FF2B5EF4-FFF2-40B4-BE49-F238E27FC236}">
                <a16:creationId xmlns:a16="http://schemas.microsoft.com/office/drawing/2014/main" id="{9BF29755-4F0F-450E-B87C-26FD169012E5}"/>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CE080AC2-109A-4ED0-A60E-15FA5285D279}"/>
              </a:ext>
            </a:extLst>
          </p:cNvPr>
          <p:cNvSpPr>
            <a:spLocks noGrp="1"/>
          </p:cNvSpPr>
          <p:nvPr>
            <p:ph type="sldNum" sz="quarter" idx="12"/>
          </p:nvPr>
        </p:nvSpPr>
        <p:spPr/>
        <p:txBody>
          <a:bodyPr/>
          <a:lstStyle/>
          <a:p>
            <a:fld id="{0D1D0697-F66A-EE4C-B4D3-9802540BCCA0}" type="slidenum">
              <a:rPr lang="en-US" smtClean="0"/>
              <a:t>39</a:t>
            </a:fld>
            <a:endParaRPr lang="en-US"/>
          </a:p>
        </p:txBody>
      </p:sp>
      <p:sp>
        <p:nvSpPr>
          <p:cNvPr id="4" name="Content Placeholder 3">
            <a:extLst>
              <a:ext uri="{FF2B5EF4-FFF2-40B4-BE49-F238E27FC236}">
                <a16:creationId xmlns:a16="http://schemas.microsoft.com/office/drawing/2014/main" id="{2F772BB2-FDAB-584E-879A-601C85C88CD5}"/>
              </a:ext>
            </a:extLst>
          </p:cNvPr>
          <p:cNvSpPr>
            <a:spLocks noGrp="1"/>
          </p:cNvSpPr>
          <p:nvPr>
            <p:ph idx="1"/>
          </p:nvPr>
        </p:nvSpPr>
        <p:spPr/>
        <p:txBody>
          <a:bodyPr/>
          <a:lstStyle/>
          <a:p>
            <a:endParaRPr lang="en-US"/>
          </a:p>
        </p:txBody>
      </p:sp>
      <p:graphicFrame>
        <p:nvGraphicFramePr>
          <p:cNvPr id="6" name="Chart 5">
            <a:extLst>
              <a:ext uri="{FF2B5EF4-FFF2-40B4-BE49-F238E27FC236}">
                <a16:creationId xmlns:a16="http://schemas.microsoft.com/office/drawing/2014/main" id="{B9883723-4F80-4155-BA0C-77A136ACD7BA}"/>
              </a:ext>
            </a:extLst>
          </p:cNvPr>
          <p:cNvGraphicFramePr>
            <a:graphicFrameLocks/>
          </p:cNvGraphicFramePr>
          <p:nvPr/>
        </p:nvGraphicFramePr>
        <p:xfrm>
          <a:off x="66675" y="1049480"/>
          <a:ext cx="5476875" cy="3281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49CD724C-49F4-124B-B5A3-45BB36F0CD4A}"/>
              </a:ext>
            </a:extLst>
          </p:cNvPr>
          <p:cNvGraphicFramePr>
            <a:graphicFrameLocks/>
          </p:cNvGraphicFramePr>
          <p:nvPr/>
        </p:nvGraphicFramePr>
        <p:xfrm>
          <a:off x="5375038" y="1079981"/>
          <a:ext cx="6816962" cy="3225319"/>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a:extLst>
              <a:ext uri="{FF2B5EF4-FFF2-40B4-BE49-F238E27FC236}">
                <a16:creationId xmlns:a16="http://schemas.microsoft.com/office/drawing/2014/main" id="{A4920965-FC85-A64F-9310-D94BF98F0E41}"/>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412074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22" dur="500"/>
                                        <p:tgtEl>
                                          <p:spTgt spid="7">
                                            <p:graphicEl>
                                              <a:chart seriesIdx="-3" categoryIdx="-3" bldStep="gridLegen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27" dur="500"/>
                                        <p:tgtEl>
                                          <p:spTgt spid="7">
                                            <p:graphicEl>
                                              <a:chart seriesIdx="0"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32"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Graphic spid="7" grpId="0">
        <p:bldSub>
          <a:bldChart bld="series"/>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C87F-2035-F043-A245-7C9D72917A49}"/>
              </a:ext>
            </a:extLst>
          </p:cNvPr>
          <p:cNvSpPr>
            <a:spLocks noGrp="1"/>
          </p:cNvSpPr>
          <p:nvPr>
            <p:ph type="title"/>
          </p:nvPr>
        </p:nvSpPr>
        <p:spPr/>
        <p:txBody>
          <a:bodyPr>
            <a:normAutofit fontScale="90000"/>
          </a:bodyPr>
          <a:lstStyle/>
          <a:p>
            <a:r>
              <a:rPr lang="en-US" dirty="0"/>
              <a:t>Network-on-Chip 101</a:t>
            </a:r>
          </a:p>
        </p:txBody>
      </p:sp>
      <p:sp>
        <p:nvSpPr>
          <p:cNvPr id="3" name="Date Placeholder 2">
            <a:extLst>
              <a:ext uri="{FF2B5EF4-FFF2-40B4-BE49-F238E27FC236}">
                <a16:creationId xmlns:a16="http://schemas.microsoft.com/office/drawing/2014/main" id="{2EDDECB8-907B-F346-93AD-F5F024E4CE55}"/>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0D4A7AE2-821C-D644-8EB9-3083C5A4BB3C}"/>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764A3624-FFD7-2645-996F-F35058EEE533}"/>
              </a:ext>
            </a:extLst>
          </p:cNvPr>
          <p:cNvSpPr>
            <a:spLocks noGrp="1"/>
          </p:cNvSpPr>
          <p:nvPr>
            <p:ph type="sldNum" sz="quarter" idx="12"/>
          </p:nvPr>
        </p:nvSpPr>
        <p:spPr/>
        <p:txBody>
          <a:bodyPr/>
          <a:lstStyle/>
          <a:p>
            <a:fld id="{66460FDD-9629-4AEC-8D26-475411E7BDE6}" type="slidenum">
              <a:rPr lang="id-ID" smtClean="0"/>
              <a:pPr/>
              <a:t>4</a:t>
            </a:fld>
            <a:endParaRPr lang="id-ID"/>
          </a:p>
        </p:txBody>
      </p:sp>
      <p:sp>
        <p:nvSpPr>
          <p:cNvPr id="6" name="Content Placeholder 5">
            <a:extLst>
              <a:ext uri="{FF2B5EF4-FFF2-40B4-BE49-F238E27FC236}">
                <a16:creationId xmlns:a16="http://schemas.microsoft.com/office/drawing/2014/main" id="{9A598B36-EFB8-6043-8CC7-39EE3F94784B}"/>
              </a:ext>
            </a:extLst>
          </p:cNvPr>
          <p:cNvSpPr>
            <a:spLocks noGrp="1"/>
          </p:cNvSpPr>
          <p:nvPr>
            <p:ph idx="1"/>
          </p:nvPr>
        </p:nvSpPr>
        <p:spPr>
          <a:xfrm>
            <a:off x="838200" y="1037968"/>
            <a:ext cx="5085522" cy="5138995"/>
          </a:xfrm>
        </p:spPr>
        <p:txBody>
          <a:bodyPr>
            <a:normAutofit fontScale="85000" lnSpcReduction="20000"/>
          </a:bodyPr>
          <a:lstStyle/>
          <a:p>
            <a:r>
              <a:rPr lang="en-US" b="1" dirty="0"/>
              <a:t>Topology</a:t>
            </a:r>
          </a:p>
          <a:p>
            <a:pPr lvl="1"/>
            <a:r>
              <a:rPr lang="en-US" dirty="0"/>
              <a:t>How to connect the nodes</a:t>
            </a:r>
          </a:p>
          <a:p>
            <a:pPr lvl="1"/>
            <a:r>
              <a:rPr lang="en-US" i="1" dirty="0">
                <a:solidFill>
                  <a:srgbClr val="C00000"/>
                </a:solidFill>
              </a:rPr>
              <a:t>~Road Network</a:t>
            </a:r>
          </a:p>
          <a:p>
            <a:r>
              <a:rPr lang="en-US" b="1" dirty="0"/>
              <a:t>Routing</a:t>
            </a:r>
          </a:p>
          <a:p>
            <a:pPr lvl="1"/>
            <a:r>
              <a:rPr lang="en-US" dirty="0"/>
              <a:t>Which path should a message take</a:t>
            </a:r>
          </a:p>
          <a:p>
            <a:pPr lvl="1"/>
            <a:r>
              <a:rPr lang="en-US" i="1" dirty="0">
                <a:solidFill>
                  <a:srgbClr val="C00000"/>
                </a:solidFill>
              </a:rPr>
              <a:t>~Series of road segments from source to destination</a:t>
            </a:r>
          </a:p>
          <a:p>
            <a:r>
              <a:rPr lang="en-US" b="1" dirty="0"/>
              <a:t>Flow Control</a:t>
            </a:r>
          </a:p>
          <a:p>
            <a:pPr lvl="1"/>
            <a:r>
              <a:rPr lang="en-US" dirty="0"/>
              <a:t>When does the message have to stop/proceed</a:t>
            </a:r>
          </a:p>
          <a:p>
            <a:pPr lvl="1"/>
            <a:r>
              <a:rPr lang="en-US" i="1" dirty="0">
                <a:solidFill>
                  <a:srgbClr val="C00000"/>
                </a:solidFill>
              </a:rPr>
              <a:t>~Traffic signals at end of each road segment</a:t>
            </a:r>
          </a:p>
          <a:p>
            <a:r>
              <a:rPr lang="en-US" b="1" dirty="0"/>
              <a:t>Router Microarchitecture</a:t>
            </a:r>
          </a:p>
          <a:p>
            <a:pPr lvl="1"/>
            <a:r>
              <a:rPr lang="en-US" dirty="0"/>
              <a:t>How to build the routers</a:t>
            </a:r>
          </a:p>
          <a:p>
            <a:pPr lvl="1"/>
            <a:r>
              <a:rPr lang="en-US" i="1" dirty="0">
                <a:solidFill>
                  <a:srgbClr val="C00000"/>
                </a:solidFill>
              </a:rPr>
              <a:t>~Design of traffic intersection (number of lanes, algorithm for turning red/green)</a:t>
            </a:r>
          </a:p>
        </p:txBody>
      </p:sp>
      <p:pic>
        <p:nvPicPr>
          <p:cNvPr id="8" name="Picture 7">
            <a:extLst>
              <a:ext uri="{FF2B5EF4-FFF2-40B4-BE49-F238E27FC236}">
                <a16:creationId xmlns:a16="http://schemas.microsoft.com/office/drawing/2014/main" id="{3A281F8D-5175-A94B-A41D-AE73E8191769}"/>
              </a:ext>
            </a:extLst>
          </p:cNvPr>
          <p:cNvPicPr>
            <a:picLocks noChangeAspect="1"/>
          </p:cNvPicPr>
          <p:nvPr/>
        </p:nvPicPr>
        <p:blipFill>
          <a:blip r:embed="rId2"/>
          <a:stretch>
            <a:fillRect/>
          </a:stretch>
        </p:blipFill>
        <p:spPr>
          <a:xfrm>
            <a:off x="6039424" y="768761"/>
            <a:ext cx="6023180" cy="4750904"/>
          </a:xfrm>
          <a:prstGeom prst="rect">
            <a:avLst/>
          </a:prstGeom>
        </p:spPr>
      </p:pic>
      <p:sp>
        <p:nvSpPr>
          <p:cNvPr id="9" name="Oval 8">
            <a:extLst>
              <a:ext uri="{FF2B5EF4-FFF2-40B4-BE49-F238E27FC236}">
                <a16:creationId xmlns:a16="http://schemas.microsoft.com/office/drawing/2014/main" id="{3783DAF2-3C97-FC4C-BDE7-E55CC8F9D139}"/>
              </a:ext>
            </a:extLst>
          </p:cNvPr>
          <p:cNvSpPr/>
          <p:nvPr/>
        </p:nvSpPr>
        <p:spPr>
          <a:xfrm>
            <a:off x="8693426" y="2054087"/>
            <a:ext cx="212035" cy="2517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D8AE77-1047-1849-A615-0504AB824E02}"/>
              </a:ext>
            </a:extLst>
          </p:cNvPr>
          <p:cNvSpPr/>
          <p:nvPr/>
        </p:nvSpPr>
        <p:spPr>
          <a:xfrm>
            <a:off x="7858539" y="4572000"/>
            <a:ext cx="212035" cy="2517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F23101-AAC9-5241-80A5-21710D4E4DBE}"/>
              </a:ext>
            </a:extLst>
          </p:cNvPr>
          <p:cNvSpPr/>
          <p:nvPr/>
        </p:nvSpPr>
        <p:spPr>
          <a:xfrm>
            <a:off x="7083286" y="4075044"/>
            <a:ext cx="212035" cy="2517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E2387E-9602-9C4C-9C16-E082BCDB7119}"/>
              </a:ext>
            </a:extLst>
          </p:cNvPr>
          <p:cNvSpPr/>
          <p:nvPr/>
        </p:nvSpPr>
        <p:spPr>
          <a:xfrm>
            <a:off x="7858538" y="3258337"/>
            <a:ext cx="212035" cy="2517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CFCBBA1-A400-E947-96BA-13FD5306A8ED}"/>
              </a:ext>
            </a:extLst>
          </p:cNvPr>
          <p:cNvCxnSpPr>
            <a:cxnSpLocks/>
            <a:stCxn id="9" idx="2"/>
            <a:endCxn id="13" idx="7"/>
          </p:cNvCxnSpPr>
          <p:nvPr/>
        </p:nvCxnSpPr>
        <p:spPr>
          <a:xfrm flipH="1">
            <a:off x="8039521" y="2179983"/>
            <a:ext cx="653905" cy="1115228"/>
          </a:xfrm>
          <a:prstGeom prst="line">
            <a:avLst/>
          </a:prstGeom>
        </p:spPr>
        <p:style>
          <a:lnRef idx="3">
            <a:schemeClr val="accent4"/>
          </a:lnRef>
          <a:fillRef idx="0">
            <a:schemeClr val="accent4"/>
          </a:fillRef>
          <a:effectRef idx="2">
            <a:schemeClr val="accent4"/>
          </a:effectRef>
          <a:fontRef idx="minor">
            <a:schemeClr val="tx1"/>
          </a:fontRef>
        </p:style>
      </p:cxnSp>
      <p:cxnSp>
        <p:nvCxnSpPr>
          <p:cNvPr id="17" name="Straight Connector 16">
            <a:extLst>
              <a:ext uri="{FF2B5EF4-FFF2-40B4-BE49-F238E27FC236}">
                <a16:creationId xmlns:a16="http://schemas.microsoft.com/office/drawing/2014/main" id="{921A56BB-9A6E-3B40-82FA-F5F67130C3F7}"/>
              </a:ext>
            </a:extLst>
          </p:cNvPr>
          <p:cNvCxnSpPr>
            <a:cxnSpLocks/>
            <a:endCxn id="11" idx="6"/>
          </p:cNvCxnSpPr>
          <p:nvPr/>
        </p:nvCxnSpPr>
        <p:spPr>
          <a:xfrm flipH="1">
            <a:off x="8070574" y="2305878"/>
            <a:ext cx="728870" cy="2392018"/>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738BB9DC-95DE-DB43-A2AE-87ABFE57ECA3}"/>
              </a:ext>
            </a:extLst>
          </p:cNvPr>
          <p:cNvCxnSpPr>
            <a:cxnSpLocks/>
            <a:stCxn id="11" idx="2"/>
            <a:endCxn id="12" idx="5"/>
          </p:cNvCxnSpPr>
          <p:nvPr/>
        </p:nvCxnSpPr>
        <p:spPr>
          <a:xfrm flipH="1" flipV="1">
            <a:off x="7264269" y="4289961"/>
            <a:ext cx="594270" cy="407935"/>
          </a:xfrm>
          <a:prstGeom prst="line">
            <a:avLst/>
          </a:prstGeom>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6D98404E-AF95-1C4A-A2C8-8571869008AC}"/>
              </a:ext>
            </a:extLst>
          </p:cNvPr>
          <p:cNvCxnSpPr>
            <a:cxnSpLocks/>
            <a:stCxn id="13" idx="2"/>
            <a:endCxn id="12" idx="7"/>
          </p:cNvCxnSpPr>
          <p:nvPr/>
        </p:nvCxnSpPr>
        <p:spPr>
          <a:xfrm flipH="1">
            <a:off x="7264269" y="3384233"/>
            <a:ext cx="594269" cy="727685"/>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Straight Connector 25">
            <a:extLst>
              <a:ext uri="{FF2B5EF4-FFF2-40B4-BE49-F238E27FC236}">
                <a16:creationId xmlns:a16="http://schemas.microsoft.com/office/drawing/2014/main" id="{EE1CB592-7CC1-3E45-8E99-93929E588BF7}"/>
              </a:ext>
            </a:extLst>
          </p:cNvPr>
          <p:cNvCxnSpPr>
            <a:cxnSpLocks/>
            <a:stCxn id="13" idx="5"/>
            <a:endCxn id="11" idx="1"/>
          </p:cNvCxnSpPr>
          <p:nvPr/>
        </p:nvCxnSpPr>
        <p:spPr>
          <a:xfrm flipH="1">
            <a:off x="7889591" y="3473254"/>
            <a:ext cx="149930" cy="1135620"/>
          </a:xfrm>
          <a:prstGeom prst="line">
            <a:avLst/>
          </a:prstGeom>
        </p:spPr>
        <p:style>
          <a:lnRef idx="3">
            <a:schemeClr val="accent4"/>
          </a:lnRef>
          <a:fillRef idx="0">
            <a:schemeClr val="accent4"/>
          </a:fillRef>
          <a:effectRef idx="2">
            <a:schemeClr val="accent4"/>
          </a:effectRef>
          <a:fontRef idx="minor">
            <a:schemeClr val="tx1"/>
          </a:fontRef>
        </p:style>
      </p:cxnSp>
      <p:sp>
        <p:nvSpPr>
          <p:cNvPr id="7" name="Rounded Rectangle 6">
            <a:extLst>
              <a:ext uri="{FF2B5EF4-FFF2-40B4-BE49-F238E27FC236}">
                <a16:creationId xmlns:a16="http://schemas.microsoft.com/office/drawing/2014/main" id="{54B24854-CDF1-3C42-AEEF-59EA10C7248E}"/>
              </a:ext>
            </a:extLst>
          </p:cNvPr>
          <p:cNvSpPr/>
          <p:nvPr/>
        </p:nvSpPr>
        <p:spPr>
          <a:xfrm>
            <a:off x="5712515" y="5275982"/>
            <a:ext cx="6173856" cy="934494"/>
          </a:xfrm>
          <a:prstGeom prst="roundRect">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Design-time </a:t>
            </a:r>
            <a:r>
              <a:rPr lang="en-US" sz="2000" b="1" i="1" dirty="0">
                <a:solidFill>
                  <a:schemeClr val="tx1"/>
                </a:solidFill>
              </a:rPr>
              <a:t>hardware-managed</a:t>
            </a:r>
            <a:r>
              <a:rPr lang="en-US" sz="2000" b="1" dirty="0">
                <a:solidFill>
                  <a:schemeClr val="tx1"/>
                </a:solidFill>
              </a:rPr>
              <a:t> </a:t>
            </a:r>
            <a:r>
              <a:rPr lang="en-US" sz="2000" dirty="0">
                <a:solidFill>
                  <a:schemeClr val="tx1"/>
                </a:solidFill>
              </a:rPr>
              <a:t>topology, routing and flow-control decisions makes networks-on-chip different from larger scale HPC / datacenter networks</a:t>
            </a:r>
          </a:p>
        </p:txBody>
      </p:sp>
    </p:spTree>
    <p:extLst>
      <p:ext uri="{BB962C8B-B14F-4D97-AF65-F5344CB8AC3E}">
        <p14:creationId xmlns:p14="http://schemas.microsoft.com/office/powerpoint/2010/main" val="97667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9F11-BAA5-451A-BAFE-00D178DD6A83}"/>
              </a:ext>
            </a:extLst>
          </p:cNvPr>
          <p:cNvSpPr>
            <a:spLocks noGrp="1"/>
          </p:cNvSpPr>
          <p:nvPr>
            <p:ph type="title"/>
          </p:nvPr>
        </p:nvSpPr>
        <p:spPr/>
        <p:txBody>
          <a:bodyPr>
            <a:normAutofit fontScale="90000"/>
          </a:bodyPr>
          <a:lstStyle/>
          <a:p>
            <a:r>
              <a:rPr lang="en-US" dirty="0"/>
              <a:t>Result: Max Packet Latency</a:t>
            </a:r>
          </a:p>
        </p:txBody>
      </p:sp>
      <p:sp>
        <p:nvSpPr>
          <p:cNvPr id="10" name="Footer Placeholder 3">
            <a:extLst>
              <a:ext uri="{FF2B5EF4-FFF2-40B4-BE49-F238E27FC236}">
                <a16:creationId xmlns:a16="http://schemas.microsoft.com/office/drawing/2014/main" id="{9DEE25F8-2E18-4B49-AC84-FDC0049D39DB}"/>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9A724BD7-1AD1-4B54-8282-F5CF39FB3C94}"/>
              </a:ext>
            </a:extLst>
          </p:cNvPr>
          <p:cNvSpPr>
            <a:spLocks noGrp="1"/>
          </p:cNvSpPr>
          <p:nvPr>
            <p:ph type="sldNum" sz="quarter" idx="12"/>
          </p:nvPr>
        </p:nvSpPr>
        <p:spPr/>
        <p:txBody>
          <a:bodyPr/>
          <a:lstStyle/>
          <a:p>
            <a:fld id="{0D1D0697-F66A-EE4C-B4D3-9802540BCCA0}" type="slidenum">
              <a:rPr lang="en-US" smtClean="0"/>
              <a:t>40</a:t>
            </a:fld>
            <a:endParaRPr lang="en-US"/>
          </a:p>
        </p:txBody>
      </p:sp>
      <p:graphicFrame>
        <p:nvGraphicFramePr>
          <p:cNvPr id="8" name="Content Placeholder 7">
            <a:extLst>
              <a:ext uri="{FF2B5EF4-FFF2-40B4-BE49-F238E27FC236}">
                <a16:creationId xmlns:a16="http://schemas.microsoft.com/office/drawing/2014/main" id="{470C047D-D699-49E9-A2F2-FA22D42ABCB5}"/>
              </a:ext>
            </a:extLst>
          </p:cNvPr>
          <p:cNvGraphicFramePr>
            <a:graphicFrameLocks noGrp="1"/>
          </p:cNvGraphicFramePr>
          <p:nvPr>
            <p:ph idx="1"/>
          </p:nvPr>
        </p:nvGraphicFramePr>
        <p:xfrm>
          <a:off x="838200" y="1038225"/>
          <a:ext cx="10515600" cy="513873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7F520744-2A31-4E6C-A77D-97BD25C15B12}"/>
              </a:ext>
            </a:extLst>
          </p:cNvPr>
          <p:cNvSpPr/>
          <p:nvPr/>
        </p:nvSpPr>
        <p:spPr>
          <a:xfrm>
            <a:off x="9723120" y="1757680"/>
            <a:ext cx="1584960" cy="44805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FD0EA-F7B7-42BE-9800-BBD61B11855E}"/>
              </a:ext>
            </a:extLst>
          </p:cNvPr>
          <p:cNvSpPr/>
          <p:nvPr/>
        </p:nvSpPr>
        <p:spPr>
          <a:xfrm>
            <a:off x="10885" y="1020370"/>
            <a:ext cx="12181115" cy="5327730"/>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AB28FE-7CC0-40BE-9B5E-7A676DEFD87D}"/>
              </a:ext>
            </a:extLst>
          </p:cNvPr>
          <p:cNvSpPr/>
          <p:nvPr/>
        </p:nvSpPr>
        <p:spPr>
          <a:xfrm>
            <a:off x="4070643" y="3730084"/>
            <a:ext cx="4495800" cy="4025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mSEEC</a:t>
            </a:r>
            <a:r>
              <a:rPr lang="en-US" sz="1600" b="1" dirty="0">
                <a:solidFill>
                  <a:schemeClr val="tx1"/>
                </a:solidFill>
              </a:rPr>
              <a:t> has the lowest </a:t>
            </a:r>
            <a:r>
              <a:rPr lang="en-US" sz="1600" b="1" i="1" dirty="0">
                <a:solidFill>
                  <a:schemeClr val="tx1"/>
                </a:solidFill>
              </a:rPr>
              <a:t>max packet latency</a:t>
            </a:r>
            <a:endParaRPr lang="en-US" sz="1600" b="1" dirty="0">
              <a:solidFill>
                <a:schemeClr val="tx1"/>
              </a:solidFill>
            </a:endParaRPr>
          </a:p>
        </p:txBody>
      </p:sp>
      <p:sp>
        <p:nvSpPr>
          <p:cNvPr id="3" name="Date Placeholder 2">
            <a:extLst>
              <a:ext uri="{FF2B5EF4-FFF2-40B4-BE49-F238E27FC236}">
                <a16:creationId xmlns:a16="http://schemas.microsoft.com/office/drawing/2014/main" id="{7E1EA11C-23E3-6D46-8BC8-B69756258A5E}"/>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428541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7" dur="500"/>
                                        <p:tgtEl>
                                          <p:spTgt spid="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12" dur="500"/>
                                        <p:tgtEl>
                                          <p:spTgt spid="8">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17" dur="500"/>
                                        <p:tgtEl>
                                          <p:spTgt spid="8">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down)">
                                      <p:cBhvr>
                                        <p:cTn id="22" dur="500"/>
                                        <p:tgtEl>
                                          <p:spTgt spid="8">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down)">
                                      <p:cBhvr>
                                        <p:cTn id="27" dur="500"/>
                                        <p:tgtEl>
                                          <p:spTgt spid="8">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graphicEl>
                                              <a:chart seriesIdx="4" categoryIdx="-4" bldStep="series"/>
                                            </p:graphicEl>
                                          </p:spTgt>
                                        </p:tgtEl>
                                        <p:attrNameLst>
                                          <p:attrName>style.visibility</p:attrName>
                                        </p:attrNameLst>
                                      </p:cBhvr>
                                      <p:to>
                                        <p:strVal val="visible"/>
                                      </p:to>
                                    </p:set>
                                    <p:animEffect transition="in" filter="wipe(down)">
                                      <p:cBhvr>
                                        <p:cTn id="32" dur="500"/>
                                        <p:tgtEl>
                                          <p:spTgt spid="8">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graphicEl>
                                              <a:chart seriesIdx="5" categoryIdx="-4" bldStep="series"/>
                                            </p:graphicEl>
                                          </p:spTgt>
                                        </p:tgtEl>
                                        <p:attrNameLst>
                                          <p:attrName>style.visibility</p:attrName>
                                        </p:attrNameLst>
                                      </p:cBhvr>
                                      <p:to>
                                        <p:strVal val="visible"/>
                                      </p:to>
                                    </p:set>
                                    <p:animEffect transition="in" filter="wipe(down)">
                                      <p:cBhvr>
                                        <p:cTn id="37" dur="500"/>
                                        <p:tgtEl>
                                          <p:spTgt spid="8">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graphicEl>
                                              <a:chart seriesIdx="6" categoryIdx="-4" bldStep="series"/>
                                            </p:graphicEl>
                                          </p:spTgt>
                                        </p:tgtEl>
                                        <p:attrNameLst>
                                          <p:attrName>style.visibility</p:attrName>
                                        </p:attrNameLst>
                                      </p:cBhvr>
                                      <p:to>
                                        <p:strVal val="visible"/>
                                      </p:to>
                                    </p:set>
                                    <p:animEffect transition="in" filter="wipe(down)">
                                      <p:cBhvr>
                                        <p:cTn id="42" dur="500"/>
                                        <p:tgtEl>
                                          <p:spTgt spid="8">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graphicEl>
                                              <a:chart seriesIdx="7" categoryIdx="-4" bldStep="series"/>
                                            </p:graphicEl>
                                          </p:spTgt>
                                        </p:tgtEl>
                                        <p:attrNameLst>
                                          <p:attrName>style.visibility</p:attrName>
                                        </p:attrNameLst>
                                      </p:cBhvr>
                                      <p:to>
                                        <p:strVal val="visible"/>
                                      </p:to>
                                    </p:set>
                                    <p:animEffect transition="in" filter="wipe(down)">
                                      <p:cBhvr>
                                        <p:cTn id="47" dur="500"/>
                                        <p:tgtEl>
                                          <p:spTgt spid="8">
                                            <p:graphicEl>
                                              <a:chart seriesIdx="7"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P spid="6" grpId="0" animBg="1"/>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2F3C-382A-4825-ABC5-7AF234351401}"/>
              </a:ext>
            </a:extLst>
          </p:cNvPr>
          <p:cNvSpPr>
            <a:spLocks noGrp="1"/>
          </p:cNvSpPr>
          <p:nvPr>
            <p:ph type="title"/>
          </p:nvPr>
        </p:nvSpPr>
        <p:spPr/>
        <p:txBody>
          <a:bodyPr>
            <a:normAutofit fontScale="90000"/>
          </a:bodyPr>
          <a:lstStyle/>
          <a:p>
            <a:r>
              <a:rPr lang="en-US" dirty="0"/>
              <a:t>Results: Subactive Techniques</a:t>
            </a:r>
          </a:p>
        </p:txBody>
      </p:sp>
      <p:sp>
        <p:nvSpPr>
          <p:cNvPr id="24" name="Footer Placeholder 3">
            <a:extLst>
              <a:ext uri="{FF2B5EF4-FFF2-40B4-BE49-F238E27FC236}">
                <a16:creationId xmlns:a16="http://schemas.microsoft.com/office/drawing/2014/main" id="{959DF168-1A5C-4B1F-A0A5-C75B89CA9A23}"/>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913B1126-A2C9-4334-9C8E-9245DC89DB3F}"/>
              </a:ext>
            </a:extLst>
          </p:cNvPr>
          <p:cNvSpPr>
            <a:spLocks noGrp="1"/>
          </p:cNvSpPr>
          <p:nvPr>
            <p:ph type="sldNum" sz="quarter" idx="12"/>
          </p:nvPr>
        </p:nvSpPr>
        <p:spPr/>
        <p:txBody>
          <a:bodyPr/>
          <a:lstStyle/>
          <a:p>
            <a:fld id="{0D1D0697-F66A-EE4C-B4D3-9802540BCCA0}" type="slidenum">
              <a:rPr lang="en-US" smtClean="0"/>
              <a:t>41</a:t>
            </a:fld>
            <a:endParaRPr lang="en-US"/>
          </a:p>
        </p:txBody>
      </p:sp>
      <p:sp>
        <p:nvSpPr>
          <p:cNvPr id="6" name="Content Placeholder 5">
            <a:extLst>
              <a:ext uri="{FF2B5EF4-FFF2-40B4-BE49-F238E27FC236}">
                <a16:creationId xmlns:a16="http://schemas.microsoft.com/office/drawing/2014/main" id="{448FE7E5-DB73-4A4F-A5EC-9A4642B3B9F0}"/>
              </a:ext>
            </a:extLst>
          </p:cNvPr>
          <p:cNvSpPr>
            <a:spLocks noGrp="1"/>
          </p:cNvSpPr>
          <p:nvPr>
            <p:ph idx="1"/>
          </p:nvPr>
        </p:nvSpPr>
        <p:spPr/>
        <p:txBody>
          <a:bodyPr/>
          <a:lstStyle/>
          <a:p>
            <a:endParaRPr lang="en-US"/>
          </a:p>
        </p:txBody>
      </p:sp>
      <p:graphicFrame>
        <p:nvGraphicFramePr>
          <p:cNvPr id="7" name="1">
            <a:extLst>
              <a:ext uri="{FF2B5EF4-FFF2-40B4-BE49-F238E27FC236}">
                <a16:creationId xmlns:a16="http://schemas.microsoft.com/office/drawing/2014/main" id="{4AE17368-BCBA-4C0D-B284-B5B8369CCEFA}"/>
              </a:ext>
            </a:extLst>
          </p:cNvPr>
          <p:cNvGraphicFramePr>
            <a:graphicFrameLocks/>
          </p:cNvGraphicFramePr>
          <p:nvPr/>
        </p:nvGraphicFramePr>
        <p:xfrm>
          <a:off x="0" y="1069550"/>
          <a:ext cx="5701553" cy="2510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1">
            <a:extLst>
              <a:ext uri="{FF2B5EF4-FFF2-40B4-BE49-F238E27FC236}">
                <a16:creationId xmlns:a16="http://schemas.microsoft.com/office/drawing/2014/main" id="{9FFD5A38-B7F6-42AA-9D4E-29AAAF896810}"/>
              </a:ext>
            </a:extLst>
          </p:cNvPr>
          <p:cNvGraphicFramePr>
            <a:graphicFrameLocks/>
          </p:cNvGraphicFramePr>
          <p:nvPr/>
        </p:nvGraphicFramePr>
        <p:xfrm>
          <a:off x="2764933" y="3843808"/>
          <a:ext cx="5701553" cy="2510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1">
            <a:extLst>
              <a:ext uri="{FF2B5EF4-FFF2-40B4-BE49-F238E27FC236}">
                <a16:creationId xmlns:a16="http://schemas.microsoft.com/office/drawing/2014/main" id="{7E76896E-64C8-4BD5-BC7C-03A3B64C3754}"/>
              </a:ext>
            </a:extLst>
          </p:cNvPr>
          <p:cNvGraphicFramePr>
            <a:graphicFrameLocks/>
          </p:cNvGraphicFramePr>
          <p:nvPr/>
        </p:nvGraphicFramePr>
        <p:xfrm>
          <a:off x="6096000" y="1069550"/>
          <a:ext cx="5701554" cy="2510494"/>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34DE6BD4-716F-4B0D-97CA-903126EDF9ED}"/>
              </a:ext>
            </a:extLst>
          </p:cNvPr>
          <p:cNvSpPr/>
          <p:nvPr/>
        </p:nvSpPr>
        <p:spPr>
          <a:xfrm>
            <a:off x="690880" y="2245360"/>
            <a:ext cx="406400"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DF8A6A3-E670-41B2-8E82-6247F30BA01C}"/>
              </a:ext>
            </a:extLst>
          </p:cNvPr>
          <p:cNvSpPr/>
          <p:nvPr/>
        </p:nvSpPr>
        <p:spPr>
          <a:xfrm>
            <a:off x="1219200" y="2225040"/>
            <a:ext cx="406400"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FEFABF-9C12-499F-8194-82CBF4821E4D}"/>
              </a:ext>
            </a:extLst>
          </p:cNvPr>
          <p:cNvSpPr/>
          <p:nvPr/>
        </p:nvSpPr>
        <p:spPr>
          <a:xfrm>
            <a:off x="1786863" y="2214015"/>
            <a:ext cx="406400"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9EF453-E72B-4C9C-9A41-8A934643A25A}"/>
              </a:ext>
            </a:extLst>
          </p:cNvPr>
          <p:cNvSpPr/>
          <p:nvPr/>
        </p:nvSpPr>
        <p:spPr>
          <a:xfrm>
            <a:off x="4682463" y="2058070"/>
            <a:ext cx="406400"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6B7E25-F379-4D24-8776-B3889E3D73DE}"/>
              </a:ext>
            </a:extLst>
          </p:cNvPr>
          <p:cNvSpPr/>
          <p:nvPr/>
        </p:nvSpPr>
        <p:spPr>
          <a:xfrm>
            <a:off x="7995683" y="2455018"/>
            <a:ext cx="286491" cy="2988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F7A7D0-0B20-4AE4-AEB4-05333E4AB0EB}"/>
              </a:ext>
            </a:extLst>
          </p:cNvPr>
          <p:cNvSpPr/>
          <p:nvPr/>
        </p:nvSpPr>
        <p:spPr>
          <a:xfrm>
            <a:off x="8293988" y="2426665"/>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0292E58-ACDD-4B54-9998-F88F5AE7E6C4}"/>
              </a:ext>
            </a:extLst>
          </p:cNvPr>
          <p:cNvSpPr/>
          <p:nvPr/>
        </p:nvSpPr>
        <p:spPr>
          <a:xfrm>
            <a:off x="8627142" y="2419576"/>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9D464EC-90DE-4B5E-98CD-8669C1BBD74B}"/>
              </a:ext>
            </a:extLst>
          </p:cNvPr>
          <p:cNvSpPr/>
          <p:nvPr/>
        </p:nvSpPr>
        <p:spPr>
          <a:xfrm>
            <a:off x="10459487" y="2242366"/>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5B01723-D8E2-4483-9D6E-51E9C5242555}"/>
              </a:ext>
            </a:extLst>
          </p:cNvPr>
          <p:cNvSpPr/>
          <p:nvPr/>
        </p:nvSpPr>
        <p:spPr>
          <a:xfrm>
            <a:off x="4657654" y="5191129"/>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0A829D-E8BE-4CDF-9150-1E9A6AB8DD8E}"/>
              </a:ext>
            </a:extLst>
          </p:cNvPr>
          <p:cNvSpPr/>
          <p:nvPr/>
        </p:nvSpPr>
        <p:spPr>
          <a:xfrm>
            <a:off x="5245989" y="5141510"/>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4C6636-8CD9-4C10-818D-B1786AE68B0D}"/>
              </a:ext>
            </a:extLst>
          </p:cNvPr>
          <p:cNvSpPr/>
          <p:nvPr/>
        </p:nvSpPr>
        <p:spPr>
          <a:xfrm>
            <a:off x="5579142" y="5134421"/>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B1F01F-D67C-43A8-84F4-A10683833DC2}"/>
              </a:ext>
            </a:extLst>
          </p:cNvPr>
          <p:cNvSpPr/>
          <p:nvPr/>
        </p:nvSpPr>
        <p:spPr>
          <a:xfrm>
            <a:off x="7103142" y="5084802"/>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F13E25-ADBA-5840-9F33-A02A4D86EF27}"/>
              </a:ext>
            </a:extLst>
          </p:cNvPr>
          <p:cNvSpPr/>
          <p:nvPr/>
        </p:nvSpPr>
        <p:spPr>
          <a:xfrm>
            <a:off x="10885" y="1020370"/>
            <a:ext cx="12181115" cy="5327730"/>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58AF60-691B-3C42-B718-63EF9C287385}"/>
              </a:ext>
            </a:extLst>
          </p:cNvPr>
          <p:cNvSpPr/>
          <p:nvPr/>
        </p:nvSpPr>
        <p:spPr>
          <a:xfrm>
            <a:off x="2204319" y="3640110"/>
            <a:ext cx="7068363" cy="72932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We observe following performance order (subactive techniques only) :</a:t>
            </a:r>
            <a:br>
              <a:rPr lang="en-US" sz="1600" b="1" dirty="0">
                <a:solidFill>
                  <a:schemeClr val="tx1"/>
                </a:solidFill>
              </a:rPr>
            </a:br>
            <a:r>
              <a:rPr lang="en-US" sz="1600" b="1" dirty="0">
                <a:solidFill>
                  <a:schemeClr val="tx1"/>
                </a:solidFill>
              </a:rPr>
              <a:t>BBR &lt; BINDU </a:t>
            </a:r>
            <a:r>
              <a:rPr lang="en-US" b="1" dirty="0">
                <a:solidFill>
                  <a:schemeClr val="tx1"/>
                </a:solidFill>
              </a:rPr>
              <a:t>≈</a:t>
            </a:r>
            <a:r>
              <a:rPr lang="en-US" sz="1600" b="1" dirty="0">
                <a:solidFill>
                  <a:schemeClr val="tx1"/>
                </a:solidFill>
              </a:rPr>
              <a:t> DRAIN </a:t>
            </a:r>
            <a:r>
              <a:rPr lang="en-US" dirty="0">
                <a:ln w="0"/>
                <a:solidFill>
                  <a:schemeClr val="tx1"/>
                </a:solidFill>
                <a:effectLst>
                  <a:outerShdw blurRad="38100" dist="19050" dir="2700000" algn="tl" rotWithShape="0">
                    <a:schemeClr val="dk1">
                      <a:alpha val="40000"/>
                    </a:schemeClr>
                  </a:outerShdw>
                </a:effectLst>
              </a:rPr>
              <a:t>≈</a:t>
            </a:r>
            <a:r>
              <a:rPr lang="en-US" sz="1600" dirty="0">
                <a:ln w="0"/>
                <a:solidFill>
                  <a:schemeClr val="tx1"/>
                </a:solidFill>
                <a:effectLst>
                  <a:outerShdw blurRad="38100" dist="19050" dir="2700000" algn="tl" rotWithShape="0">
                    <a:schemeClr val="dk1">
                      <a:alpha val="40000"/>
                    </a:schemeClr>
                  </a:outerShdw>
                </a:effectLst>
              </a:rPr>
              <a:t> SWAP &lt; SEEC &lt; </a:t>
            </a:r>
            <a:r>
              <a:rPr lang="en-US" sz="1600" dirty="0" err="1">
                <a:ln w="0"/>
                <a:solidFill>
                  <a:schemeClr val="tx1"/>
                </a:solidFill>
                <a:effectLst>
                  <a:outerShdw blurRad="38100" dist="19050" dir="2700000" algn="tl" rotWithShape="0">
                    <a:schemeClr val="dk1">
                      <a:alpha val="40000"/>
                    </a:schemeClr>
                  </a:outerShdw>
                </a:effectLst>
              </a:rPr>
              <a:t>mSEEC</a:t>
            </a:r>
            <a:endParaRPr lang="en-US" sz="1600" b="1" dirty="0">
              <a:solidFill>
                <a:schemeClr val="tx1"/>
              </a:solidFill>
            </a:endParaRPr>
          </a:p>
        </p:txBody>
      </p:sp>
      <p:sp>
        <p:nvSpPr>
          <p:cNvPr id="4" name="Date Placeholder 3">
            <a:extLst>
              <a:ext uri="{FF2B5EF4-FFF2-40B4-BE49-F238E27FC236}">
                <a16:creationId xmlns:a16="http://schemas.microsoft.com/office/drawing/2014/main" id="{76636BB0-8D72-B347-9776-4DF523415FC9}"/>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12803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22" dur="5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27" dur="500"/>
                                        <p:tgtEl>
                                          <p:spTgt spid="7">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down)">
                                      <p:cBhvr>
                                        <p:cTn id="32" dur="500"/>
                                        <p:tgtEl>
                                          <p:spTgt spid="7">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down)">
                                      <p:cBhvr>
                                        <p:cTn id="37" dur="500"/>
                                        <p:tgtEl>
                                          <p:spTgt spid="7">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52" dur="500"/>
                                        <p:tgtEl>
                                          <p:spTgt spid="10">
                                            <p:graphicEl>
                                              <a:chart seriesIdx="-3" categoryIdx="-3" bldStep="gridLegend"/>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57" dur="500"/>
                                        <p:tgtEl>
                                          <p:spTgt spid="10">
                                            <p:graphicEl>
                                              <a:chart seriesIdx="0" categoryIdx="-4" bldStep="series"/>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down)">
                                      <p:cBhvr>
                                        <p:cTn id="62" dur="500"/>
                                        <p:tgtEl>
                                          <p:spTgt spid="10">
                                            <p:graphicEl>
                                              <a:chart seriesIdx="1" categoryIdx="-4" bldStep="series"/>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wipe(down)">
                                      <p:cBhvr>
                                        <p:cTn id="67" dur="500"/>
                                        <p:tgtEl>
                                          <p:spTgt spid="10">
                                            <p:graphicEl>
                                              <a:chart seriesIdx="2" categoryIdx="-4" bldStep="series"/>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0">
                                            <p:graphicEl>
                                              <a:chart seriesIdx="3" categoryIdx="-4" bldStep="series"/>
                                            </p:graphicEl>
                                          </p:spTgt>
                                        </p:tgtEl>
                                        <p:attrNameLst>
                                          <p:attrName>style.visibility</p:attrName>
                                        </p:attrNameLst>
                                      </p:cBhvr>
                                      <p:to>
                                        <p:strVal val="visible"/>
                                      </p:to>
                                    </p:set>
                                    <p:animEffect transition="in" filter="wipe(down)">
                                      <p:cBhvr>
                                        <p:cTn id="72" dur="500"/>
                                        <p:tgtEl>
                                          <p:spTgt spid="10">
                                            <p:graphicEl>
                                              <a:chart seriesIdx="3" categoryIdx="-4" bldStep="series"/>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0">
                                            <p:graphicEl>
                                              <a:chart seriesIdx="4" categoryIdx="-4" bldStep="series"/>
                                            </p:graphicEl>
                                          </p:spTgt>
                                        </p:tgtEl>
                                        <p:attrNameLst>
                                          <p:attrName>style.visibility</p:attrName>
                                        </p:attrNameLst>
                                      </p:cBhvr>
                                      <p:to>
                                        <p:strVal val="visible"/>
                                      </p:to>
                                    </p:set>
                                    <p:animEffect transition="in" filter="wipe(down)">
                                      <p:cBhvr>
                                        <p:cTn id="77" dur="500"/>
                                        <p:tgtEl>
                                          <p:spTgt spid="10">
                                            <p:graphicEl>
                                              <a:chart seriesIdx="4" categoryIdx="-4" bldStep="series"/>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0">
                                            <p:graphicEl>
                                              <a:chart seriesIdx="5" categoryIdx="-4" bldStep="series"/>
                                            </p:graphicEl>
                                          </p:spTgt>
                                        </p:tgtEl>
                                        <p:attrNameLst>
                                          <p:attrName>style.visibility</p:attrName>
                                        </p:attrNameLst>
                                      </p:cBhvr>
                                      <p:to>
                                        <p:strVal val="visible"/>
                                      </p:to>
                                    </p:set>
                                    <p:animEffect transition="in" filter="wipe(down)">
                                      <p:cBhvr>
                                        <p:cTn id="82" dur="500"/>
                                        <p:tgtEl>
                                          <p:spTgt spid="10">
                                            <p:graphicEl>
                                              <a:chart seriesIdx="5" categoryIdx="-4" bldStep="series"/>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97" dur="500"/>
                                        <p:tgtEl>
                                          <p:spTgt spid="9">
                                            <p:graphicEl>
                                              <a:chart seriesIdx="-3" categoryIdx="-3" bldStep="gridLegend"/>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down)">
                                      <p:cBhvr>
                                        <p:cTn id="102" dur="500"/>
                                        <p:tgtEl>
                                          <p:spTgt spid="9">
                                            <p:graphicEl>
                                              <a:chart seriesIdx="0" categoryIdx="-4" bldStep="series"/>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down)">
                                      <p:cBhvr>
                                        <p:cTn id="107" dur="500"/>
                                        <p:tgtEl>
                                          <p:spTgt spid="9">
                                            <p:graphicEl>
                                              <a:chart seriesIdx="1" categoryIdx="-4" bldStep="series"/>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down)">
                                      <p:cBhvr>
                                        <p:cTn id="112" dur="500"/>
                                        <p:tgtEl>
                                          <p:spTgt spid="9">
                                            <p:graphicEl>
                                              <a:chart seriesIdx="2" categoryIdx="-4" bldStep="series"/>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9">
                                            <p:graphicEl>
                                              <a:chart seriesIdx="3" categoryIdx="-4" bldStep="series"/>
                                            </p:graphicEl>
                                          </p:spTgt>
                                        </p:tgtEl>
                                        <p:attrNameLst>
                                          <p:attrName>style.visibility</p:attrName>
                                        </p:attrNameLst>
                                      </p:cBhvr>
                                      <p:to>
                                        <p:strVal val="visible"/>
                                      </p:to>
                                    </p:set>
                                    <p:animEffect transition="in" filter="wipe(down)">
                                      <p:cBhvr>
                                        <p:cTn id="117" dur="500"/>
                                        <p:tgtEl>
                                          <p:spTgt spid="9">
                                            <p:graphicEl>
                                              <a:chart seriesIdx="3" categoryIdx="-4" bldStep="series"/>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9">
                                            <p:graphicEl>
                                              <a:chart seriesIdx="4" categoryIdx="-4" bldStep="series"/>
                                            </p:graphicEl>
                                          </p:spTgt>
                                        </p:tgtEl>
                                        <p:attrNameLst>
                                          <p:attrName>style.visibility</p:attrName>
                                        </p:attrNameLst>
                                      </p:cBhvr>
                                      <p:to>
                                        <p:strVal val="visible"/>
                                      </p:to>
                                    </p:set>
                                    <p:animEffect transition="in" filter="wipe(down)">
                                      <p:cBhvr>
                                        <p:cTn id="122" dur="500"/>
                                        <p:tgtEl>
                                          <p:spTgt spid="9">
                                            <p:graphicEl>
                                              <a:chart seriesIdx="4" categoryIdx="-4" bldStep="series"/>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9">
                                            <p:graphicEl>
                                              <a:chart seriesIdx="5" categoryIdx="-4" bldStep="series"/>
                                            </p:graphicEl>
                                          </p:spTgt>
                                        </p:tgtEl>
                                        <p:attrNameLst>
                                          <p:attrName>style.visibility</p:attrName>
                                        </p:attrNameLst>
                                      </p:cBhvr>
                                      <p:to>
                                        <p:strVal val="visible"/>
                                      </p:to>
                                    </p:set>
                                    <p:animEffect transition="in" filter="wipe(down)">
                                      <p:cBhvr>
                                        <p:cTn id="127" dur="500"/>
                                        <p:tgtEl>
                                          <p:spTgt spid="9">
                                            <p:graphicEl>
                                              <a:chart seriesIdx="5" categoryIdx="-4" bldStep="series"/>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8"/>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19"/>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1"/>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2"/>
                                        </p:tgtEl>
                                        <p:attrNameLst>
                                          <p:attrName>style.visibility</p:attrName>
                                        </p:attrNameLst>
                                      </p:cBhvr>
                                      <p:to>
                                        <p:strVal val="visible"/>
                                      </p:to>
                                    </p:set>
                                    <p:animEffect transition="in" filter="wipe(up)">
                                      <p:cBhvr>
                                        <p:cTn id="142" dur="500"/>
                                        <p:tgtEl>
                                          <p:spTgt spid="22"/>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Graphic spid="9" grpId="0">
        <p:bldSub>
          <a:bldChart bld="series"/>
        </p:bldSub>
      </p:bldGraphic>
      <p:bldGraphic spid="10" grpId="0">
        <p:bldSub>
          <a:bldChart bld="series"/>
        </p:bldSub>
      </p:bldGraphic>
      <p:bldP spid="3"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735C3-3CDF-D74A-BC20-71DCD074CECB}"/>
              </a:ext>
            </a:extLst>
          </p:cNvPr>
          <p:cNvSpPr>
            <a:spLocks noGrp="1"/>
          </p:cNvSpPr>
          <p:nvPr>
            <p:ph type="title"/>
          </p:nvPr>
        </p:nvSpPr>
        <p:spPr>
          <a:xfrm>
            <a:off x="817308" y="190348"/>
            <a:ext cx="10515600" cy="658998"/>
          </a:xfrm>
        </p:spPr>
        <p:txBody>
          <a:bodyPr>
            <a:normAutofit fontScale="90000"/>
          </a:bodyPr>
          <a:lstStyle/>
          <a:p>
            <a:r>
              <a:rPr lang="en-US" dirty="0"/>
              <a:t>Challenges with </a:t>
            </a:r>
            <a:r>
              <a:rPr lang="en-US" dirty="0" err="1"/>
              <a:t>NoC</a:t>
            </a:r>
            <a:r>
              <a:rPr lang="en-US" dirty="0"/>
              <a:t> Design</a:t>
            </a:r>
          </a:p>
        </p:txBody>
      </p:sp>
      <p:sp>
        <p:nvSpPr>
          <p:cNvPr id="3" name="Date Placeholder 2">
            <a:extLst>
              <a:ext uri="{FF2B5EF4-FFF2-40B4-BE49-F238E27FC236}">
                <a16:creationId xmlns:a16="http://schemas.microsoft.com/office/drawing/2014/main" id="{9477594C-5C62-CB4E-95AC-DAF3626E3465}"/>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08DFC6AF-AB66-D545-891B-700042933412}"/>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28F5C9C5-26A8-2C4A-8EF3-22773E93E459}"/>
              </a:ext>
            </a:extLst>
          </p:cNvPr>
          <p:cNvSpPr>
            <a:spLocks noGrp="1"/>
          </p:cNvSpPr>
          <p:nvPr>
            <p:ph type="sldNum" sz="quarter" idx="12"/>
          </p:nvPr>
        </p:nvSpPr>
        <p:spPr/>
        <p:txBody>
          <a:bodyPr/>
          <a:lstStyle/>
          <a:p>
            <a:fld id="{66460FDD-9629-4AEC-8D26-475411E7BDE6}" type="slidenum">
              <a:rPr lang="id-ID" smtClean="0"/>
              <a:pPr/>
              <a:t>5</a:t>
            </a:fld>
            <a:endParaRPr lang="id-ID"/>
          </a:p>
        </p:txBody>
      </p:sp>
      <p:sp>
        <p:nvSpPr>
          <p:cNvPr id="6" name="Content Placeholder 5">
            <a:extLst>
              <a:ext uri="{FF2B5EF4-FFF2-40B4-BE49-F238E27FC236}">
                <a16:creationId xmlns:a16="http://schemas.microsoft.com/office/drawing/2014/main" id="{61733AFB-342D-4C44-AAE5-B7196E6D0410}"/>
              </a:ext>
            </a:extLst>
          </p:cNvPr>
          <p:cNvSpPr>
            <a:spLocks noGrp="1"/>
          </p:cNvSpPr>
          <p:nvPr>
            <p:ph idx="1"/>
          </p:nvPr>
        </p:nvSpPr>
        <p:spPr/>
        <p:txBody>
          <a:bodyPr/>
          <a:lstStyle/>
          <a:p>
            <a:r>
              <a:rPr lang="en-US" b="1" dirty="0"/>
              <a:t>Correctness </a:t>
            </a:r>
            <a:r>
              <a:rPr lang="en-US" b="1" dirty="0">
                <a:sym typeface="Wingdings" pitchFamily="2" charset="2"/>
              </a:rPr>
              <a:t> </a:t>
            </a:r>
            <a:r>
              <a:rPr lang="en-US" b="1" dirty="0"/>
              <a:t>Guaranteed packet delivery</a:t>
            </a:r>
          </a:p>
          <a:p>
            <a:pPr lvl="1"/>
            <a:r>
              <a:rPr lang="en-US" dirty="0"/>
              <a:t>No Routing Deadlocks</a:t>
            </a:r>
          </a:p>
          <a:p>
            <a:pPr lvl="1"/>
            <a:r>
              <a:rPr lang="en-US" dirty="0"/>
              <a:t>No Protocol Deadlocks</a:t>
            </a:r>
          </a:p>
          <a:p>
            <a:pPr marL="0" indent="0">
              <a:buNone/>
            </a:pPr>
            <a:endParaRPr lang="en-US" b="1" dirty="0"/>
          </a:p>
          <a:p>
            <a:pPr marL="0" indent="0">
              <a:buNone/>
            </a:pPr>
            <a:endParaRPr lang="en-US" b="1" dirty="0"/>
          </a:p>
          <a:p>
            <a:r>
              <a:rPr lang="en-US" b="1" dirty="0"/>
              <a:t>Performance </a:t>
            </a:r>
            <a:r>
              <a:rPr lang="en-US" b="1" dirty="0">
                <a:sym typeface="Wingdings" pitchFamily="2" charset="2"/>
              </a:rPr>
              <a:t></a:t>
            </a:r>
            <a:r>
              <a:rPr lang="en-US" b="1" dirty="0"/>
              <a:t> Deliver as many packets as fast as possible</a:t>
            </a:r>
          </a:p>
          <a:p>
            <a:pPr lvl="1"/>
            <a:r>
              <a:rPr lang="en-US" dirty="0"/>
              <a:t>Reduce Latency</a:t>
            </a:r>
          </a:p>
          <a:p>
            <a:pPr lvl="1"/>
            <a:r>
              <a:rPr lang="en-US" dirty="0"/>
              <a:t>Increase Throughput</a:t>
            </a:r>
          </a:p>
          <a:p>
            <a:endParaRPr lang="en-US" dirty="0"/>
          </a:p>
        </p:txBody>
      </p:sp>
      <p:sp>
        <p:nvSpPr>
          <p:cNvPr id="7" name="Right Arrow 6">
            <a:extLst>
              <a:ext uri="{FF2B5EF4-FFF2-40B4-BE49-F238E27FC236}">
                <a16:creationId xmlns:a16="http://schemas.microsoft.com/office/drawing/2014/main" id="{F75533C5-4797-A742-B251-CB76EA5120AB}"/>
              </a:ext>
            </a:extLst>
          </p:cNvPr>
          <p:cNvSpPr/>
          <p:nvPr/>
        </p:nvSpPr>
        <p:spPr>
          <a:xfrm>
            <a:off x="4489222" y="1641956"/>
            <a:ext cx="450574" cy="397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344F297-61F1-614E-984F-5BE37B545CFE}"/>
              </a:ext>
            </a:extLst>
          </p:cNvPr>
          <p:cNvSpPr txBox="1"/>
          <p:nvPr/>
        </p:nvSpPr>
        <p:spPr>
          <a:xfrm>
            <a:off x="4987439" y="1574712"/>
            <a:ext cx="3957968" cy="461665"/>
          </a:xfrm>
          <a:prstGeom prst="rect">
            <a:avLst/>
          </a:prstGeom>
          <a:noFill/>
        </p:spPr>
        <p:txBody>
          <a:bodyPr wrap="square" rtlCol="0">
            <a:spAutoFit/>
          </a:bodyPr>
          <a:lstStyle/>
          <a:p>
            <a:r>
              <a:rPr lang="en-US" sz="2400" b="1" dirty="0">
                <a:solidFill>
                  <a:srgbClr val="C00000"/>
                </a:solidFill>
              </a:rPr>
              <a:t>Challenge: </a:t>
            </a:r>
            <a:r>
              <a:rPr lang="en-US" sz="2400" dirty="0">
                <a:solidFill>
                  <a:srgbClr val="C00000"/>
                </a:solidFill>
              </a:rPr>
              <a:t>Cyclic dependence</a:t>
            </a:r>
          </a:p>
        </p:txBody>
      </p:sp>
      <p:grpSp>
        <p:nvGrpSpPr>
          <p:cNvPr id="82" name="Group 81">
            <a:extLst>
              <a:ext uri="{FF2B5EF4-FFF2-40B4-BE49-F238E27FC236}">
                <a16:creationId xmlns:a16="http://schemas.microsoft.com/office/drawing/2014/main" id="{09BA39F7-7A69-C540-A92B-FBA0CAA447C0}"/>
              </a:ext>
            </a:extLst>
          </p:cNvPr>
          <p:cNvGrpSpPr/>
          <p:nvPr/>
        </p:nvGrpSpPr>
        <p:grpSpPr>
          <a:xfrm>
            <a:off x="9010444" y="220607"/>
            <a:ext cx="2880124" cy="2842697"/>
            <a:chOff x="9223513" y="239552"/>
            <a:chExt cx="2880124" cy="2842697"/>
          </a:xfrm>
        </p:grpSpPr>
        <p:cxnSp>
          <p:nvCxnSpPr>
            <p:cNvPr id="10" name="Straight Connector 9">
              <a:extLst>
                <a:ext uri="{FF2B5EF4-FFF2-40B4-BE49-F238E27FC236}">
                  <a16:creationId xmlns:a16="http://schemas.microsoft.com/office/drawing/2014/main" id="{D9EDB95B-87E9-8C42-A0B2-164A52EF059A}"/>
                </a:ext>
              </a:extLst>
            </p:cNvPr>
            <p:cNvCxnSpPr>
              <a:cxnSpLocks/>
            </p:cNvCxnSpPr>
            <p:nvPr/>
          </p:nvCxnSpPr>
          <p:spPr>
            <a:xfrm>
              <a:off x="10422303" y="1037968"/>
              <a:ext cx="541080" cy="0"/>
            </a:xfrm>
            <a:prstGeom prst="line">
              <a:avLst/>
            </a:prstGeom>
            <a:noFill/>
            <a:ln w="76200" cap="rnd" cmpd="sng" algn="ctr">
              <a:solidFill>
                <a:srgbClr val="181F79"/>
              </a:solidFill>
              <a:prstDash val="solid"/>
            </a:ln>
            <a:effectLst/>
          </p:spPr>
        </p:cxnSp>
        <p:cxnSp>
          <p:nvCxnSpPr>
            <p:cNvPr id="11" name="Straight Connector 10">
              <a:extLst>
                <a:ext uri="{FF2B5EF4-FFF2-40B4-BE49-F238E27FC236}">
                  <a16:creationId xmlns:a16="http://schemas.microsoft.com/office/drawing/2014/main" id="{47EBD67E-E978-E546-BDC7-D21A68075851}"/>
                </a:ext>
              </a:extLst>
            </p:cNvPr>
            <p:cNvCxnSpPr>
              <a:cxnSpLocks/>
            </p:cNvCxnSpPr>
            <p:nvPr/>
          </p:nvCxnSpPr>
          <p:spPr>
            <a:xfrm flipV="1">
              <a:off x="9950783" y="330369"/>
              <a:ext cx="0" cy="235192"/>
            </a:xfrm>
            <a:prstGeom prst="line">
              <a:avLst/>
            </a:prstGeom>
            <a:noFill/>
            <a:ln w="76200" cap="rnd" cmpd="sng" algn="ctr">
              <a:solidFill>
                <a:srgbClr val="181F79"/>
              </a:solidFill>
              <a:prstDash val="solid"/>
            </a:ln>
            <a:effectLst/>
          </p:spPr>
        </p:cxnSp>
        <p:cxnSp>
          <p:nvCxnSpPr>
            <p:cNvPr id="12" name="Straight Connector 11">
              <a:extLst>
                <a:ext uri="{FF2B5EF4-FFF2-40B4-BE49-F238E27FC236}">
                  <a16:creationId xmlns:a16="http://schemas.microsoft.com/office/drawing/2014/main" id="{65890793-13EC-C147-9F83-059C424E541E}"/>
                </a:ext>
              </a:extLst>
            </p:cNvPr>
            <p:cNvCxnSpPr>
              <a:cxnSpLocks/>
            </p:cNvCxnSpPr>
            <p:nvPr/>
          </p:nvCxnSpPr>
          <p:spPr>
            <a:xfrm>
              <a:off x="10407636" y="2297335"/>
              <a:ext cx="538969" cy="0"/>
            </a:xfrm>
            <a:prstGeom prst="line">
              <a:avLst/>
            </a:prstGeom>
            <a:noFill/>
            <a:ln w="76200" cap="rnd" cmpd="sng" algn="ctr">
              <a:solidFill>
                <a:srgbClr val="181F79"/>
              </a:solidFill>
              <a:prstDash val="solid"/>
            </a:ln>
            <a:effectLst/>
          </p:spPr>
        </p:cxnSp>
        <p:cxnSp>
          <p:nvCxnSpPr>
            <p:cNvPr id="13" name="Straight Connector 12">
              <a:extLst>
                <a:ext uri="{FF2B5EF4-FFF2-40B4-BE49-F238E27FC236}">
                  <a16:creationId xmlns:a16="http://schemas.microsoft.com/office/drawing/2014/main" id="{1C5D5DBA-679A-1D46-B965-8CB18368532A}"/>
                </a:ext>
              </a:extLst>
            </p:cNvPr>
            <p:cNvCxnSpPr>
              <a:cxnSpLocks/>
            </p:cNvCxnSpPr>
            <p:nvPr/>
          </p:nvCxnSpPr>
          <p:spPr>
            <a:xfrm flipV="1">
              <a:off x="11409967" y="1521207"/>
              <a:ext cx="0" cy="318918"/>
            </a:xfrm>
            <a:prstGeom prst="line">
              <a:avLst/>
            </a:prstGeom>
            <a:noFill/>
            <a:ln w="76200" cap="rnd" cmpd="sng" algn="ctr">
              <a:solidFill>
                <a:srgbClr val="181F79"/>
              </a:solidFill>
              <a:prstDash val="solid"/>
            </a:ln>
            <a:effectLst/>
          </p:spPr>
        </p:cxnSp>
        <p:cxnSp>
          <p:nvCxnSpPr>
            <p:cNvPr id="14" name="Straight Connector 13">
              <a:extLst>
                <a:ext uri="{FF2B5EF4-FFF2-40B4-BE49-F238E27FC236}">
                  <a16:creationId xmlns:a16="http://schemas.microsoft.com/office/drawing/2014/main" id="{65DC6A52-6D62-7C46-A918-34B08E36C06E}"/>
                </a:ext>
              </a:extLst>
            </p:cNvPr>
            <p:cNvCxnSpPr>
              <a:cxnSpLocks/>
            </p:cNvCxnSpPr>
            <p:nvPr/>
          </p:nvCxnSpPr>
          <p:spPr>
            <a:xfrm flipV="1">
              <a:off x="9967299" y="1471523"/>
              <a:ext cx="0" cy="391631"/>
            </a:xfrm>
            <a:prstGeom prst="line">
              <a:avLst/>
            </a:prstGeom>
            <a:noFill/>
            <a:ln w="76200" cap="rnd" cmpd="sng" algn="ctr">
              <a:solidFill>
                <a:srgbClr val="181F79"/>
              </a:solidFill>
              <a:prstDash val="solid"/>
            </a:ln>
            <a:effectLst/>
          </p:spPr>
        </p:cxnSp>
        <p:grpSp>
          <p:nvGrpSpPr>
            <p:cNvPr id="15" name="Group 14">
              <a:extLst>
                <a:ext uri="{FF2B5EF4-FFF2-40B4-BE49-F238E27FC236}">
                  <a16:creationId xmlns:a16="http://schemas.microsoft.com/office/drawing/2014/main" id="{8EAB9488-F2C2-E84E-996B-C4F268314C4E}"/>
                </a:ext>
              </a:extLst>
            </p:cNvPr>
            <p:cNvGrpSpPr/>
            <p:nvPr/>
          </p:nvGrpSpPr>
          <p:grpSpPr>
            <a:xfrm>
              <a:off x="9459586" y="552642"/>
              <a:ext cx="965975" cy="965975"/>
              <a:chOff x="3313739" y="2271697"/>
              <a:chExt cx="1316984" cy="1316984"/>
            </a:xfrm>
          </p:grpSpPr>
          <p:sp>
            <p:nvSpPr>
              <p:cNvPr id="16" name="Rectangle 15">
                <a:extLst>
                  <a:ext uri="{FF2B5EF4-FFF2-40B4-BE49-F238E27FC236}">
                    <a16:creationId xmlns:a16="http://schemas.microsoft.com/office/drawing/2014/main" id="{9E75AEA2-AF9F-A14D-A3AC-8FB7BF70F79F}"/>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17" name="Rectangle 16">
                <a:extLst>
                  <a:ext uri="{FF2B5EF4-FFF2-40B4-BE49-F238E27FC236}">
                    <a16:creationId xmlns:a16="http://schemas.microsoft.com/office/drawing/2014/main" id="{CF669406-A2D4-AD46-8DC9-9820E81F35C4}"/>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9265055F-BA49-CC43-8F40-BA3C3F089B3B}"/>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EF9EDFD3-24EA-C740-BB64-9FCC9342C240}"/>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0F7B4FFC-C382-A84A-A3BE-B28C8ED754B3}"/>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21" name="Group 20">
              <a:extLst>
                <a:ext uri="{FF2B5EF4-FFF2-40B4-BE49-F238E27FC236}">
                  <a16:creationId xmlns:a16="http://schemas.microsoft.com/office/drawing/2014/main" id="{6537DFFF-2182-C048-8151-05D8F2A2C654}"/>
                </a:ext>
              </a:extLst>
            </p:cNvPr>
            <p:cNvGrpSpPr/>
            <p:nvPr/>
          </p:nvGrpSpPr>
          <p:grpSpPr>
            <a:xfrm>
              <a:off x="9455688" y="1808862"/>
              <a:ext cx="969870" cy="969870"/>
              <a:chOff x="3313739" y="2271697"/>
              <a:chExt cx="1316984" cy="1316984"/>
            </a:xfrm>
          </p:grpSpPr>
          <p:sp>
            <p:nvSpPr>
              <p:cNvPr id="22" name="Rectangle 21">
                <a:extLst>
                  <a:ext uri="{FF2B5EF4-FFF2-40B4-BE49-F238E27FC236}">
                    <a16:creationId xmlns:a16="http://schemas.microsoft.com/office/drawing/2014/main" id="{48CE3640-7F5E-2A4F-875F-EE3C34593BE1}"/>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23" name="Rectangle 22">
                <a:extLst>
                  <a:ext uri="{FF2B5EF4-FFF2-40B4-BE49-F238E27FC236}">
                    <a16:creationId xmlns:a16="http://schemas.microsoft.com/office/drawing/2014/main" id="{97F7D99B-BC02-8F44-A9A7-67DF1DBED496}"/>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4" name="Rectangle 23">
                <a:extLst>
                  <a:ext uri="{FF2B5EF4-FFF2-40B4-BE49-F238E27FC236}">
                    <a16:creationId xmlns:a16="http://schemas.microsoft.com/office/drawing/2014/main" id="{EE25F513-6456-3344-95CC-01C8A60224C4}"/>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5" name="Rectangle 24">
                <a:extLst>
                  <a:ext uri="{FF2B5EF4-FFF2-40B4-BE49-F238E27FC236}">
                    <a16:creationId xmlns:a16="http://schemas.microsoft.com/office/drawing/2014/main" id="{D25504C5-58AC-8246-A991-8C16264A7469}"/>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B3CF124B-FA0B-9448-8930-9B6231AFD61A}"/>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27" name="Group 26">
              <a:extLst>
                <a:ext uri="{FF2B5EF4-FFF2-40B4-BE49-F238E27FC236}">
                  <a16:creationId xmlns:a16="http://schemas.microsoft.com/office/drawing/2014/main" id="{D6D9BCE1-FA77-7342-9F52-20947719AF10}"/>
                </a:ext>
              </a:extLst>
            </p:cNvPr>
            <p:cNvGrpSpPr/>
            <p:nvPr/>
          </p:nvGrpSpPr>
          <p:grpSpPr>
            <a:xfrm>
              <a:off x="10903108" y="556179"/>
              <a:ext cx="965975" cy="965975"/>
              <a:chOff x="3313739" y="2271697"/>
              <a:chExt cx="1316984" cy="1316984"/>
            </a:xfrm>
          </p:grpSpPr>
          <p:sp>
            <p:nvSpPr>
              <p:cNvPr id="28" name="Rectangle 27">
                <a:extLst>
                  <a:ext uri="{FF2B5EF4-FFF2-40B4-BE49-F238E27FC236}">
                    <a16:creationId xmlns:a16="http://schemas.microsoft.com/office/drawing/2014/main" id="{3FE93C81-C15C-784F-ADAE-D6CD20296116}"/>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10</a:t>
                </a:r>
              </a:p>
            </p:txBody>
          </p:sp>
          <p:sp>
            <p:nvSpPr>
              <p:cNvPr id="29" name="Rectangle 28">
                <a:extLst>
                  <a:ext uri="{FF2B5EF4-FFF2-40B4-BE49-F238E27FC236}">
                    <a16:creationId xmlns:a16="http://schemas.microsoft.com/office/drawing/2014/main" id="{964C4033-111E-0C4C-B0C6-612D4B8732D4}"/>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0" name="Rectangle 29">
                <a:extLst>
                  <a:ext uri="{FF2B5EF4-FFF2-40B4-BE49-F238E27FC236}">
                    <a16:creationId xmlns:a16="http://schemas.microsoft.com/office/drawing/2014/main" id="{BA7A0FFB-AF39-2D4D-90A3-31AAC1314938}"/>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1" name="Rectangle 30">
                <a:extLst>
                  <a:ext uri="{FF2B5EF4-FFF2-40B4-BE49-F238E27FC236}">
                    <a16:creationId xmlns:a16="http://schemas.microsoft.com/office/drawing/2014/main" id="{A5AE9723-141B-E947-A4A0-C256C989F0B3}"/>
                  </a:ext>
                </a:extLst>
              </p:cNvPr>
              <p:cNvSpPr/>
              <p:nvPr/>
            </p:nvSpPr>
            <p:spPr>
              <a:xfrm>
                <a:off x="4226520"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2" name="Rectangle 31">
                <a:extLst>
                  <a:ext uri="{FF2B5EF4-FFF2-40B4-BE49-F238E27FC236}">
                    <a16:creationId xmlns:a16="http://schemas.microsoft.com/office/drawing/2014/main" id="{4689EADC-A160-6645-B29C-8938FF184F0F}"/>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33" name="Group 32">
              <a:extLst>
                <a:ext uri="{FF2B5EF4-FFF2-40B4-BE49-F238E27FC236}">
                  <a16:creationId xmlns:a16="http://schemas.microsoft.com/office/drawing/2014/main" id="{484F31E3-A072-784C-BF74-1ED4B277B37D}"/>
                </a:ext>
              </a:extLst>
            </p:cNvPr>
            <p:cNvGrpSpPr/>
            <p:nvPr/>
          </p:nvGrpSpPr>
          <p:grpSpPr>
            <a:xfrm>
              <a:off x="10899210" y="1812399"/>
              <a:ext cx="969870" cy="969870"/>
              <a:chOff x="3313739" y="2271697"/>
              <a:chExt cx="1316984" cy="1316984"/>
            </a:xfrm>
          </p:grpSpPr>
          <p:sp>
            <p:nvSpPr>
              <p:cNvPr id="34" name="Rectangle 33">
                <a:extLst>
                  <a:ext uri="{FF2B5EF4-FFF2-40B4-BE49-F238E27FC236}">
                    <a16:creationId xmlns:a16="http://schemas.microsoft.com/office/drawing/2014/main" id="{9D900B35-7F99-8B43-99D9-672D409B5565}"/>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sp>
            <p:nvSpPr>
              <p:cNvPr id="35" name="Rectangle 34">
                <a:extLst>
                  <a:ext uri="{FF2B5EF4-FFF2-40B4-BE49-F238E27FC236}">
                    <a16:creationId xmlns:a16="http://schemas.microsoft.com/office/drawing/2014/main" id="{C39BAD7B-9F14-FD4C-B5E3-E196C0729981}"/>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6" name="Rectangle 35">
                <a:extLst>
                  <a:ext uri="{FF2B5EF4-FFF2-40B4-BE49-F238E27FC236}">
                    <a16:creationId xmlns:a16="http://schemas.microsoft.com/office/drawing/2014/main" id="{CC6DAF43-E722-3A46-8288-0DB96E38C208}"/>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7" name="Rectangle 36">
                <a:extLst>
                  <a:ext uri="{FF2B5EF4-FFF2-40B4-BE49-F238E27FC236}">
                    <a16:creationId xmlns:a16="http://schemas.microsoft.com/office/drawing/2014/main" id="{B2A854C0-9AC8-6D41-B22F-2D649F080DBE}"/>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38" name="Rectangle 37">
                <a:extLst>
                  <a:ext uri="{FF2B5EF4-FFF2-40B4-BE49-F238E27FC236}">
                    <a16:creationId xmlns:a16="http://schemas.microsoft.com/office/drawing/2014/main" id="{9D0B00D7-5ECB-2A4E-9D92-EA7D6424BF9C}"/>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39" name="Straight Connector 38">
              <a:extLst>
                <a:ext uri="{FF2B5EF4-FFF2-40B4-BE49-F238E27FC236}">
                  <a16:creationId xmlns:a16="http://schemas.microsoft.com/office/drawing/2014/main" id="{2723EA87-4617-B04F-BF79-6682FB656412}"/>
                </a:ext>
              </a:extLst>
            </p:cNvPr>
            <p:cNvCxnSpPr>
              <a:cxnSpLocks/>
            </p:cNvCxnSpPr>
            <p:nvPr/>
          </p:nvCxnSpPr>
          <p:spPr>
            <a:xfrm flipV="1">
              <a:off x="11363667" y="239552"/>
              <a:ext cx="0" cy="318918"/>
            </a:xfrm>
            <a:prstGeom prst="line">
              <a:avLst/>
            </a:prstGeom>
            <a:noFill/>
            <a:ln w="76200" cap="rnd" cmpd="sng" algn="ctr">
              <a:solidFill>
                <a:srgbClr val="181F79"/>
              </a:solidFill>
              <a:prstDash val="solid"/>
            </a:ln>
            <a:effectLst/>
          </p:spPr>
        </p:cxnSp>
        <p:cxnSp>
          <p:nvCxnSpPr>
            <p:cNvPr id="40" name="Straight Connector 39">
              <a:extLst>
                <a:ext uri="{FF2B5EF4-FFF2-40B4-BE49-F238E27FC236}">
                  <a16:creationId xmlns:a16="http://schemas.microsoft.com/office/drawing/2014/main" id="{CC6E7DDA-A5A7-5D47-9A6F-D231596BB9B4}"/>
                </a:ext>
              </a:extLst>
            </p:cNvPr>
            <p:cNvCxnSpPr>
              <a:cxnSpLocks/>
            </p:cNvCxnSpPr>
            <p:nvPr/>
          </p:nvCxnSpPr>
          <p:spPr>
            <a:xfrm flipV="1">
              <a:off x="9947574" y="265922"/>
              <a:ext cx="0" cy="291213"/>
            </a:xfrm>
            <a:prstGeom prst="line">
              <a:avLst/>
            </a:prstGeom>
            <a:noFill/>
            <a:ln w="76200" cap="rnd" cmpd="sng" algn="ctr">
              <a:solidFill>
                <a:srgbClr val="181F79"/>
              </a:solidFill>
              <a:prstDash val="solid"/>
            </a:ln>
            <a:effectLst/>
          </p:spPr>
        </p:cxnSp>
        <p:cxnSp>
          <p:nvCxnSpPr>
            <p:cNvPr id="41" name="Straight Connector 40">
              <a:extLst>
                <a:ext uri="{FF2B5EF4-FFF2-40B4-BE49-F238E27FC236}">
                  <a16:creationId xmlns:a16="http://schemas.microsoft.com/office/drawing/2014/main" id="{C91AAEE5-173D-954E-AF4C-3842E5EE7E92}"/>
                </a:ext>
              </a:extLst>
            </p:cNvPr>
            <p:cNvCxnSpPr>
              <a:cxnSpLocks/>
            </p:cNvCxnSpPr>
            <p:nvPr/>
          </p:nvCxnSpPr>
          <p:spPr>
            <a:xfrm flipV="1">
              <a:off x="11357969" y="273943"/>
              <a:ext cx="0" cy="291213"/>
            </a:xfrm>
            <a:prstGeom prst="line">
              <a:avLst/>
            </a:prstGeom>
            <a:noFill/>
            <a:ln w="76200" cap="rnd" cmpd="sng" algn="ctr">
              <a:solidFill>
                <a:srgbClr val="181F79"/>
              </a:solidFill>
              <a:prstDash val="solid"/>
            </a:ln>
            <a:effectLst/>
          </p:spPr>
        </p:cxnSp>
        <p:grpSp>
          <p:nvGrpSpPr>
            <p:cNvPr id="42" name="Group 41">
              <a:extLst>
                <a:ext uri="{FF2B5EF4-FFF2-40B4-BE49-F238E27FC236}">
                  <a16:creationId xmlns:a16="http://schemas.microsoft.com/office/drawing/2014/main" id="{E279EA4D-7532-394F-B046-8E1793DC2E52}"/>
                </a:ext>
              </a:extLst>
            </p:cNvPr>
            <p:cNvGrpSpPr/>
            <p:nvPr/>
          </p:nvGrpSpPr>
          <p:grpSpPr>
            <a:xfrm>
              <a:off x="10091883" y="847624"/>
              <a:ext cx="317010" cy="400110"/>
              <a:chOff x="7658036" y="5719166"/>
              <a:chExt cx="339462" cy="428448"/>
            </a:xfrm>
          </p:grpSpPr>
          <p:sp>
            <p:nvSpPr>
              <p:cNvPr id="43" name="Oval 42">
                <a:extLst>
                  <a:ext uri="{FF2B5EF4-FFF2-40B4-BE49-F238E27FC236}">
                    <a16:creationId xmlns:a16="http://schemas.microsoft.com/office/drawing/2014/main" id="{20D269F2-B707-2049-8976-2D14C68DC9A6}"/>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4" name="Rectangle 43">
                <a:extLst>
                  <a:ext uri="{FF2B5EF4-FFF2-40B4-BE49-F238E27FC236}">
                    <a16:creationId xmlns:a16="http://schemas.microsoft.com/office/drawing/2014/main" id="{CA5A479F-F5A2-D347-8D51-9B2664B076F9}"/>
                  </a:ext>
                </a:extLst>
              </p:cNvPr>
              <p:cNvSpPr/>
              <p:nvPr/>
            </p:nvSpPr>
            <p:spPr>
              <a:xfrm>
                <a:off x="7660713" y="5719166"/>
                <a:ext cx="33678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a:t>
                </a:r>
              </a:p>
            </p:txBody>
          </p:sp>
        </p:grpSp>
        <p:grpSp>
          <p:nvGrpSpPr>
            <p:cNvPr id="45" name="Group 44">
              <a:extLst>
                <a:ext uri="{FF2B5EF4-FFF2-40B4-BE49-F238E27FC236}">
                  <a16:creationId xmlns:a16="http://schemas.microsoft.com/office/drawing/2014/main" id="{B79C6D06-E10A-0E42-BCBA-E9551535C4FD}"/>
                </a:ext>
              </a:extLst>
            </p:cNvPr>
            <p:cNvGrpSpPr/>
            <p:nvPr/>
          </p:nvGrpSpPr>
          <p:grpSpPr>
            <a:xfrm>
              <a:off x="9791896" y="1770045"/>
              <a:ext cx="317010" cy="400110"/>
              <a:chOff x="7658036" y="5719166"/>
              <a:chExt cx="339462" cy="428448"/>
            </a:xfrm>
          </p:grpSpPr>
          <p:sp>
            <p:nvSpPr>
              <p:cNvPr id="46" name="Oval 45">
                <a:extLst>
                  <a:ext uri="{FF2B5EF4-FFF2-40B4-BE49-F238E27FC236}">
                    <a16:creationId xmlns:a16="http://schemas.microsoft.com/office/drawing/2014/main" id="{8DE46217-C0FC-9148-BC54-22ED9F658592}"/>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47" name="Rectangle 46">
                <a:extLst>
                  <a:ext uri="{FF2B5EF4-FFF2-40B4-BE49-F238E27FC236}">
                    <a16:creationId xmlns:a16="http://schemas.microsoft.com/office/drawing/2014/main" id="{27A54F96-0001-F84F-8E0F-750AD10DBB86}"/>
                  </a:ext>
                </a:extLst>
              </p:cNvPr>
              <p:cNvSpPr/>
              <p:nvPr/>
            </p:nvSpPr>
            <p:spPr>
              <a:xfrm>
                <a:off x="7660713" y="5719166"/>
                <a:ext cx="33678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7</a:t>
                </a:r>
              </a:p>
            </p:txBody>
          </p:sp>
        </p:grpSp>
        <p:grpSp>
          <p:nvGrpSpPr>
            <p:cNvPr id="48" name="Group 47">
              <a:extLst>
                <a:ext uri="{FF2B5EF4-FFF2-40B4-BE49-F238E27FC236}">
                  <a16:creationId xmlns:a16="http://schemas.microsoft.com/office/drawing/2014/main" id="{96CA0D2F-9EE7-3B4E-9267-AB0DF282C41F}"/>
                </a:ext>
              </a:extLst>
            </p:cNvPr>
            <p:cNvGrpSpPr/>
            <p:nvPr/>
          </p:nvGrpSpPr>
          <p:grpSpPr>
            <a:xfrm>
              <a:off x="10807502" y="2087679"/>
              <a:ext cx="444352" cy="400110"/>
              <a:chOff x="7591194" y="5719166"/>
              <a:chExt cx="475823" cy="428448"/>
            </a:xfrm>
          </p:grpSpPr>
          <p:sp>
            <p:nvSpPr>
              <p:cNvPr id="49" name="Oval 48">
                <a:extLst>
                  <a:ext uri="{FF2B5EF4-FFF2-40B4-BE49-F238E27FC236}">
                    <a16:creationId xmlns:a16="http://schemas.microsoft.com/office/drawing/2014/main" id="{C80F64FC-78FC-1B49-B4A2-397E3E40DADE}"/>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50" name="Rectangle 49">
                <a:extLst>
                  <a:ext uri="{FF2B5EF4-FFF2-40B4-BE49-F238E27FC236}">
                    <a16:creationId xmlns:a16="http://schemas.microsoft.com/office/drawing/2014/main" id="{5D52D6F9-A09E-D74E-B114-75ED8F62286A}"/>
                  </a:ext>
                </a:extLst>
              </p:cNvPr>
              <p:cNvSpPr/>
              <p:nvPr/>
            </p:nvSpPr>
            <p:spPr>
              <a:xfrm>
                <a:off x="7591194" y="5719166"/>
                <a:ext cx="475823"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14</a:t>
                </a:r>
              </a:p>
            </p:txBody>
          </p:sp>
        </p:grpSp>
        <p:grpSp>
          <p:nvGrpSpPr>
            <p:cNvPr id="51" name="Group 50">
              <a:extLst>
                <a:ext uri="{FF2B5EF4-FFF2-40B4-BE49-F238E27FC236}">
                  <a16:creationId xmlns:a16="http://schemas.microsoft.com/office/drawing/2014/main" id="{52048E68-B6E5-2241-B1AC-E3697F009667}"/>
                </a:ext>
              </a:extLst>
            </p:cNvPr>
            <p:cNvGrpSpPr/>
            <p:nvPr/>
          </p:nvGrpSpPr>
          <p:grpSpPr>
            <a:xfrm>
              <a:off x="11234081" y="1171674"/>
              <a:ext cx="317010" cy="400110"/>
              <a:chOff x="7658036" y="5719166"/>
              <a:chExt cx="339462" cy="428448"/>
            </a:xfrm>
          </p:grpSpPr>
          <p:sp>
            <p:nvSpPr>
              <p:cNvPr id="52" name="Oval 51">
                <a:extLst>
                  <a:ext uri="{FF2B5EF4-FFF2-40B4-BE49-F238E27FC236}">
                    <a16:creationId xmlns:a16="http://schemas.microsoft.com/office/drawing/2014/main" id="{59DC0774-FE3E-7142-9AF3-59B50AA39AA8}"/>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53" name="Rectangle 52">
                <a:extLst>
                  <a:ext uri="{FF2B5EF4-FFF2-40B4-BE49-F238E27FC236}">
                    <a16:creationId xmlns:a16="http://schemas.microsoft.com/office/drawing/2014/main" id="{E5E96E7B-3285-1147-BB43-A0A93D828D23}"/>
                  </a:ext>
                </a:extLst>
              </p:cNvPr>
              <p:cNvSpPr/>
              <p:nvPr/>
            </p:nvSpPr>
            <p:spPr>
              <a:xfrm>
                <a:off x="7660713" y="5719166"/>
                <a:ext cx="33678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8</a:t>
                </a:r>
              </a:p>
            </p:txBody>
          </p:sp>
        </p:grpSp>
        <p:grpSp>
          <p:nvGrpSpPr>
            <p:cNvPr id="57" name="Group 56">
              <a:extLst>
                <a:ext uri="{FF2B5EF4-FFF2-40B4-BE49-F238E27FC236}">
                  <a16:creationId xmlns:a16="http://schemas.microsoft.com/office/drawing/2014/main" id="{4BEDA116-8F51-9C46-B01E-A66C29B3733C}"/>
                </a:ext>
              </a:extLst>
            </p:cNvPr>
            <p:cNvGrpSpPr/>
            <p:nvPr/>
          </p:nvGrpSpPr>
          <p:grpSpPr>
            <a:xfrm>
              <a:off x="10113173" y="1101134"/>
              <a:ext cx="1095173" cy="1109659"/>
              <a:chOff x="3358483" y="3831696"/>
              <a:chExt cx="1095173" cy="1109659"/>
            </a:xfrm>
          </p:grpSpPr>
          <p:grpSp>
            <p:nvGrpSpPr>
              <p:cNvPr id="58" name="Group 57">
                <a:extLst>
                  <a:ext uri="{FF2B5EF4-FFF2-40B4-BE49-F238E27FC236}">
                    <a16:creationId xmlns:a16="http://schemas.microsoft.com/office/drawing/2014/main" id="{D861641A-A19D-3241-9DE1-A42D0294692B}"/>
                  </a:ext>
                </a:extLst>
              </p:cNvPr>
              <p:cNvGrpSpPr/>
              <p:nvPr/>
            </p:nvGrpSpPr>
            <p:grpSpPr>
              <a:xfrm>
                <a:off x="3378924" y="3831696"/>
                <a:ext cx="1065485" cy="1109659"/>
                <a:chOff x="4316649" y="1697283"/>
                <a:chExt cx="2037523" cy="2121997"/>
              </a:xfrm>
            </p:grpSpPr>
            <p:sp>
              <p:nvSpPr>
                <p:cNvPr id="60" name="Arrow: Curved Down 43">
                  <a:extLst>
                    <a:ext uri="{FF2B5EF4-FFF2-40B4-BE49-F238E27FC236}">
                      <a16:creationId xmlns:a16="http://schemas.microsoft.com/office/drawing/2014/main" id="{8BBF402B-ACD5-A742-9F7E-31775B4D034B}"/>
                    </a:ext>
                  </a:extLst>
                </p:cNvPr>
                <p:cNvSpPr/>
                <p:nvPr/>
              </p:nvSpPr>
              <p:spPr>
                <a:xfrm rot="329651" flipH="1">
                  <a:off x="4815062" y="1697283"/>
                  <a:ext cx="993049"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61" name="Arrow: Curved Down 44">
                  <a:extLst>
                    <a:ext uri="{FF2B5EF4-FFF2-40B4-BE49-F238E27FC236}">
                      <a16:creationId xmlns:a16="http://schemas.microsoft.com/office/drawing/2014/main" id="{18241BB3-64AE-6C4F-959C-07F6D88E8AF5}"/>
                    </a:ext>
                  </a:extLst>
                </p:cNvPr>
                <p:cNvSpPr/>
                <p:nvPr/>
              </p:nvSpPr>
              <p:spPr>
                <a:xfrm rot="16200000" flipH="1">
                  <a:off x="4005334" y="2521118"/>
                  <a:ext cx="990600"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62" name="Arrow: Curved Down 45">
                  <a:extLst>
                    <a:ext uri="{FF2B5EF4-FFF2-40B4-BE49-F238E27FC236}">
                      <a16:creationId xmlns:a16="http://schemas.microsoft.com/office/drawing/2014/main" id="{BD6EB899-FF7A-CC44-853F-CFAD10094D94}"/>
                    </a:ext>
                  </a:extLst>
                </p:cNvPr>
                <p:cNvSpPr/>
                <p:nvPr/>
              </p:nvSpPr>
              <p:spPr>
                <a:xfrm rot="11279851" flipH="1">
                  <a:off x="4855743" y="3413597"/>
                  <a:ext cx="962334" cy="405683"/>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63" name="Arrow: Curved Down 46">
                  <a:extLst>
                    <a:ext uri="{FF2B5EF4-FFF2-40B4-BE49-F238E27FC236}">
                      <a16:creationId xmlns:a16="http://schemas.microsoft.com/office/drawing/2014/main" id="{187F3B66-2A2F-044A-B24A-683CBF36E2A8}"/>
                    </a:ext>
                  </a:extLst>
                </p:cNvPr>
                <p:cNvSpPr/>
                <p:nvPr/>
              </p:nvSpPr>
              <p:spPr>
                <a:xfrm rot="5552345" flipH="1">
                  <a:off x="5629433" y="2468657"/>
                  <a:ext cx="1012224" cy="437255"/>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grpSp>
          <p:sp>
            <p:nvSpPr>
              <p:cNvPr id="59" name="Rectangle 58">
                <a:extLst>
                  <a:ext uri="{FF2B5EF4-FFF2-40B4-BE49-F238E27FC236}">
                    <a16:creationId xmlns:a16="http://schemas.microsoft.com/office/drawing/2014/main" id="{A943344B-1724-8441-A8E4-66E46331B7FD}"/>
                  </a:ext>
                </a:extLst>
              </p:cNvPr>
              <p:cNvSpPr/>
              <p:nvPr/>
            </p:nvSpPr>
            <p:spPr>
              <a:xfrm>
                <a:off x="3358483" y="415873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rebuchet MS" panose="020B0603020202020204"/>
                    <a:ea typeface="+mn-ea"/>
                    <a:cs typeface="+mn-cs"/>
                  </a:rPr>
                  <a:t>Deadlock</a:t>
                </a:r>
              </a:p>
            </p:txBody>
          </p:sp>
        </p:grpSp>
        <p:cxnSp>
          <p:nvCxnSpPr>
            <p:cNvPr id="66" name="Straight Connector 65">
              <a:extLst>
                <a:ext uri="{FF2B5EF4-FFF2-40B4-BE49-F238E27FC236}">
                  <a16:creationId xmlns:a16="http://schemas.microsoft.com/office/drawing/2014/main" id="{D63AB7C6-0201-C744-B949-3C96ADB3313E}"/>
                </a:ext>
              </a:extLst>
            </p:cNvPr>
            <p:cNvCxnSpPr>
              <a:cxnSpLocks/>
            </p:cNvCxnSpPr>
            <p:nvPr/>
          </p:nvCxnSpPr>
          <p:spPr>
            <a:xfrm>
              <a:off x="10110418" y="1537101"/>
              <a:ext cx="0" cy="237893"/>
            </a:xfrm>
            <a:prstGeom prst="line">
              <a:avLst/>
            </a:prstGeom>
            <a:noFill/>
            <a:ln w="28575" cap="sq" cmpd="sng" algn="ctr">
              <a:solidFill>
                <a:srgbClr val="92D050"/>
              </a:solidFill>
              <a:prstDash val="solid"/>
            </a:ln>
            <a:effectLst/>
          </p:spPr>
        </p:cxnSp>
        <p:cxnSp>
          <p:nvCxnSpPr>
            <p:cNvPr id="69" name="Straight Connector 68">
              <a:extLst>
                <a:ext uri="{FF2B5EF4-FFF2-40B4-BE49-F238E27FC236}">
                  <a16:creationId xmlns:a16="http://schemas.microsoft.com/office/drawing/2014/main" id="{1086767E-1D8C-D041-877F-A6BB52D8B1E8}"/>
                </a:ext>
              </a:extLst>
            </p:cNvPr>
            <p:cNvCxnSpPr>
              <a:cxnSpLocks/>
            </p:cNvCxnSpPr>
            <p:nvPr/>
          </p:nvCxnSpPr>
          <p:spPr>
            <a:xfrm flipV="1">
              <a:off x="9977391" y="2783015"/>
              <a:ext cx="0" cy="291213"/>
            </a:xfrm>
            <a:prstGeom prst="line">
              <a:avLst/>
            </a:prstGeom>
            <a:noFill/>
            <a:ln w="76200" cap="rnd" cmpd="sng" algn="ctr">
              <a:solidFill>
                <a:srgbClr val="181F79"/>
              </a:solidFill>
              <a:prstDash val="solid"/>
            </a:ln>
            <a:effectLst/>
          </p:spPr>
        </p:cxnSp>
        <p:cxnSp>
          <p:nvCxnSpPr>
            <p:cNvPr id="70" name="Straight Connector 69">
              <a:extLst>
                <a:ext uri="{FF2B5EF4-FFF2-40B4-BE49-F238E27FC236}">
                  <a16:creationId xmlns:a16="http://schemas.microsoft.com/office/drawing/2014/main" id="{92F61B02-6B87-F849-9A38-BD0C09EBEC14}"/>
                </a:ext>
              </a:extLst>
            </p:cNvPr>
            <p:cNvCxnSpPr>
              <a:cxnSpLocks/>
            </p:cNvCxnSpPr>
            <p:nvPr/>
          </p:nvCxnSpPr>
          <p:spPr>
            <a:xfrm flipV="1">
              <a:off x="11387786" y="2791036"/>
              <a:ext cx="0" cy="291213"/>
            </a:xfrm>
            <a:prstGeom prst="line">
              <a:avLst/>
            </a:prstGeom>
            <a:noFill/>
            <a:ln w="76200" cap="rnd" cmpd="sng" algn="ctr">
              <a:solidFill>
                <a:srgbClr val="181F79"/>
              </a:solidFill>
              <a:prstDash val="solid"/>
            </a:ln>
            <a:effectLst/>
          </p:spPr>
        </p:cxnSp>
        <p:cxnSp>
          <p:nvCxnSpPr>
            <p:cNvPr id="71" name="Straight Connector 70">
              <a:extLst>
                <a:ext uri="{FF2B5EF4-FFF2-40B4-BE49-F238E27FC236}">
                  <a16:creationId xmlns:a16="http://schemas.microsoft.com/office/drawing/2014/main" id="{76576A06-FD2F-2147-93A3-D12A2326315B}"/>
                </a:ext>
              </a:extLst>
            </p:cNvPr>
            <p:cNvCxnSpPr>
              <a:cxnSpLocks/>
            </p:cNvCxnSpPr>
            <p:nvPr/>
          </p:nvCxnSpPr>
          <p:spPr>
            <a:xfrm>
              <a:off x="9223513" y="1020060"/>
              <a:ext cx="232175" cy="2328"/>
            </a:xfrm>
            <a:prstGeom prst="line">
              <a:avLst/>
            </a:prstGeom>
            <a:noFill/>
            <a:ln w="76200" cap="rnd" cmpd="sng" algn="ctr">
              <a:solidFill>
                <a:srgbClr val="181F79"/>
              </a:solidFill>
              <a:prstDash val="solid"/>
            </a:ln>
            <a:effectLst/>
          </p:spPr>
        </p:cxnSp>
        <p:cxnSp>
          <p:nvCxnSpPr>
            <p:cNvPr id="72" name="Straight Connector 71">
              <a:extLst>
                <a:ext uri="{FF2B5EF4-FFF2-40B4-BE49-F238E27FC236}">
                  <a16:creationId xmlns:a16="http://schemas.microsoft.com/office/drawing/2014/main" id="{2B26311B-F56F-1C48-86E4-24E82BDCD088}"/>
                </a:ext>
              </a:extLst>
            </p:cNvPr>
            <p:cNvCxnSpPr>
              <a:cxnSpLocks/>
            </p:cNvCxnSpPr>
            <p:nvPr/>
          </p:nvCxnSpPr>
          <p:spPr>
            <a:xfrm>
              <a:off x="9223513" y="2279427"/>
              <a:ext cx="215397" cy="2328"/>
            </a:xfrm>
            <a:prstGeom prst="line">
              <a:avLst/>
            </a:prstGeom>
            <a:noFill/>
            <a:ln w="76200" cap="rnd" cmpd="sng" algn="ctr">
              <a:solidFill>
                <a:srgbClr val="181F79"/>
              </a:solidFill>
              <a:prstDash val="solid"/>
            </a:ln>
            <a:effectLst/>
          </p:spPr>
        </p:cxnSp>
        <p:cxnSp>
          <p:nvCxnSpPr>
            <p:cNvPr id="73" name="Straight Connector 72">
              <a:extLst>
                <a:ext uri="{FF2B5EF4-FFF2-40B4-BE49-F238E27FC236}">
                  <a16:creationId xmlns:a16="http://schemas.microsoft.com/office/drawing/2014/main" id="{E3F88516-80AC-4D4E-B018-E0C2D91FD6F3}"/>
                </a:ext>
              </a:extLst>
            </p:cNvPr>
            <p:cNvCxnSpPr>
              <a:cxnSpLocks/>
            </p:cNvCxnSpPr>
            <p:nvPr/>
          </p:nvCxnSpPr>
          <p:spPr>
            <a:xfrm>
              <a:off x="11904200" y="1020060"/>
              <a:ext cx="199437" cy="0"/>
            </a:xfrm>
            <a:prstGeom prst="line">
              <a:avLst/>
            </a:prstGeom>
            <a:noFill/>
            <a:ln w="76200" cap="rnd" cmpd="sng" algn="ctr">
              <a:solidFill>
                <a:srgbClr val="181F79"/>
              </a:solidFill>
              <a:prstDash val="solid"/>
            </a:ln>
            <a:effectLst/>
          </p:spPr>
        </p:cxnSp>
        <p:cxnSp>
          <p:nvCxnSpPr>
            <p:cNvPr id="74" name="Straight Connector 73">
              <a:extLst>
                <a:ext uri="{FF2B5EF4-FFF2-40B4-BE49-F238E27FC236}">
                  <a16:creationId xmlns:a16="http://schemas.microsoft.com/office/drawing/2014/main" id="{DE1C4F4B-27F6-9F4F-A464-1B687674CDB4}"/>
                </a:ext>
              </a:extLst>
            </p:cNvPr>
            <p:cNvCxnSpPr>
              <a:cxnSpLocks/>
            </p:cNvCxnSpPr>
            <p:nvPr/>
          </p:nvCxnSpPr>
          <p:spPr>
            <a:xfrm>
              <a:off x="11889533" y="2279427"/>
              <a:ext cx="214104" cy="0"/>
            </a:xfrm>
            <a:prstGeom prst="line">
              <a:avLst/>
            </a:prstGeom>
            <a:noFill/>
            <a:ln w="76200" cap="rnd" cmpd="sng" algn="ctr">
              <a:solidFill>
                <a:srgbClr val="181F79"/>
              </a:solidFill>
              <a:prstDash val="solid"/>
            </a:ln>
            <a:effectLst/>
          </p:spPr>
        </p:cxnSp>
      </p:grpSp>
      <p:sp>
        <p:nvSpPr>
          <p:cNvPr id="145" name="Right Arrow 144">
            <a:extLst>
              <a:ext uri="{FF2B5EF4-FFF2-40B4-BE49-F238E27FC236}">
                <a16:creationId xmlns:a16="http://schemas.microsoft.com/office/drawing/2014/main" id="{62817453-1500-DE4C-8469-D0EB8F04427B}"/>
              </a:ext>
            </a:extLst>
          </p:cNvPr>
          <p:cNvSpPr/>
          <p:nvPr/>
        </p:nvSpPr>
        <p:spPr>
          <a:xfrm>
            <a:off x="4535723" y="3998179"/>
            <a:ext cx="450574" cy="397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20D03730-144C-8B4B-B0CA-1EFE14AE11F3}"/>
              </a:ext>
            </a:extLst>
          </p:cNvPr>
          <p:cNvSpPr txBox="1"/>
          <p:nvPr/>
        </p:nvSpPr>
        <p:spPr>
          <a:xfrm>
            <a:off x="5042218" y="4005538"/>
            <a:ext cx="3521330" cy="461665"/>
          </a:xfrm>
          <a:prstGeom prst="rect">
            <a:avLst/>
          </a:prstGeom>
          <a:noFill/>
        </p:spPr>
        <p:txBody>
          <a:bodyPr wrap="square" rtlCol="0">
            <a:spAutoFit/>
          </a:bodyPr>
          <a:lstStyle/>
          <a:p>
            <a:r>
              <a:rPr lang="en-US" sz="2400" b="1" dirty="0">
                <a:solidFill>
                  <a:srgbClr val="C00000"/>
                </a:solidFill>
              </a:rPr>
              <a:t>Challenge: </a:t>
            </a:r>
            <a:r>
              <a:rPr lang="en-US" sz="2400" dirty="0">
                <a:solidFill>
                  <a:srgbClr val="C00000"/>
                </a:solidFill>
              </a:rPr>
              <a:t>Congestion</a:t>
            </a:r>
          </a:p>
        </p:txBody>
      </p:sp>
      <p:grpSp>
        <p:nvGrpSpPr>
          <p:cNvPr id="155" name="Group 154">
            <a:extLst>
              <a:ext uri="{FF2B5EF4-FFF2-40B4-BE49-F238E27FC236}">
                <a16:creationId xmlns:a16="http://schemas.microsoft.com/office/drawing/2014/main" id="{C083742F-1EFE-764C-B9E1-A9747BD70E1A}"/>
              </a:ext>
            </a:extLst>
          </p:cNvPr>
          <p:cNvGrpSpPr/>
          <p:nvPr/>
        </p:nvGrpSpPr>
        <p:grpSpPr>
          <a:xfrm>
            <a:off x="9010444" y="3790772"/>
            <a:ext cx="2880124" cy="2434955"/>
            <a:chOff x="9010444" y="3790772"/>
            <a:chExt cx="2880124" cy="2434955"/>
          </a:xfrm>
        </p:grpSpPr>
        <p:cxnSp>
          <p:nvCxnSpPr>
            <p:cNvPr id="83" name="Straight Connector 82">
              <a:extLst>
                <a:ext uri="{FF2B5EF4-FFF2-40B4-BE49-F238E27FC236}">
                  <a16:creationId xmlns:a16="http://schemas.microsoft.com/office/drawing/2014/main" id="{6D39D84B-46D3-0D46-AAAF-C3B31C5CBF07}"/>
                </a:ext>
              </a:extLst>
            </p:cNvPr>
            <p:cNvCxnSpPr>
              <a:cxnSpLocks/>
            </p:cNvCxnSpPr>
            <p:nvPr/>
          </p:nvCxnSpPr>
          <p:spPr>
            <a:xfrm>
              <a:off x="10166217" y="4392539"/>
              <a:ext cx="444794" cy="0"/>
            </a:xfrm>
            <a:prstGeom prst="line">
              <a:avLst/>
            </a:prstGeom>
            <a:noFill/>
            <a:ln w="76200" cap="rnd" cmpd="sng" algn="ctr">
              <a:solidFill>
                <a:srgbClr val="181F79"/>
              </a:solidFill>
              <a:prstDash val="solid"/>
            </a:ln>
            <a:effectLst/>
          </p:spPr>
        </p:cxnSp>
        <p:cxnSp>
          <p:nvCxnSpPr>
            <p:cNvPr id="84" name="Straight Connector 83">
              <a:extLst>
                <a:ext uri="{FF2B5EF4-FFF2-40B4-BE49-F238E27FC236}">
                  <a16:creationId xmlns:a16="http://schemas.microsoft.com/office/drawing/2014/main" id="{3998D877-760C-7B44-A666-C52290B17407}"/>
                </a:ext>
              </a:extLst>
            </p:cNvPr>
            <p:cNvCxnSpPr>
              <a:cxnSpLocks/>
            </p:cNvCxnSpPr>
            <p:nvPr/>
          </p:nvCxnSpPr>
          <p:spPr>
            <a:xfrm flipV="1">
              <a:off x="11106106" y="4914546"/>
              <a:ext cx="0" cy="291213"/>
            </a:xfrm>
            <a:prstGeom prst="line">
              <a:avLst/>
            </a:prstGeom>
            <a:noFill/>
            <a:ln w="76200" cap="rnd" cmpd="sng" algn="ctr">
              <a:solidFill>
                <a:srgbClr val="181F79"/>
              </a:solidFill>
              <a:prstDash val="solid"/>
            </a:ln>
            <a:effectLst/>
          </p:spPr>
        </p:cxnSp>
        <p:cxnSp>
          <p:nvCxnSpPr>
            <p:cNvPr id="85" name="Straight Connector 84">
              <a:extLst>
                <a:ext uri="{FF2B5EF4-FFF2-40B4-BE49-F238E27FC236}">
                  <a16:creationId xmlns:a16="http://schemas.microsoft.com/office/drawing/2014/main" id="{A38733EB-F9C3-AF42-892C-F682C29F3FD9}"/>
                </a:ext>
              </a:extLst>
            </p:cNvPr>
            <p:cNvCxnSpPr>
              <a:cxnSpLocks/>
            </p:cNvCxnSpPr>
            <p:nvPr/>
          </p:nvCxnSpPr>
          <p:spPr>
            <a:xfrm>
              <a:off x="11562959" y="4430558"/>
              <a:ext cx="265187" cy="0"/>
            </a:xfrm>
            <a:prstGeom prst="line">
              <a:avLst/>
            </a:prstGeom>
            <a:noFill/>
            <a:ln w="76200" cap="rnd" cmpd="sng" algn="ctr">
              <a:solidFill>
                <a:srgbClr val="181F79"/>
              </a:solidFill>
              <a:prstDash val="solid"/>
            </a:ln>
            <a:effectLst/>
          </p:spPr>
        </p:cxnSp>
        <p:grpSp>
          <p:nvGrpSpPr>
            <p:cNvPr id="86" name="Group 85">
              <a:extLst>
                <a:ext uri="{FF2B5EF4-FFF2-40B4-BE49-F238E27FC236}">
                  <a16:creationId xmlns:a16="http://schemas.microsoft.com/office/drawing/2014/main" id="{8EB82EAD-BE9A-4848-8BAD-E6159FC5B88E}"/>
                </a:ext>
              </a:extLst>
            </p:cNvPr>
            <p:cNvGrpSpPr/>
            <p:nvPr/>
          </p:nvGrpSpPr>
          <p:grpSpPr>
            <a:xfrm>
              <a:off x="10611011" y="3942085"/>
              <a:ext cx="969870" cy="969870"/>
              <a:chOff x="3313739" y="2271697"/>
              <a:chExt cx="1316984" cy="1316984"/>
            </a:xfrm>
          </p:grpSpPr>
          <p:sp>
            <p:nvSpPr>
              <p:cNvPr id="87" name="Rectangle 86">
                <a:extLst>
                  <a:ext uri="{FF2B5EF4-FFF2-40B4-BE49-F238E27FC236}">
                    <a16:creationId xmlns:a16="http://schemas.microsoft.com/office/drawing/2014/main" id="{746A46FE-FBCD-5B43-BB86-FB901EEFBF3D}"/>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88" name="Rectangle 87">
                <a:extLst>
                  <a:ext uri="{FF2B5EF4-FFF2-40B4-BE49-F238E27FC236}">
                    <a16:creationId xmlns:a16="http://schemas.microsoft.com/office/drawing/2014/main" id="{265FAE63-BB10-BF44-89F6-75CC47364543}"/>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89" name="Rectangle 88">
                <a:extLst>
                  <a:ext uri="{FF2B5EF4-FFF2-40B4-BE49-F238E27FC236}">
                    <a16:creationId xmlns:a16="http://schemas.microsoft.com/office/drawing/2014/main" id="{182ABDBA-B96E-1745-9991-CD08711D626C}"/>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0" name="Rectangle 89">
                <a:extLst>
                  <a:ext uri="{FF2B5EF4-FFF2-40B4-BE49-F238E27FC236}">
                    <a16:creationId xmlns:a16="http://schemas.microsoft.com/office/drawing/2014/main" id="{A9AD14BA-4E6A-DC49-B496-B849BFD6B6AA}"/>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1" name="Rectangle 90">
                <a:extLst>
                  <a:ext uri="{FF2B5EF4-FFF2-40B4-BE49-F238E27FC236}">
                    <a16:creationId xmlns:a16="http://schemas.microsoft.com/office/drawing/2014/main" id="{7CDCC8C4-F2E2-3048-AB89-F5234A1FB4F7}"/>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92" name="Straight Connector 91">
              <a:extLst>
                <a:ext uri="{FF2B5EF4-FFF2-40B4-BE49-F238E27FC236}">
                  <a16:creationId xmlns:a16="http://schemas.microsoft.com/office/drawing/2014/main" id="{CA7E460B-6E60-FF47-9860-4D56C1FE240A}"/>
                </a:ext>
              </a:extLst>
            </p:cNvPr>
            <p:cNvCxnSpPr>
              <a:cxnSpLocks/>
            </p:cNvCxnSpPr>
            <p:nvPr/>
          </p:nvCxnSpPr>
          <p:spPr>
            <a:xfrm>
              <a:off x="10183863" y="5594094"/>
              <a:ext cx="444794" cy="0"/>
            </a:xfrm>
            <a:prstGeom prst="line">
              <a:avLst/>
            </a:prstGeom>
            <a:noFill/>
            <a:ln w="76200" cap="rnd" cmpd="sng" algn="ctr">
              <a:solidFill>
                <a:srgbClr val="181F79"/>
              </a:solidFill>
              <a:prstDash val="solid"/>
            </a:ln>
            <a:effectLst/>
          </p:spPr>
        </p:cxnSp>
        <p:cxnSp>
          <p:nvCxnSpPr>
            <p:cNvPr id="93" name="Straight Connector 92">
              <a:extLst>
                <a:ext uri="{FF2B5EF4-FFF2-40B4-BE49-F238E27FC236}">
                  <a16:creationId xmlns:a16="http://schemas.microsoft.com/office/drawing/2014/main" id="{B0282CF5-AD54-A446-891D-D3A8DF5D9BD6}"/>
                </a:ext>
              </a:extLst>
            </p:cNvPr>
            <p:cNvCxnSpPr>
              <a:cxnSpLocks/>
            </p:cNvCxnSpPr>
            <p:nvPr/>
          </p:nvCxnSpPr>
          <p:spPr>
            <a:xfrm>
              <a:off x="11580605" y="5632113"/>
              <a:ext cx="309963" cy="0"/>
            </a:xfrm>
            <a:prstGeom prst="line">
              <a:avLst/>
            </a:prstGeom>
            <a:noFill/>
            <a:ln w="76200" cap="rnd" cmpd="sng" algn="ctr">
              <a:solidFill>
                <a:srgbClr val="181F79"/>
              </a:solidFill>
              <a:prstDash val="solid"/>
            </a:ln>
            <a:effectLst/>
          </p:spPr>
        </p:cxnSp>
        <p:grpSp>
          <p:nvGrpSpPr>
            <p:cNvPr id="94" name="Group 93">
              <a:extLst>
                <a:ext uri="{FF2B5EF4-FFF2-40B4-BE49-F238E27FC236}">
                  <a16:creationId xmlns:a16="http://schemas.microsoft.com/office/drawing/2014/main" id="{5783C3F1-0AC3-5245-A3E0-829CCF0153AF}"/>
                </a:ext>
              </a:extLst>
            </p:cNvPr>
            <p:cNvGrpSpPr/>
            <p:nvPr/>
          </p:nvGrpSpPr>
          <p:grpSpPr>
            <a:xfrm>
              <a:off x="10628657" y="5143640"/>
              <a:ext cx="969870" cy="969870"/>
              <a:chOff x="3313739" y="2271697"/>
              <a:chExt cx="1316984" cy="1316984"/>
            </a:xfrm>
          </p:grpSpPr>
          <p:sp>
            <p:nvSpPr>
              <p:cNvPr id="95" name="Rectangle 94">
                <a:extLst>
                  <a:ext uri="{FF2B5EF4-FFF2-40B4-BE49-F238E27FC236}">
                    <a16:creationId xmlns:a16="http://schemas.microsoft.com/office/drawing/2014/main" id="{57ABC458-C7AC-5D44-8C1A-EC81C2CF1360}"/>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a:t>
                </a:r>
              </a:p>
            </p:txBody>
          </p:sp>
          <p:sp>
            <p:nvSpPr>
              <p:cNvPr id="96" name="Rectangle 95">
                <a:extLst>
                  <a:ext uri="{FF2B5EF4-FFF2-40B4-BE49-F238E27FC236}">
                    <a16:creationId xmlns:a16="http://schemas.microsoft.com/office/drawing/2014/main" id="{28A30A92-4DB7-AA4C-860C-B5B3998F89A4}"/>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7" name="Rectangle 96">
                <a:extLst>
                  <a:ext uri="{FF2B5EF4-FFF2-40B4-BE49-F238E27FC236}">
                    <a16:creationId xmlns:a16="http://schemas.microsoft.com/office/drawing/2014/main" id="{994BA8F7-9CBF-BE43-AD2A-C1142F6F33CD}"/>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8" name="Rectangle 97">
                <a:extLst>
                  <a:ext uri="{FF2B5EF4-FFF2-40B4-BE49-F238E27FC236}">
                    <a16:creationId xmlns:a16="http://schemas.microsoft.com/office/drawing/2014/main" id="{582D5BCF-15B9-D74F-8BEE-60C60F72F122}"/>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99" name="Straight Connector 98">
              <a:extLst>
                <a:ext uri="{FF2B5EF4-FFF2-40B4-BE49-F238E27FC236}">
                  <a16:creationId xmlns:a16="http://schemas.microsoft.com/office/drawing/2014/main" id="{3FB9FAFF-9358-9C4F-BD9E-728C739EF64F}"/>
                </a:ext>
              </a:extLst>
            </p:cNvPr>
            <p:cNvCxnSpPr>
              <a:cxnSpLocks/>
            </p:cNvCxnSpPr>
            <p:nvPr/>
          </p:nvCxnSpPr>
          <p:spPr>
            <a:xfrm flipV="1">
              <a:off x="9754230" y="4850137"/>
              <a:ext cx="0" cy="318918"/>
            </a:xfrm>
            <a:prstGeom prst="line">
              <a:avLst/>
            </a:prstGeom>
            <a:noFill/>
            <a:ln w="76200" cap="rnd" cmpd="sng" algn="ctr">
              <a:solidFill>
                <a:srgbClr val="181F79"/>
              </a:solidFill>
              <a:prstDash val="solid"/>
            </a:ln>
            <a:effectLst/>
          </p:spPr>
        </p:cxnSp>
        <p:grpSp>
          <p:nvGrpSpPr>
            <p:cNvPr id="100" name="Group 99">
              <a:extLst>
                <a:ext uri="{FF2B5EF4-FFF2-40B4-BE49-F238E27FC236}">
                  <a16:creationId xmlns:a16="http://schemas.microsoft.com/office/drawing/2014/main" id="{4B2368FB-416F-8F43-911B-CE9A2221164F}"/>
                </a:ext>
              </a:extLst>
            </p:cNvPr>
            <p:cNvGrpSpPr/>
            <p:nvPr/>
          </p:nvGrpSpPr>
          <p:grpSpPr>
            <a:xfrm>
              <a:off x="9242619" y="5114763"/>
              <a:ext cx="969870" cy="969870"/>
              <a:chOff x="3313739" y="2271697"/>
              <a:chExt cx="1316984" cy="1316984"/>
            </a:xfrm>
          </p:grpSpPr>
          <p:sp>
            <p:nvSpPr>
              <p:cNvPr id="101" name="Rectangle 100">
                <a:extLst>
                  <a:ext uri="{FF2B5EF4-FFF2-40B4-BE49-F238E27FC236}">
                    <a16:creationId xmlns:a16="http://schemas.microsoft.com/office/drawing/2014/main" id="{D502748A-A64B-7246-9A1A-5E252A34D990}"/>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0</a:t>
                </a:r>
              </a:p>
            </p:txBody>
          </p:sp>
          <p:sp>
            <p:nvSpPr>
              <p:cNvPr id="102" name="Rectangle 101">
                <a:extLst>
                  <a:ext uri="{FF2B5EF4-FFF2-40B4-BE49-F238E27FC236}">
                    <a16:creationId xmlns:a16="http://schemas.microsoft.com/office/drawing/2014/main" id="{484263A9-183C-FF4A-B606-58982ED4848B}"/>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3" name="Rectangle 102">
                <a:extLst>
                  <a:ext uri="{FF2B5EF4-FFF2-40B4-BE49-F238E27FC236}">
                    <a16:creationId xmlns:a16="http://schemas.microsoft.com/office/drawing/2014/main" id="{4D5FBC52-4F76-C64C-8BCB-0E63902C4B39}"/>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104" name="Straight Connector 103">
              <a:extLst>
                <a:ext uri="{FF2B5EF4-FFF2-40B4-BE49-F238E27FC236}">
                  <a16:creationId xmlns:a16="http://schemas.microsoft.com/office/drawing/2014/main" id="{769D5928-1DDB-714B-B46B-07B9E10EAC24}"/>
                </a:ext>
              </a:extLst>
            </p:cNvPr>
            <p:cNvCxnSpPr>
              <a:cxnSpLocks/>
            </p:cNvCxnSpPr>
            <p:nvPr/>
          </p:nvCxnSpPr>
          <p:spPr>
            <a:xfrm flipV="1">
              <a:off x="9755360" y="4843961"/>
              <a:ext cx="0" cy="291213"/>
            </a:xfrm>
            <a:prstGeom prst="line">
              <a:avLst/>
            </a:prstGeom>
            <a:noFill/>
            <a:ln w="76200" cap="rnd" cmpd="sng" algn="ctr">
              <a:solidFill>
                <a:srgbClr val="181F79"/>
              </a:solidFill>
              <a:prstDash val="solid"/>
            </a:ln>
            <a:effectLst/>
          </p:spPr>
        </p:cxnSp>
        <p:grpSp>
          <p:nvGrpSpPr>
            <p:cNvPr id="105" name="Group 104">
              <a:extLst>
                <a:ext uri="{FF2B5EF4-FFF2-40B4-BE49-F238E27FC236}">
                  <a16:creationId xmlns:a16="http://schemas.microsoft.com/office/drawing/2014/main" id="{AF40B5DD-F91C-B645-8D28-60B13A3CB7AA}"/>
                </a:ext>
              </a:extLst>
            </p:cNvPr>
            <p:cNvGrpSpPr/>
            <p:nvPr/>
          </p:nvGrpSpPr>
          <p:grpSpPr>
            <a:xfrm>
              <a:off x="9260265" y="3871500"/>
              <a:ext cx="969870" cy="969870"/>
              <a:chOff x="3313739" y="2271697"/>
              <a:chExt cx="1316984" cy="1316984"/>
            </a:xfrm>
          </p:grpSpPr>
          <p:sp>
            <p:nvSpPr>
              <p:cNvPr id="106" name="Rectangle 105">
                <a:extLst>
                  <a:ext uri="{FF2B5EF4-FFF2-40B4-BE49-F238E27FC236}">
                    <a16:creationId xmlns:a16="http://schemas.microsoft.com/office/drawing/2014/main" id="{EF08FC37-FC17-3747-8035-FD02D44262E2}"/>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4</a:t>
                </a:r>
              </a:p>
            </p:txBody>
          </p:sp>
          <p:sp>
            <p:nvSpPr>
              <p:cNvPr id="107" name="Rectangle 106">
                <a:extLst>
                  <a:ext uri="{FF2B5EF4-FFF2-40B4-BE49-F238E27FC236}">
                    <a16:creationId xmlns:a16="http://schemas.microsoft.com/office/drawing/2014/main" id="{58BBC4E7-DA5A-4E47-BA3B-8A5CAEA5E41C}"/>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8" name="Rectangle 107">
                <a:extLst>
                  <a:ext uri="{FF2B5EF4-FFF2-40B4-BE49-F238E27FC236}">
                    <a16:creationId xmlns:a16="http://schemas.microsoft.com/office/drawing/2014/main" id="{B0CFB44E-7678-0E4C-B500-4FB38C4737A1}"/>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9" name="Rectangle 108">
                <a:extLst>
                  <a:ext uri="{FF2B5EF4-FFF2-40B4-BE49-F238E27FC236}">
                    <a16:creationId xmlns:a16="http://schemas.microsoft.com/office/drawing/2014/main" id="{1302F1D5-7A9A-D94D-AB79-5A3E98129025}"/>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110" name="Group 109">
              <a:extLst>
                <a:ext uri="{FF2B5EF4-FFF2-40B4-BE49-F238E27FC236}">
                  <a16:creationId xmlns:a16="http://schemas.microsoft.com/office/drawing/2014/main" id="{F60E24DD-C685-E648-8996-04C88AA4A49C}"/>
                </a:ext>
              </a:extLst>
            </p:cNvPr>
            <p:cNvGrpSpPr/>
            <p:nvPr/>
          </p:nvGrpSpPr>
          <p:grpSpPr>
            <a:xfrm>
              <a:off x="10963949" y="5057597"/>
              <a:ext cx="319415" cy="400110"/>
              <a:chOff x="7658036" y="5719166"/>
              <a:chExt cx="342038" cy="428448"/>
            </a:xfrm>
          </p:grpSpPr>
          <p:sp>
            <p:nvSpPr>
              <p:cNvPr id="111" name="Oval 110">
                <a:extLst>
                  <a:ext uri="{FF2B5EF4-FFF2-40B4-BE49-F238E27FC236}">
                    <a16:creationId xmlns:a16="http://schemas.microsoft.com/office/drawing/2014/main" id="{D2ECF28E-0C82-DE4E-9CE0-E4A010F0F7BC}"/>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12" name="Rectangle 111">
                <a:extLst>
                  <a:ext uri="{FF2B5EF4-FFF2-40B4-BE49-F238E27FC236}">
                    <a16:creationId xmlns:a16="http://schemas.microsoft.com/office/drawing/2014/main" id="{0A67C416-5085-8F41-85E7-9484F1D6C635}"/>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113" name="Group 112">
              <a:extLst>
                <a:ext uri="{FF2B5EF4-FFF2-40B4-BE49-F238E27FC236}">
                  <a16:creationId xmlns:a16="http://schemas.microsoft.com/office/drawing/2014/main" id="{94B7AED9-F0D7-EF4D-9D68-9B20907D7814}"/>
                </a:ext>
              </a:extLst>
            </p:cNvPr>
            <p:cNvGrpSpPr/>
            <p:nvPr/>
          </p:nvGrpSpPr>
          <p:grpSpPr>
            <a:xfrm>
              <a:off x="11287805" y="5429072"/>
              <a:ext cx="319419" cy="400110"/>
              <a:chOff x="7658036" y="5719166"/>
              <a:chExt cx="342042" cy="428448"/>
            </a:xfrm>
          </p:grpSpPr>
          <p:sp>
            <p:nvSpPr>
              <p:cNvPr id="114" name="Oval 113">
                <a:extLst>
                  <a:ext uri="{FF2B5EF4-FFF2-40B4-BE49-F238E27FC236}">
                    <a16:creationId xmlns:a16="http://schemas.microsoft.com/office/drawing/2014/main" id="{51CC002E-A823-D541-9DD1-BD0F42639478}"/>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15" name="Rectangle 114">
                <a:extLst>
                  <a:ext uri="{FF2B5EF4-FFF2-40B4-BE49-F238E27FC236}">
                    <a16:creationId xmlns:a16="http://schemas.microsoft.com/office/drawing/2014/main" id="{BFA76CD4-FBD8-9D48-A51B-7BDEEF1FFDBB}"/>
                  </a:ext>
                </a:extLst>
              </p:cNvPr>
              <p:cNvSpPr/>
              <p:nvPr/>
            </p:nvSpPr>
            <p:spPr>
              <a:xfrm>
                <a:off x="7658143"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116" name="Group 115">
              <a:extLst>
                <a:ext uri="{FF2B5EF4-FFF2-40B4-BE49-F238E27FC236}">
                  <a16:creationId xmlns:a16="http://schemas.microsoft.com/office/drawing/2014/main" id="{72F39D2E-6BFE-B346-93B9-7666437EF2DF}"/>
                </a:ext>
              </a:extLst>
            </p:cNvPr>
            <p:cNvGrpSpPr/>
            <p:nvPr/>
          </p:nvGrpSpPr>
          <p:grpSpPr>
            <a:xfrm>
              <a:off x="9925730" y="5400497"/>
              <a:ext cx="319419" cy="400110"/>
              <a:chOff x="7658036" y="5719166"/>
              <a:chExt cx="342042" cy="428448"/>
            </a:xfrm>
          </p:grpSpPr>
          <p:sp>
            <p:nvSpPr>
              <p:cNvPr id="117" name="Oval 116">
                <a:extLst>
                  <a:ext uri="{FF2B5EF4-FFF2-40B4-BE49-F238E27FC236}">
                    <a16:creationId xmlns:a16="http://schemas.microsoft.com/office/drawing/2014/main" id="{BA6FFFAE-CD43-8E42-B3E6-DAAD545A3377}"/>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18" name="Rectangle 117">
                <a:extLst>
                  <a:ext uri="{FF2B5EF4-FFF2-40B4-BE49-F238E27FC236}">
                    <a16:creationId xmlns:a16="http://schemas.microsoft.com/office/drawing/2014/main" id="{CEFB3B7F-2237-DB42-85F7-2C8D8CD8B9B4}"/>
                  </a:ext>
                </a:extLst>
              </p:cNvPr>
              <p:cNvSpPr/>
              <p:nvPr/>
            </p:nvSpPr>
            <p:spPr>
              <a:xfrm>
                <a:off x="7658143"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119" name="Group 118">
              <a:extLst>
                <a:ext uri="{FF2B5EF4-FFF2-40B4-BE49-F238E27FC236}">
                  <a16:creationId xmlns:a16="http://schemas.microsoft.com/office/drawing/2014/main" id="{113A14C4-D125-D143-980B-F676322E1A68}"/>
                </a:ext>
              </a:extLst>
            </p:cNvPr>
            <p:cNvGrpSpPr/>
            <p:nvPr/>
          </p:nvGrpSpPr>
          <p:grpSpPr>
            <a:xfrm>
              <a:off x="10954424" y="3895547"/>
              <a:ext cx="319415" cy="400110"/>
              <a:chOff x="7658036" y="5719166"/>
              <a:chExt cx="342038" cy="428448"/>
            </a:xfrm>
          </p:grpSpPr>
          <p:sp>
            <p:nvSpPr>
              <p:cNvPr id="120" name="Oval 119">
                <a:extLst>
                  <a:ext uri="{FF2B5EF4-FFF2-40B4-BE49-F238E27FC236}">
                    <a16:creationId xmlns:a16="http://schemas.microsoft.com/office/drawing/2014/main" id="{63007937-9E00-3B49-BFEC-C1287C987DAB}"/>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21" name="Rectangle 120">
                <a:extLst>
                  <a:ext uri="{FF2B5EF4-FFF2-40B4-BE49-F238E27FC236}">
                    <a16:creationId xmlns:a16="http://schemas.microsoft.com/office/drawing/2014/main" id="{FA128EDA-7913-F046-A09F-82FE5BEBF0F5}"/>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122" name="Group 121">
              <a:extLst>
                <a:ext uri="{FF2B5EF4-FFF2-40B4-BE49-F238E27FC236}">
                  <a16:creationId xmlns:a16="http://schemas.microsoft.com/office/drawing/2014/main" id="{DB63ABAB-E36E-6B4B-B045-5430BB751767}"/>
                </a:ext>
              </a:extLst>
            </p:cNvPr>
            <p:cNvGrpSpPr/>
            <p:nvPr/>
          </p:nvGrpSpPr>
          <p:grpSpPr>
            <a:xfrm>
              <a:off x="9582824" y="3790772"/>
              <a:ext cx="319415" cy="400110"/>
              <a:chOff x="7658036" y="5719166"/>
              <a:chExt cx="342038" cy="428448"/>
            </a:xfrm>
          </p:grpSpPr>
          <p:sp>
            <p:nvSpPr>
              <p:cNvPr id="123" name="Oval 122">
                <a:extLst>
                  <a:ext uri="{FF2B5EF4-FFF2-40B4-BE49-F238E27FC236}">
                    <a16:creationId xmlns:a16="http://schemas.microsoft.com/office/drawing/2014/main" id="{824453B4-3D1D-9E49-A8BF-A71FD06DDAC6}"/>
                  </a:ext>
                </a:extLst>
              </p:cNvPr>
              <p:cNvSpPr/>
              <p:nvPr/>
            </p:nvSpPr>
            <p:spPr>
              <a:xfrm>
                <a:off x="7658036" y="5769103"/>
                <a:ext cx="333986" cy="333986"/>
              </a:xfrm>
              <a:prstGeom prst="ellipse">
                <a:avLst/>
              </a:prstGeom>
              <a:solidFill>
                <a:srgbClr val="0070C0"/>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24" name="Rectangle 123">
                <a:extLst>
                  <a:ext uri="{FF2B5EF4-FFF2-40B4-BE49-F238E27FC236}">
                    <a16:creationId xmlns:a16="http://schemas.microsoft.com/office/drawing/2014/main" id="{F05C6988-4E4C-8543-965A-8AFB9EBEC5AA}"/>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a:t>
                </a:r>
              </a:p>
            </p:txBody>
          </p:sp>
        </p:grpSp>
        <p:grpSp>
          <p:nvGrpSpPr>
            <p:cNvPr id="125" name="Group 124">
              <a:extLst>
                <a:ext uri="{FF2B5EF4-FFF2-40B4-BE49-F238E27FC236}">
                  <a16:creationId xmlns:a16="http://schemas.microsoft.com/office/drawing/2014/main" id="{15960D3C-38B9-8647-934C-045513166AE9}"/>
                </a:ext>
              </a:extLst>
            </p:cNvPr>
            <p:cNvGrpSpPr/>
            <p:nvPr/>
          </p:nvGrpSpPr>
          <p:grpSpPr>
            <a:xfrm>
              <a:off x="9954299" y="4133672"/>
              <a:ext cx="319415" cy="400110"/>
              <a:chOff x="7658036" y="5719166"/>
              <a:chExt cx="342038" cy="428448"/>
            </a:xfrm>
          </p:grpSpPr>
          <p:sp>
            <p:nvSpPr>
              <p:cNvPr id="126" name="Oval 125">
                <a:extLst>
                  <a:ext uri="{FF2B5EF4-FFF2-40B4-BE49-F238E27FC236}">
                    <a16:creationId xmlns:a16="http://schemas.microsoft.com/office/drawing/2014/main" id="{DDEE2B80-6FE3-9F40-92B4-88B3BDE0A4C5}"/>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27" name="Rectangle 126">
                <a:extLst>
                  <a:ext uri="{FF2B5EF4-FFF2-40B4-BE49-F238E27FC236}">
                    <a16:creationId xmlns:a16="http://schemas.microsoft.com/office/drawing/2014/main" id="{C60FED68-6C2C-244D-8F36-DBE0747A8F2E}"/>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128" name="Group 127">
              <a:extLst>
                <a:ext uri="{FF2B5EF4-FFF2-40B4-BE49-F238E27FC236}">
                  <a16:creationId xmlns:a16="http://schemas.microsoft.com/office/drawing/2014/main" id="{6EC0AB4D-DF9F-6D4A-97B1-A55141D94AD2}"/>
                </a:ext>
              </a:extLst>
            </p:cNvPr>
            <p:cNvGrpSpPr/>
            <p:nvPr/>
          </p:nvGrpSpPr>
          <p:grpSpPr>
            <a:xfrm>
              <a:off x="10573424" y="4219397"/>
              <a:ext cx="319415" cy="400110"/>
              <a:chOff x="7658036" y="5719166"/>
              <a:chExt cx="342038" cy="428448"/>
            </a:xfrm>
          </p:grpSpPr>
          <p:sp>
            <p:nvSpPr>
              <p:cNvPr id="129" name="Oval 128">
                <a:extLst>
                  <a:ext uri="{FF2B5EF4-FFF2-40B4-BE49-F238E27FC236}">
                    <a16:creationId xmlns:a16="http://schemas.microsoft.com/office/drawing/2014/main" id="{57C0188B-7F1B-7642-A75C-BB54C801CCE4}"/>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30" name="Rectangle 129">
                <a:extLst>
                  <a:ext uri="{FF2B5EF4-FFF2-40B4-BE49-F238E27FC236}">
                    <a16:creationId xmlns:a16="http://schemas.microsoft.com/office/drawing/2014/main" id="{C2373920-3893-A647-BC58-A57E5317A98F}"/>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131" name="Group 130">
              <a:extLst>
                <a:ext uri="{FF2B5EF4-FFF2-40B4-BE49-F238E27FC236}">
                  <a16:creationId xmlns:a16="http://schemas.microsoft.com/office/drawing/2014/main" id="{86D059B1-0BBB-A241-B3D2-99107CC3ECA4}"/>
                </a:ext>
              </a:extLst>
            </p:cNvPr>
            <p:cNvGrpSpPr/>
            <p:nvPr/>
          </p:nvGrpSpPr>
          <p:grpSpPr>
            <a:xfrm>
              <a:off x="11259224" y="4228922"/>
              <a:ext cx="319415" cy="400110"/>
              <a:chOff x="7658036" y="5719166"/>
              <a:chExt cx="342038" cy="428448"/>
            </a:xfrm>
          </p:grpSpPr>
          <p:sp>
            <p:nvSpPr>
              <p:cNvPr id="132" name="Oval 131">
                <a:extLst>
                  <a:ext uri="{FF2B5EF4-FFF2-40B4-BE49-F238E27FC236}">
                    <a16:creationId xmlns:a16="http://schemas.microsoft.com/office/drawing/2014/main" id="{C5E2247C-2D8C-DA4D-BB2C-0C973875166B}"/>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33" name="Rectangle 132">
                <a:extLst>
                  <a:ext uri="{FF2B5EF4-FFF2-40B4-BE49-F238E27FC236}">
                    <a16:creationId xmlns:a16="http://schemas.microsoft.com/office/drawing/2014/main" id="{B3A5CA55-BE8B-2141-A112-5B48DFB98CFA}"/>
                  </a:ext>
                </a:extLst>
              </p:cNvPr>
              <p:cNvSpPr/>
              <p:nvPr/>
            </p:nvSpPr>
            <p:spPr>
              <a:xfrm>
                <a:off x="7658139"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0</a:t>
                </a:r>
              </a:p>
            </p:txBody>
          </p:sp>
        </p:grpSp>
        <p:grpSp>
          <p:nvGrpSpPr>
            <p:cNvPr id="134" name="Group 133">
              <a:extLst>
                <a:ext uri="{FF2B5EF4-FFF2-40B4-BE49-F238E27FC236}">
                  <a16:creationId xmlns:a16="http://schemas.microsoft.com/office/drawing/2014/main" id="{62824B2D-7FA1-9C44-ACD8-EFC0FEFBBFC9}"/>
                </a:ext>
              </a:extLst>
            </p:cNvPr>
            <p:cNvGrpSpPr/>
            <p:nvPr/>
          </p:nvGrpSpPr>
          <p:grpSpPr>
            <a:xfrm>
              <a:off x="10619636" y="5413467"/>
              <a:ext cx="319419" cy="400110"/>
              <a:chOff x="7658036" y="5719166"/>
              <a:chExt cx="342042" cy="428448"/>
            </a:xfrm>
          </p:grpSpPr>
          <p:sp>
            <p:nvSpPr>
              <p:cNvPr id="135" name="Oval 134">
                <a:extLst>
                  <a:ext uri="{FF2B5EF4-FFF2-40B4-BE49-F238E27FC236}">
                    <a16:creationId xmlns:a16="http://schemas.microsoft.com/office/drawing/2014/main" id="{AF9A628C-BB02-5A4B-82D8-220DC6DB981F}"/>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36" name="Rectangle 135">
                <a:extLst>
                  <a:ext uri="{FF2B5EF4-FFF2-40B4-BE49-F238E27FC236}">
                    <a16:creationId xmlns:a16="http://schemas.microsoft.com/office/drawing/2014/main" id="{B8F858C8-7254-1A49-87A0-5FD8C91BAE6F}"/>
                  </a:ext>
                </a:extLst>
              </p:cNvPr>
              <p:cNvSpPr/>
              <p:nvPr/>
            </p:nvSpPr>
            <p:spPr>
              <a:xfrm>
                <a:off x="7658143" y="5719166"/>
                <a:ext cx="341935" cy="42844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3</a:t>
                </a:r>
              </a:p>
            </p:txBody>
          </p:sp>
        </p:grpSp>
        <p:cxnSp>
          <p:nvCxnSpPr>
            <p:cNvPr id="137" name="Straight Connector 136">
              <a:extLst>
                <a:ext uri="{FF2B5EF4-FFF2-40B4-BE49-F238E27FC236}">
                  <a16:creationId xmlns:a16="http://schemas.microsoft.com/office/drawing/2014/main" id="{AA510BBD-1709-D348-9A2F-CB413045F090}"/>
                </a:ext>
              </a:extLst>
            </p:cNvPr>
            <p:cNvCxnSpPr>
              <a:cxnSpLocks/>
            </p:cNvCxnSpPr>
            <p:nvPr/>
          </p:nvCxnSpPr>
          <p:spPr>
            <a:xfrm>
              <a:off x="9010444" y="4387437"/>
              <a:ext cx="215397" cy="0"/>
            </a:xfrm>
            <a:prstGeom prst="line">
              <a:avLst/>
            </a:prstGeom>
            <a:noFill/>
            <a:ln w="76200" cap="rnd" cmpd="sng" algn="ctr">
              <a:solidFill>
                <a:srgbClr val="181F79"/>
              </a:solidFill>
              <a:prstDash val="solid"/>
            </a:ln>
            <a:effectLst/>
          </p:spPr>
        </p:cxnSp>
        <p:cxnSp>
          <p:nvCxnSpPr>
            <p:cNvPr id="138" name="Straight Connector 137">
              <a:extLst>
                <a:ext uri="{FF2B5EF4-FFF2-40B4-BE49-F238E27FC236}">
                  <a16:creationId xmlns:a16="http://schemas.microsoft.com/office/drawing/2014/main" id="{435A362E-3D3D-2E43-A1D7-CBF3373506A1}"/>
                </a:ext>
              </a:extLst>
            </p:cNvPr>
            <p:cNvCxnSpPr>
              <a:cxnSpLocks/>
            </p:cNvCxnSpPr>
            <p:nvPr/>
          </p:nvCxnSpPr>
          <p:spPr>
            <a:xfrm>
              <a:off x="9010444" y="5588992"/>
              <a:ext cx="223786" cy="0"/>
            </a:xfrm>
            <a:prstGeom prst="line">
              <a:avLst/>
            </a:prstGeom>
            <a:noFill/>
            <a:ln w="76200" cap="rnd" cmpd="sng" algn="ctr">
              <a:solidFill>
                <a:srgbClr val="181F79"/>
              </a:solidFill>
              <a:prstDash val="solid"/>
            </a:ln>
            <a:effectLst/>
          </p:spPr>
        </p:cxnSp>
        <p:cxnSp>
          <p:nvCxnSpPr>
            <p:cNvPr id="147" name="Straight Connector 146">
              <a:extLst>
                <a:ext uri="{FF2B5EF4-FFF2-40B4-BE49-F238E27FC236}">
                  <a16:creationId xmlns:a16="http://schemas.microsoft.com/office/drawing/2014/main" id="{85B651B8-77C6-3E4C-B489-4840BBBFF16B}"/>
                </a:ext>
              </a:extLst>
            </p:cNvPr>
            <p:cNvCxnSpPr>
              <a:cxnSpLocks/>
              <a:endCxn id="101" idx="2"/>
            </p:cNvCxnSpPr>
            <p:nvPr/>
          </p:nvCxnSpPr>
          <p:spPr>
            <a:xfrm flipV="1">
              <a:off x="9727554" y="6084633"/>
              <a:ext cx="0" cy="134467"/>
            </a:xfrm>
            <a:prstGeom prst="line">
              <a:avLst/>
            </a:prstGeom>
            <a:noFill/>
            <a:ln w="76200" cap="rnd" cmpd="sng" algn="ctr">
              <a:solidFill>
                <a:srgbClr val="181F79"/>
              </a:solidFill>
              <a:prstDash val="solid"/>
            </a:ln>
            <a:effectLst/>
          </p:spPr>
        </p:cxnSp>
        <p:cxnSp>
          <p:nvCxnSpPr>
            <p:cNvPr id="154" name="Straight Connector 153">
              <a:extLst>
                <a:ext uri="{FF2B5EF4-FFF2-40B4-BE49-F238E27FC236}">
                  <a16:creationId xmlns:a16="http://schemas.microsoft.com/office/drawing/2014/main" id="{BD74DC1A-ECA7-F34A-BCAB-DAC0C83F5C5E}"/>
                </a:ext>
              </a:extLst>
            </p:cNvPr>
            <p:cNvCxnSpPr>
              <a:cxnSpLocks/>
            </p:cNvCxnSpPr>
            <p:nvPr/>
          </p:nvCxnSpPr>
          <p:spPr>
            <a:xfrm flipV="1">
              <a:off x="11138911" y="6091260"/>
              <a:ext cx="0" cy="134467"/>
            </a:xfrm>
            <a:prstGeom prst="line">
              <a:avLst/>
            </a:prstGeom>
            <a:noFill/>
            <a:ln w="76200" cap="rnd" cmpd="sng" algn="ctr">
              <a:solidFill>
                <a:srgbClr val="181F79"/>
              </a:solidFill>
              <a:prstDash val="solid"/>
            </a:ln>
            <a:effectLst/>
          </p:spPr>
        </p:cxnSp>
      </p:grpSp>
      <p:sp>
        <p:nvSpPr>
          <p:cNvPr id="161" name="TextBox 160">
            <a:extLst>
              <a:ext uri="{FF2B5EF4-FFF2-40B4-BE49-F238E27FC236}">
                <a16:creationId xmlns:a16="http://schemas.microsoft.com/office/drawing/2014/main" id="{1031571E-E083-3A4E-BBA7-14896256DCF2}"/>
              </a:ext>
            </a:extLst>
          </p:cNvPr>
          <p:cNvSpPr txBox="1"/>
          <p:nvPr/>
        </p:nvSpPr>
        <p:spPr>
          <a:xfrm>
            <a:off x="2784061" y="5264790"/>
            <a:ext cx="3953897" cy="707886"/>
          </a:xfrm>
          <a:prstGeom prst="rect">
            <a:avLst/>
          </a:prstGeom>
          <a:solidFill>
            <a:schemeClr val="accent1">
              <a:lumMod val="20000"/>
              <a:lumOff val="80000"/>
            </a:schemeClr>
          </a:solidFill>
        </p:spPr>
        <p:txBody>
          <a:bodyPr wrap="square" rtlCol="0">
            <a:spAutoFit/>
          </a:bodyPr>
          <a:lstStyle/>
          <a:p>
            <a:r>
              <a:rPr lang="en-US" sz="2000" b="1" dirty="0"/>
              <a:t>This work addresses both challenges with a unified solution</a:t>
            </a:r>
          </a:p>
        </p:txBody>
      </p:sp>
    </p:spTree>
    <p:extLst>
      <p:ext uri="{BB962C8B-B14F-4D97-AF65-F5344CB8AC3E}">
        <p14:creationId xmlns:p14="http://schemas.microsoft.com/office/powerpoint/2010/main" val="254991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5" grpId="0" animBg="1"/>
      <p:bldP spid="146" grpId="0"/>
      <p:bldP spid="1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5F0E-5654-5147-9301-5B3B8CB8953B}"/>
              </a:ext>
            </a:extLst>
          </p:cNvPr>
          <p:cNvSpPr>
            <a:spLocks noGrp="1"/>
          </p:cNvSpPr>
          <p:nvPr>
            <p:ph type="title"/>
          </p:nvPr>
        </p:nvSpPr>
        <p:spPr/>
        <p:txBody>
          <a:bodyPr>
            <a:normAutofit fontScale="90000"/>
          </a:bodyPr>
          <a:lstStyle/>
          <a:p>
            <a:r>
              <a:rPr lang="en-US" dirty="0"/>
              <a:t>Outline </a:t>
            </a:r>
          </a:p>
        </p:txBody>
      </p:sp>
      <p:sp>
        <p:nvSpPr>
          <p:cNvPr id="3" name="Date Placeholder 2">
            <a:extLst>
              <a:ext uri="{FF2B5EF4-FFF2-40B4-BE49-F238E27FC236}">
                <a16:creationId xmlns:a16="http://schemas.microsoft.com/office/drawing/2014/main" id="{3E7238F1-178D-4749-8E7E-DA39B97330BC}"/>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973216B3-BA39-0843-BC3F-B67369E6C726}"/>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B323D3A3-A723-6B44-8317-1CE67ADE0712}"/>
              </a:ext>
            </a:extLst>
          </p:cNvPr>
          <p:cNvSpPr>
            <a:spLocks noGrp="1"/>
          </p:cNvSpPr>
          <p:nvPr>
            <p:ph type="sldNum" sz="quarter" idx="12"/>
          </p:nvPr>
        </p:nvSpPr>
        <p:spPr/>
        <p:txBody>
          <a:bodyPr/>
          <a:lstStyle/>
          <a:p>
            <a:fld id="{66460FDD-9629-4AEC-8D26-475411E7BDE6}" type="slidenum">
              <a:rPr lang="id-ID" smtClean="0"/>
              <a:pPr/>
              <a:t>6</a:t>
            </a:fld>
            <a:endParaRPr lang="id-ID"/>
          </a:p>
        </p:txBody>
      </p:sp>
      <p:sp>
        <p:nvSpPr>
          <p:cNvPr id="6" name="Content Placeholder 5">
            <a:extLst>
              <a:ext uri="{FF2B5EF4-FFF2-40B4-BE49-F238E27FC236}">
                <a16:creationId xmlns:a16="http://schemas.microsoft.com/office/drawing/2014/main" id="{6F635ED8-8880-8940-8A0C-FD8B0DE88919}"/>
              </a:ext>
            </a:extLst>
          </p:cNvPr>
          <p:cNvSpPr>
            <a:spLocks noGrp="1"/>
          </p:cNvSpPr>
          <p:nvPr>
            <p:ph idx="1"/>
          </p:nvPr>
        </p:nvSpPr>
        <p:spPr/>
        <p:txBody>
          <a:bodyPr>
            <a:normAutofit/>
          </a:bodyPr>
          <a:lstStyle/>
          <a:p>
            <a:r>
              <a:rPr lang="en-US" b="1" dirty="0">
                <a:solidFill>
                  <a:schemeClr val="accent5"/>
                </a:solidFill>
              </a:rPr>
              <a:t>Background</a:t>
            </a:r>
          </a:p>
          <a:p>
            <a:pPr lvl="1"/>
            <a:r>
              <a:rPr lang="en-US" dirty="0">
                <a:solidFill>
                  <a:schemeClr val="bg1">
                    <a:lumMod val="50000"/>
                  </a:schemeClr>
                </a:solidFill>
              </a:rPr>
              <a:t>Networks-on-Chip</a:t>
            </a:r>
          </a:p>
          <a:p>
            <a:pPr lvl="1"/>
            <a:r>
              <a:rPr lang="en-US" dirty="0">
                <a:solidFill>
                  <a:schemeClr val="accent5"/>
                </a:solidFill>
              </a:rPr>
              <a:t>Deadlock-Freedom Techniques</a:t>
            </a:r>
          </a:p>
          <a:p>
            <a:r>
              <a:rPr lang="en-US" b="1" dirty="0"/>
              <a:t>SEEC</a:t>
            </a:r>
          </a:p>
          <a:p>
            <a:pPr lvl="1"/>
            <a:r>
              <a:rPr lang="en-US" dirty="0"/>
              <a:t>Overview</a:t>
            </a:r>
          </a:p>
          <a:p>
            <a:pPr lvl="1"/>
            <a:r>
              <a:rPr lang="en-US" dirty="0"/>
              <a:t>Walkthrough</a:t>
            </a:r>
          </a:p>
          <a:p>
            <a:pPr lvl="1"/>
            <a:r>
              <a:rPr lang="en-US" dirty="0"/>
              <a:t>Features</a:t>
            </a:r>
          </a:p>
          <a:p>
            <a:pPr lvl="1"/>
            <a:r>
              <a:rPr lang="en-US" dirty="0"/>
              <a:t>Optimizations</a:t>
            </a:r>
          </a:p>
          <a:p>
            <a:r>
              <a:rPr lang="en-US" b="1" dirty="0"/>
              <a:t>Evaluations</a:t>
            </a:r>
          </a:p>
          <a:p>
            <a:r>
              <a:rPr lang="en-US" b="1" dirty="0"/>
              <a:t>Conclusions</a:t>
            </a:r>
          </a:p>
        </p:txBody>
      </p:sp>
    </p:spTree>
    <p:extLst>
      <p:ext uri="{BB962C8B-B14F-4D97-AF65-F5344CB8AC3E}">
        <p14:creationId xmlns:p14="http://schemas.microsoft.com/office/powerpoint/2010/main" val="534321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00C7-F682-2543-B0AF-7B5F93EAD7D0}"/>
              </a:ext>
            </a:extLst>
          </p:cNvPr>
          <p:cNvSpPr>
            <a:spLocks noGrp="1"/>
          </p:cNvSpPr>
          <p:nvPr>
            <p:ph type="title"/>
          </p:nvPr>
        </p:nvSpPr>
        <p:spPr/>
        <p:txBody>
          <a:bodyPr>
            <a:normAutofit fontScale="90000"/>
          </a:bodyPr>
          <a:lstStyle/>
          <a:p>
            <a:r>
              <a:rPr lang="en-US" dirty="0"/>
              <a:t>What are deadlocks?</a:t>
            </a:r>
          </a:p>
        </p:txBody>
      </p:sp>
      <p:sp>
        <p:nvSpPr>
          <p:cNvPr id="3" name="Date Placeholder 2">
            <a:extLst>
              <a:ext uri="{FF2B5EF4-FFF2-40B4-BE49-F238E27FC236}">
                <a16:creationId xmlns:a16="http://schemas.microsoft.com/office/drawing/2014/main" id="{3004C05C-CEA7-2642-BED3-661ADF62B372}"/>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F66DFCD6-B1C3-964E-86AB-E948A1C06DF2}"/>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6318820A-AB2A-B445-B9FE-091E095A7C37}"/>
              </a:ext>
            </a:extLst>
          </p:cNvPr>
          <p:cNvSpPr>
            <a:spLocks noGrp="1"/>
          </p:cNvSpPr>
          <p:nvPr>
            <p:ph type="sldNum" sz="quarter" idx="12"/>
          </p:nvPr>
        </p:nvSpPr>
        <p:spPr/>
        <p:txBody>
          <a:bodyPr/>
          <a:lstStyle/>
          <a:p>
            <a:fld id="{66460FDD-9629-4AEC-8D26-475411E7BDE6}" type="slidenum">
              <a:rPr lang="id-ID" smtClean="0"/>
              <a:pPr/>
              <a:t>7</a:t>
            </a:fld>
            <a:endParaRPr lang="id-ID"/>
          </a:p>
        </p:txBody>
      </p:sp>
      <p:pic>
        <p:nvPicPr>
          <p:cNvPr id="8" name="Picture 7">
            <a:extLst>
              <a:ext uri="{FF2B5EF4-FFF2-40B4-BE49-F238E27FC236}">
                <a16:creationId xmlns:a16="http://schemas.microsoft.com/office/drawing/2014/main" id="{0D5D0BB1-6B37-1647-BD72-8307DDC1F4CD}"/>
              </a:ext>
            </a:extLst>
          </p:cNvPr>
          <p:cNvPicPr>
            <a:picLocks noChangeAspect="1"/>
          </p:cNvPicPr>
          <p:nvPr/>
        </p:nvPicPr>
        <p:blipFill rotWithShape="1">
          <a:blip r:embed="rId2">
            <a:extLst>
              <a:ext uri="{28A0092B-C50C-407E-A947-70E740481C1C}">
                <a14:useLocalDpi xmlns:a14="http://schemas.microsoft.com/office/drawing/2010/main" val="0"/>
              </a:ext>
            </a:extLst>
          </a:blip>
          <a:srcRect t="22386"/>
          <a:stretch/>
        </p:blipFill>
        <p:spPr>
          <a:xfrm>
            <a:off x="5048239" y="3008242"/>
            <a:ext cx="6551871" cy="2116019"/>
          </a:xfrm>
          <a:prstGeom prst="rect">
            <a:avLst/>
          </a:prstGeom>
        </p:spPr>
      </p:pic>
      <p:sp>
        <p:nvSpPr>
          <p:cNvPr id="9" name="Striped Right Arrow 8">
            <a:extLst>
              <a:ext uri="{FF2B5EF4-FFF2-40B4-BE49-F238E27FC236}">
                <a16:creationId xmlns:a16="http://schemas.microsoft.com/office/drawing/2014/main" id="{E3ABD34F-091B-0844-A0B1-1ADC8F96AFBB}"/>
              </a:ext>
            </a:extLst>
          </p:cNvPr>
          <p:cNvSpPr/>
          <p:nvPr/>
        </p:nvSpPr>
        <p:spPr>
          <a:xfrm>
            <a:off x="4296786" y="3472012"/>
            <a:ext cx="943274" cy="57816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2C1AF57-8E32-A047-8DC7-2DDFE15BAE06}"/>
              </a:ext>
            </a:extLst>
          </p:cNvPr>
          <p:cNvSpPr txBox="1"/>
          <p:nvPr/>
        </p:nvSpPr>
        <p:spPr>
          <a:xfrm>
            <a:off x="1100678" y="1290329"/>
            <a:ext cx="9593826" cy="400110"/>
          </a:xfrm>
          <a:prstGeom prst="rect">
            <a:avLst/>
          </a:prstGeom>
          <a:noFill/>
        </p:spPr>
        <p:txBody>
          <a:bodyPr wrap="square">
            <a:spAutoFit/>
          </a:bodyPr>
          <a:lstStyle/>
          <a:p>
            <a:r>
              <a:rPr lang="en-US" sz="2000" dirty="0"/>
              <a:t>A condition in which a set of </a:t>
            </a:r>
            <a:r>
              <a:rPr lang="en-US" sz="2000" b="1" dirty="0">
                <a:solidFill>
                  <a:srgbClr val="008000"/>
                </a:solidFill>
              </a:rPr>
              <a:t>agents</a:t>
            </a:r>
            <a:r>
              <a:rPr lang="en-US" sz="2000" dirty="0">
                <a:solidFill>
                  <a:srgbClr val="008000"/>
                </a:solidFill>
              </a:rPr>
              <a:t> </a:t>
            </a:r>
            <a:r>
              <a:rPr lang="en-US" sz="2000" dirty="0"/>
              <a:t>wait indefinitely trying to acquire a set of </a:t>
            </a:r>
            <a:r>
              <a:rPr lang="en-US" sz="2000" b="1" dirty="0">
                <a:solidFill>
                  <a:srgbClr val="FF0000"/>
                </a:solidFill>
              </a:rPr>
              <a:t>resources</a:t>
            </a:r>
          </a:p>
        </p:txBody>
      </p:sp>
      <p:pic>
        <p:nvPicPr>
          <p:cNvPr id="15" name="Picture 14">
            <a:extLst>
              <a:ext uri="{FF2B5EF4-FFF2-40B4-BE49-F238E27FC236}">
                <a16:creationId xmlns:a16="http://schemas.microsoft.com/office/drawing/2014/main" id="{A4FF3D3B-46C9-4642-87FF-4D44427F6AAD}"/>
              </a:ext>
            </a:extLst>
          </p:cNvPr>
          <p:cNvPicPr>
            <a:picLocks noChangeAspect="1"/>
          </p:cNvPicPr>
          <p:nvPr/>
        </p:nvPicPr>
        <p:blipFill>
          <a:blip r:embed="rId3"/>
          <a:stretch>
            <a:fillRect/>
          </a:stretch>
        </p:blipFill>
        <p:spPr>
          <a:xfrm>
            <a:off x="401405" y="2571324"/>
            <a:ext cx="3779375" cy="2631937"/>
          </a:xfrm>
          <a:prstGeom prst="rect">
            <a:avLst/>
          </a:prstGeom>
        </p:spPr>
      </p:pic>
    </p:spTree>
    <p:extLst>
      <p:ext uri="{BB962C8B-B14F-4D97-AF65-F5344CB8AC3E}">
        <p14:creationId xmlns:p14="http://schemas.microsoft.com/office/powerpoint/2010/main" val="402587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6722-C172-BE40-A673-917806A953A9}"/>
              </a:ext>
            </a:extLst>
          </p:cNvPr>
          <p:cNvSpPr>
            <a:spLocks noGrp="1"/>
          </p:cNvSpPr>
          <p:nvPr>
            <p:ph type="title"/>
          </p:nvPr>
        </p:nvSpPr>
        <p:spPr/>
        <p:txBody>
          <a:bodyPr>
            <a:normAutofit fontScale="90000"/>
          </a:bodyPr>
          <a:lstStyle/>
          <a:p>
            <a:r>
              <a:rPr lang="en-US" dirty="0"/>
              <a:t>Two kinds of deadlocks</a:t>
            </a:r>
          </a:p>
        </p:txBody>
      </p:sp>
      <p:sp>
        <p:nvSpPr>
          <p:cNvPr id="3" name="Date Placeholder 2">
            <a:extLst>
              <a:ext uri="{FF2B5EF4-FFF2-40B4-BE49-F238E27FC236}">
                <a16:creationId xmlns:a16="http://schemas.microsoft.com/office/drawing/2014/main" id="{A21004C1-2CA6-2F48-BBD6-21C3D3AE973A}"/>
              </a:ext>
            </a:extLst>
          </p:cNvPr>
          <p:cNvSpPr>
            <a:spLocks noGrp="1"/>
          </p:cNvSpPr>
          <p:nvPr>
            <p:ph type="dt" sz="half" idx="10"/>
          </p:nvPr>
        </p:nvSpPr>
        <p:spPr/>
        <p:txBody>
          <a:bodyPr/>
          <a:lstStyle/>
          <a:p>
            <a:r>
              <a:rPr lang="en-US"/>
              <a:t>November 16, 2021</a:t>
            </a:r>
            <a:endParaRPr lang="id-ID"/>
          </a:p>
        </p:txBody>
      </p:sp>
      <p:sp>
        <p:nvSpPr>
          <p:cNvPr id="4" name="Footer Placeholder 3">
            <a:extLst>
              <a:ext uri="{FF2B5EF4-FFF2-40B4-BE49-F238E27FC236}">
                <a16:creationId xmlns:a16="http://schemas.microsoft.com/office/drawing/2014/main" id="{81E6450E-18BA-2B4D-895D-649176EFDFAD}"/>
              </a:ext>
            </a:extLst>
          </p:cNvPr>
          <p:cNvSpPr>
            <a:spLocks noGrp="1"/>
          </p:cNvSpPr>
          <p:nvPr>
            <p:ph type="ftr" sz="quarter" idx="11"/>
          </p:nvPr>
        </p:nvSpPr>
        <p:spPr/>
        <p:txBody>
          <a:bodyPr/>
          <a:lstStyle/>
          <a:p>
            <a:r>
              <a:rPr lang="en-US"/>
              <a:t>Supercomputing 2021                                          Tushar Krishna | Georgia Institute of Technology</a:t>
            </a:r>
            <a:endParaRPr lang="id-ID"/>
          </a:p>
        </p:txBody>
      </p:sp>
      <p:sp>
        <p:nvSpPr>
          <p:cNvPr id="5" name="Slide Number Placeholder 4">
            <a:extLst>
              <a:ext uri="{FF2B5EF4-FFF2-40B4-BE49-F238E27FC236}">
                <a16:creationId xmlns:a16="http://schemas.microsoft.com/office/drawing/2014/main" id="{F6B7D001-480D-5D4C-9CD8-39139F20F583}"/>
              </a:ext>
            </a:extLst>
          </p:cNvPr>
          <p:cNvSpPr>
            <a:spLocks noGrp="1"/>
          </p:cNvSpPr>
          <p:nvPr>
            <p:ph type="sldNum" sz="quarter" idx="12"/>
          </p:nvPr>
        </p:nvSpPr>
        <p:spPr/>
        <p:txBody>
          <a:bodyPr/>
          <a:lstStyle/>
          <a:p>
            <a:fld id="{66460FDD-9629-4AEC-8D26-475411E7BDE6}" type="slidenum">
              <a:rPr lang="id-ID" smtClean="0"/>
              <a:pPr/>
              <a:t>8</a:t>
            </a:fld>
            <a:endParaRPr lang="id-ID"/>
          </a:p>
        </p:txBody>
      </p:sp>
      <p:cxnSp>
        <p:nvCxnSpPr>
          <p:cNvPr id="136" name="Straight Connector 135">
            <a:extLst>
              <a:ext uri="{FF2B5EF4-FFF2-40B4-BE49-F238E27FC236}">
                <a16:creationId xmlns:a16="http://schemas.microsoft.com/office/drawing/2014/main" id="{FBB9283F-07CE-2C41-854D-517E2FC42B91}"/>
              </a:ext>
            </a:extLst>
          </p:cNvPr>
          <p:cNvCxnSpPr>
            <a:cxnSpLocks/>
          </p:cNvCxnSpPr>
          <p:nvPr/>
        </p:nvCxnSpPr>
        <p:spPr>
          <a:xfrm>
            <a:off x="1292597" y="4160296"/>
            <a:ext cx="444794" cy="0"/>
          </a:xfrm>
          <a:prstGeom prst="line">
            <a:avLst/>
          </a:prstGeom>
          <a:noFill/>
          <a:ln w="76200" cap="rnd" cmpd="sng" algn="ctr">
            <a:solidFill>
              <a:srgbClr val="181F79"/>
            </a:solidFill>
            <a:prstDash val="solid"/>
          </a:ln>
          <a:effectLst/>
        </p:spPr>
      </p:cxnSp>
      <p:cxnSp>
        <p:nvCxnSpPr>
          <p:cNvPr id="137" name="Straight Connector 136">
            <a:extLst>
              <a:ext uri="{FF2B5EF4-FFF2-40B4-BE49-F238E27FC236}">
                <a16:creationId xmlns:a16="http://schemas.microsoft.com/office/drawing/2014/main" id="{8264BFC4-3E94-1040-B3FB-A9340A1C6E5C}"/>
              </a:ext>
            </a:extLst>
          </p:cNvPr>
          <p:cNvCxnSpPr>
            <a:cxnSpLocks/>
          </p:cNvCxnSpPr>
          <p:nvPr/>
        </p:nvCxnSpPr>
        <p:spPr>
          <a:xfrm>
            <a:off x="4329071" y="2933051"/>
            <a:ext cx="456485" cy="0"/>
          </a:xfrm>
          <a:prstGeom prst="line">
            <a:avLst/>
          </a:prstGeom>
          <a:noFill/>
          <a:ln w="76200" cap="rnd" cmpd="sng" algn="ctr">
            <a:solidFill>
              <a:srgbClr val="181F79"/>
            </a:solidFill>
            <a:prstDash val="solid"/>
          </a:ln>
          <a:effectLst/>
        </p:spPr>
      </p:cxnSp>
      <p:cxnSp>
        <p:nvCxnSpPr>
          <p:cNvPr id="138" name="Straight Connector 137">
            <a:extLst>
              <a:ext uri="{FF2B5EF4-FFF2-40B4-BE49-F238E27FC236}">
                <a16:creationId xmlns:a16="http://schemas.microsoft.com/office/drawing/2014/main" id="{883D9ECD-511A-CE49-BC31-2D99EECFC463}"/>
              </a:ext>
            </a:extLst>
          </p:cNvPr>
          <p:cNvCxnSpPr>
            <a:cxnSpLocks/>
          </p:cNvCxnSpPr>
          <p:nvPr/>
        </p:nvCxnSpPr>
        <p:spPr>
          <a:xfrm flipV="1">
            <a:off x="2232486" y="2231349"/>
            <a:ext cx="0" cy="235192"/>
          </a:xfrm>
          <a:prstGeom prst="line">
            <a:avLst/>
          </a:prstGeom>
          <a:noFill/>
          <a:ln w="76200" cap="rnd" cmpd="sng" algn="ctr">
            <a:solidFill>
              <a:srgbClr val="181F79"/>
            </a:solidFill>
            <a:prstDash val="solid"/>
          </a:ln>
          <a:effectLst/>
        </p:spPr>
      </p:cxnSp>
      <p:cxnSp>
        <p:nvCxnSpPr>
          <p:cNvPr id="139" name="Straight Connector 138">
            <a:extLst>
              <a:ext uri="{FF2B5EF4-FFF2-40B4-BE49-F238E27FC236}">
                <a16:creationId xmlns:a16="http://schemas.microsoft.com/office/drawing/2014/main" id="{3A81DEC2-F692-A045-B2BA-011F305B23EF}"/>
              </a:ext>
            </a:extLst>
          </p:cNvPr>
          <p:cNvCxnSpPr>
            <a:cxnSpLocks/>
          </p:cNvCxnSpPr>
          <p:nvPr/>
        </p:nvCxnSpPr>
        <p:spPr>
          <a:xfrm flipV="1">
            <a:off x="2232486" y="4682303"/>
            <a:ext cx="0" cy="291213"/>
          </a:xfrm>
          <a:prstGeom prst="line">
            <a:avLst/>
          </a:prstGeom>
          <a:noFill/>
          <a:ln w="76200" cap="rnd" cmpd="sng" algn="ctr">
            <a:solidFill>
              <a:srgbClr val="181F79"/>
            </a:solidFill>
            <a:prstDash val="solid"/>
          </a:ln>
          <a:effectLst/>
        </p:spPr>
      </p:cxnSp>
      <p:cxnSp>
        <p:nvCxnSpPr>
          <p:cNvPr id="140" name="Straight Connector 139">
            <a:extLst>
              <a:ext uri="{FF2B5EF4-FFF2-40B4-BE49-F238E27FC236}">
                <a16:creationId xmlns:a16="http://schemas.microsoft.com/office/drawing/2014/main" id="{B1E00777-D05B-7D47-8A07-A5F4DDD36B57}"/>
              </a:ext>
            </a:extLst>
          </p:cNvPr>
          <p:cNvCxnSpPr>
            <a:cxnSpLocks/>
          </p:cNvCxnSpPr>
          <p:nvPr/>
        </p:nvCxnSpPr>
        <p:spPr>
          <a:xfrm>
            <a:off x="2689339" y="4198315"/>
            <a:ext cx="664145" cy="1731"/>
          </a:xfrm>
          <a:prstGeom prst="line">
            <a:avLst/>
          </a:prstGeom>
          <a:noFill/>
          <a:ln w="76200" cap="rnd" cmpd="sng" algn="ctr">
            <a:solidFill>
              <a:srgbClr val="181F79"/>
            </a:solidFill>
            <a:prstDash val="solid"/>
          </a:ln>
          <a:effectLst/>
        </p:spPr>
      </p:cxnSp>
      <p:cxnSp>
        <p:nvCxnSpPr>
          <p:cNvPr id="141" name="Straight Connector 140">
            <a:extLst>
              <a:ext uri="{FF2B5EF4-FFF2-40B4-BE49-F238E27FC236}">
                <a16:creationId xmlns:a16="http://schemas.microsoft.com/office/drawing/2014/main" id="{84EDD170-30C5-9647-B9B6-77DB7C98D786}"/>
              </a:ext>
            </a:extLst>
          </p:cNvPr>
          <p:cNvCxnSpPr>
            <a:cxnSpLocks/>
          </p:cNvCxnSpPr>
          <p:nvPr/>
        </p:nvCxnSpPr>
        <p:spPr>
          <a:xfrm flipV="1">
            <a:off x="3867839" y="4675210"/>
            <a:ext cx="0" cy="224276"/>
          </a:xfrm>
          <a:prstGeom prst="line">
            <a:avLst/>
          </a:prstGeom>
          <a:noFill/>
          <a:ln w="76200" cap="rnd" cmpd="sng" algn="ctr">
            <a:solidFill>
              <a:srgbClr val="181F79"/>
            </a:solidFill>
            <a:prstDash val="solid"/>
          </a:ln>
          <a:effectLst/>
        </p:spPr>
      </p:cxnSp>
      <p:cxnSp>
        <p:nvCxnSpPr>
          <p:cNvPr id="142" name="Straight Connector 141">
            <a:extLst>
              <a:ext uri="{FF2B5EF4-FFF2-40B4-BE49-F238E27FC236}">
                <a16:creationId xmlns:a16="http://schemas.microsoft.com/office/drawing/2014/main" id="{1FBF8B76-706D-9845-9211-385B51DBC101}"/>
              </a:ext>
            </a:extLst>
          </p:cNvPr>
          <p:cNvCxnSpPr>
            <a:cxnSpLocks/>
          </p:cNvCxnSpPr>
          <p:nvPr/>
        </p:nvCxnSpPr>
        <p:spPr>
          <a:xfrm flipV="1">
            <a:off x="3867839" y="3422187"/>
            <a:ext cx="0" cy="318918"/>
          </a:xfrm>
          <a:prstGeom prst="line">
            <a:avLst/>
          </a:prstGeom>
          <a:noFill/>
          <a:ln w="76200" cap="rnd" cmpd="sng" algn="ctr">
            <a:solidFill>
              <a:srgbClr val="181F79"/>
            </a:solidFill>
            <a:prstDash val="solid"/>
          </a:ln>
          <a:effectLst/>
        </p:spPr>
      </p:cxnSp>
      <p:cxnSp>
        <p:nvCxnSpPr>
          <p:cNvPr id="143" name="Straight Connector 142">
            <a:extLst>
              <a:ext uri="{FF2B5EF4-FFF2-40B4-BE49-F238E27FC236}">
                <a16:creationId xmlns:a16="http://schemas.microsoft.com/office/drawing/2014/main" id="{653E9590-AF5D-B04D-8266-7F220FAF6071}"/>
              </a:ext>
            </a:extLst>
          </p:cNvPr>
          <p:cNvCxnSpPr>
            <a:cxnSpLocks/>
          </p:cNvCxnSpPr>
          <p:nvPr/>
        </p:nvCxnSpPr>
        <p:spPr>
          <a:xfrm flipV="1">
            <a:off x="2249002" y="3445216"/>
            <a:ext cx="0" cy="318918"/>
          </a:xfrm>
          <a:prstGeom prst="line">
            <a:avLst/>
          </a:prstGeom>
          <a:noFill/>
          <a:ln w="76200" cap="rnd" cmpd="sng" algn="ctr">
            <a:solidFill>
              <a:srgbClr val="181F79"/>
            </a:solidFill>
            <a:prstDash val="solid"/>
          </a:ln>
          <a:effectLst/>
        </p:spPr>
      </p:cxnSp>
      <p:grpSp>
        <p:nvGrpSpPr>
          <p:cNvPr id="144" name="Group 143">
            <a:extLst>
              <a:ext uri="{FF2B5EF4-FFF2-40B4-BE49-F238E27FC236}">
                <a16:creationId xmlns:a16="http://schemas.microsoft.com/office/drawing/2014/main" id="{1734F63C-87CE-BF45-B71E-F3F830D9954B}"/>
              </a:ext>
            </a:extLst>
          </p:cNvPr>
          <p:cNvGrpSpPr/>
          <p:nvPr/>
        </p:nvGrpSpPr>
        <p:grpSpPr>
          <a:xfrm>
            <a:off x="1741289" y="2453622"/>
            <a:ext cx="965975" cy="965975"/>
            <a:chOff x="3313739" y="2271697"/>
            <a:chExt cx="1316984" cy="1316984"/>
          </a:xfrm>
        </p:grpSpPr>
        <p:sp>
          <p:nvSpPr>
            <p:cNvPr id="145" name="Rectangle 144">
              <a:extLst>
                <a:ext uri="{FF2B5EF4-FFF2-40B4-BE49-F238E27FC236}">
                  <a16:creationId xmlns:a16="http://schemas.microsoft.com/office/drawing/2014/main" id="{49DF4387-8D20-BE48-AE03-C6A20DBBD6FE}"/>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146" name="Rectangle 145">
              <a:extLst>
                <a:ext uri="{FF2B5EF4-FFF2-40B4-BE49-F238E27FC236}">
                  <a16:creationId xmlns:a16="http://schemas.microsoft.com/office/drawing/2014/main" id="{3628039A-8858-E74C-A3C2-2E82E92C3D8B}"/>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47" name="Rectangle 146">
              <a:extLst>
                <a:ext uri="{FF2B5EF4-FFF2-40B4-BE49-F238E27FC236}">
                  <a16:creationId xmlns:a16="http://schemas.microsoft.com/office/drawing/2014/main" id="{EF129210-4DDC-054E-9390-8E7B35DCF150}"/>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48" name="Rectangle 147">
              <a:extLst>
                <a:ext uri="{FF2B5EF4-FFF2-40B4-BE49-F238E27FC236}">
                  <a16:creationId xmlns:a16="http://schemas.microsoft.com/office/drawing/2014/main" id="{B847E2EA-6C4D-E24A-B0C6-F7E6301C9792}"/>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49" name="Rectangle 148">
              <a:extLst>
                <a:ext uri="{FF2B5EF4-FFF2-40B4-BE49-F238E27FC236}">
                  <a16:creationId xmlns:a16="http://schemas.microsoft.com/office/drawing/2014/main" id="{A1DFA92B-F3B4-5842-AE70-407FA890B250}"/>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150" name="Group 149">
            <a:extLst>
              <a:ext uri="{FF2B5EF4-FFF2-40B4-BE49-F238E27FC236}">
                <a16:creationId xmlns:a16="http://schemas.microsoft.com/office/drawing/2014/main" id="{76765C50-F361-A440-BC69-5DBE1B6D26E8}"/>
              </a:ext>
            </a:extLst>
          </p:cNvPr>
          <p:cNvGrpSpPr/>
          <p:nvPr/>
        </p:nvGrpSpPr>
        <p:grpSpPr>
          <a:xfrm>
            <a:off x="1737391" y="3709842"/>
            <a:ext cx="969870" cy="969870"/>
            <a:chOff x="3313739" y="2271697"/>
            <a:chExt cx="1316984" cy="1316984"/>
          </a:xfrm>
        </p:grpSpPr>
        <p:sp>
          <p:nvSpPr>
            <p:cNvPr id="151" name="Rectangle 150">
              <a:extLst>
                <a:ext uri="{FF2B5EF4-FFF2-40B4-BE49-F238E27FC236}">
                  <a16:creationId xmlns:a16="http://schemas.microsoft.com/office/drawing/2014/main" id="{CB3B4EF2-7935-D543-A084-15DD5BB53930}"/>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152" name="Rectangle 151">
              <a:extLst>
                <a:ext uri="{FF2B5EF4-FFF2-40B4-BE49-F238E27FC236}">
                  <a16:creationId xmlns:a16="http://schemas.microsoft.com/office/drawing/2014/main" id="{A34E0412-CA90-4244-BD40-19AD365C6719}"/>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53" name="Rectangle 152">
              <a:extLst>
                <a:ext uri="{FF2B5EF4-FFF2-40B4-BE49-F238E27FC236}">
                  <a16:creationId xmlns:a16="http://schemas.microsoft.com/office/drawing/2014/main" id="{0BEEE683-6B9A-A248-8B87-C37973686B1E}"/>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54" name="Rectangle 153">
              <a:extLst>
                <a:ext uri="{FF2B5EF4-FFF2-40B4-BE49-F238E27FC236}">
                  <a16:creationId xmlns:a16="http://schemas.microsoft.com/office/drawing/2014/main" id="{02C29E30-AA18-E34F-9637-5536E50D94DF}"/>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55" name="Rectangle 154">
              <a:extLst>
                <a:ext uri="{FF2B5EF4-FFF2-40B4-BE49-F238E27FC236}">
                  <a16:creationId xmlns:a16="http://schemas.microsoft.com/office/drawing/2014/main" id="{A044346B-8161-294F-8CF1-1E60B317F533}"/>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156" name="Group 155">
            <a:extLst>
              <a:ext uri="{FF2B5EF4-FFF2-40B4-BE49-F238E27FC236}">
                <a16:creationId xmlns:a16="http://schemas.microsoft.com/office/drawing/2014/main" id="{D9F93808-A9E4-E448-B723-B32FB05925EE}"/>
              </a:ext>
            </a:extLst>
          </p:cNvPr>
          <p:cNvGrpSpPr/>
          <p:nvPr/>
        </p:nvGrpSpPr>
        <p:grpSpPr>
          <a:xfrm>
            <a:off x="3360980" y="2457159"/>
            <a:ext cx="965975" cy="965975"/>
            <a:chOff x="3313739" y="2271697"/>
            <a:chExt cx="1316984" cy="1316984"/>
          </a:xfrm>
        </p:grpSpPr>
        <p:sp>
          <p:nvSpPr>
            <p:cNvPr id="157" name="Rectangle 156">
              <a:extLst>
                <a:ext uri="{FF2B5EF4-FFF2-40B4-BE49-F238E27FC236}">
                  <a16:creationId xmlns:a16="http://schemas.microsoft.com/office/drawing/2014/main" id="{6F828803-036F-084F-8A6B-CD0455211937}"/>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10</a:t>
              </a:r>
            </a:p>
          </p:txBody>
        </p:sp>
        <p:sp>
          <p:nvSpPr>
            <p:cNvPr id="158" name="Rectangle 157">
              <a:extLst>
                <a:ext uri="{FF2B5EF4-FFF2-40B4-BE49-F238E27FC236}">
                  <a16:creationId xmlns:a16="http://schemas.microsoft.com/office/drawing/2014/main" id="{3BB2FB2C-C2DA-CC4B-8D5D-4FC65974EE23}"/>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59" name="Rectangle 158">
              <a:extLst>
                <a:ext uri="{FF2B5EF4-FFF2-40B4-BE49-F238E27FC236}">
                  <a16:creationId xmlns:a16="http://schemas.microsoft.com/office/drawing/2014/main" id="{A0C44E05-EF75-4042-851E-BC3BEE2711DB}"/>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60" name="Rectangle 159">
              <a:extLst>
                <a:ext uri="{FF2B5EF4-FFF2-40B4-BE49-F238E27FC236}">
                  <a16:creationId xmlns:a16="http://schemas.microsoft.com/office/drawing/2014/main" id="{CC80AB9E-0FF2-FB42-8D51-2ABFD86C29F0}"/>
                </a:ext>
              </a:extLst>
            </p:cNvPr>
            <p:cNvSpPr/>
            <p:nvPr/>
          </p:nvSpPr>
          <p:spPr>
            <a:xfrm>
              <a:off x="4226520"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61" name="Rectangle 160">
              <a:extLst>
                <a:ext uri="{FF2B5EF4-FFF2-40B4-BE49-F238E27FC236}">
                  <a16:creationId xmlns:a16="http://schemas.microsoft.com/office/drawing/2014/main" id="{233BA1E1-C8CB-7E4E-B3C4-07C402A1CEC8}"/>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162" name="Group 161">
            <a:extLst>
              <a:ext uri="{FF2B5EF4-FFF2-40B4-BE49-F238E27FC236}">
                <a16:creationId xmlns:a16="http://schemas.microsoft.com/office/drawing/2014/main" id="{E7E381A3-1A33-A44C-9856-5EF0EA5A5CC0}"/>
              </a:ext>
            </a:extLst>
          </p:cNvPr>
          <p:cNvGrpSpPr/>
          <p:nvPr/>
        </p:nvGrpSpPr>
        <p:grpSpPr>
          <a:xfrm>
            <a:off x="3357082" y="3713379"/>
            <a:ext cx="969870" cy="969870"/>
            <a:chOff x="3313739" y="2271697"/>
            <a:chExt cx="1316984" cy="1316984"/>
          </a:xfrm>
        </p:grpSpPr>
        <p:sp>
          <p:nvSpPr>
            <p:cNvPr id="163" name="Rectangle 162">
              <a:extLst>
                <a:ext uri="{FF2B5EF4-FFF2-40B4-BE49-F238E27FC236}">
                  <a16:creationId xmlns:a16="http://schemas.microsoft.com/office/drawing/2014/main" id="{22A99822-0B88-ED4E-9C40-318C74ADBE29}"/>
                </a:ext>
              </a:extLst>
            </p:cNvPr>
            <p:cNvSpPr/>
            <p:nvPr/>
          </p:nvSpPr>
          <p:spPr>
            <a:xfrm>
              <a:off x="3313739" y="2271697"/>
              <a:ext cx="1316984" cy="1316984"/>
            </a:xfrm>
            <a:prstGeom prst="rect">
              <a:avLst/>
            </a:prstGeom>
            <a:solidFill>
              <a:srgbClr val="919191"/>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sp>
          <p:nvSpPr>
            <p:cNvPr id="164" name="Rectangle 163">
              <a:extLst>
                <a:ext uri="{FF2B5EF4-FFF2-40B4-BE49-F238E27FC236}">
                  <a16:creationId xmlns:a16="http://schemas.microsoft.com/office/drawing/2014/main" id="{155D2EF7-A090-814A-BF11-91EA6D1F8BBA}"/>
                </a:ext>
              </a:extLst>
            </p:cNvPr>
            <p:cNvSpPr/>
            <p:nvPr/>
          </p:nvSpPr>
          <p:spPr>
            <a:xfrm>
              <a:off x="3315137" y="2701848"/>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65" name="Rectangle 164">
              <a:extLst>
                <a:ext uri="{FF2B5EF4-FFF2-40B4-BE49-F238E27FC236}">
                  <a16:creationId xmlns:a16="http://schemas.microsoft.com/office/drawing/2014/main" id="{BBE9AEC1-C66C-B848-B92E-C10D0F3257F8}"/>
                </a:ext>
              </a:extLst>
            </p:cNvPr>
            <p:cNvSpPr/>
            <p:nvPr/>
          </p:nvSpPr>
          <p:spPr>
            <a:xfrm>
              <a:off x="3775354" y="2274826"/>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66" name="Rectangle 165">
              <a:extLst>
                <a:ext uri="{FF2B5EF4-FFF2-40B4-BE49-F238E27FC236}">
                  <a16:creationId xmlns:a16="http://schemas.microsoft.com/office/drawing/2014/main" id="{B5EFF67E-A215-B14F-B891-5B045BC62E40}"/>
                </a:ext>
              </a:extLst>
            </p:cNvPr>
            <p:cNvSpPr/>
            <p:nvPr/>
          </p:nvSpPr>
          <p:spPr>
            <a:xfrm>
              <a:off x="4226519" y="2707884"/>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67" name="Rectangle 166">
              <a:extLst>
                <a:ext uri="{FF2B5EF4-FFF2-40B4-BE49-F238E27FC236}">
                  <a16:creationId xmlns:a16="http://schemas.microsoft.com/office/drawing/2014/main" id="{34E6E966-34CF-8047-81AB-5CF60DEDD53B}"/>
                </a:ext>
              </a:extLst>
            </p:cNvPr>
            <p:cNvSpPr/>
            <p:nvPr/>
          </p:nvSpPr>
          <p:spPr>
            <a:xfrm>
              <a:off x="3781390" y="3186209"/>
              <a:ext cx="401186" cy="401186"/>
            </a:xfrm>
            <a:prstGeom prst="rect">
              <a:avLst/>
            </a:prstGeom>
            <a:solidFill>
              <a:srgbClr val="FFFFFF"/>
            </a:solidFill>
            <a:ln w="19050" cap="rnd" cmpd="sng" algn="ctr">
              <a:solidFill>
                <a:srgbClr val="919191">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168" name="Straight Connector 167">
            <a:extLst>
              <a:ext uri="{FF2B5EF4-FFF2-40B4-BE49-F238E27FC236}">
                <a16:creationId xmlns:a16="http://schemas.microsoft.com/office/drawing/2014/main" id="{2087D8B5-7A0C-2A48-B7C2-DD89E22AF388}"/>
              </a:ext>
            </a:extLst>
          </p:cNvPr>
          <p:cNvCxnSpPr>
            <a:cxnSpLocks/>
          </p:cNvCxnSpPr>
          <p:nvPr/>
        </p:nvCxnSpPr>
        <p:spPr>
          <a:xfrm>
            <a:off x="2720784" y="2947337"/>
            <a:ext cx="664145" cy="1731"/>
          </a:xfrm>
          <a:prstGeom prst="line">
            <a:avLst/>
          </a:prstGeom>
          <a:noFill/>
          <a:ln w="76200" cap="rnd" cmpd="sng" algn="ctr">
            <a:solidFill>
              <a:srgbClr val="181F79"/>
            </a:solidFill>
            <a:prstDash val="solid"/>
          </a:ln>
          <a:effectLst/>
        </p:spPr>
      </p:cxnSp>
      <p:sp>
        <p:nvSpPr>
          <p:cNvPr id="169" name="Oval 168">
            <a:extLst>
              <a:ext uri="{FF2B5EF4-FFF2-40B4-BE49-F238E27FC236}">
                <a16:creationId xmlns:a16="http://schemas.microsoft.com/office/drawing/2014/main" id="{AFAB803C-D6E2-1A44-83E3-A9F0D67B2FC0}"/>
              </a:ext>
            </a:extLst>
          </p:cNvPr>
          <p:cNvSpPr/>
          <p:nvPr/>
        </p:nvSpPr>
        <p:spPr>
          <a:xfrm>
            <a:off x="4950492" y="2782738"/>
            <a:ext cx="314019" cy="314019"/>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5</a:t>
            </a:r>
          </a:p>
        </p:txBody>
      </p:sp>
      <p:sp>
        <p:nvSpPr>
          <p:cNvPr id="170" name="Oval 169">
            <a:extLst>
              <a:ext uri="{FF2B5EF4-FFF2-40B4-BE49-F238E27FC236}">
                <a16:creationId xmlns:a16="http://schemas.microsoft.com/office/drawing/2014/main" id="{A00DB641-3F0F-594D-89EA-DB8478588EA4}"/>
              </a:ext>
            </a:extLst>
          </p:cNvPr>
          <p:cNvSpPr/>
          <p:nvPr/>
        </p:nvSpPr>
        <p:spPr>
          <a:xfrm>
            <a:off x="3675495" y="4929046"/>
            <a:ext cx="306685" cy="306685"/>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9</a:t>
            </a:r>
          </a:p>
        </p:txBody>
      </p:sp>
      <p:sp>
        <p:nvSpPr>
          <p:cNvPr id="171" name="Oval 170">
            <a:extLst>
              <a:ext uri="{FF2B5EF4-FFF2-40B4-BE49-F238E27FC236}">
                <a16:creationId xmlns:a16="http://schemas.microsoft.com/office/drawing/2014/main" id="{8300915B-48DF-B345-B896-576E17ECEA69}"/>
              </a:ext>
            </a:extLst>
          </p:cNvPr>
          <p:cNvSpPr/>
          <p:nvPr/>
        </p:nvSpPr>
        <p:spPr>
          <a:xfrm>
            <a:off x="2058208" y="1854454"/>
            <a:ext cx="314581" cy="314581"/>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6</a:t>
            </a:r>
          </a:p>
        </p:txBody>
      </p:sp>
      <p:grpSp>
        <p:nvGrpSpPr>
          <p:cNvPr id="172" name="Group 171">
            <a:extLst>
              <a:ext uri="{FF2B5EF4-FFF2-40B4-BE49-F238E27FC236}">
                <a16:creationId xmlns:a16="http://schemas.microsoft.com/office/drawing/2014/main" id="{85F595AD-0DDB-3A49-B172-99ED1394241B}"/>
              </a:ext>
            </a:extLst>
          </p:cNvPr>
          <p:cNvGrpSpPr/>
          <p:nvPr/>
        </p:nvGrpSpPr>
        <p:grpSpPr>
          <a:xfrm>
            <a:off x="718923" y="3958824"/>
            <a:ext cx="470001" cy="400110"/>
            <a:chOff x="7594106" y="5750087"/>
            <a:chExt cx="470001" cy="400110"/>
          </a:xfrm>
        </p:grpSpPr>
        <p:sp>
          <p:nvSpPr>
            <p:cNvPr id="173" name="Oval 172">
              <a:extLst>
                <a:ext uri="{FF2B5EF4-FFF2-40B4-BE49-F238E27FC236}">
                  <a16:creationId xmlns:a16="http://schemas.microsoft.com/office/drawing/2014/main" id="{B8D1E9D6-6077-444C-9893-30792932A8BC}"/>
                </a:ext>
              </a:extLst>
            </p:cNvPr>
            <p:cNvSpPr/>
            <p:nvPr/>
          </p:nvSpPr>
          <p:spPr>
            <a:xfrm>
              <a:off x="7658036" y="5769103"/>
              <a:ext cx="333986" cy="333986"/>
            </a:xfrm>
            <a:prstGeom prst="ellipse">
              <a:avLst/>
            </a:prstGeom>
            <a:solidFill>
              <a:srgbClr val="E76618"/>
            </a:solidFill>
            <a:ln w="19050" cap="rnd" cmpd="sng" algn="ctr">
              <a:solidFill>
                <a:srgbClr val="181F7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74" name="Rectangle 173">
              <a:extLst>
                <a:ext uri="{FF2B5EF4-FFF2-40B4-BE49-F238E27FC236}">
                  <a16:creationId xmlns:a16="http://schemas.microsoft.com/office/drawing/2014/main" id="{1BCB385E-EB68-3C49-B24B-F57FC26FED8C}"/>
                </a:ext>
              </a:extLst>
            </p:cNvPr>
            <p:cNvSpPr/>
            <p:nvPr/>
          </p:nvSpPr>
          <p:spPr>
            <a:xfrm>
              <a:off x="7594106" y="5750087"/>
              <a:ext cx="470001"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FFFFFF"/>
                  </a:solidFill>
                  <a:effectLst>
                    <a:outerShdw blurRad="38100" dist="19050" dir="2700000" algn="tl" rotWithShape="0">
                      <a:srgbClr val="000000">
                        <a:alpha val="40000"/>
                      </a:srgbClr>
                    </a:outerShdw>
                  </a:effectLst>
                  <a:uLnTx/>
                  <a:uFillTx/>
                  <a:latin typeface="Trebuchet MS" panose="020B0603020202020204"/>
                </a:rPr>
                <a:t>10</a:t>
              </a:r>
            </a:p>
          </p:txBody>
        </p:sp>
      </p:grpSp>
      <p:grpSp>
        <p:nvGrpSpPr>
          <p:cNvPr id="175" name="Group 174">
            <a:extLst>
              <a:ext uri="{FF2B5EF4-FFF2-40B4-BE49-F238E27FC236}">
                <a16:creationId xmlns:a16="http://schemas.microsoft.com/office/drawing/2014/main" id="{CF732377-373A-1D49-9581-B0AABA5AB111}"/>
              </a:ext>
            </a:extLst>
          </p:cNvPr>
          <p:cNvGrpSpPr/>
          <p:nvPr/>
        </p:nvGrpSpPr>
        <p:grpSpPr>
          <a:xfrm>
            <a:off x="2542826" y="3023893"/>
            <a:ext cx="1095173" cy="1109659"/>
            <a:chOff x="3358483" y="3831696"/>
            <a:chExt cx="1095173" cy="1109659"/>
          </a:xfrm>
        </p:grpSpPr>
        <p:grpSp>
          <p:nvGrpSpPr>
            <p:cNvPr id="176" name="Group 175">
              <a:extLst>
                <a:ext uri="{FF2B5EF4-FFF2-40B4-BE49-F238E27FC236}">
                  <a16:creationId xmlns:a16="http://schemas.microsoft.com/office/drawing/2014/main" id="{9F378120-0C9B-8648-917D-C1E8BA04805A}"/>
                </a:ext>
              </a:extLst>
            </p:cNvPr>
            <p:cNvGrpSpPr/>
            <p:nvPr/>
          </p:nvGrpSpPr>
          <p:grpSpPr>
            <a:xfrm>
              <a:off x="3378924" y="3831696"/>
              <a:ext cx="1065485" cy="1109659"/>
              <a:chOff x="4316649" y="1697283"/>
              <a:chExt cx="2037523" cy="2121997"/>
            </a:xfrm>
          </p:grpSpPr>
          <p:sp>
            <p:nvSpPr>
              <p:cNvPr id="178" name="Arrow: Curved Down 43">
                <a:extLst>
                  <a:ext uri="{FF2B5EF4-FFF2-40B4-BE49-F238E27FC236}">
                    <a16:creationId xmlns:a16="http://schemas.microsoft.com/office/drawing/2014/main" id="{3C837D9A-7B04-2146-82AC-DE91BA725736}"/>
                  </a:ext>
                </a:extLst>
              </p:cNvPr>
              <p:cNvSpPr/>
              <p:nvPr/>
            </p:nvSpPr>
            <p:spPr>
              <a:xfrm rot="329651" flipH="1">
                <a:off x="4815062" y="1697283"/>
                <a:ext cx="993049"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179" name="Arrow: Curved Down 44">
                <a:extLst>
                  <a:ext uri="{FF2B5EF4-FFF2-40B4-BE49-F238E27FC236}">
                    <a16:creationId xmlns:a16="http://schemas.microsoft.com/office/drawing/2014/main" id="{D5AD0DB6-18E5-8241-85B8-200197382E86}"/>
                  </a:ext>
                </a:extLst>
              </p:cNvPr>
              <p:cNvSpPr/>
              <p:nvPr/>
            </p:nvSpPr>
            <p:spPr>
              <a:xfrm rot="16200000" flipH="1">
                <a:off x="4005334" y="2521118"/>
                <a:ext cx="990600"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180" name="Arrow: Curved Down 45">
                <a:extLst>
                  <a:ext uri="{FF2B5EF4-FFF2-40B4-BE49-F238E27FC236}">
                    <a16:creationId xmlns:a16="http://schemas.microsoft.com/office/drawing/2014/main" id="{3E2345C5-F570-3643-9D0A-8AF6A74A505D}"/>
                  </a:ext>
                </a:extLst>
              </p:cNvPr>
              <p:cNvSpPr/>
              <p:nvPr/>
            </p:nvSpPr>
            <p:spPr>
              <a:xfrm rot="11279851" flipH="1">
                <a:off x="4855743" y="3413597"/>
                <a:ext cx="962334" cy="405683"/>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181" name="Arrow: Curved Down 46">
                <a:extLst>
                  <a:ext uri="{FF2B5EF4-FFF2-40B4-BE49-F238E27FC236}">
                    <a16:creationId xmlns:a16="http://schemas.microsoft.com/office/drawing/2014/main" id="{B593183F-2138-B844-8DCC-3B0CE2E6FB9F}"/>
                  </a:ext>
                </a:extLst>
              </p:cNvPr>
              <p:cNvSpPr/>
              <p:nvPr/>
            </p:nvSpPr>
            <p:spPr>
              <a:xfrm rot="5552345" flipH="1">
                <a:off x="5629433" y="2468657"/>
                <a:ext cx="1012224" cy="437255"/>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grpSp>
        <p:sp>
          <p:nvSpPr>
            <p:cNvPr id="177" name="Rectangle 176">
              <a:extLst>
                <a:ext uri="{FF2B5EF4-FFF2-40B4-BE49-F238E27FC236}">
                  <a16:creationId xmlns:a16="http://schemas.microsoft.com/office/drawing/2014/main" id="{045C6687-B2F2-664D-A6FD-F97AE9AC57CC}"/>
                </a:ext>
              </a:extLst>
            </p:cNvPr>
            <p:cNvSpPr/>
            <p:nvPr/>
          </p:nvSpPr>
          <p:spPr>
            <a:xfrm>
              <a:off x="3358483" y="415873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rebuchet MS" panose="020B0603020202020204"/>
                  <a:ea typeface="+mn-ea"/>
                  <a:cs typeface="+mn-cs"/>
                </a:rPr>
                <a:t>Deadlock</a:t>
              </a:r>
            </a:p>
          </p:txBody>
        </p:sp>
      </p:grpSp>
      <p:cxnSp>
        <p:nvCxnSpPr>
          <p:cNvPr id="182" name="Straight Connector 181">
            <a:extLst>
              <a:ext uri="{FF2B5EF4-FFF2-40B4-BE49-F238E27FC236}">
                <a16:creationId xmlns:a16="http://schemas.microsoft.com/office/drawing/2014/main" id="{A8F1283D-C207-384D-B6A4-B331616C3A07}"/>
              </a:ext>
            </a:extLst>
          </p:cNvPr>
          <p:cNvCxnSpPr>
            <a:cxnSpLocks/>
          </p:cNvCxnSpPr>
          <p:nvPr/>
        </p:nvCxnSpPr>
        <p:spPr>
          <a:xfrm>
            <a:off x="4329695" y="4202324"/>
            <a:ext cx="455861" cy="0"/>
          </a:xfrm>
          <a:prstGeom prst="line">
            <a:avLst/>
          </a:prstGeom>
          <a:noFill/>
          <a:ln w="76200" cap="rnd" cmpd="sng" algn="ctr">
            <a:solidFill>
              <a:srgbClr val="181F79"/>
            </a:solidFill>
            <a:prstDash val="solid"/>
          </a:ln>
          <a:effectLst/>
        </p:spPr>
      </p:cxnSp>
      <p:cxnSp>
        <p:nvCxnSpPr>
          <p:cNvPr id="183" name="Straight Connector 182">
            <a:extLst>
              <a:ext uri="{FF2B5EF4-FFF2-40B4-BE49-F238E27FC236}">
                <a16:creationId xmlns:a16="http://schemas.microsoft.com/office/drawing/2014/main" id="{EB460197-23E9-FD4B-961B-23FF38636E3B}"/>
              </a:ext>
            </a:extLst>
          </p:cNvPr>
          <p:cNvCxnSpPr>
            <a:cxnSpLocks/>
          </p:cNvCxnSpPr>
          <p:nvPr/>
        </p:nvCxnSpPr>
        <p:spPr>
          <a:xfrm>
            <a:off x="1292597" y="2944041"/>
            <a:ext cx="464860" cy="0"/>
          </a:xfrm>
          <a:prstGeom prst="line">
            <a:avLst/>
          </a:prstGeom>
          <a:noFill/>
          <a:ln w="76200" cap="rnd" cmpd="sng" algn="ctr">
            <a:solidFill>
              <a:srgbClr val="181F79"/>
            </a:solidFill>
            <a:prstDash val="solid"/>
          </a:ln>
          <a:effectLst/>
        </p:spPr>
      </p:cxnSp>
      <p:cxnSp>
        <p:nvCxnSpPr>
          <p:cNvPr id="184" name="Straight Arrow Connector 183">
            <a:extLst>
              <a:ext uri="{FF2B5EF4-FFF2-40B4-BE49-F238E27FC236}">
                <a16:creationId xmlns:a16="http://schemas.microsoft.com/office/drawing/2014/main" id="{34CB7F61-11A4-4340-ABD8-4686DAD1F410}"/>
              </a:ext>
            </a:extLst>
          </p:cNvPr>
          <p:cNvCxnSpPr>
            <a:cxnSpLocks/>
          </p:cNvCxnSpPr>
          <p:nvPr/>
        </p:nvCxnSpPr>
        <p:spPr>
          <a:xfrm>
            <a:off x="2756978" y="2699186"/>
            <a:ext cx="527124" cy="0"/>
          </a:xfrm>
          <a:prstGeom prst="straightConnector1">
            <a:avLst/>
          </a:prstGeom>
          <a:noFill/>
          <a:ln w="76200" cap="rnd" cmpd="sng" algn="ctr">
            <a:solidFill>
              <a:srgbClr val="E76618">
                <a:lumMod val="75000"/>
                <a:alpha val="50000"/>
              </a:srgbClr>
            </a:solidFill>
            <a:prstDash val="solid"/>
            <a:headEnd type="triangle"/>
            <a:tailEnd type="none"/>
          </a:ln>
          <a:effectLst/>
        </p:spPr>
      </p:cxnSp>
      <p:cxnSp>
        <p:nvCxnSpPr>
          <p:cNvPr id="185" name="Straight Arrow Connector 184">
            <a:extLst>
              <a:ext uri="{FF2B5EF4-FFF2-40B4-BE49-F238E27FC236}">
                <a16:creationId xmlns:a16="http://schemas.microsoft.com/office/drawing/2014/main" id="{33E734AB-F35D-4545-95DD-7FEA9B2D2F33}"/>
              </a:ext>
            </a:extLst>
          </p:cNvPr>
          <p:cNvCxnSpPr>
            <a:cxnSpLocks/>
          </p:cNvCxnSpPr>
          <p:nvPr/>
        </p:nvCxnSpPr>
        <p:spPr>
          <a:xfrm>
            <a:off x="4111340" y="3366160"/>
            <a:ext cx="0" cy="430306"/>
          </a:xfrm>
          <a:prstGeom prst="straightConnector1">
            <a:avLst/>
          </a:prstGeom>
          <a:noFill/>
          <a:ln w="76200" cap="rnd" cmpd="sng" algn="ctr">
            <a:solidFill>
              <a:srgbClr val="E76618">
                <a:lumMod val="75000"/>
                <a:alpha val="50000"/>
              </a:srgbClr>
            </a:solidFill>
            <a:prstDash val="solid"/>
            <a:headEnd type="triangle"/>
            <a:tailEnd type="none"/>
          </a:ln>
          <a:effectLst/>
        </p:spPr>
      </p:cxnSp>
      <p:cxnSp>
        <p:nvCxnSpPr>
          <p:cNvPr id="186" name="Straight Arrow Connector 185">
            <a:extLst>
              <a:ext uri="{FF2B5EF4-FFF2-40B4-BE49-F238E27FC236}">
                <a16:creationId xmlns:a16="http://schemas.microsoft.com/office/drawing/2014/main" id="{C805EBE9-9F93-3C4D-BE16-D2BA25AF73C9}"/>
              </a:ext>
            </a:extLst>
          </p:cNvPr>
          <p:cNvCxnSpPr>
            <a:cxnSpLocks/>
          </p:cNvCxnSpPr>
          <p:nvPr/>
        </p:nvCxnSpPr>
        <p:spPr>
          <a:xfrm flipV="1">
            <a:off x="1983118" y="3354303"/>
            <a:ext cx="0" cy="442856"/>
          </a:xfrm>
          <a:prstGeom prst="straightConnector1">
            <a:avLst/>
          </a:prstGeom>
          <a:noFill/>
          <a:ln w="76200" cap="rnd" cmpd="sng" algn="ctr">
            <a:solidFill>
              <a:srgbClr val="E76618">
                <a:lumMod val="75000"/>
                <a:alpha val="50000"/>
              </a:srgbClr>
            </a:solidFill>
            <a:prstDash val="solid"/>
            <a:headEnd type="triangle"/>
            <a:tailEnd type="none"/>
          </a:ln>
          <a:effectLst/>
        </p:spPr>
      </p:cxnSp>
      <p:cxnSp>
        <p:nvCxnSpPr>
          <p:cNvPr id="187" name="Straight Arrow Connector 186">
            <a:extLst>
              <a:ext uri="{FF2B5EF4-FFF2-40B4-BE49-F238E27FC236}">
                <a16:creationId xmlns:a16="http://schemas.microsoft.com/office/drawing/2014/main" id="{7B90B919-4873-F244-B12C-2A57734F494A}"/>
              </a:ext>
            </a:extLst>
          </p:cNvPr>
          <p:cNvCxnSpPr>
            <a:cxnSpLocks/>
          </p:cNvCxnSpPr>
          <p:nvPr/>
        </p:nvCxnSpPr>
        <p:spPr>
          <a:xfrm flipH="1">
            <a:off x="2756249" y="4413645"/>
            <a:ext cx="528917" cy="0"/>
          </a:xfrm>
          <a:prstGeom prst="straightConnector1">
            <a:avLst/>
          </a:prstGeom>
          <a:noFill/>
          <a:ln w="76200" cap="rnd" cmpd="sng" algn="ctr">
            <a:solidFill>
              <a:srgbClr val="E76618">
                <a:lumMod val="75000"/>
                <a:alpha val="50000"/>
              </a:srgbClr>
            </a:solidFill>
            <a:prstDash val="solid"/>
            <a:headEnd type="triangle"/>
            <a:tailEnd type="none"/>
          </a:ln>
          <a:effectLst/>
        </p:spPr>
      </p:cxnSp>
      <p:grpSp>
        <p:nvGrpSpPr>
          <p:cNvPr id="188" name="Group 187">
            <a:extLst>
              <a:ext uri="{FF2B5EF4-FFF2-40B4-BE49-F238E27FC236}">
                <a16:creationId xmlns:a16="http://schemas.microsoft.com/office/drawing/2014/main" id="{6C978754-C4D6-3D42-9C30-0BB497C9D59F}"/>
              </a:ext>
            </a:extLst>
          </p:cNvPr>
          <p:cNvGrpSpPr/>
          <p:nvPr/>
        </p:nvGrpSpPr>
        <p:grpSpPr>
          <a:xfrm>
            <a:off x="4377415" y="1234760"/>
            <a:ext cx="1823250" cy="765492"/>
            <a:chOff x="878618" y="4899027"/>
            <a:chExt cx="1853271" cy="765492"/>
          </a:xfrm>
        </p:grpSpPr>
        <p:sp>
          <p:nvSpPr>
            <p:cNvPr id="189" name="Oval 188">
              <a:extLst>
                <a:ext uri="{FF2B5EF4-FFF2-40B4-BE49-F238E27FC236}">
                  <a16:creationId xmlns:a16="http://schemas.microsoft.com/office/drawing/2014/main" id="{E8612133-EDC6-B049-A5E0-AB6DBEBF7E32}"/>
                </a:ext>
              </a:extLst>
            </p:cNvPr>
            <p:cNvSpPr/>
            <p:nvPr/>
          </p:nvSpPr>
          <p:spPr>
            <a:xfrm>
              <a:off x="878618" y="5390887"/>
              <a:ext cx="357096" cy="273632"/>
            </a:xfrm>
            <a:prstGeom prst="ellipse">
              <a:avLst/>
            </a:prstGeom>
            <a:solidFill>
              <a:srgbClr val="E76618"/>
            </a:solidFill>
            <a:ln w="19050" cap="rnd" cmpd="sng" algn="ctr">
              <a:solidFill>
                <a:srgbClr val="181F79">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Trebuchet MS" panose="020B0603020202020204"/>
                  <a:ea typeface="+mn-ea"/>
                  <a:cs typeface="+mn-cs"/>
                </a:rPr>
                <a:t>5</a:t>
              </a:r>
              <a:endParaRPr kumimoji="0" lang="en-US" sz="20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90" name="Callout: Line 57">
              <a:extLst>
                <a:ext uri="{FF2B5EF4-FFF2-40B4-BE49-F238E27FC236}">
                  <a16:creationId xmlns:a16="http://schemas.microsoft.com/office/drawing/2014/main" id="{93E719BD-5710-9044-BA2F-0665F31B99BD}"/>
                </a:ext>
              </a:extLst>
            </p:cNvPr>
            <p:cNvSpPr/>
            <p:nvPr/>
          </p:nvSpPr>
          <p:spPr>
            <a:xfrm>
              <a:off x="1615159" y="4899027"/>
              <a:ext cx="1116730" cy="493059"/>
            </a:xfrm>
            <a:prstGeom prst="borderCallout1">
              <a:avLst>
                <a:gd name="adj1" fmla="val 36697"/>
                <a:gd name="adj2" fmla="val 849"/>
                <a:gd name="adj3" fmla="val 112500"/>
                <a:gd name="adj4" fmla="val -38333"/>
              </a:avLst>
            </a:prstGeom>
            <a:solidFill>
              <a:srgbClr val="181F79">
                <a:lumMod val="75000"/>
              </a:srgbClr>
            </a:solidFill>
            <a:ln w="63500" cap="rnd" cmpd="sng" algn="ctr">
              <a:solidFill>
                <a:srgbClr val="181F7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mn-ea"/>
                  <a:cs typeface="+mn-cs"/>
                </a:rPr>
                <a:t>Destination Router-5</a:t>
              </a:r>
            </a:p>
          </p:txBody>
        </p:sp>
      </p:grpSp>
      <p:cxnSp>
        <p:nvCxnSpPr>
          <p:cNvPr id="191" name="Straight Connector 190">
            <a:extLst>
              <a:ext uri="{FF2B5EF4-FFF2-40B4-BE49-F238E27FC236}">
                <a16:creationId xmlns:a16="http://schemas.microsoft.com/office/drawing/2014/main" id="{AAD0D1CC-806A-9F40-AD8E-99110CE70386}"/>
              </a:ext>
            </a:extLst>
          </p:cNvPr>
          <p:cNvCxnSpPr>
            <a:cxnSpLocks/>
          </p:cNvCxnSpPr>
          <p:nvPr/>
        </p:nvCxnSpPr>
        <p:spPr>
          <a:xfrm flipV="1">
            <a:off x="3821539" y="2140532"/>
            <a:ext cx="0" cy="318918"/>
          </a:xfrm>
          <a:prstGeom prst="line">
            <a:avLst/>
          </a:prstGeom>
          <a:noFill/>
          <a:ln w="76200" cap="rnd" cmpd="sng" algn="ctr">
            <a:solidFill>
              <a:srgbClr val="181F79"/>
            </a:solidFill>
            <a:prstDash val="solid"/>
          </a:ln>
          <a:effectLst/>
        </p:spPr>
      </p:cxnSp>
      <p:sp>
        <p:nvSpPr>
          <p:cNvPr id="192" name="Cloud 191">
            <a:extLst>
              <a:ext uri="{FF2B5EF4-FFF2-40B4-BE49-F238E27FC236}">
                <a16:creationId xmlns:a16="http://schemas.microsoft.com/office/drawing/2014/main" id="{CB196B0F-AB8C-AA4E-BB30-D345C6C813C8}"/>
              </a:ext>
            </a:extLst>
          </p:cNvPr>
          <p:cNvSpPr/>
          <p:nvPr/>
        </p:nvSpPr>
        <p:spPr>
          <a:xfrm rot="16703736">
            <a:off x="4266974" y="3044953"/>
            <a:ext cx="2115884" cy="1196199"/>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193" name="Cloud 192">
            <a:extLst>
              <a:ext uri="{FF2B5EF4-FFF2-40B4-BE49-F238E27FC236}">
                <a16:creationId xmlns:a16="http://schemas.microsoft.com/office/drawing/2014/main" id="{3F6BBA85-60A4-734F-99D6-6516A5F6EF7F}"/>
              </a:ext>
            </a:extLst>
          </p:cNvPr>
          <p:cNvSpPr/>
          <p:nvPr/>
        </p:nvSpPr>
        <p:spPr>
          <a:xfrm rot="16507793">
            <a:off x="-350795" y="2955936"/>
            <a:ext cx="2235152" cy="1339073"/>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194" name="Cloud 193">
            <a:extLst>
              <a:ext uri="{FF2B5EF4-FFF2-40B4-BE49-F238E27FC236}">
                <a16:creationId xmlns:a16="http://schemas.microsoft.com/office/drawing/2014/main" id="{9D64C3C5-21D5-754F-8082-BD77150DC2CC}"/>
              </a:ext>
            </a:extLst>
          </p:cNvPr>
          <p:cNvSpPr/>
          <p:nvPr/>
        </p:nvSpPr>
        <p:spPr>
          <a:xfrm>
            <a:off x="1844951" y="1150191"/>
            <a:ext cx="2368292" cy="1206752"/>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195" name="Rectangle 194">
            <a:extLst>
              <a:ext uri="{FF2B5EF4-FFF2-40B4-BE49-F238E27FC236}">
                <a16:creationId xmlns:a16="http://schemas.microsoft.com/office/drawing/2014/main" id="{6E5D22F0-BD23-514E-B7AA-912AFA6A0565}"/>
              </a:ext>
            </a:extLst>
          </p:cNvPr>
          <p:cNvSpPr/>
          <p:nvPr/>
        </p:nvSpPr>
        <p:spPr>
          <a:xfrm>
            <a:off x="2324899" y="1486682"/>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196" name="Rectangle 195">
            <a:extLst>
              <a:ext uri="{FF2B5EF4-FFF2-40B4-BE49-F238E27FC236}">
                <a16:creationId xmlns:a16="http://schemas.microsoft.com/office/drawing/2014/main" id="{7CC1FD1E-D37A-9D4E-9718-E3603196976B}"/>
              </a:ext>
            </a:extLst>
          </p:cNvPr>
          <p:cNvSpPr/>
          <p:nvPr/>
        </p:nvSpPr>
        <p:spPr>
          <a:xfrm rot="16200000">
            <a:off x="-37086" y="3367120"/>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197" name="Rectangle 196">
            <a:extLst>
              <a:ext uri="{FF2B5EF4-FFF2-40B4-BE49-F238E27FC236}">
                <a16:creationId xmlns:a16="http://schemas.microsoft.com/office/drawing/2014/main" id="{A988C458-70E2-9A4C-82CA-2DA447D26F9E}"/>
              </a:ext>
            </a:extLst>
          </p:cNvPr>
          <p:cNvSpPr/>
          <p:nvPr/>
        </p:nvSpPr>
        <p:spPr>
          <a:xfrm rot="16200000">
            <a:off x="4500814" y="3389945"/>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sp>
        <p:nvSpPr>
          <p:cNvPr id="198" name="Cloud 197">
            <a:extLst>
              <a:ext uri="{FF2B5EF4-FFF2-40B4-BE49-F238E27FC236}">
                <a16:creationId xmlns:a16="http://schemas.microsoft.com/office/drawing/2014/main" id="{8DEA926F-0D1C-5D40-90B7-8AA48940BAAC}"/>
              </a:ext>
            </a:extLst>
          </p:cNvPr>
          <p:cNvSpPr/>
          <p:nvPr/>
        </p:nvSpPr>
        <p:spPr>
          <a:xfrm rot="158227">
            <a:off x="1815877" y="4825966"/>
            <a:ext cx="2418968" cy="1240898"/>
          </a:xfrm>
          <a:prstGeom prst="cloud">
            <a:avLst/>
          </a:prstGeom>
          <a:solidFill>
            <a:srgbClr val="181F79">
              <a:alpha val="51000"/>
            </a:srgbClr>
          </a:solidFill>
          <a:ln w="19050" cap="rnd" cmpd="sng" algn="ctr">
            <a:solidFill>
              <a:srgbClr val="181F7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sp>
        <p:nvSpPr>
          <p:cNvPr id="199" name="Rectangle 198">
            <a:extLst>
              <a:ext uri="{FF2B5EF4-FFF2-40B4-BE49-F238E27FC236}">
                <a16:creationId xmlns:a16="http://schemas.microsoft.com/office/drawing/2014/main" id="{80683223-962D-D34C-839B-C053B808129C}"/>
              </a:ext>
            </a:extLst>
          </p:cNvPr>
          <p:cNvSpPr/>
          <p:nvPr/>
        </p:nvSpPr>
        <p:spPr>
          <a:xfrm>
            <a:off x="2229507" y="5218930"/>
            <a:ext cx="1503938" cy="400110"/>
          </a:xfrm>
          <a:prstGeom prst="rect">
            <a:avLst/>
          </a:prstGeom>
          <a:noFill/>
          <a:ln>
            <a:noFill/>
          </a:ln>
        </p:spPr>
        <p:txBody>
          <a:bodyPr wrap="square" lIns="91440" tIns="45720" rIns="91440" bIns="45720">
            <a:spAutoFit/>
          </a:bodyPr>
          <a:lstStyle/>
          <a:p>
            <a:pPr algn="ctr"/>
            <a:r>
              <a:rPr lang="en-US" sz="2000" dirty="0">
                <a:ln w="0"/>
                <a:solidFill>
                  <a:srgbClr val="FFFFFF"/>
                </a:solidFill>
                <a:effectLst>
                  <a:outerShdw blurRad="38100" dist="19050" dir="2700000" algn="tl" rotWithShape="0">
                    <a:srgbClr val="000000">
                      <a:alpha val="40000"/>
                    </a:srgbClr>
                  </a:outerShdw>
                </a:effectLst>
                <a:latin typeface="Trebuchet MS" panose="020B0603020202020204"/>
              </a:rPr>
              <a:t>Network</a:t>
            </a:r>
          </a:p>
        </p:txBody>
      </p:sp>
      <p:cxnSp>
        <p:nvCxnSpPr>
          <p:cNvPr id="254" name="Straight Connector 253">
            <a:extLst>
              <a:ext uri="{FF2B5EF4-FFF2-40B4-BE49-F238E27FC236}">
                <a16:creationId xmlns:a16="http://schemas.microsoft.com/office/drawing/2014/main" id="{C1E75DCA-1F48-2140-A1E5-81D7CF6F7A08}"/>
              </a:ext>
            </a:extLst>
          </p:cNvPr>
          <p:cNvCxnSpPr/>
          <p:nvPr/>
        </p:nvCxnSpPr>
        <p:spPr>
          <a:xfrm>
            <a:off x="6644317" y="742106"/>
            <a:ext cx="0" cy="5353095"/>
          </a:xfrm>
          <a:prstGeom prst="line">
            <a:avLst/>
          </a:prstGeom>
        </p:spPr>
        <p:style>
          <a:lnRef idx="3">
            <a:schemeClr val="dk1"/>
          </a:lnRef>
          <a:fillRef idx="0">
            <a:schemeClr val="dk1"/>
          </a:fillRef>
          <a:effectRef idx="2">
            <a:schemeClr val="dk1"/>
          </a:effectRef>
          <a:fontRef idx="minor">
            <a:schemeClr val="tx1"/>
          </a:fontRef>
        </p:style>
      </p:cxnSp>
      <p:sp>
        <p:nvSpPr>
          <p:cNvPr id="258" name="TextBox 257">
            <a:extLst>
              <a:ext uri="{FF2B5EF4-FFF2-40B4-BE49-F238E27FC236}">
                <a16:creationId xmlns:a16="http://schemas.microsoft.com/office/drawing/2014/main" id="{4EFCAF98-7218-4F4B-8752-40B868F799A7}"/>
              </a:ext>
            </a:extLst>
          </p:cNvPr>
          <p:cNvSpPr txBox="1"/>
          <p:nvPr/>
        </p:nvSpPr>
        <p:spPr>
          <a:xfrm>
            <a:off x="4769915" y="5102265"/>
            <a:ext cx="1379082" cy="646331"/>
          </a:xfrm>
          <a:prstGeom prst="rect">
            <a:avLst/>
          </a:prstGeom>
          <a:noFill/>
        </p:spPr>
        <p:txBody>
          <a:bodyPr wrap="square" rtlCol="0">
            <a:spAutoFit/>
          </a:bodyPr>
          <a:lstStyle/>
          <a:p>
            <a:r>
              <a:rPr lang="en-US" b="1" dirty="0">
                <a:highlight>
                  <a:srgbClr val="FFFF00"/>
                </a:highlight>
              </a:rPr>
              <a:t>Routing Deadlocks</a:t>
            </a:r>
          </a:p>
        </p:txBody>
      </p:sp>
      <p:grpSp>
        <p:nvGrpSpPr>
          <p:cNvPr id="263" name="Group 262">
            <a:extLst>
              <a:ext uri="{FF2B5EF4-FFF2-40B4-BE49-F238E27FC236}">
                <a16:creationId xmlns:a16="http://schemas.microsoft.com/office/drawing/2014/main" id="{C524E8CE-2361-6449-801E-494BE2E7439A}"/>
              </a:ext>
            </a:extLst>
          </p:cNvPr>
          <p:cNvGrpSpPr/>
          <p:nvPr/>
        </p:nvGrpSpPr>
        <p:grpSpPr>
          <a:xfrm>
            <a:off x="6516949" y="762799"/>
            <a:ext cx="5851393" cy="4509142"/>
            <a:chOff x="6516949" y="762799"/>
            <a:chExt cx="5851393" cy="4509142"/>
          </a:xfrm>
        </p:grpSpPr>
        <p:sp>
          <p:nvSpPr>
            <p:cNvPr id="243" name="TextBox 242">
              <a:extLst>
                <a:ext uri="{FF2B5EF4-FFF2-40B4-BE49-F238E27FC236}">
                  <a16:creationId xmlns:a16="http://schemas.microsoft.com/office/drawing/2014/main" id="{CA614C84-5D3B-D84E-9902-833DB0A17959}"/>
                </a:ext>
              </a:extLst>
            </p:cNvPr>
            <p:cNvSpPr txBox="1"/>
            <p:nvPr/>
          </p:nvSpPr>
          <p:spPr>
            <a:xfrm>
              <a:off x="6516949" y="2270288"/>
              <a:ext cx="1158158" cy="923330"/>
            </a:xfrm>
            <a:prstGeom prst="rect">
              <a:avLst/>
            </a:prstGeom>
            <a:noFill/>
            <a:ln>
              <a:noFill/>
            </a:ln>
          </p:spPr>
          <p:txBody>
            <a:bodyPr wrap="square" rtlCol="0">
              <a:spAutoFit/>
            </a:bodyPr>
            <a:lstStyle/>
            <a:p>
              <a:pPr algn="ctr"/>
              <a:r>
                <a:rPr lang="en-US" i="1" dirty="0"/>
                <a:t>Finite Network Buffers</a:t>
              </a:r>
            </a:p>
          </p:txBody>
        </p:sp>
        <p:sp>
          <p:nvSpPr>
            <p:cNvPr id="246" name="TextBox 245">
              <a:extLst>
                <a:ext uri="{FF2B5EF4-FFF2-40B4-BE49-F238E27FC236}">
                  <a16:creationId xmlns:a16="http://schemas.microsoft.com/office/drawing/2014/main" id="{02962177-3EC0-9E4D-90C6-E0062A70A079}"/>
                </a:ext>
              </a:extLst>
            </p:cNvPr>
            <p:cNvSpPr txBox="1"/>
            <p:nvPr/>
          </p:nvSpPr>
          <p:spPr>
            <a:xfrm>
              <a:off x="6569223" y="1351995"/>
              <a:ext cx="1122243" cy="646331"/>
            </a:xfrm>
            <a:prstGeom prst="rect">
              <a:avLst/>
            </a:prstGeom>
            <a:noFill/>
            <a:ln>
              <a:noFill/>
            </a:ln>
          </p:spPr>
          <p:txBody>
            <a:bodyPr wrap="square" rtlCol="0">
              <a:spAutoFit/>
            </a:bodyPr>
            <a:lstStyle/>
            <a:p>
              <a:pPr algn="ctr"/>
              <a:r>
                <a:rPr lang="en-US" i="1" dirty="0"/>
                <a:t>Injection queue</a:t>
              </a:r>
            </a:p>
          </p:txBody>
        </p:sp>
        <p:sp>
          <p:nvSpPr>
            <p:cNvPr id="248" name="TextBox 247">
              <a:extLst>
                <a:ext uri="{FF2B5EF4-FFF2-40B4-BE49-F238E27FC236}">
                  <a16:creationId xmlns:a16="http://schemas.microsoft.com/office/drawing/2014/main" id="{3C7B396C-33D3-3341-A440-F889EB9CE092}"/>
                </a:ext>
              </a:extLst>
            </p:cNvPr>
            <p:cNvSpPr txBox="1"/>
            <p:nvPr/>
          </p:nvSpPr>
          <p:spPr>
            <a:xfrm>
              <a:off x="11116409" y="1314100"/>
              <a:ext cx="1251933" cy="646331"/>
            </a:xfrm>
            <a:prstGeom prst="rect">
              <a:avLst/>
            </a:prstGeom>
            <a:noFill/>
            <a:ln>
              <a:noFill/>
            </a:ln>
          </p:spPr>
          <p:txBody>
            <a:bodyPr wrap="square" rtlCol="0">
              <a:spAutoFit/>
            </a:bodyPr>
            <a:lstStyle/>
            <a:p>
              <a:pPr algn="ctr"/>
              <a:r>
                <a:rPr lang="en-US" i="1" dirty="0"/>
                <a:t>Ejection queue</a:t>
              </a:r>
            </a:p>
          </p:txBody>
        </p:sp>
        <p:sp>
          <p:nvSpPr>
            <p:cNvPr id="257" name="TextBox 256">
              <a:extLst>
                <a:ext uri="{FF2B5EF4-FFF2-40B4-BE49-F238E27FC236}">
                  <a16:creationId xmlns:a16="http://schemas.microsoft.com/office/drawing/2014/main" id="{F89DCEE3-F10B-C049-A565-8ADE51B3AB89}"/>
                </a:ext>
              </a:extLst>
            </p:cNvPr>
            <p:cNvSpPr txBox="1"/>
            <p:nvPr/>
          </p:nvSpPr>
          <p:spPr>
            <a:xfrm>
              <a:off x="6745819" y="3939396"/>
              <a:ext cx="1240845" cy="646331"/>
            </a:xfrm>
            <a:prstGeom prst="rect">
              <a:avLst/>
            </a:prstGeom>
            <a:noFill/>
          </p:spPr>
          <p:txBody>
            <a:bodyPr wrap="square" rtlCol="0">
              <a:spAutoFit/>
            </a:bodyPr>
            <a:lstStyle/>
            <a:p>
              <a:r>
                <a:rPr lang="en-US" b="1" dirty="0">
                  <a:highlight>
                    <a:srgbClr val="FFFF00"/>
                  </a:highlight>
                </a:rPr>
                <a:t>Protocol Deadlocks</a:t>
              </a:r>
            </a:p>
          </p:txBody>
        </p:sp>
        <p:grpSp>
          <p:nvGrpSpPr>
            <p:cNvPr id="262" name="Group 261">
              <a:extLst>
                <a:ext uri="{FF2B5EF4-FFF2-40B4-BE49-F238E27FC236}">
                  <a16:creationId xmlns:a16="http://schemas.microsoft.com/office/drawing/2014/main" id="{9708F7B4-163B-B84E-A78B-7E52FA05802A}"/>
                </a:ext>
              </a:extLst>
            </p:cNvPr>
            <p:cNvGrpSpPr/>
            <p:nvPr/>
          </p:nvGrpSpPr>
          <p:grpSpPr>
            <a:xfrm>
              <a:off x="7472056" y="762799"/>
              <a:ext cx="4156009" cy="4509142"/>
              <a:chOff x="7472056" y="762799"/>
              <a:chExt cx="4156009" cy="4509142"/>
            </a:xfrm>
          </p:grpSpPr>
          <p:sp>
            <p:nvSpPr>
              <p:cNvPr id="200" name="Left Brace 199">
                <a:extLst>
                  <a:ext uri="{FF2B5EF4-FFF2-40B4-BE49-F238E27FC236}">
                    <a16:creationId xmlns:a16="http://schemas.microsoft.com/office/drawing/2014/main" id="{830F9392-0C57-F844-BA1E-4C06558CEEDF}"/>
                  </a:ext>
                </a:extLst>
              </p:cNvPr>
              <p:cNvSpPr/>
              <p:nvPr/>
            </p:nvSpPr>
            <p:spPr>
              <a:xfrm>
                <a:off x="7573554" y="1876757"/>
                <a:ext cx="428948" cy="1471336"/>
              </a:xfrm>
              <a:prstGeom prst="leftBrace">
                <a:avLst>
                  <a:gd name="adj1" fmla="val 16766"/>
                  <a:gd name="adj2" fmla="val 509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Rounded Rectangle 200">
                <a:extLst>
                  <a:ext uri="{FF2B5EF4-FFF2-40B4-BE49-F238E27FC236}">
                    <a16:creationId xmlns:a16="http://schemas.microsoft.com/office/drawing/2014/main" id="{37A6E669-0D1F-494A-A8DB-ABAB41D12A14}"/>
                  </a:ext>
                </a:extLst>
              </p:cNvPr>
              <p:cNvSpPr/>
              <p:nvPr/>
            </p:nvSpPr>
            <p:spPr>
              <a:xfrm>
                <a:off x="7978759" y="762799"/>
                <a:ext cx="2731911" cy="5305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201">
                <a:extLst>
                  <a:ext uri="{FF2B5EF4-FFF2-40B4-BE49-F238E27FC236}">
                    <a16:creationId xmlns:a16="http://schemas.microsoft.com/office/drawing/2014/main" id="{84A05D41-D18A-E347-957C-722322D2D6E8}"/>
                  </a:ext>
                </a:extLst>
              </p:cNvPr>
              <p:cNvSpPr/>
              <p:nvPr/>
            </p:nvSpPr>
            <p:spPr>
              <a:xfrm>
                <a:off x="7978759" y="4741363"/>
                <a:ext cx="2731911" cy="5305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84482B8A-C363-4F4F-92EA-7F3B421D6936}"/>
                  </a:ext>
                </a:extLst>
              </p:cNvPr>
              <p:cNvSpPr/>
              <p:nvPr/>
            </p:nvSpPr>
            <p:spPr>
              <a:xfrm>
                <a:off x="8244244" y="1145891"/>
                <a:ext cx="530578" cy="14748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ectangle 203">
                <a:extLst>
                  <a:ext uri="{FF2B5EF4-FFF2-40B4-BE49-F238E27FC236}">
                    <a16:creationId xmlns:a16="http://schemas.microsoft.com/office/drawing/2014/main" id="{CD2142DC-1616-5E4B-8E9C-D3C26F32FEB6}"/>
                  </a:ext>
                </a:extLst>
              </p:cNvPr>
              <p:cNvSpPr/>
              <p:nvPr/>
            </p:nvSpPr>
            <p:spPr>
              <a:xfrm>
                <a:off x="9835782" y="4741363"/>
                <a:ext cx="530578" cy="15420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BBE6E98D-A251-7F4C-B43C-698177FB75ED}"/>
                  </a:ext>
                </a:extLst>
              </p:cNvPr>
              <p:cNvGrpSpPr/>
              <p:nvPr/>
            </p:nvGrpSpPr>
            <p:grpSpPr>
              <a:xfrm>
                <a:off x="8244244" y="1926086"/>
                <a:ext cx="530578" cy="1214877"/>
                <a:chOff x="5919125" y="2367158"/>
                <a:chExt cx="530578" cy="1214877"/>
              </a:xfrm>
            </p:grpSpPr>
            <p:sp>
              <p:nvSpPr>
                <p:cNvPr id="206" name="Rectangle 205">
                  <a:extLst>
                    <a:ext uri="{FF2B5EF4-FFF2-40B4-BE49-F238E27FC236}">
                      <a16:creationId xmlns:a16="http://schemas.microsoft.com/office/drawing/2014/main" id="{4C94F61C-B19B-8744-82F2-D6E7F4B2D7E8}"/>
                    </a:ext>
                  </a:extLst>
                </p:cNvPr>
                <p:cNvSpPr/>
                <p:nvPr/>
              </p:nvSpPr>
              <p:spPr>
                <a:xfrm>
                  <a:off x="5919125" y="2367158"/>
                  <a:ext cx="530578" cy="121487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a:extLst>
                    <a:ext uri="{FF2B5EF4-FFF2-40B4-BE49-F238E27FC236}">
                      <a16:creationId xmlns:a16="http://schemas.microsoft.com/office/drawing/2014/main" id="{49C18873-9A25-2549-A25A-BACF9981B623}"/>
                    </a:ext>
                  </a:extLst>
                </p:cNvPr>
                <p:cNvCxnSpPr>
                  <a:cxnSpLocks/>
                </p:cNvCxnSpPr>
                <p:nvPr/>
              </p:nvCxnSpPr>
              <p:spPr>
                <a:xfrm>
                  <a:off x="5919125" y="249113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541627E-02C6-FF48-9BDF-A7A752225D84}"/>
                    </a:ext>
                  </a:extLst>
                </p:cNvPr>
                <p:cNvCxnSpPr>
                  <a:cxnSpLocks/>
                </p:cNvCxnSpPr>
                <p:nvPr/>
              </p:nvCxnSpPr>
              <p:spPr>
                <a:xfrm>
                  <a:off x="5919125" y="260250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7BD6724-2FCE-7D42-889D-AA30B8139917}"/>
                    </a:ext>
                  </a:extLst>
                </p:cNvPr>
                <p:cNvCxnSpPr>
                  <a:cxnSpLocks/>
                </p:cNvCxnSpPr>
                <p:nvPr/>
              </p:nvCxnSpPr>
              <p:spPr>
                <a:xfrm>
                  <a:off x="5919125" y="2713870"/>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0DB02C2-FFEE-6F4E-B69F-9CD44F3C99E5}"/>
                    </a:ext>
                  </a:extLst>
                </p:cNvPr>
                <p:cNvCxnSpPr>
                  <a:cxnSpLocks/>
                </p:cNvCxnSpPr>
                <p:nvPr/>
              </p:nvCxnSpPr>
              <p:spPr>
                <a:xfrm>
                  <a:off x="5919125" y="28311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4F17991-C92B-DA44-810C-4CB9009C0A47}"/>
                    </a:ext>
                  </a:extLst>
                </p:cNvPr>
                <p:cNvCxnSpPr>
                  <a:cxnSpLocks/>
                </p:cNvCxnSpPr>
                <p:nvPr/>
              </p:nvCxnSpPr>
              <p:spPr>
                <a:xfrm>
                  <a:off x="5919125" y="2938183"/>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B10965F9-3861-A741-9103-0029FC5DAC40}"/>
                    </a:ext>
                  </a:extLst>
                </p:cNvPr>
                <p:cNvCxnSpPr>
                  <a:cxnSpLocks/>
                </p:cNvCxnSpPr>
                <p:nvPr/>
              </p:nvCxnSpPr>
              <p:spPr>
                <a:xfrm>
                  <a:off x="5919125" y="304955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007FC694-BFC7-7946-AF7C-A79B095AB6DA}"/>
                    </a:ext>
                  </a:extLst>
                </p:cNvPr>
                <p:cNvCxnSpPr>
                  <a:cxnSpLocks/>
                </p:cNvCxnSpPr>
                <p:nvPr/>
              </p:nvCxnSpPr>
              <p:spPr>
                <a:xfrm>
                  <a:off x="5919125" y="316092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1A40835-4782-7C4C-A7B3-E81A2F1A3D2B}"/>
                    </a:ext>
                  </a:extLst>
                </p:cNvPr>
                <p:cNvCxnSpPr>
                  <a:cxnSpLocks/>
                </p:cNvCxnSpPr>
                <p:nvPr/>
              </p:nvCxnSpPr>
              <p:spPr>
                <a:xfrm>
                  <a:off x="5919125" y="3266429"/>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89CFD52-5CBB-7847-BB5F-70569F27AA39}"/>
                    </a:ext>
                  </a:extLst>
                </p:cNvPr>
                <p:cNvCxnSpPr>
                  <a:cxnSpLocks/>
                </p:cNvCxnSpPr>
                <p:nvPr/>
              </p:nvCxnSpPr>
              <p:spPr>
                <a:xfrm>
                  <a:off x="5919125" y="33747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824AA92-4FE5-F44E-915B-AE0A022759C3}"/>
                    </a:ext>
                  </a:extLst>
                </p:cNvPr>
                <p:cNvCxnSpPr>
                  <a:cxnSpLocks/>
                </p:cNvCxnSpPr>
                <p:nvPr/>
              </p:nvCxnSpPr>
              <p:spPr>
                <a:xfrm>
                  <a:off x="5919125" y="3474348"/>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BF52A2E6-EED9-3147-B5AB-0A1C7AD06232}"/>
                  </a:ext>
                </a:extLst>
              </p:cNvPr>
              <p:cNvGrpSpPr/>
              <p:nvPr/>
            </p:nvGrpSpPr>
            <p:grpSpPr>
              <a:xfrm>
                <a:off x="9814347" y="2796417"/>
                <a:ext cx="530578" cy="1214877"/>
                <a:chOff x="7489228" y="3104487"/>
                <a:chExt cx="530578" cy="1214877"/>
              </a:xfrm>
            </p:grpSpPr>
            <p:grpSp>
              <p:nvGrpSpPr>
                <p:cNvPr id="218" name="Group 217">
                  <a:extLst>
                    <a:ext uri="{FF2B5EF4-FFF2-40B4-BE49-F238E27FC236}">
                      <a16:creationId xmlns:a16="http://schemas.microsoft.com/office/drawing/2014/main" id="{1C70D5FE-B31A-D844-BED1-1474AA8DB32D}"/>
                    </a:ext>
                  </a:extLst>
                </p:cNvPr>
                <p:cNvGrpSpPr/>
                <p:nvPr/>
              </p:nvGrpSpPr>
              <p:grpSpPr>
                <a:xfrm>
                  <a:off x="7489228" y="3104487"/>
                  <a:ext cx="530578" cy="1214877"/>
                  <a:chOff x="5919125" y="2367158"/>
                  <a:chExt cx="530578" cy="1214877"/>
                </a:xfrm>
              </p:grpSpPr>
              <p:sp>
                <p:nvSpPr>
                  <p:cNvPr id="220" name="Rectangle 219">
                    <a:extLst>
                      <a:ext uri="{FF2B5EF4-FFF2-40B4-BE49-F238E27FC236}">
                        <a16:creationId xmlns:a16="http://schemas.microsoft.com/office/drawing/2014/main" id="{6E8737BD-D73C-054C-A793-E43B9EBBC5B8}"/>
                      </a:ext>
                    </a:extLst>
                  </p:cNvPr>
                  <p:cNvSpPr/>
                  <p:nvPr/>
                </p:nvSpPr>
                <p:spPr>
                  <a:xfrm>
                    <a:off x="5919125" y="2367158"/>
                    <a:ext cx="530578" cy="121487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0E20641E-4140-3C45-A00C-56A8832A0B5E}"/>
                      </a:ext>
                    </a:extLst>
                  </p:cNvPr>
                  <p:cNvCxnSpPr>
                    <a:cxnSpLocks/>
                  </p:cNvCxnSpPr>
                  <p:nvPr/>
                </p:nvCxnSpPr>
                <p:spPr>
                  <a:xfrm>
                    <a:off x="5919125" y="249113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8D9BA698-6BCC-C348-9E3C-DFF9A3340309}"/>
                      </a:ext>
                    </a:extLst>
                  </p:cNvPr>
                  <p:cNvCxnSpPr>
                    <a:cxnSpLocks/>
                  </p:cNvCxnSpPr>
                  <p:nvPr/>
                </p:nvCxnSpPr>
                <p:spPr>
                  <a:xfrm>
                    <a:off x="5919125" y="260250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4D97A44B-0F0B-494D-8C3E-E4B6479B2E14}"/>
                      </a:ext>
                    </a:extLst>
                  </p:cNvPr>
                  <p:cNvCxnSpPr>
                    <a:cxnSpLocks/>
                  </p:cNvCxnSpPr>
                  <p:nvPr/>
                </p:nvCxnSpPr>
                <p:spPr>
                  <a:xfrm>
                    <a:off x="5919125" y="2713870"/>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5DF4C7D9-5EBD-BF4E-8639-24400E505FE5}"/>
                      </a:ext>
                    </a:extLst>
                  </p:cNvPr>
                  <p:cNvCxnSpPr>
                    <a:cxnSpLocks/>
                  </p:cNvCxnSpPr>
                  <p:nvPr/>
                </p:nvCxnSpPr>
                <p:spPr>
                  <a:xfrm>
                    <a:off x="5919125" y="28311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AC6C945A-AFAD-7840-A32A-35BC8AA82198}"/>
                      </a:ext>
                    </a:extLst>
                  </p:cNvPr>
                  <p:cNvCxnSpPr>
                    <a:cxnSpLocks/>
                  </p:cNvCxnSpPr>
                  <p:nvPr/>
                </p:nvCxnSpPr>
                <p:spPr>
                  <a:xfrm>
                    <a:off x="5919125" y="2938183"/>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B7398219-D77A-A442-8896-62AF4D0A2414}"/>
                      </a:ext>
                    </a:extLst>
                  </p:cNvPr>
                  <p:cNvCxnSpPr>
                    <a:cxnSpLocks/>
                  </p:cNvCxnSpPr>
                  <p:nvPr/>
                </p:nvCxnSpPr>
                <p:spPr>
                  <a:xfrm>
                    <a:off x="5919125" y="304955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6E736965-9265-9642-A165-5130E6C0D02B}"/>
                      </a:ext>
                    </a:extLst>
                  </p:cNvPr>
                  <p:cNvCxnSpPr>
                    <a:cxnSpLocks/>
                  </p:cNvCxnSpPr>
                  <p:nvPr/>
                </p:nvCxnSpPr>
                <p:spPr>
                  <a:xfrm>
                    <a:off x="5919125" y="3160921"/>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18AD75AE-2032-0F4E-8998-E233054E4679}"/>
                      </a:ext>
                    </a:extLst>
                  </p:cNvPr>
                  <p:cNvCxnSpPr>
                    <a:cxnSpLocks/>
                  </p:cNvCxnSpPr>
                  <p:nvPr/>
                </p:nvCxnSpPr>
                <p:spPr>
                  <a:xfrm>
                    <a:off x="5919125" y="3266429"/>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2834140-08CB-C845-838D-FC2F7800FFA2}"/>
                      </a:ext>
                    </a:extLst>
                  </p:cNvPr>
                  <p:cNvCxnSpPr>
                    <a:cxnSpLocks/>
                  </p:cNvCxnSpPr>
                  <p:nvPr/>
                </p:nvCxnSpPr>
                <p:spPr>
                  <a:xfrm>
                    <a:off x="5919125" y="3374702"/>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9C499E7-13C1-DB4A-BC3A-BDC74ACADE06}"/>
                      </a:ext>
                    </a:extLst>
                  </p:cNvPr>
                  <p:cNvCxnSpPr>
                    <a:cxnSpLocks/>
                  </p:cNvCxnSpPr>
                  <p:nvPr/>
                </p:nvCxnSpPr>
                <p:spPr>
                  <a:xfrm>
                    <a:off x="5919125" y="3474348"/>
                    <a:ext cx="530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9" name="Rectangle 218">
                  <a:extLst>
                    <a:ext uri="{FF2B5EF4-FFF2-40B4-BE49-F238E27FC236}">
                      <a16:creationId xmlns:a16="http://schemas.microsoft.com/office/drawing/2014/main" id="{9FE4D11A-8C2D-F843-AAED-AAFA40B45FD2}"/>
                    </a:ext>
                  </a:extLst>
                </p:cNvPr>
                <p:cNvSpPr/>
                <p:nvPr/>
              </p:nvSpPr>
              <p:spPr>
                <a:xfrm>
                  <a:off x="7489228" y="4006535"/>
                  <a:ext cx="530578" cy="105174"/>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Up Arrow 230">
                <a:extLst>
                  <a:ext uri="{FF2B5EF4-FFF2-40B4-BE49-F238E27FC236}">
                    <a16:creationId xmlns:a16="http://schemas.microsoft.com/office/drawing/2014/main" id="{1CA87829-8C8F-424C-8571-7AB8A6BC0391}"/>
                  </a:ext>
                </a:extLst>
              </p:cNvPr>
              <p:cNvSpPr/>
              <p:nvPr/>
            </p:nvSpPr>
            <p:spPr>
              <a:xfrm rot="10800000">
                <a:off x="8362070" y="3235824"/>
                <a:ext cx="279862" cy="1410677"/>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Up Arrow 231">
                <a:extLst>
                  <a:ext uri="{FF2B5EF4-FFF2-40B4-BE49-F238E27FC236}">
                    <a16:creationId xmlns:a16="http://schemas.microsoft.com/office/drawing/2014/main" id="{37C45154-F346-B14F-9AE7-6C1D1E5CB9A5}"/>
                  </a:ext>
                </a:extLst>
              </p:cNvPr>
              <p:cNvSpPr/>
              <p:nvPr/>
            </p:nvSpPr>
            <p:spPr>
              <a:xfrm rot="10800000">
                <a:off x="8361721" y="1326241"/>
                <a:ext cx="279861" cy="559705"/>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Up Arrow 232">
                <a:extLst>
                  <a:ext uri="{FF2B5EF4-FFF2-40B4-BE49-F238E27FC236}">
                    <a16:creationId xmlns:a16="http://schemas.microsoft.com/office/drawing/2014/main" id="{094FC09E-DB88-744D-9D48-8FBD7A36B039}"/>
                  </a:ext>
                </a:extLst>
              </p:cNvPr>
              <p:cNvSpPr/>
              <p:nvPr/>
            </p:nvSpPr>
            <p:spPr>
              <a:xfrm>
                <a:off x="9980838" y="4064426"/>
                <a:ext cx="276380" cy="576968"/>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Up Arrow 233">
                <a:extLst>
                  <a:ext uri="{FF2B5EF4-FFF2-40B4-BE49-F238E27FC236}">
                    <a16:creationId xmlns:a16="http://schemas.microsoft.com/office/drawing/2014/main" id="{5706269F-1F81-6A42-94F4-298056045548}"/>
                  </a:ext>
                </a:extLst>
              </p:cNvPr>
              <p:cNvSpPr/>
              <p:nvPr/>
            </p:nvSpPr>
            <p:spPr>
              <a:xfrm>
                <a:off x="9939705" y="1330965"/>
                <a:ext cx="279862" cy="1410677"/>
              </a:xfrm>
              <a:prstGeom prst="upArrow">
                <a:avLst>
                  <a:gd name="adj1" fmla="val 32178"/>
                  <a:gd name="adj2" fmla="val 767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C00F4928-4219-B642-8B7B-ACBC4DDC8E27}"/>
                  </a:ext>
                </a:extLst>
              </p:cNvPr>
              <p:cNvSpPr txBox="1"/>
              <p:nvPr/>
            </p:nvSpPr>
            <p:spPr>
              <a:xfrm>
                <a:off x="8938993" y="840722"/>
                <a:ext cx="947695" cy="430887"/>
              </a:xfrm>
              <a:prstGeom prst="rect">
                <a:avLst/>
              </a:prstGeom>
              <a:noFill/>
              <a:ln>
                <a:noFill/>
              </a:ln>
            </p:spPr>
            <p:txBody>
              <a:bodyPr wrap="none" rtlCol="0">
                <a:spAutoFit/>
              </a:bodyPr>
              <a:lstStyle/>
              <a:p>
                <a:r>
                  <a:rPr lang="en-US" sz="2200" dirty="0"/>
                  <a:t>Cache</a:t>
                </a:r>
              </a:p>
            </p:txBody>
          </p:sp>
          <p:sp>
            <p:nvSpPr>
              <p:cNvPr id="236" name="TextBox 235">
                <a:extLst>
                  <a:ext uri="{FF2B5EF4-FFF2-40B4-BE49-F238E27FC236}">
                    <a16:creationId xmlns:a16="http://schemas.microsoft.com/office/drawing/2014/main" id="{543C3AF3-7F50-5E4D-870F-0BBCD4180EC8}"/>
                  </a:ext>
                </a:extLst>
              </p:cNvPr>
              <p:cNvSpPr txBox="1"/>
              <p:nvPr/>
            </p:nvSpPr>
            <p:spPr>
              <a:xfrm>
                <a:off x="8641582" y="4806390"/>
                <a:ext cx="1351652" cy="430887"/>
              </a:xfrm>
              <a:prstGeom prst="rect">
                <a:avLst/>
              </a:prstGeom>
              <a:noFill/>
              <a:ln>
                <a:noFill/>
              </a:ln>
            </p:spPr>
            <p:txBody>
              <a:bodyPr wrap="none" rtlCol="0">
                <a:spAutoFit/>
              </a:bodyPr>
              <a:lstStyle/>
              <a:p>
                <a:r>
                  <a:rPr lang="en-US" sz="2200" dirty="0"/>
                  <a:t>Directory</a:t>
                </a:r>
              </a:p>
            </p:txBody>
          </p:sp>
          <p:sp>
            <p:nvSpPr>
              <p:cNvPr id="237" name="TextBox 236">
                <a:extLst>
                  <a:ext uri="{FF2B5EF4-FFF2-40B4-BE49-F238E27FC236}">
                    <a16:creationId xmlns:a16="http://schemas.microsoft.com/office/drawing/2014/main" id="{3DF47B08-74CC-DE45-AE74-2DA8A76120EB}"/>
                  </a:ext>
                </a:extLst>
              </p:cNvPr>
              <p:cNvSpPr txBox="1"/>
              <p:nvPr/>
            </p:nvSpPr>
            <p:spPr>
              <a:xfrm>
                <a:off x="10609975" y="2208704"/>
                <a:ext cx="1018090" cy="646331"/>
              </a:xfrm>
              <a:prstGeom prst="rect">
                <a:avLst/>
              </a:prstGeom>
              <a:noFill/>
              <a:ln>
                <a:noFill/>
              </a:ln>
            </p:spPr>
            <p:txBody>
              <a:bodyPr wrap="square" rtlCol="0">
                <a:spAutoFit/>
              </a:bodyPr>
              <a:lstStyle/>
              <a:p>
                <a:pPr algn="ctr"/>
                <a:r>
                  <a:rPr lang="en-US" dirty="0"/>
                  <a:t>Request Packets</a:t>
                </a:r>
              </a:p>
            </p:txBody>
          </p:sp>
          <p:sp>
            <p:nvSpPr>
              <p:cNvPr id="238" name="TextBox 237">
                <a:extLst>
                  <a:ext uri="{FF2B5EF4-FFF2-40B4-BE49-F238E27FC236}">
                    <a16:creationId xmlns:a16="http://schemas.microsoft.com/office/drawing/2014/main" id="{B70D172C-79BA-E748-B884-FD476F0CA036}"/>
                  </a:ext>
                </a:extLst>
              </p:cNvPr>
              <p:cNvSpPr txBox="1"/>
              <p:nvPr/>
            </p:nvSpPr>
            <p:spPr>
              <a:xfrm>
                <a:off x="8652824" y="3932074"/>
                <a:ext cx="1122243" cy="646331"/>
              </a:xfrm>
              <a:prstGeom prst="rect">
                <a:avLst/>
              </a:prstGeom>
              <a:noFill/>
              <a:ln>
                <a:noFill/>
              </a:ln>
            </p:spPr>
            <p:txBody>
              <a:bodyPr wrap="square" rtlCol="0">
                <a:spAutoFit/>
              </a:bodyPr>
              <a:lstStyle/>
              <a:p>
                <a:pPr algn="ctr"/>
                <a:r>
                  <a:rPr lang="en-US" dirty="0"/>
                  <a:t>Response Packet</a:t>
                </a:r>
              </a:p>
            </p:txBody>
          </p:sp>
          <p:cxnSp>
            <p:nvCxnSpPr>
              <p:cNvPr id="240" name="Straight Arrow Connector 239">
                <a:extLst>
                  <a:ext uri="{FF2B5EF4-FFF2-40B4-BE49-F238E27FC236}">
                    <a16:creationId xmlns:a16="http://schemas.microsoft.com/office/drawing/2014/main" id="{1E4B58F2-9C5A-FD4D-AE4A-24F3E83DF878}"/>
                  </a:ext>
                </a:extLst>
              </p:cNvPr>
              <p:cNvCxnSpPr>
                <a:cxnSpLocks/>
              </p:cNvCxnSpPr>
              <p:nvPr/>
            </p:nvCxnSpPr>
            <p:spPr>
              <a:xfrm flipH="1" flipV="1">
                <a:off x="8603060" y="2562734"/>
                <a:ext cx="2151801" cy="10141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EF8252F-D2D8-6D45-A999-0EF21F657971}"/>
                  </a:ext>
                </a:extLst>
              </p:cNvPr>
              <p:cNvCxnSpPr>
                <a:cxnSpLocks/>
              </p:cNvCxnSpPr>
              <p:nvPr/>
            </p:nvCxnSpPr>
            <p:spPr>
              <a:xfrm flipH="1">
                <a:off x="9980838" y="2691317"/>
                <a:ext cx="774023" cy="29682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1117F9C3-035D-B540-AD40-6BD29EFCA61C}"/>
                  </a:ext>
                </a:extLst>
              </p:cNvPr>
              <p:cNvCxnSpPr>
                <a:cxnSpLocks/>
              </p:cNvCxnSpPr>
              <p:nvPr/>
            </p:nvCxnSpPr>
            <p:spPr>
              <a:xfrm flipV="1">
                <a:off x="9344714" y="3735061"/>
                <a:ext cx="502909" cy="29106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4" name="Rectangle 243">
                <a:extLst>
                  <a:ext uri="{FF2B5EF4-FFF2-40B4-BE49-F238E27FC236}">
                    <a16:creationId xmlns:a16="http://schemas.microsoft.com/office/drawing/2014/main" id="{F04D21D8-E859-8A4D-80EA-CCBE23884A60}"/>
                  </a:ext>
                </a:extLst>
              </p:cNvPr>
              <p:cNvSpPr/>
              <p:nvPr/>
            </p:nvSpPr>
            <p:spPr>
              <a:xfrm>
                <a:off x="9810358" y="1148634"/>
                <a:ext cx="262390" cy="14117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Rectangle 244">
                <a:extLst>
                  <a:ext uri="{FF2B5EF4-FFF2-40B4-BE49-F238E27FC236}">
                    <a16:creationId xmlns:a16="http://schemas.microsoft.com/office/drawing/2014/main" id="{7088091A-EB2D-C143-BE2A-EFDBB514F36B}"/>
                  </a:ext>
                </a:extLst>
              </p:cNvPr>
              <p:cNvSpPr/>
              <p:nvPr/>
            </p:nvSpPr>
            <p:spPr>
              <a:xfrm>
                <a:off x="10080003" y="1149231"/>
                <a:ext cx="262390" cy="1411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7" name="Straight Arrow Connector 246">
                <a:extLst>
                  <a:ext uri="{FF2B5EF4-FFF2-40B4-BE49-F238E27FC236}">
                    <a16:creationId xmlns:a16="http://schemas.microsoft.com/office/drawing/2014/main" id="{B9DE756A-2F26-C94B-9EFE-BED750457AE4}"/>
                  </a:ext>
                </a:extLst>
              </p:cNvPr>
              <p:cNvCxnSpPr>
                <a:cxnSpLocks/>
              </p:cNvCxnSpPr>
              <p:nvPr/>
            </p:nvCxnSpPr>
            <p:spPr>
              <a:xfrm flipV="1">
                <a:off x="7472056" y="1195038"/>
                <a:ext cx="889664" cy="49887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AA2B3D45-F774-9A4B-BE3F-A2F744DF58E2}"/>
                  </a:ext>
                </a:extLst>
              </p:cNvPr>
              <p:cNvCxnSpPr>
                <a:cxnSpLocks/>
              </p:cNvCxnSpPr>
              <p:nvPr/>
            </p:nvCxnSpPr>
            <p:spPr>
              <a:xfrm flipH="1" flipV="1">
                <a:off x="10203125" y="1232976"/>
                <a:ext cx="1058506" cy="46789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0" name="Group 249">
                <a:extLst>
                  <a:ext uri="{FF2B5EF4-FFF2-40B4-BE49-F238E27FC236}">
                    <a16:creationId xmlns:a16="http://schemas.microsoft.com/office/drawing/2014/main" id="{22A62639-0DE5-984F-9DBE-390B2067C5AF}"/>
                  </a:ext>
                </a:extLst>
              </p:cNvPr>
              <p:cNvGrpSpPr/>
              <p:nvPr/>
            </p:nvGrpSpPr>
            <p:grpSpPr>
              <a:xfrm>
                <a:off x="8247815" y="4742650"/>
                <a:ext cx="507671" cy="142249"/>
                <a:chOff x="5889109" y="4797882"/>
                <a:chExt cx="507671" cy="142249"/>
              </a:xfrm>
            </p:grpSpPr>
            <p:sp>
              <p:nvSpPr>
                <p:cNvPr id="251" name="Rectangle 250">
                  <a:extLst>
                    <a:ext uri="{FF2B5EF4-FFF2-40B4-BE49-F238E27FC236}">
                      <a16:creationId xmlns:a16="http://schemas.microsoft.com/office/drawing/2014/main" id="{4E09B53D-A98B-6049-81B1-D5A76B662A02}"/>
                    </a:ext>
                  </a:extLst>
                </p:cNvPr>
                <p:cNvSpPr/>
                <p:nvPr/>
              </p:nvSpPr>
              <p:spPr>
                <a:xfrm>
                  <a:off x="6134390" y="4797882"/>
                  <a:ext cx="262390" cy="141172"/>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Rectangle 251">
                  <a:extLst>
                    <a:ext uri="{FF2B5EF4-FFF2-40B4-BE49-F238E27FC236}">
                      <a16:creationId xmlns:a16="http://schemas.microsoft.com/office/drawing/2014/main" id="{98572782-D45F-A844-816C-EA5F66517401}"/>
                    </a:ext>
                  </a:extLst>
                </p:cNvPr>
                <p:cNvSpPr/>
                <p:nvPr/>
              </p:nvSpPr>
              <p:spPr>
                <a:xfrm>
                  <a:off x="5889109" y="4797883"/>
                  <a:ext cx="248711" cy="1422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264" name="Rounded Rectangular Callout 263">
            <a:extLst>
              <a:ext uri="{FF2B5EF4-FFF2-40B4-BE49-F238E27FC236}">
                <a16:creationId xmlns:a16="http://schemas.microsoft.com/office/drawing/2014/main" id="{66CC5218-6C0E-D545-9E58-B35C19B4D2A2}"/>
              </a:ext>
            </a:extLst>
          </p:cNvPr>
          <p:cNvSpPr/>
          <p:nvPr/>
        </p:nvSpPr>
        <p:spPr>
          <a:xfrm>
            <a:off x="7640183" y="5380079"/>
            <a:ext cx="4087990" cy="815507"/>
          </a:xfrm>
          <a:prstGeom prst="wedgeRoundRectCallout">
            <a:avLst>
              <a:gd name="adj1" fmla="val -6379"/>
              <a:gd name="adj2" fmla="val -2093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rPr>
              <a:t>Buffers occupied by the request packets renders forward movement of response packet impossible</a:t>
            </a:r>
          </a:p>
        </p:txBody>
      </p:sp>
      <p:grpSp>
        <p:nvGrpSpPr>
          <p:cNvPr id="265" name="Group 264">
            <a:extLst>
              <a:ext uri="{FF2B5EF4-FFF2-40B4-BE49-F238E27FC236}">
                <a16:creationId xmlns:a16="http://schemas.microsoft.com/office/drawing/2014/main" id="{FC0C1172-8D4E-8744-AD37-E62EC0E0BC2B}"/>
              </a:ext>
            </a:extLst>
          </p:cNvPr>
          <p:cNvGrpSpPr/>
          <p:nvPr/>
        </p:nvGrpSpPr>
        <p:grpSpPr>
          <a:xfrm>
            <a:off x="8831095" y="1481289"/>
            <a:ext cx="1112040" cy="2416121"/>
            <a:chOff x="3332369" y="3831696"/>
            <a:chExt cx="1112040" cy="1109659"/>
          </a:xfrm>
        </p:grpSpPr>
        <p:grpSp>
          <p:nvGrpSpPr>
            <p:cNvPr id="266" name="Group 265">
              <a:extLst>
                <a:ext uri="{FF2B5EF4-FFF2-40B4-BE49-F238E27FC236}">
                  <a16:creationId xmlns:a16="http://schemas.microsoft.com/office/drawing/2014/main" id="{66894DD1-EE7B-9D47-8FD2-B79871AA3996}"/>
                </a:ext>
              </a:extLst>
            </p:cNvPr>
            <p:cNvGrpSpPr/>
            <p:nvPr/>
          </p:nvGrpSpPr>
          <p:grpSpPr>
            <a:xfrm>
              <a:off x="3378924" y="3831696"/>
              <a:ext cx="1065485" cy="1109659"/>
              <a:chOff x="4316649" y="1697283"/>
              <a:chExt cx="2037523" cy="2121997"/>
            </a:xfrm>
          </p:grpSpPr>
          <p:sp>
            <p:nvSpPr>
              <p:cNvPr id="268" name="Arrow: Curved Down 43">
                <a:extLst>
                  <a:ext uri="{FF2B5EF4-FFF2-40B4-BE49-F238E27FC236}">
                    <a16:creationId xmlns:a16="http://schemas.microsoft.com/office/drawing/2014/main" id="{5F997697-90BA-2E43-A8C5-AE852E802762}"/>
                  </a:ext>
                </a:extLst>
              </p:cNvPr>
              <p:cNvSpPr/>
              <p:nvPr/>
            </p:nvSpPr>
            <p:spPr>
              <a:xfrm rot="329651" flipH="1">
                <a:off x="4815062" y="1697283"/>
                <a:ext cx="993049"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269" name="Arrow: Curved Down 44">
                <a:extLst>
                  <a:ext uri="{FF2B5EF4-FFF2-40B4-BE49-F238E27FC236}">
                    <a16:creationId xmlns:a16="http://schemas.microsoft.com/office/drawing/2014/main" id="{2C826AA7-A933-4D49-B2DE-52C7020A69CC}"/>
                  </a:ext>
                </a:extLst>
              </p:cNvPr>
              <p:cNvSpPr/>
              <p:nvPr/>
            </p:nvSpPr>
            <p:spPr>
              <a:xfrm rot="16200000" flipH="1">
                <a:off x="4005334" y="2521118"/>
                <a:ext cx="990600" cy="367969"/>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270" name="Arrow: Curved Down 45">
                <a:extLst>
                  <a:ext uri="{FF2B5EF4-FFF2-40B4-BE49-F238E27FC236}">
                    <a16:creationId xmlns:a16="http://schemas.microsoft.com/office/drawing/2014/main" id="{FBA4E652-D874-F64C-9B06-310A37753621}"/>
                  </a:ext>
                </a:extLst>
              </p:cNvPr>
              <p:cNvSpPr/>
              <p:nvPr/>
            </p:nvSpPr>
            <p:spPr>
              <a:xfrm rot="11279851" flipH="1">
                <a:off x="4855743" y="3413597"/>
                <a:ext cx="962334" cy="405683"/>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271" name="Arrow: Curved Down 46">
                <a:extLst>
                  <a:ext uri="{FF2B5EF4-FFF2-40B4-BE49-F238E27FC236}">
                    <a16:creationId xmlns:a16="http://schemas.microsoft.com/office/drawing/2014/main" id="{034E4DEC-09F3-824D-9C9D-A8C20478E170}"/>
                  </a:ext>
                </a:extLst>
              </p:cNvPr>
              <p:cNvSpPr/>
              <p:nvPr/>
            </p:nvSpPr>
            <p:spPr>
              <a:xfrm rot="5552345" flipH="1">
                <a:off x="5629433" y="2468657"/>
                <a:ext cx="1012224" cy="437255"/>
              </a:xfrm>
              <a:prstGeom prst="curvedDownArrow">
                <a:avLst/>
              </a:prstGeom>
              <a:solidFill>
                <a:srgbClr val="C00000"/>
              </a:solidFill>
              <a:ln w="19050" cap="rnd" cmpd="sng" algn="ctr">
                <a:solidFill>
                  <a:srgbClr val="C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grpSp>
        <p:sp>
          <p:nvSpPr>
            <p:cNvPr id="267" name="Rectangle 266">
              <a:extLst>
                <a:ext uri="{FF2B5EF4-FFF2-40B4-BE49-F238E27FC236}">
                  <a16:creationId xmlns:a16="http://schemas.microsoft.com/office/drawing/2014/main" id="{F5870D1C-44D1-5F40-B47A-EA67992884E2}"/>
                </a:ext>
              </a:extLst>
            </p:cNvPr>
            <p:cNvSpPr/>
            <p:nvPr/>
          </p:nvSpPr>
          <p:spPr>
            <a:xfrm>
              <a:off x="3332369" y="435265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rebuchet MS" panose="020B0603020202020204"/>
                  <a:ea typeface="+mn-ea"/>
                  <a:cs typeface="+mn-cs"/>
                </a:rPr>
                <a:t>Deadlock</a:t>
              </a:r>
            </a:p>
          </p:txBody>
        </p:sp>
      </p:grpSp>
    </p:spTree>
    <p:extLst>
      <p:ext uri="{BB962C8B-B14F-4D97-AF65-F5344CB8AC3E}">
        <p14:creationId xmlns:p14="http://schemas.microsoft.com/office/powerpoint/2010/main" val="20670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3.7037E-6 L -0.08034 -0.00277 " pathEditMode="relative" rAng="0" ptsTypes="AA">
                                      <p:cBhvr>
                                        <p:cTn id="6" dur="2000" fill="hold"/>
                                        <p:tgtEl>
                                          <p:spTgt spid="169"/>
                                        </p:tgtEl>
                                        <p:attrNameLst>
                                          <p:attrName>ppt_x</p:attrName>
                                          <p:attrName>ppt_y</p:attrName>
                                        </p:attrNameLst>
                                      </p:cBhvr>
                                      <p:rCtr x="-4023" y="-139"/>
                                    </p:animMotion>
                                  </p:childTnLst>
                                </p:cTn>
                              </p:par>
                              <p:par>
                                <p:cTn id="7" presetID="42" presetClass="path" presetSubtype="0" accel="50000" decel="50000" fill="hold" grpId="0" nodeType="withEffect">
                                  <p:stCondLst>
                                    <p:cond delay="0"/>
                                  </p:stCondLst>
                                  <p:childTnLst>
                                    <p:animMotion origin="layout" path="M -8.33333E-7 2.96296E-6 L -0.00013 0.08426 " pathEditMode="relative" rAng="0" ptsTypes="AA">
                                      <p:cBhvr>
                                        <p:cTn id="8" dur="2000" fill="hold"/>
                                        <p:tgtEl>
                                          <p:spTgt spid="171"/>
                                        </p:tgtEl>
                                        <p:attrNameLst>
                                          <p:attrName>ppt_x</p:attrName>
                                          <p:attrName>ppt_y</p:attrName>
                                        </p:attrNameLst>
                                      </p:cBhvr>
                                      <p:rCtr x="-13" y="4213"/>
                                    </p:animMotion>
                                  </p:childTnLst>
                                </p:cTn>
                              </p:par>
                              <p:par>
                                <p:cTn id="9" presetID="42" presetClass="path" presetSubtype="0" accel="50000" decel="50000" fill="hold" nodeType="withEffect">
                                  <p:stCondLst>
                                    <p:cond delay="0"/>
                                  </p:stCondLst>
                                  <p:childTnLst>
                                    <p:animMotion origin="layout" path="M 4.79167E-6 -1.48148E-6 L 0.07916 -0.00023 " pathEditMode="relative" rAng="0" ptsTypes="AA">
                                      <p:cBhvr>
                                        <p:cTn id="10" dur="2000" fill="hold"/>
                                        <p:tgtEl>
                                          <p:spTgt spid="172"/>
                                        </p:tgtEl>
                                        <p:attrNameLst>
                                          <p:attrName>ppt_x</p:attrName>
                                          <p:attrName>ppt_y</p:attrName>
                                        </p:attrNameLst>
                                      </p:cBhvr>
                                      <p:rCtr x="3958" y="-23"/>
                                    </p:animMotion>
                                  </p:childTnLst>
                                </p:cTn>
                              </p:par>
                              <p:par>
                                <p:cTn id="11" presetID="42" presetClass="path" presetSubtype="0" accel="50000" decel="50000" fill="hold" grpId="0" nodeType="withEffect">
                                  <p:stCondLst>
                                    <p:cond delay="0"/>
                                  </p:stCondLst>
                                  <p:childTnLst>
                                    <p:animMotion origin="layout" path="M -2.29167E-6 -2.22222E-6 L -2.29167E-6 -0.08403 " pathEditMode="relative" rAng="0" ptsTypes="AA">
                                      <p:cBhvr>
                                        <p:cTn id="12" dur="2000" fill="hold"/>
                                        <p:tgtEl>
                                          <p:spTgt spid="170"/>
                                        </p:tgtEl>
                                        <p:attrNameLst>
                                          <p:attrName>ppt_x</p:attrName>
                                          <p:attrName>ppt_y</p:attrName>
                                        </p:attrNameLst>
                                      </p:cBhvr>
                                      <p:rCtr x="0" y="-4213"/>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500"/>
                                        <p:tgtEl>
                                          <p:spTgt spid="188"/>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0.00039 -0.08426 L -0.00039 -0.26366 " pathEditMode="relative" rAng="0" ptsTypes="AA">
                                      <p:cBhvr>
                                        <p:cTn id="21" dur="2000" fill="hold"/>
                                        <p:tgtEl>
                                          <p:spTgt spid="170"/>
                                        </p:tgtEl>
                                        <p:attrNameLst>
                                          <p:attrName>ppt_x</p:attrName>
                                          <p:attrName>ppt_y</p:attrName>
                                        </p:attrNameLst>
                                      </p:cBhvr>
                                      <p:rCtr x="0" y="-8981"/>
                                    </p:animMotion>
                                  </p:childTnLst>
                                </p:cTn>
                              </p:par>
                              <p:par>
                                <p:cTn id="22" presetID="0" presetClass="path" presetSubtype="0" accel="50000" decel="50000" fill="hold" grpId="1" nodeType="withEffect">
                                  <p:stCondLst>
                                    <p:cond delay="0"/>
                                  </p:stCondLst>
                                  <p:childTnLst>
                                    <p:animMotion origin="layout" path="M -0.07617 -0.00301 L -0.2112 -0.00833 " pathEditMode="relative" rAng="0" ptsTypes="AA">
                                      <p:cBhvr>
                                        <p:cTn id="23" dur="2000" fill="hold"/>
                                        <p:tgtEl>
                                          <p:spTgt spid="169"/>
                                        </p:tgtEl>
                                        <p:attrNameLst>
                                          <p:attrName>ppt_x</p:attrName>
                                          <p:attrName>ppt_y</p:attrName>
                                        </p:attrNameLst>
                                      </p:cBhvr>
                                      <p:rCtr x="-6758" y="-278"/>
                                    </p:animMotion>
                                  </p:childTnLst>
                                </p:cTn>
                              </p:par>
                              <p:par>
                                <p:cTn id="24" presetID="0" presetClass="path" presetSubtype="0" accel="50000" decel="50000" fill="hold" grpId="1" nodeType="withEffect">
                                  <p:stCondLst>
                                    <p:cond delay="0"/>
                                  </p:stCondLst>
                                  <p:childTnLst>
                                    <p:animMotion origin="layout" path="M -0.00104 0.08796 L -0.00104 0.27291 " pathEditMode="relative" rAng="0" ptsTypes="AA">
                                      <p:cBhvr>
                                        <p:cTn id="25" dur="2000" fill="hold"/>
                                        <p:tgtEl>
                                          <p:spTgt spid="171"/>
                                        </p:tgtEl>
                                        <p:attrNameLst>
                                          <p:attrName>ppt_x</p:attrName>
                                          <p:attrName>ppt_y</p:attrName>
                                        </p:attrNameLst>
                                      </p:cBhvr>
                                      <p:rCtr x="0" y="9236"/>
                                    </p:animMotion>
                                  </p:childTnLst>
                                </p:cTn>
                              </p:par>
                              <p:par>
                                <p:cTn id="26" presetID="0" presetClass="path" presetSubtype="0" accel="50000" decel="50000" fill="hold" nodeType="withEffect">
                                  <p:stCondLst>
                                    <p:cond delay="0"/>
                                  </p:stCondLst>
                                  <p:childTnLst>
                                    <p:animMotion origin="layout" path="M 0.07447 0.00046 L 0.21041 0.00046 " pathEditMode="relative" rAng="0" ptsTypes="AA">
                                      <p:cBhvr>
                                        <p:cTn id="27" dur="2000" fill="hold"/>
                                        <p:tgtEl>
                                          <p:spTgt spid="172"/>
                                        </p:tgtEl>
                                        <p:attrNameLst>
                                          <p:attrName>ppt_x</p:attrName>
                                          <p:attrName>ppt_y</p:attrName>
                                        </p:attrNameLst>
                                      </p:cBhvr>
                                      <p:rCtr x="6797" y="0"/>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5"/>
                                        </p:tgtEl>
                                        <p:attrNameLst>
                                          <p:attrName>style.visibility</p:attrName>
                                        </p:attrNameLst>
                                      </p:cBhvr>
                                      <p:to>
                                        <p:strVal val="visible"/>
                                      </p:to>
                                    </p:set>
                                    <p:animEffect transition="in" filter="fade">
                                      <p:cBhvr>
                                        <p:cTn id="32" dur="500"/>
                                        <p:tgtEl>
                                          <p:spTgt spid="185"/>
                                        </p:tgtEl>
                                      </p:cBhvr>
                                    </p:animEffect>
                                  </p:childTnLst>
                                </p:cTn>
                              </p:par>
                              <p:par>
                                <p:cTn id="33" presetID="10" presetClass="entr" presetSubtype="0" fill="hold" nodeType="withEffect">
                                  <p:stCondLst>
                                    <p:cond delay="0"/>
                                  </p:stCondLst>
                                  <p:childTnLst>
                                    <p:set>
                                      <p:cBhvr>
                                        <p:cTn id="34" dur="1" fill="hold">
                                          <p:stCondLst>
                                            <p:cond delay="0"/>
                                          </p:stCondLst>
                                        </p:cTn>
                                        <p:tgtEl>
                                          <p:spTgt spid="184"/>
                                        </p:tgtEl>
                                        <p:attrNameLst>
                                          <p:attrName>style.visibility</p:attrName>
                                        </p:attrNameLst>
                                      </p:cBhvr>
                                      <p:to>
                                        <p:strVal val="visible"/>
                                      </p:to>
                                    </p:set>
                                    <p:animEffect transition="in" filter="fade">
                                      <p:cBhvr>
                                        <p:cTn id="35" dur="500"/>
                                        <p:tgtEl>
                                          <p:spTgt spid="184"/>
                                        </p:tgtEl>
                                      </p:cBhvr>
                                    </p:animEffect>
                                  </p:childTnLst>
                                </p:cTn>
                              </p:par>
                              <p:par>
                                <p:cTn id="36" presetID="10" presetClass="entr" presetSubtype="0" fill="hold" nodeType="withEffect">
                                  <p:stCondLst>
                                    <p:cond delay="0"/>
                                  </p:stCondLst>
                                  <p:childTnLst>
                                    <p:set>
                                      <p:cBhvr>
                                        <p:cTn id="37" dur="1" fill="hold">
                                          <p:stCondLst>
                                            <p:cond delay="0"/>
                                          </p:stCondLst>
                                        </p:cTn>
                                        <p:tgtEl>
                                          <p:spTgt spid="186"/>
                                        </p:tgtEl>
                                        <p:attrNameLst>
                                          <p:attrName>style.visibility</p:attrName>
                                        </p:attrNameLst>
                                      </p:cBhvr>
                                      <p:to>
                                        <p:strVal val="visible"/>
                                      </p:to>
                                    </p:set>
                                    <p:animEffect transition="in" filter="fade">
                                      <p:cBhvr>
                                        <p:cTn id="38" dur="500"/>
                                        <p:tgtEl>
                                          <p:spTgt spid="186"/>
                                        </p:tgtEl>
                                      </p:cBhvr>
                                    </p:animEffect>
                                  </p:childTnLst>
                                </p:cTn>
                              </p:par>
                              <p:par>
                                <p:cTn id="39" presetID="10" presetClass="entr" presetSubtype="0" fill="hold" nodeType="withEffect">
                                  <p:stCondLst>
                                    <p:cond delay="0"/>
                                  </p:stCondLst>
                                  <p:childTnLst>
                                    <p:set>
                                      <p:cBhvr>
                                        <p:cTn id="40" dur="1" fill="hold">
                                          <p:stCondLst>
                                            <p:cond delay="0"/>
                                          </p:stCondLst>
                                        </p:cTn>
                                        <p:tgtEl>
                                          <p:spTgt spid="187"/>
                                        </p:tgtEl>
                                        <p:attrNameLst>
                                          <p:attrName>style.visibility</p:attrName>
                                        </p:attrNameLst>
                                      </p:cBhvr>
                                      <p:to>
                                        <p:strVal val="visible"/>
                                      </p:to>
                                    </p:set>
                                    <p:animEffect transition="in" filter="fade">
                                      <p:cBhvr>
                                        <p:cTn id="41" dur="500"/>
                                        <p:tgtEl>
                                          <p:spTgt spid="18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5"/>
                                        </p:tgtEl>
                                        <p:attrNameLst>
                                          <p:attrName>style.visibility</p:attrName>
                                        </p:attrNameLst>
                                      </p:cBhvr>
                                      <p:to>
                                        <p:strVal val="visible"/>
                                      </p:to>
                                    </p:set>
                                    <p:animEffect transition="in" filter="fade">
                                      <p:cBhvr>
                                        <p:cTn id="46" dur="500"/>
                                        <p:tgtEl>
                                          <p:spTgt spid="17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5"/>
                                        </p:tgtEl>
                                        <p:attrNameLst>
                                          <p:attrName>style.visibility</p:attrName>
                                        </p:attrNameLst>
                                      </p:cBhvr>
                                      <p:to>
                                        <p:strVal val="visible"/>
                                      </p:to>
                                    </p:set>
                                    <p:animEffect transition="in" filter="fade">
                                      <p:cBhvr>
                                        <p:cTn id="57" dur="500"/>
                                        <p:tgtEl>
                                          <p:spTgt spid="265"/>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9" grpId="1" animBg="1"/>
      <p:bldP spid="170" grpId="0" animBg="1"/>
      <p:bldP spid="170" grpId="1" animBg="1"/>
      <p:bldP spid="171" grpId="0" animBg="1"/>
      <p:bldP spid="171" grpId="1" animBg="1"/>
      <p:bldP spid="2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5E6B-B509-6941-BEA0-FBBF3F2E5086}"/>
              </a:ext>
            </a:extLst>
          </p:cNvPr>
          <p:cNvSpPr>
            <a:spLocks noGrp="1"/>
          </p:cNvSpPr>
          <p:nvPr>
            <p:ph type="title"/>
          </p:nvPr>
        </p:nvSpPr>
        <p:spPr/>
        <p:txBody>
          <a:bodyPr>
            <a:normAutofit fontScale="90000"/>
          </a:bodyPr>
          <a:lstStyle/>
          <a:p>
            <a:r>
              <a:rPr lang="en-US" dirty="0"/>
              <a:t>Current solutions for deadlock-freedom</a:t>
            </a:r>
          </a:p>
        </p:txBody>
      </p:sp>
      <p:sp>
        <p:nvSpPr>
          <p:cNvPr id="6" name="Footer Placeholder 3">
            <a:extLst>
              <a:ext uri="{FF2B5EF4-FFF2-40B4-BE49-F238E27FC236}">
                <a16:creationId xmlns:a16="http://schemas.microsoft.com/office/drawing/2014/main" id="{F16D6E68-1988-4A84-BF80-1A3C490E51A1}"/>
              </a:ext>
            </a:extLst>
          </p:cNvPr>
          <p:cNvSpPr>
            <a:spLocks noGrp="1"/>
          </p:cNvSpPr>
          <p:nvPr>
            <p:ph type="ftr" sz="quarter" idx="11"/>
          </p:nvPr>
        </p:nvSpPr>
        <p:spPr/>
        <p:txBody>
          <a:bodyPr/>
          <a:lstStyle/>
          <a:p>
            <a:r>
              <a:rPr lang="en-US"/>
              <a:t>Supercomputing 2021                                          Tushar Krishna | Georgia Institute of Technology</a:t>
            </a:r>
            <a:endParaRPr lang="en-US" dirty="0"/>
          </a:p>
        </p:txBody>
      </p:sp>
      <p:sp>
        <p:nvSpPr>
          <p:cNvPr id="5" name="Slide Number Placeholder 4">
            <a:extLst>
              <a:ext uri="{FF2B5EF4-FFF2-40B4-BE49-F238E27FC236}">
                <a16:creationId xmlns:a16="http://schemas.microsoft.com/office/drawing/2014/main" id="{056C3B27-3AEE-BF46-B0CE-C50D5C92E277}"/>
              </a:ext>
            </a:extLst>
          </p:cNvPr>
          <p:cNvSpPr>
            <a:spLocks noGrp="1"/>
          </p:cNvSpPr>
          <p:nvPr>
            <p:ph type="sldNum" sz="quarter" idx="12"/>
          </p:nvPr>
        </p:nvSpPr>
        <p:spPr/>
        <p:txBody>
          <a:bodyPr/>
          <a:lstStyle/>
          <a:p>
            <a:fld id="{0D1D0697-F66A-EE4C-B4D3-9802540BCCA0}" type="slidenum">
              <a:rPr lang="en-US" smtClean="0"/>
              <a:t>9</a:t>
            </a:fld>
            <a:endParaRPr lang="en-US"/>
          </a:p>
        </p:txBody>
      </p:sp>
      <p:sp>
        <p:nvSpPr>
          <p:cNvPr id="3" name="Content Placeholder 2">
            <a:extLst>
              <a:ext uri="{FF2B5EF4-FFF2-40B4-BE49-F238E27FC236}">
                <a16:creationId xmlns:a16="http://schemas.microsoft.com/office/drawing/2014/main" id="{9AD67AE9-2217-F34B-9644-12916AD9B833}"/>
              </a:ext>
            </a:extLst>
          </p:cNvPr>
          <p:cNvSpPr>
            <a:spLocks noGrp="1"/>
          </p:cNvSpPr>
          <p:nvPr>
            <p:ph idx="1"/>
          </p:nvPr>
        </p:nvSpPr>
        <p:spPr/>
        <p:txBody>
          <a:bodyPr/>
          <a:lstStyle/>
          <a:p>
            <a:r>
              <a:rPr lang="en-US" b="1" dirty="0"/>
              <a:t>Proactive Techniques</a:t>
            </a:r>
          </a:p>
          <a:p>
            <a:pPr lvl="1"/>
            <a:r>
              <a:rPr lang="en-US" dirty="0"/>
              <a:t>Avoid deadlock to begin with</a:t>
            </a:r>
          </a:p>
          <a:p>
            <a:pPr lvl="1"/>
            <a:endParaRPr lang="en-US" dirty="0"/>
          </a:p>
          <a:p>
            <a:r>
              <a:rPr lang="en-US" b="1" dirty="0"/>
              <a:t>Reactive Techniques</a:t>
            </a:r>
          </a:p>
          <a:p>
            <a:pPr lvl="1"/>
            <a:r>
              <a:rPr lang="en-US" dirty="0"/>
              <a:t>Allow deadlocks to form in the network</a:t>
            </a:r>
          </a:p>
          <a:p>
            <a:pPr lvl="1"/>
            <a:r>
              <a:rPr lang="en-US" dirty="0"/>
              <a:t>Detect deadlocks and recover from them</a:t>
            </a:r>
          </a:p>
        </p:txBody>
      </p:sp>
      <p:sp>
        <p:nvSpPr>
          <p:cNvPr id="7" name="Right Arrow 6">
            <a:extLst>
              <a:ext uri="{FF2B5EF4-FFF2-40B4-BE49-F238E27FC236}">
                <a16:creationId xmlns:a16="http://schemas.microsoft.com/office/drawing/2014/main" id="{B04D099A-25CD-DA47-A815-4AA496D4B7E1}"/>
              </a:ext>
            </a:extLst>
          </p:cNvPr>
          <p:cNvSpPr/>
          <p:nvPr/>
        </p:nvSpPr>
        <p:spPr>
          <a:xfrm>
            <a:off x="5483135" y="1509435"/>
            <a:ext cx="450574" cy="397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66CA5AB-956F-5142-B53A-BD8E69D46A5A}"/>
              </a:ext>
            </a:extLst>
          </p:cNvPr>
          <p:cNvSpPr txBox="1"/>
          <p:nvPr/>
        </p:nvSpPr>
        <p:spPr>
          <a:xfrm>
            <a:off x="6096000" y="1292718"/>
            <a:ext cx="5614300" cy="830997"/>
          </a:xfrm>
          <a:prstGeom prst="rect">
            <a:avLst/>
          </a:prstGeom>
          <a:noFill/>
        </p:spPr>
        <p:txBody>
          <a:bodyPr wrap="square" rtlCol="0">
            <a:spAutoFit/>
          </a:bodyPr>
          <a:lstStyle/>
          <a:p>
            <a:r>
              <a:rPr lang="en-US" sz="2400" dirty="0">
                <a:solidFill>
                  <a:srgbClr val="C00000"/>
                </a:solidFill>
              </a:rPr>
              <a:t>Add turn restrictions or provide additional virtual lanes/channels</a:t>
            </a:r>
          </a:p>
        </p:txBody>
      </p:sp>
      <p:sp>
        <p:nvSpPr>
          <p:cNvPr id="9" name="Right Arrow 8">
            <a:extLst>
              <a:ext uri="{FF2B5EF4-FFF2-40B4-BE49-F238E27FC236}">
                <a16:creationId xmlns:a16="http://schemas.microsoft.com/office/drawing/2014/main" id="{749AF04D-777F-634B-87BA-9A04B22FF73A}"/>
              </a:ext>
            </a:extLst>
          </p:cNvPr>
          <p:cNvSpPr/>
          <p:nvPr/>
        </p:nvSpPr>
        <p:spPr>
          <a:xfrm>
            <a:off x="6917635" y="3196587"/>
            <a:ext cx="450574" cy="397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80980CE-AE03-1A41-8E99-EE65C688C5D5}"/>
              </a:ext>
            </a:extLst>
          </p:cNvPr>
          <p:cNvSpPr txBox="1"/>
          <p:nvPr/>
        </p:nvSpPr>
        <p:spPr>
          <a:xfrm>
            <a:off x="7451736" y="2781952"/>
            <a:ext cx="4159826" cy="1200329"/>
          </a:xfrm>
          <a:prstGeom prst="rect">
            <a:avLst/>
          </a:prstGeom>
          <a:noFill/>
        </p:spPr>
        <p:txBody>
          <a:bodyPr wrap="square" rtlCol="0">
            <a:spAutoFit/>
          </a:bodyPr>
          <a:lstStyle/>
          <a:p>
            <a:r>
              <a:rPr lang="en-US" sz="2400" dirty="0">
                <a:solidFill>
                  <a:srgbClr val="C00000"/>
                </a:solidFill>
              </a:rPr>
              <a:t>Add circuitry for monitoring and identifying cyclic dependencies at runtime</a:t>
            </a:r>
          </a:p>
        </p:txBody>
      </p:sp>
      <p:sp>
        <p:nvSpPr>
          <p:cNvPr id="4" name="Date Placeholder 3">
            <a:extLst>
              <a:ext uri="{FF2B5EF4-FFF2-40B4-BE49-F238E27FC236}">
                <a16:creationId xmlns:a16="http://schemas.microsoft.com/office/drawing/2014/main" id="{F6A30476-A433-3B4F-B3CF-A907AD38E60B}"/>
              </a:ext>
            </a:extLst>
          </p:cNvPr>
          <p:cNvSpPr>
            <a:spLocks noGrp="1"/>
          </p:cNvSpPr>
          <p:nvPr>
            <p:ph type="dt" sz="half" idx="10"/>
          </p:nvPr>
        </p:nvSpPr>
        <p:spPr/>
        <p:txBody>
          <a:bodyPr/>
          <a:lstStyle/>
          <a:p>
            <a:r>
              <a:rPr lang="en-US"/>
              <a:t>November 16, 2021</a:t>
            </a:r>
            <a:endParaRPr lang="id-ID"/>
          </a:p>
        </p:txBody>
      </p:sp>
    </p:spTree>
    <p:extLst>
      <p:ext uri="{BB962C8B-B14F-4D97-AF65-F5344CB8AC3E}">
        <p14:creationId xmlns:p14="http://schemas.microsoft.com/office/powerpoint/2010/main" val="24820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theme/theme1.xml><?xml version="1.0" encoding="utf-8"?>
<a:theme xmlns:a="http://schemas.openxmlformats.org/drawingml/2006/main" name="Office Theme">
  <a:themeElements>
    <a:clrScheme name="Maxpoint">
      <a:dk1>
        <a:srgbClr val="3F3F3F"/>
      </a:dk1>
      <a:lt1>
        <a:srgbClr val="FFFFFF"/>
      </a:lt1>
      <a:dk2>
        <a:srgbClr val="313C41"/>
      </a:dk2>
      <a:lt2>
        <a:srgbClr val="FFFFFF"/>
      </a:lt2>
      <a:accent1>
        <a:srgbClr val="FFAB03"/>
      </a:accent1>
      <a:accent2>
        <a:srgbClr val="FC7F03"/>
      </a:accent2>
      <a:accent3>
        <a:srgbClr val="FC3903"/>
      </a:accent3>
      <a:accent4>
        <a:srgbClr val="D1024E"/>
      </a:accent4>
      <a:accent5>
        <a:srgbClr val="A6026C"/>
      </a:accent5>
      <a:accent6>
        <a:srgbClr val="0F6193"/>
      </a:accent6>
      <a:hlink>
        <a:srgbClr val="0563C1"/>
      </a:hlink>
      <a:folHlink>
        <a:srgbClr val="954F72"/>
      </a:folHlink>
    </a:clrScheme>
    <a:fontScheme name="minalist">
      <a:majorFont>
        <a:latin typeface="Montserrat"/>
        <a:ea typeface=""/>
        <a:cs typeface=""/>
      </a:majorFont>
      <a:minorFont>
        <a:latin typeface="Esteb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2850</TotalTime>
  <Words>3386</Words>
  <Application>Microsoft Macintosh PowerPoint</Application>
  <PresentationFormat>Widescreen</PresentationFormat>
  <Paragraphs>794</Paragraphs>
  <Slides>41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Esteban</vt:lpstr>
      <vt:lpstr>Montserrat</vt:lpstr>
      <vt:lpstr>Trebuchet MS</vt:lpstr>
      <vt:lpstr>Office Theme</vt:lpstr>
      <vt:lpstr>  SEEC: Stochastic Escape Express Channel</vt:lpstr>
      <vt:lpstr>Interconnection Networks are at the heart of HPC</vt:lpstr>
      <vt:lpstr>Why do we need Networks-on-Chip?</vt:lpstr>
      <vt:lpstr>Network-on-Chip 101</vt:lpstr>
      <vt:lpstr>Challenges with NoC Design</vt:lpstr>
      <vt:lpstr>Outline </vt:lpstr>
      <vt:lpstr>What are deadlocks?</vt:lpstr>
      <vt:lpstr>Two kinds of deadlocks</vt:lpstr>
      <vt:lpstr>Current solutions for deadlock-freedom</vt:lpstr>
      <vt:lpstr>Example of proactive routing deadlock-freedom</vt:lpstr>
      <vt:lpstr>Example of proactive protocol deadlock-freedom</vt:lpstr>
      <vt:lpstr>Deadlock-Freedom Techniques</vt:lpstr>
      <vt:lpstr>“Subactive” Techniques</vt:lpstr>
      <vt:lpstr>Intuition behind Subactive</vt:lpstr>
      <vt:lpstr>Outline </vt:lpstr>
      <vt:lpstr>SEEC: Deadlock Analogy</vt:lpstr>
      <vt:lpstr>SEEC: Walk-through for Deadlock-freedom</vt:lpstr>
      <vt:lpstr>Outline </vt:lpstr>
      <vt:lpstr>Features of SEEC</vt:lpstr>
      <vt:lpstr>Router Microarchitecture</vt:lpstr>
      <vt:lpstr>Deadlock Freedom Proof</vt:lpstr>
      <vt:lpstr>Mathematical upper bound for deadlock persistence</vt:lpstr>
      <vt:lpstr>SEEC: Additional Benefits  Performance</vt:lpstr>
      <vt:lpstr>Outline </vt:lpstr>
      <vt:lpstr>Multi-SEEC (mSEEC)</vt:lpstr>
      <vt:lpstr>mSEEC: Walk Through</vt:lpstr>
      <vt:lpstr>mSEEC: Walk Through</vt:lpstr>
      <vt:lpstr>Outline </vt:lpstr>
      <vt:lpstr>Evaluations Methodology</vt:lpstr>
      <vt:lpstr>Results: Performance Sweep</vt:lpstr>
      <vt:lpstr>Results: Throughput Enhancement</vt:lpstr>
      <vt:lpstr>Results: SEEC-%age of FF packets</vt:lpstr>
      <vt:lpstr>Results: Full System Simulation</vt:lpstr>
      <vt:lpstr>Normalized Area and Static Power</vt:lpstr>
      <vt:lpstr>Outline </vt:lpstr>
      <vt:lpstr>Conclusion</vt:lpstr>
      <vt:lpstr>Revisiting Qualitative Comparison</vt:lpstr>
      <vt:lpstr>Backup</vt:lpstr>
      <vt:lpstr>Results: SEEC-Network Latency breakdown</vt:lpstr>
      <vt:lpstr>Result: Max Packet Latency</vt:lpstr>
      <vt:lpstr>Results: Subactive Techniques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Benchmarking DNN Models on Future Inference and Training Platforms</dc:title>
  <dc:creator>Krishna, Tushar</dc:creator>
  <cp:lastModifiedBy>Krishna, Tushar</cp:lastModifiedBy>
  <cp:revision>228</cp:revision>
  <dcterms:created xsi:type="dcterms:W3CDTF">2020-08-23T15:58:15Z</dcterms:created>
  <dcterms:modified xsi:type="dcterms:W3CDTF">2021-11-16T22:02:23Z</dcterms:modified>
</cp:coreProperties>
</file>