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png&amp;ehk=UHXXgbBv9kk7hMLpytqvsw&amp;r=0&amp;pid=OfficeInsert"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7"/>
  </p:notesMasterIdLst>
  <p:sldIdLst>
    <p:sldId id="256" r:id="rId2"/>
    <p:sldId id="1051" r:id="rId3"/>
    <p:sldId id="1083" r:id="rId4"/>
    <p:sldId id="1222" r:id="rId5"/>
    <p:sldId id="257" r:id="rId6"/>
    <p:sldId id="1052" r:id="rId7"/>
    <p:sldId id="1138" r:id="rId8"/>
    <p:sldId id="1334" r:id="rId9"/>
    <p:sldId id="856" r:id="rId10"/>
    <p:sldId id="1416" r:id="rId11"/>
    <p:sldId id="1340" r:id="rId12"/>
    <p:sldId id="1151" r:id="rId13"/>
    <p:sldId id="1140" r:id="rId14"/>
    <p:sldId id="1055" r:id="rId15"/>
    <p:sldId id="1221" r:id="rId16"/>
    <p:sldId id="1035" r:id="rId17"/>
    <p:sldId id="1086" r:id="rId18"/>
    <p:sldId id="1405" r:id="rId19"/>
    <p:sldId id="1057" r:id="rId20"/>
    <p:sldId id="1406" r:id="rId21"/>
    <p:sldId id="1059" r:id="rId22"/>
    <p:sldId id="1060" r:id="rId23"/>
    <p:sldId id="1061" r:id="rId24"/>
    <p:sldId id="1062" r:id="rId25"/>
    <p:sldId id="1063" r:id="rId26"/>
    <p:sldId id="1064" r:id="rId27"/>
    <p:sldId id="1066" r:id="rId28"/>
    <p:sldId id="1067" r:id="rId29"/>
    <p:sldId id="1068" r:id="rId30"/>
    <p:sldId id="1407" r:id="rId31"/>
    <p:sldId id="1071" r:id="rId32"/>
    <p:sldId id="1403" r:id="rId33"/>
    <p:sldId id="1408" r:id="rId34"/>
    <p:sldId id="1319" r:id="rId35"/>
    <p:sldId id="1073" r:id="rId36"/>
    <p:sldId id="1076" r:id="rId37"/>
    <p:sldId id="1409" r:id="rId38"/>
    <p:sldId id="1078" r:id="rId39"/>
    <p:sldId id="1079" r:id="rId40"/>
    <p:sldId id="1080" r:id="rId41"/>
    <p:sldId id="1081" r:id="rId42"/>
    <p:sldId id="1392" r:id="rId43"/>
    <p:sldId id="1088" r:id="rId44"/>
    <p:sldId id="1410" r:id="rId45"/>
    <p:sldId id="1090" r:id="rId46"/>
    <p:sldId id="1335" r:id="rId47"/>
    <p:sldId id="1411" r:id="rId48"/>
    <p:sldId id="1317" r:id="rId49"/>
    <p:sldId id="1327" r:id="rId50"/>
    <p:sldId id="1097" r:id="rId51"/>
    <p:sldId id="1098" r:id="rId52"/>
    <p:sldId id="1100" r:id="rId53"/>
    <p:sldId id="1390" r:id="rId54"/>
    <p:sldId id="1318" r:id="rId55"/>
    <p:sldId id="1096" r:id="rId56"/>
    <p:sldId id="1102" r:id="rId57"/>
    <p:sldId id="1136" r:id="rId58"/>
    <p:sldId id="1137" r:id="rId59"/>
    <p:sldId id="1106" r:id="rId60"/>
    <p:sldId id="1389" r:id="rId61"/>
    <p:sldId id="1315" r:id="rId62"/>
    <p:sldId id="1162" r:id="rId63"/>
    <p:sldId id="368" r:id="rId64"/>
    <p:sldId id="1190" r:id="rId65"/>
    <p:sldId id="1186" r:id="rId66"/>
    <p:sldId id="1113" r:id="rId67"/>
    <p:sldId id="1115" r:id="rId68"/>
    <p:sldId id="1391" r:id="rId69"/>
    <p:sldId id="1179" r:id="rId70"/>
    <p:sldId id="1220" r:id="rId71"/>
    <p:sldId id="1202" r:id="rId72"/>
    <p:sldId id="1229" r:id="rId73"/>
    <p:sldId id="1228" r:id="rId74"/>
    <p:sldId id="1121" r:id="rId75"/>
    <p:sldId id="1393" r:id="rId76"/>
    <p:sldId id="1412" r:id="rId77"/>
    <p:sldId id="1330" r:id="rId78"/>
    <p:sldId id="1378" r:id="rId79"/>
    <p:sldId id="1336" r:id="rId80"/>
    <p:sldId id="1377" r:id="rId81"/>
    <p:sldId id="1145" r:id="rId82"/>
    <p:sldId id="1337" r:id="rId83"/>
    <p:sldId id="1146" r:id="rId84"/>
    <p:sldId id="1332" r:id="rId85"/>
    <p:sldId id="1397" r:id="rId86"/>
    <p:sldId id="267" r:id="rId87"/>
    <p:sldId id="1383" r:id="rId88"/>
    <p:sldId id="1379" r:id="rId89"/>
    <p:sldId id="1333" r:id="rId90"/>
    <p:sldId id="1338" r:id="rId91"/>
    <p:sldId id="1339" r:id="rId92"/>
    <p:sldId id="1345" r:id="rId93"/>
    <p:sldId id="1346" r:id="rId94"/>
    <p:sldId id="1394" r:id="rId95"/>
    <p:sldId id="1395" r:id="rId96"/>
    <p:sldId id="1366" r:id="rId97"/>
    <p:sldId id="1367" r:id="rId98"/>
    <p:sldId id="1372" r:id="rId99"/>
    <p:sldId id="1347" r:id="rId100"/>
    <p:sldId id="1365" r:id="rId101"/>
    <p:sldId id="1381" r:id="rId102"/>
    <p:sldId id="1413" r:id="rId103"/>
    <p:sldId id="1329" r:id="rId104"/>
    <p:sldId id="1370" r:id="rId105"/>
    <p:sldId id="1328" r:id="rId106"/>
    <p:sldId id="1351" r:id="rId107"/>
    <p:sldId id="1352" r:id="rId108"/>
    <p:sldId id="1353" r:id="rId109"/>
    <p:sldId id="1348" r:id="rId110"/>
    <p:sldId id="1368" r:id="rId111"/>
    <p:sldId id="260" r:id="rId112"/>
    <p:sldId id="259" r:id="rId113"/>
    <p:sldId id="262" r:id="rId114"/>
    <p:sldId id="1362" r:id="rId115"/>
    <p:sldId id="1356" r:id="rId116"/>
    <p:sldId id="1401" r:id="rId117"/>
    <p:sldId id="1350" r:id="rId118"/>
    <p:sldId id="1415" r:id="rId119"/>
    <p:sldId id="1344" r:id="rId120"/>
    <p:sldId id="1414" r:id="rId121"/>
    <p:sldId id="1342" r:id="rId122"/>
    <p:sldId id="1341" r:id="rId123"/>
    <p:sldId id="1139" r:id="rId124"/>
    <p:sldId id="1343" r:id="rId125"/>
    <p:sldId id="1360"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C94"/>
    <a:srgbClr val="454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87" autoAdjust="0"/>
    <p:restoredTop sz="78571" autoAdjust="0"/>
  </p:normalViewPr>
  <p:slideViewPr>
    <p:cSldViewPr snapToGrid="0">
      <p:cViewPr varScale="1">
        <p:scale>
          <a:sx n="99" d="100"/>
          <a:sy n="99" d="100"/>
        </p:scale>
        <p:origin x="19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ayan\Dropbox%20(GaTech)\Mayank-Tushar\mayank_phd\proposal\consolidated_resul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mayan\Dropbox%20(GaTech)\Mayank-Tushar\Thesis_by_date\subactive_schemes_consolidated_result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mayan\Dropbox%20(GaTech)\DRAIN_results_micro2019\DRAIN_plots_04_01_2019.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mayan\Dropbox%20(GaTech)\DRAIN_results_micro2019\DRAIN_plots_04_01_2019.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yan\Dropbox%20(GaTech)\Mayank-Tushar\SEEC\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ayan\Dropbox%20(GaTech)\Mayank-Tushar\SEEC\seec_micro2020_rebuttal_resul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795387388949E-2"/>
          <c:y val="9.9975690958093319E-2"/>
          <c:w val="0.89385170603674535"/>
          <c:h val="0.77356617488097701"/>
        </c:manualLayout>
      </c:layout>
      <c:barChart>
        <c:barDir val="col"/>
        <c:grouping val="clustered"/>
        <c:varyColors val="0"/>
        <c:ser>
          <c:idx val="0"/>
          <c:order val="0"/>
          <c:tx>
            <c:strRef>
              <c:f>areaPowe!$B$27</c:f>
              <c:strCache>
                <c:ptCount val="1"/>
                <c:pt idx="0">
                  <c:v>Escape VCs</c:v>
                </c:pt>
              </c:strCache>
            </c:strRef>
          </c:tx>
          <c:spPr>
            <a:solidFill>
              <a:schemeClr val="accent1"/>
            </a:solidFill>
            <a:ln>
              <a:solidFill>
                <a:schemeClr val="tx1"/>
              </a:solidFill>
            </a:ln>
            <a:effectLst/>
          </c:spPr>
          <c:invertIfNegative val="0"/>
          <c:cat>
            <c:strRef>
              <c:f>areaPowe!$A$28:$A$29</c:f>
              <c:strCache>
                <c:ptCount val="2"/>
                <c:pt idx="0">
                  <c:v>Area</c:v>
                </c:pt>
                <c:pt idx="1">
                  <c:v>Power</c:v>
                </c:pt>
              </c:strCache>
            </c:strRef>
          </c:cat>
          <c:val>
            <c:numRef>
              <c:f>areaPowe!$B$28:$B$29</c:f>
              <c:numCache>
                <c:formatCode>General</c:formatCode>
                <c:ptCount val="2"/>
                <c:pt idx="0">
                  <c:v>1</c:v>
                </c:pt>
                <c:pt idx="1">
                  <c:v>1</c:v>
                </c:pt>
              </c:numCache>
            </c:numRef>
          </c:val>
          <c:extLst>
            <c:ext xmlns:c16="http://schemas.microsoft.com/office/drawing/2014/chart" uri="{C3380CC4-5D6E-409C-BE32-E72D297353CC}">
              <c16:uniqueId val="{00000000-5DE5-4C2A-B0A1-7AD3B8E995EB}"/>
            </c:ext>
          </c:extLst>
        </c:ser>
        <c:ser>
          <c:idx val="1"/>
          <c:order val="1"/>
          <c:tx>
            <c:strRef>
              <c:f>areaPowe!$C$27</c:f>
              <c:strCache>
                <c:ptCount val="1"/>
                <c:pt idx="0">
                  <c:v>SPIN</c:v>
                </c:pt>
              </c:strCache>
            </c:strRef>
          </c:tx>
          <c:spPr>
            <a:solidFill>
              <a:schemeClr val="accent2"/>
            </a:solidFill>
            <a:ln>
              <a:solidFill>
                <a:schemeClr val="tx1"/>
              </a:solidFill>
            </a:ln>
            <a:effectLst/>
          </c:spPr>
          <c:invertIfNegative val="0"/>
          <c:cat>
            <c:strRef>
              <c:f>areaPowe!$A$28:$A$29</c:f>
              <c:strCache>
                <c:ptCount val="2"/>
                <c:pt idx="0">
                  <c:v>Area</c:v>
                </c:pt>
                <c:pt idx="1">
                  <c:v>Power</c:v>
                </c:pt>
              </c:strCache>
            </c:strRef>
          </c:cat>
          <c:val>
            <c:numRef>
              <c:f>areaPowe!$C$28:$C$29</c:f>
              <c:numCache>
                <c:formatCode>General</c:formatCode>
                <c:ptCount val="2"/>
                <c:pt idx="0">
                  <c:v>0.86276736263488818</c:v>
                </c:pt>
                <c:pt idx="1">
                  <c:v>0.85626571253856232</c:v>
                </c:pt>
              </c:numCache>
            </c:numRef>
          </c:val>
          <c:extLst>
            <c:ext xmlns:c16="http://schemas.microsoft.com/office/drawing/2014/chart" uri="{C3380CC4-5D6E-409C-BE32-E72D297353CC}">
              <c16:uniqueId val="{00000001-5DE5-4C2A-B0A1-7AD3B8E995EB}"/>
            </c:ext>
          </c:extLst>
        </c:ser>
        <c:ser>
          <c:idx val="2"/>
          <c:order val="2"/>
          <c:tx>
            <c:strRef>
              <c:f>areaPowe!$D$27</c:f>
              <c:strCache>
                <c:ptCount val="1"/>
                <c:pt idx="0">
                  <c:v>SWAP</c:v>
                </c:pt>
              </c:strCache>
            </c:strRef>
          </c:tx>
          <c:spPr>
            <a:solidFill>
              <a:schemeClr val="accent3"/>
            </a:solidFill>
            <a:ln>
              <a:solidFill>
                <a:schemeClr val="tx1"/>
              </a:solidFill>
            </a:ln>
            <a:effectLst/>
          </c:spPr>
          <c:invertIfNegative val="0"/>
          <c:cat>
            <c:strRef>
              <c:f>areaPowe!$A$28:$A$29</c:f>
              <c:strCache>
                <c:ptCount val="2"/>
                <c:pt idx="0">
                  <c:v>Area</c:v>
                </c:pt>
                <c:pt idx="1">
                  <c:v>Power</c:v>
                </c:pt>
              </c:strCache>
            </c:strRef>
          </c:cat>
          <c:val>
            <c:numRef>
              <c:f>areaPowe!$D$28:$D$29</c:f>
              <c:numCache>
                <c:formatCode>General</c:formatCode>
                <c:ptCount val="2"/>
                <c:pt idx="0">
                  <c:v>0.82168320250941729</c:v>
                </c:pt>
                <c:pt idx="1">
                  <c:v>0.82333241590246364</c:v>
                </c:pt>
              </c:numCache>
            </c:numRef>
          </c:val>
          <c:extLst>
            <c:ext xmlns:c16="http://schemas.microsoft.com/office/drawing/2014/chart" uri="{C3380CC4-5D6E-409C-BE32-E72D297353CC}">
              <c16:uniqueId val="{00000002-5DE5-4C2A-B0A1-7AD3B8E995EB}"/>
            </c:ext>
          </c:extLst>
        </c:ser>
        <c:ser>
          <c:idx val="3"/>
          <c:order val="3"/>
          <c:tx>
            <c:strRef>
              <c:f>areaPowe!$E$27</c:f>
              <c:strCache>
                <c:ptCount val="1"/>
                <c:pt idx="0">
                  <c:v>DRAIN</c:v>
                </c:pt>
              </c:strCache>
            </c:strRef>
          </c:tx>
          <c:spPr>
            <a:solidFill>
              <a:schemeClr val="accent4"/>
            </a:solidFill>
            <a:ln>
              <a:solidFill>
                <a:schemeClr val="tx1"/>
              </a:solidFill>
            </a:ln>
            <a:effectLst/>
          </c:spPr>
          <c:invertIfNegative val="0"/>
          <c:cat>
            <c:strRef>
              <c:f>areaPowe!$A$28:$A$29</c:f>
              <c:strCache>
                <c:ptCount val="2"/>
                <c:pt idx="0">
                  <c:v>Area</c:v>
                </c:pt>
                <c:pt idx="1">
                  <c:v>Power</c:v>
                </c:pt>
              </c:strCache>
            </c:strRef>
          </c:cat>
          <c:val>
            <c:numRef>
              <c:f>areaPowe!$E$28:$E$29</c:f>
              <c:numCache>
                <c:formatCode>General</c:formatCode>
                <c:ptCount val="2"/>
                <c:pt idx="0">
                  <c:v>0.41812998849148497</c:v>
                </c:pt>
                <c:pt idx="1">
                  <c:v>0.35775046768589702</c:v>
                </c:pt>
              </c:numCache>
            </c:numRef>
          </c:val>
          <c:extLst>
            <c:ext xmlns:c16="http://schemas.microsoft.com/office/drawing/2014/chart" uri="{C3380CC4-5D6E-409C-BE32-E72D297353CC}">
              <c16:uniqueId val="{00000003-5DE5-4C2A-B0A1-7AD3B8E995EB}"/>
            </c:ext>
          </c:extLst>
        </c:ser>
        <c:ser>
          <c:idx val="4"/>
          <c:order val="4"/>
          <c:tx>
            <c:strRef>
              <c:f>areaPowe!$F$27</c:f>
              <c:strCache>
                <c:ptCount val="1"/>
                <c:pt idx="0">
                  <c:v>SEEC</c:v>
                </c:pt>
              </c:strCache>
            </c:strRef>
          </c:tx>
          <c:spPr>
            <a:solidFill>
              <a:schemeClr val="accent5"/>
            </a:solidFill>
            <a:ln>
              <a:solidFill>
                <a:schemeClr val="tx1"/>
              </a:solidFill>
            </a:ln>
            <a:effectLst/>
          </c:spPr>
          <c:invertIfNegative val="0"/>
          <c:cat>
            <c:strRef>
              <c:f>areaPowe!$A$28:$A$29</c:f>
              <c:strCache>
                <c:ptCount val="2"/>
                <c:pt idx="0">
                  <c:v>Area</c:v>
                </c:pt>
                <c:pt idx="1">
                  <c:v>Power</c:v>
                </c:pt>
              </c:strCache>
            </c:strRef>
          </c:cat>
          <c:val>
            <c:numRef>
              <c:f>areaPowe!$F$28:$F$29</c:f>
              <c:numCache>
                <c:formatCode>General</c:formatCode>
                <c:ptCount val="2"/>
                <c:pt idx="0">
                  <c:v>0.39821903665855712</c:v>
                </c:pt>
                <c:pt idx="1">
                  <c:v>0.34071473112942574</c:v>
                </c:pt>
              </c:numCache>
            </c:numRef>
          </c:val>
          <c:extLst>
            <c:ext xmlns:c16="http://schemas.microsoft.com/office/drawing/2014/chart" uri="{C3380CC4-5D6E-409C-BE32-E72D297353CC}">
              <c16:uniqueId val="{00000004-5DE5-4C2A-B0A1-7AD3B8E995EB}"/>
            </c:ext>
          </c:extLst>
        </c:ser>
        <c:dLbls>
          <c:showLegendKey val="0"/>
          <c:showVal val="0"/>
          <c:showCatName val="0"/>
          <c:showSerName val="0"/>
          <c:showPercent val="0"/>
          <c:showBubbleSize val="0"/>
        </c:dLbls>
        <c:gapWidth val="100"/>
        <c:overlap val="-1"/>
        <c:axId val="598694608"/>
        <c:axId val="492430656"/>
      </c:barChart>
      <c:catAx>
        <c:axId val="59869460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crossAx val="492430656"/>
        <c:crosses val="autoZero"/>
        <c:auto val="1"/>
        <c:lblAlgn val="ctr"/>
        <c:lblOffset val="100"/>
        <c:noMultiLvlLbl val="0"/>
      </c:catAx>
      <c:valAx>
        <c:axId val="492430656"/>
        <c:scaling>
          <c:orientation val="minMax"/>
          <c:max val="1"/>
        </c:scaling>
        <c:delete val="0"/>
        <c:axPos val="l"/>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598694608"/>
        <c:crosses val="autoZero"/>
        <c:crossBetween val="between"/>
        <c:majorUnit val="0.2"/>
      </c:valAx>
      <c:spPr>
        <a:noFill/>
        <a:ln w="25400">
          <a:noFill/>
        </a:ln>
        <a:effectLst/>
      </c:spPr>
    </c:plotArea>
    <c:legend>
      <c:legendPos val="r"/>
      <c:layout>
        <c:manualLayout>
          <c:xMode val="edge"/>
          <c:yMode val="edge"/>
          <c:x val="0.140097656935839"/>
          <c:y val="1.2230426657314572E-2"/>
          <c:w val="0.71401650851238851"/>
          <c:h val="7.010900635590167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effectLst/>
              </a:rPr>
              <a:t>Uniform Random</a:t>
            </a:r>
            <a:endParaRPr lang="en-US" sz="1400">
              <a:effectLst/>
            </a:endParaRPr>
          </a:p>
          <a:p>
            <a:pPr>
              <a:defRPr sz="1400"/>
            </a:pPr>
            <a:r>
              <a:rPr lang="en-US" sz="1400" b="0" i="0" baseline="0">
                <a:effectLst/>
              </a:rPr>
              <a:t>8x8 Mesh</a:t>
            </a:r>
            <a:endParaRPr lang="en-US" sz="1400">
              <a:effectLst/>
            </a:endParaRPr>
          </a:p>
          <a:p>
            <a:pPr>
              <a:defRPr sz="1400"/>
            </a:pPr>
            <a:r>
              <a:rPr lang="en-US" sz="1400" b="0" i="0" baseline="0">
                <a:effectLst/>
              </a:rPr>
              <a:t>VC-2</a:t>
            </a:r>
            <a:endParaRPr lang="en-US" sz="1400">
              <a:effectLst/>
            </a:endParaRPr>
          </a:p>
        </c:rich>
      </c:tx>
      <c:layout>
        <c:manualLayout>
          <c:xMode val="edge"/>
          <c:yMode val="edge"/>
          <c:x val="0.38441866362033372"/>
          <c:y val="0.2530118912523934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247627524820266"/>
          <c:y val="3.5840767449091746E-2"/>
          <c:w val="0.8212643158735593"/>
          <c:h val="0.68416968017229085"/>
        </c:manualLayout>
      </c:layout>
      <c:barChart>
        <c:barDir val="col"/>
        <c:grouping val="stacked"/>
        <c:varyColors val="0"/>
        <c:ser>
          <c:idx val="0"/>
          <c:order val="0"/>
          <c:tx>
            <c:strRef>
              <c:f>'8x8 Mesh_VC-2'!$R$3</c:f>
              <c:strCache>
                <c:ptCount val="1"/>
                <c:pt idx="0">
                  <c:v>Buffered</c:v>
                </c:pt>
              </c:strCache>
            </c:strRef>
          </c:tx>
          <c:spPr>
            <a:solidFill>
              <a:schemeClr val="accent1"/>
            </a:solidFill>
            <a:ln>
              <a:solidFill>
                <a:schemeClr val="tx1"/>
              </a:solidFill>
            </a:ln>
            <a:effectLst/>
          </c:spPr>
          <c:invertIfNegative val="0"/>
          <c:cat>
            <c:multiLvlStrRef>
              <c:f>'8x8 Mesh_VC-2'!$P$4:$Q$15</c:f>
              <c:multiLvlStrCache>
                <c:ptCount val="12"/>
                <c:lvl>
                  <c:pt idx="0">
                    <c:v>Reg</c:v>
                  </c:pt>
                  <c:pt idx="1">
                    <c:v>FF</c:v>
                  </c:pt>
                  <c:pt idx="2">
                    <c:v>Reg</c:v>
                  </c:pt>
                  <c:pt idx="3">
                    <c:v>FF</c:v>
                  </c:pt>
                  <c:pt idx="4">
                    <c:v>Reg</c:v>
                  </c:pt>
                  <c:pt idx="5">
                    <c:v>FF</c:v>
                  </c:pt>
                  <c:pt idx="6">
                    <c:v>Reg</c:v>
                  </c:pt>
                  <c:pt idx="7">
                    <c:v>FF</c:v>
                  </c:pt>
                  <c:pt idx="8">
                    <c:v>Reg</c:v>
                  </c:pt>
                  <c:pt idx="9">
                    <c:v>FF</c:v>
                  </c:pt>
                  <c:pt idx="10">
                    <c:v>Reg</c:v>
                  </c:pt>
                  <c:pt idx="11">
                    <c:v>FF</c:v>
                  </c:pt>
                </c:lvl>
                <c:lvl>
                  <c:pt idx="0">
                    <c:v>0.02</c:v>
                  </c:pt>
                  <c:pt idx="2">
                    <c:v>0.04</c:v>
                  </c:pt>
                  <c:pt idx="4">
                    <c:v>0.06</c:v>
                  </c:pt>
                  <c:pt idx="6">
                    <c:v>0.08</c:v>
                  </c:pt>
                  <c:pt idx="8">
                    <c:v>0.1</c:v>
                  </c:pt>
                  <c:pt idx="10">
                    <c:v>0.12</c:v>
                  </c:pt>
                </c:lvl>
              </c:multiLvlStrCache>
            </c:multiLvlStrRef>
          </c:cat>
          <c:val>
            <c:numRef>
              <c:f>'8x8 Mesh_VC-2'!$R$4:$R$15</c:f>
              <c:numCache>
                <c:formatCode>General</c:formatCode>
                <c:ptCount val="12"/>
                <c:pt idx="0">
                  <c:v>13.528864</c:v>
                </c:pt>
                <c:pt idx="1">
                  <c:v>9.3383299999999991</c:v>
                </c:pt>
                <c:pt idx="2">
                  <c:v>13.550643000000001</c:v>
                </c:pt>
                <c:pt idx="3">
                  <c:v>9.2853600000000007</c:v>
                </c:pt>
                <c:pt idx="4">
                  <c:v>13.649385000000001</c:v>
                </c:pt>
                <c:pt idx="5">
                  <c:v>9.3759960000000007</c:v>
                </c:pt>
                <c:pt idx="6">
                  <c:v>13.862341000000001</c:v>
                </c:pt>
                <c:pt idx="7">
                  <c:v>9.5084</c:v>
                </c:pt>
                <c:pt idx="8">
                  <c:v>14.278318000000001</c:v>
                </c:pt>
                <c:pt idx="9">
                  <c:v>9.9190640000000005</c:v>
                </c:pt>
                <c:pt idx="10">
                  <c:v>79.160587000000007</c:v>
                </c:pt>
                <c:pt idx="11">
                  <c:v>140.201245</c:v>
                </c:pt>
              </c:numCache>
            </c:numRef>
          </c:val>
          <c:extLst>
            <c:ext xmlns:c16="http://schemas.microsoft.com/office/drawing/2014/chart" uri="{C3380CC4-5D6E-409C-BE32-E72D297353CC}">
              <c16:uniqueId val="{00000000-B3CE-46A9-B76D-CF5B42E24F06}"/>
            </c:ext>
          </c:extLst>
        </c:ser>
        <c:ser>
          <c:idx val="1"/>
          <c:order val="1"/>
          <c:tx>
            <c:strRef>
              <c:f>'8x8 Mesh_VC-2'!$S$3</c:f>
              <c:strCache>
                <c:ptCount val="1"/>
                <c:pt idx="0">
                  <c:v>Bufferless</c:v>
                </c:pt>
              </c:strCache>
            </c:strRef>
          </c:tx>
          <c:spPr>
            <a:solidFill>
              <a:schemeClr val="accent2"/>
            </a:solidFill>
            <a:ln>
              <a:solidFill>
                <a:schemeClr val="tx1"/>
              </a:solidFill>
            </a:ln>
            <a:effectLst/>
          </c:spPr>
          <c:invertIfNegative val="0"/>
          <c:cat>
            <c:multiLvlStrRef>
              <c:f>'8x8 Mesh_VC-2'!$P$4:$Q$15</c:f>
              <c:multiLvlStrCache>
                <c:ptCount val="12"/>
                <c:lvl>
                  <c:pt idx="0">
                    <c:v>Reg</c:v>
                  </c:pt>
                  <c:pt idx="1">
                    <c:v>FF</c:v>
                  </c:pt>
                  <c:pt idx="2">
                    <c:v>Reg</c:v>
                  </c:pt>
                  <c:pt idx="3">
                    <c:v>FF</c:v>
                  </c:pt>
                  <c:pt idx="4">
                    <c:v>Reg</c:v>
                  </c:pt>
                  <c:pt idx="5">
                    <c:v>FF</c:v>
                  </c:pt>
                  <c:pt idx="6">
                    <c:v>Reg</c:v>
                  </c:pt>
                  <c:pt idx="7">
                    <c:v>FF</c:v>
                  </c:pt>
                  <c:pt idx="8">
                    <c:v>Reg</c:v>
                  </c:pt>
                  <c:pt idx="9">
                    <c:v>FF</c:v>
                  </c:pt>
                  <c:pt idx="10">
                    <c:v>Reg</c:v>
                  </c:pt>
                  <c:pt idx="11">
                    <c:v>FF</c:v>
                  </c:pt>
                </c:lvl>
                <c:lvl>
                  <c:pt idx="0">
                    <c:v>0.02</c:v>
                  </c:pt>
                  <c:pt idx="2">
                    <c:v>0.04</c:v>
                  </c:pt>
                  <c:pt idx="4">
                    <c:v>0.06</c:v>
                  </c:pt>
                  <c:pt idx="6">
                    <c:v>0.08</c:v>
                  </c:pt>
                  <c:pt idx="8">
                    <c:v>0.1</c:v>
                  </c:pt>
                  <c:pt idx="10">
                    <c:v>0.12</c:v>
                  </c:pt>
                </c:lvl>
              </c:multiLvlStrCache>
            </c:multiLvlStrRef>
          </c:cat>
          <c:val>
            <c:numRef>
              <c:f>'8x8 Mesh_VC-2'!$S$4:$S$15</c:f>
              <c:numCache>
                <c:formatCode>General</c:formatCode>
                <c:ptCount val="12"/>
                <c:pt idx="0">
                  <c:v>0</c:v>
                </c:pt>
                <c:pt idx="1">
                  <c:v>8.0814310000000003</c:v>
                </c:pt>
                <c:pt idx="2">
                  <c:v>0</c:v>
                </c:pt>
                <c:pt idx="3">
                  <c:v>8.3567389999999993</c:v>
                </c:pt>
                <c:pt idx="4">
                  <c:v>0</c:v>
                </c:pt>
                <c:pt idx="5">
                  <c:v>8.4600139999999993</c:v>
                </c:pt>
                <c:pt idx="6">
                  <c:v>0</c:v>
                </c:pt>
                <c:pt idx="7">
                  <c:v>8.5755999999999997</c:v>
                </c:pt>
                <c:pt idx="8">
                  <c:v>0</c:v>
                </c:pt>
                <c:pt idx="9">
                  <c:v>8.6957179999999994</c:v>
                </c:pt>
                <c:pt idx="10">
                  <c:v>0</c:v>
                </c:pt>
                <c:pt idx="11">
                  <c:v>11.690412999999999</c:v>
                </c:pt>
              </c:numCache>
            </c:numRef>
          </c:val>
          <c:extLst>
            <c:ext xmlns:c16="http://schemas.microsoft.com/office/drawing/2014/chart" uri="{C3380CC4-5D6E-409C-BE32-E72D297353CC}">
              <c16:uniqueId val="{00000001-B3CE-46A9-B76D-CF5B42E24F06}"/>
            </c:ext>
          </c:extLst>
        </c:ser>
        <c:dLbls>
          <c:showLegendKey val="0"/>
          <c:showVal val="0"/>
          <c:showCatName val="0"/>
          <c:showSerName val="0"/>
          <c:showPercent val="0"/>
          <c:showBubbleSize val="0"/>
        </c:dLbls>
        <c:gapWidth val="0"/>
        <c:overlap val="100"/>
        <c:axId val="1957156368"/>
        <c:axId val="1957013200"/>
      </c:barChart>
      <c:catAx>
        <c:axId val="19571563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Injection Rate (packets/node/cycle)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013200"/>
        <c:crosses val="autoZero"/>
        <c:auto val="1"/>
        <c:lblAlgn val="ctr"/>
        <c:lblOffset val="100"/>
        <c:noMultiLvlLbl val="0"/>
      </c:catAx>
      <c:valAx>
        <c:axId val="1957013200"/>
        <c:scaling>
          <c:orientation val="minMax"/>
          <c:max val="2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Average Latency (cycles)</a:t>
                </a:r>
              </a:p>
            </c:rich>
          </c:tx>
          <c:layout>
            <c:manualLayout>
              <c:xMode val="edge"/>
              <c:yMode val="edge"/>
              <c:x val="1.9622503708775535E-3"/>
              <c:y val="0.139038396144662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156368"/>
        <c:crosses val="autoZero"/>
        <c:crossBetween val="between"/>
        <c:majorUnit val="20"/>
      </c:valAx>
      <c:spPr>
        <a:noFill/>
        <a:ln>
          <a:noFill/>
        </a:ln>
        <a:effectLst/>
      </c:spPr>
    </c:plotArea>
    <c:legend>
      <c:legendPos val="b"/>
      <c:layout>
        <c:manualLayout>
          <c:xMode val="edge"/>
          <c:yMode val="edge"/>
          <c:x val="0.25145794320506737"/>
          <c:y val="4.2966302626843728E-2"/>
          <c:w val="0.50863888013632019"/>
          <c:h val="0.11602608533876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effectLst/>
              </a:rPr>
              <a:t>Transpose</a:t>
            </a:r>
            <a:endParaRPr lang="en-US" sz="1400">
              <a:effectLst/>
            </a:endParaRPr>
          </a:p>
          <a:p>
            <a:pPr>
              <a:defRPr sz="1400"/>
            </a:pPr>
            <a:r>
              <a:rPr lang="en-US" sz="1400" b="0" i="0" baseline="0">
                <a:effectLst/>
              </a:rPr>
              <a:t>8x8 Mesh</a:t>
            </a:r>
            <a:endParaRPr lang="en-US" sz="1400">
              <a:effectLst/>
            </a:endParaRPr>
          </a:p>
          <a:p>
            <a:pPr>
              <a:defRPr sz="1400"/>
            </a:pPr>
            <a:r>
              <a:rPr lang="en-US" sz="1400" b="0" i="0" baseline="0">
                <a:effectLst/>
              </a:rPr>
              <a:t>VC-2</a:t>
            </a:r>
            <a:endParaRPr lang="en-US" sz="1400">
              <a:effectLst/>
            </a:endParaRPr>
          </a:p>
        </c:rich>
      </c:tx>
      <c:layout>
        <c:manualLayout>
          <c:xMode val="edge"/>
          <c:yMode val="edge"/>
          <c:x val="0.41122669899196501"/>
          <c:y val="0.158943367581631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915683179940568E-2"/>
          <c:y val="3.5840767449091746E-2"/>
          <c:w val="0.86882482434525476"/>
          <c:h val="0.65206761377761602"/>
        </c:manualLayout>
      </c:layout>
      <c:barChart>
        <c:barDir val="col"/>
        <c:grouping val="stacked"/>
        <c:varyColors val="0"/>
        <c:ser>
          <c:idx val="0"/>
          <c:order val="0"/>
          <c:tx>
            <c:strRef>
              <c:f>'8x8 Mesh_VC-2'!$R$38</c:f>
              <c:strCache>
                <c:ptCount val="1"/>
                <c:pt idx="0">
                  <c:v>Buffered</c:v>
                </c:pt>
              </c:strCache>
            </c:strRef>
          </c:tx>
          <c:spPr>
            <a:solidFill>
              <a:schemeClr val="accent1"/>
            </a:solidFill>
            <a:ln>
              <a:solidFill>
                <a:schemeClr val="tx1"/>
              </a:solidFill>
            </a:ln>
            <a:effectLst/>
          </c:spPr>
          <c:invertIfNegative val="0"/>
          <c:cat>
            <c:multiLvlStrRef>
              <c:f>'8x8 Mesh_VC-2'!$P$39:$Q$60</c:f>
              <c:multiLvlStrCache>
                <c:ptCount val="22"/>
                <c:lvl>
                  <c:pt idx="0">
                    <c:v>Reg</c:v>
                  </c:pt>
                  <c:pt idx="1">
                    <c:v>FF</c:v>
                  </c:pt>
                  <c:pt idx="2">
                    <c:v>Reg</c:v>
                  </c:pt>
                  <c:pt idx="3">
                    <c:v>FF</c:v>
                  </c:pt>
                  <c:pt idx="4">
                    <c:v>Reg</c:v>
                  </c:pt>
                  <c:pt idx="5">
                    <c:v>FF</c:v>
                  </c:pt>
                  <c:pt idx="6">
                    <c:v>Reg</c:v>
                  </c:pt>
                  <c:pt idx="7">
                    <c:v>FF</c:v>
                  </c:pt>
                  <c:pt idx="8">
                    <c:v>Reg</c:v>
                  </c:pt>
                  <c:pt idx="9">
                    <c:v>FF</c:v>
                  </c:pt>
                  <c:pt idx="10">
                    <c:v>Reg</c:v>
                  </c:pt>
                  <c:pt idx="11">
                    <c:v>FF</c:v>
                  </c:pt>
                  <c:pt idx="12">
                    <c:v>Reg</c:v>
                  </c:pt>
                  <c:pt idx="13">
                    <c:v>FF</c:v>
                  </c:pt>
                  <c:pt idx="14">
                    <c:v>Reg</c:v>
                  </c:pt>
                  <c:pt idx="15">
                    <c:v>FF</c:v>
                  </c:pt>
                  <c:pt idx="16">
                    <c:v>Reg</c:v>
                  </c:pt>
                  <c:pt idx="17">
                    <c:v>FF</c:v>
                  </c:pt>
                  <c:pt idx="18">
                    <c:v>Reg</c:v>
                  </c:pt>
                  <c:pt idx="19">
                    <c:v>FF</c:v>
                  </c:pt>
                  <c:pt idx="20">
                    <c:v>Reg</c:v>
                  </c:pt>
                  <c:pt idx="21">
                    <c:v>FF</c:v>
                  </c:pt>
                </c:lvl>
                <c:lvl>
                  <c:pt idx="0">
                    <c:v>0.02</c:v>
                  </c:pt>
                  <c:pt idx="2">
                    <c:v>0.04</c:v>
                  </c:pt>
                  <c:pt idx="4">
                    <c:v>0.06</c:v>
                  </c:pt>
                  <c:pt idx="6">
                    <c:v>0.08</c:v>
                  </c:pt>
                  <c:pt idx="8">
                    <c:v>0.1</c:v>
                  </c:pt>
                  <c:pt idx="10">
                    <c:v>0.12</c:v>
                  </c:pt>
                  <c:pt idx="12">
                    <c:v>0.14</c:v>
                  </c:pt>
                  <c:pt idx="14">
                    <c:v>0.16</c:v>
                  </c:pt>
                  <c:pt idx="16">
                    <c:v>0.18</c:v>
                  </c:pt>
                  <c:pt idx="18">
                    <c:v>0.2</c:v>
                  </c:pt>
                  <c:pt idx="20">
                    <c:v>0.22</c:v>
                  </c:pt>
                </c:lvl>
              </c:multiLvlStrCache>
            </c:multiLvlStrRef>
          </c:cat>
          <c:val>
            <c:numRef>
              <c:f>'8x8 Mesh_VC-2'!$R$39:$R$60</c:f>
              <c:numCache>
                <c:formatCode>General</c:formatCode>
                <c:ptCount val="22"/>
                <c:pt idx="0">
                  <c:v>13.498530000000001</c:v>
                </c:pt>
                <c:pt idx="1">
                  <c:v>8.7134300000000007</c:v>
                </c:pt>
                <c:pt idx="2">
                  <c:v>13.499969999999999</c:v>
                </c:pt>
                <c:pt idx="3">
                  <c:v>8.9644919999999999</c:v>
                </c:pt>
                <c:pt idx="4">
                  <c:v>13.533022000000001</c:v>
                </c:pt>
                <c:pt idx="5">
                  <c:v>9.1118500000000004</c:v>
                </c:pt>
                <c:pt idx="6">
                  <c:v>13.616695999999999</c:v>
                </c:pt>
                <c:pt idx="7">
                  <c:v>9.2506070000000005</c:v>
                </c:pt>
                <c:pt idx="8">
                  <c:v>13.850966</c:v>
                </c:pt>
                <c:pt idx="9">
                  <c:v>9.5884009999999993</c:v>
                </c:pt>
                <c:pt idx="10">
                  <c:v>14.513363</c:v>
                </c:pt>
                <c:pt idx="11">
                  <c:v>10.267670000000001</c:v>
                </c:pt>
                <c:pt idx="12">
                  <c:v>18.395676999999999</c:v>
                </c:pt>
                <c:pt idx="13">
                  <c:v>14.583964</c:v>
                </c:pt>
                <c:pt idx="14">
                  <c:v>22.461790000000001</c:v>
                </c:pt>
                <c:pt idx="15">
                  <c:v>21.575875</c:v>
                </c:pt>
                <c:pt idx="16">
                  <c:v>22.763860000000001</c:v>
                </c:pt>
                <c:pt idx="17">
                  <c:v>22.661992999999999</c:v>
                </c:pt>
                <c:pt idx="18">
                  <c:v>22.915967999999999</c:v>
                </c:pt>
                <c:pt idx="19">
                  <c:v>23.223894999999999</c:v>
                </c:pt>
                <c:pt idx="20">
                  <c:v>22.731911</c:v>
                </c:pt>
                <c:pt idx="21">
                  <c:v>23.184218000000001</c:v>
                </c:pt>
              </c:numCache>
            </c:numRef>
          </c:val>
          <c:extLst>
            <c:ext xmlns:c16="http://schemas.microsoft.com/office/drawing/2014/chart" uri="{C3380CC4-5D6E-409C-BE32-E72D297353CC}">
              <c16:uniqueId val="{00000000-82E1-4E06-8105-328646B21830}"/>
            </c:ext>
          </c:extLst>
        </c:ser>
        <c:ser>
          <c:idx val="1"/>
          <c:order val="1"/>
          <c:tx>
            <c:strRef>
              <c:f>'8x8 Mesh_VC-2'!$S$38</c:f>
              <c:strCache>
                <c:ptCount val="1"/>
                <c:pt idx="0">
                  <c:v>Bufferless</c:v>
                </c:pt>
              </c:strCache>
            </c:strRef>
          </c:tx>
          <c:spPr>
            <a:solidFill>
              <a:schemeClr val="accent2"/>
            </a:solidFill>
            <a:ln>
              <a:solidFill>
                <a:schemeClr val="tx1"/>
              </a:solidFill>
            </a:ln>
            <a:effectLst/>
          </c:spPr>
          <c:invertIfNegative val="0"/>
          <c:cat>
            <c:multiLvlStrRef>
              <c:f>'8x8 Mesh_VC-2'!$P$39:$Q$60</c:f>
              <c:multiLvlStrCache>
                <c:ptCount val="22"/>
                <c:lvl>
                  <c:pt idx="0">
                    <c:v>Reg</c:v>
                  </c:pt>
                  <c:pt idx="1">
                    <c:v>FF</c:v>
                  </c:pt>
                  <c:pt idx="2">
                    <c:v>Reg</c:v>
                  </c:pt>
                  <c:pt idx="3">
                    <c:v>FF</c:v>
                  </c:pt>
                  <c:pt idx="4">
                    <c:v>Reg</c:v>
                  </c:pt>
                  <c:pt idx="5">
                    <c:v>FF</c:v>
                  </c:pt>
                  <c:pt idx="6">
                    <c:v>Reg</c:v>
                  </c:pt>
                  <c:pt idx="7">
                    <c:v>FF</c:v>
                  </c:pt>
                  <c:pt idx="8">
                    <c:v>Reg</c:v>
                  </c:pt>
                  <c:pt idx="9">
                    <c:v>FF</c:v>
                  </c:pt>
                  <c:pt idx="10">
                    <c:v>Reg</c:v>
                  </c:pt>
                  <c:pt idx="11">
                    <c:v>FF</c:v>
                  </c:pt>
                  <c:pt idx="12">
                    <c:v>Reg</c:v>
                  </c:pt>
                  <c:pt idx="13">
                    <c:v>FF</c:v>
                  </c:pt>
                  <c:pt idx="14">
                    <c:v>Reg</c:v>
                  </c:pt>
                  <c:pt idx="15">
                    <c:v>FF</c:v>
                  </c:pt>
                  <c:pt idx="16">
                    <c:v>Reg</c:v>
                  </c:pt>
                  <c:pt idx="17">
                    <c:v>FF</c:v>
                  </c:pt>
                  <c:pt idx="18">
                    <c:v>Reg</c:v>
                  </c:pt>
                  <c:pt idx="19">
                    <c:v>FF</c:v>
                  </c:pt>
                  <c:pt idx="20">
                    <c:v>Reg</c:v>
                  </c:pt>
                  <c:pt idx="21">
                    <c:v>FF</c:v>
                  </c:pt>
                </c:lvl>
                <c:lvl>
                  <c:pt idx="0">
                    <c:v>0.02</c:v>
                  </c:pt>
                  <c:pt idx="2">
                    <c:v>0.04</c:v>
                  </c:pt>
                  <c:pt idx="4">
                    <c:v>0.06</c:v>
                  </c:pt>
                  <c:pt idx="6">
                    <c:v>0.08</c:v>
                  </c:pt>
                  <c:pt idx="8">
                    <c:v>0.1</c:v>
                  </c:pt>
                  <c:pt idx="10">
                    <c:v>0.12</c:v>
                  </c:pt>
                  <c:pt idx="12">
                    <c:v>0.14</c:v>
                  </c:pt>
                  <c:pt idx="14">
                    <c:v>0.16</c:v>
                  </c:pt>
                  <c:pt idx="16">
                    <c:v>0.18</c:v>
                  </c:pt>
                  <c:pt idx="18">
                    <c:v>0.2</c:v>
                  </c:pt>
                  <c:pt idx="20">
                    <c:v>0.22</c:v>
                  </c:pt>
                </c:lvl>
              </c:multiLvlStrCache>
            </c:multiLvlStrRef>
          </c:cat>
          <c:val>
            <c:numRef>
              <c:f>'8x8 Mesh_VC-2'!$S$39:$S$60</c:f>
              <c:numCache>
                <c:formatCode>General</c:formatCode>
                <c:ptCount val="22"/>
                <c:pt idx="0">
                  <c:v>0</c:v>
                </c:pt>
                <c:pt idx="1">
                  <c:v>10.864204000000001</c:v>
                </c:pt>
                <c:pt idx="2">
                  <c:v>0</c:v>
                </c:pt>
                <c:pt idx="3">
                  <c:v>10.705431000000001</c:v>
                </c:pt>
                <c:pt idx="4">
                  <c:v>0</c:v>
                </c:pt>
                <c:pt idx="5">
                  <c:v>10.702932000000001</c:v>
                </c:pt>
                <c:pt idx="6">
                  <c:v>0</c:v>
                </c:pt>
                <c:pt idx="7">
                  <c:v>10.834410999999999</c:v>
                </c:pt>
                <c:pt idx="8">
                  <c:v>0</c:v>
                </c:pt>
                <c:pt idx="9">
                  <c:v>11.035485</c:v>
                </c:pt>
                <c:pt idx="10">
                  <c:v>0</c:v>
                </c:pt>
                <c:pt idx="11">
                  <c:v>11.592548000000001</c:v>
                </c:pt>
                <c:pt idx="12">
                  <c:v>0</c:v>
                </c:pt>
                <c:pt idx="13">
                  <c:v>15.348913</c:v>
                </c:pt>
                <c:pt idx="14">
                  <c:v>0</c:v>
                </c:pt>
                <c:pt idx="15">
                  <c:v>17.164460999999999</c:v>
                </c:pt>
                <c:pt idx="16">
                  <c:v>0</c:v>
                </c:pt>
                <c:pt idx="17">
                  <c:v>16.530833999999999</c:v>
                </c:pt>
                <c:pt idx="18">
                  <c:v>0</c:v>
                </c:pt>
                <c:pt idx="19">
                  <c:v>16.124424000000001</c:v>
                </c:pt>
                <c:pt idx="20">
                  <c:v>0</c:v>
                </c:pt>
                <c:pt idx="21">
                  <c:v>15.917491999999999</c:v>
                </c:pt>
              </c:numCache>
            </c:numRef>
          </c:val>
          <c:extLst>
            <c:ext xmlns:c16="http://schemas.microsoft.com/office/drawing/2014/chart" uri="{C3380CC4-5D6E-409C-BE32-E72D297353CC}">
              <c16:uniqueId val="{00000001-82E1-4E06-8105-328646B21830}"/>
            </c:ext>
          </c:extLst>
        </c:ser>
        <c:dLbls>
          <c:showLegendKey val="0"/>
          <c:showVal val="0"/>
          <c:showCatName val="0"/>
          <c:showSerName val="0"/>
          <c:showPercent val="0"/>
          <c:showBubbleSize val="0"/>
        </c:dLbls>
        <c:gapWidth val="0"/>
        <c:overlap val="100"/>
        <c:axId val="1957156368"/>
        <c:axId val="1957013200"/>
      </c:barChart>
      <c:catAx>
        <c:axId val="19571563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Injection Rate (packets/node/cycle)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013200"/>
        <c:crosses val="autoZero"/>
        <c:auto val="1"/>
        <c:lblAlgn val="ctr"/>
        <c:lblOffset val="100"/>
        <c:noMultiLvlLbl val="0"/>
      </c:catAx>
      <c:valAx>
        <c:axId val="1957013200"/>
        <c:scaling>
          <c:orientation val="minMax"/>
          <c:max val="6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Average Latency (cycles)</a:t>
                </a:r>
              </a:p>
            </c:rich>
          </c:tx>
          <c:layout>
            <c:manualLayout>
              <c:xMode val="edge"/>
              <c:yMode val="edge"/>
              <c:x val="5.7897166011762274E-4"/>
              <c:y val="0.133658269460984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7156368"/>
        <c:crosses val="autoZero"/>
        <c:crossBetween val="between"/>
        <c:majorUnit val="20"/>
      </c:valAx>
      <c:spPr>
        <a:noFill/>
        <a:ln>
          <a:noFill/>
        </a:ln>
        <a:effectLst/>
      </c:spPr>
    </c:plotArea>
    <c:legend>
      <c:legendPos val="b"/>
      <c:layout>
        <c:manualLayout>
          <c:xMode val="edge"/>
          <c:yMode val="edge"/>
          <c:x val="0.30551767176592792"/>
          <c:y val="7.2851384758651555E-3"/>
          <c:w val="0.38593254942998417"/>
          <c:h val="0.119221699537434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b="0" i="0" baseline="0">
                <a:solidFill>
                  <a:sysClr val="windowText" lastClr="000000"/>
                </a:solidFill>
                <a:effectLst/>
              </a:rPr>
              <a:t>Bit Complement</a:t>
            </a:r>
            <a:endParaRPr lang="en-US" sz="1400">
              <a:solidFill>
                <a:sysClr val="windowText" lastClr="000000"/>
              </a:solidFill>
              <a:effectLst/>
            </a:endParaRPr>
          </a:p>
          <a:p>
            <a:pPr>
              <a:defRPr>
                <a:solidFill>
                  <a:sysClr val="windowText" lastClr="000000"/>
                </a:solidFill>
              </a:defRPr>
            </a:pPr>
            <a:r>
              <a:rPr lang="en-US" sz="1400" b="0" i="0" baseline="0">
                <a:solidFill>
                  <a:sysClr val="windowText" lastClr="000000"/>
                </a:solidFill>
                <a:effectLst/>
              </a:rPr>
              <a:t>8x8 Mesh</a:t>
            </a:r>
            <a:endParaRPr lang="en-US" sz="1400">
              <a:solidFill>
                <a:sysClr val="windowText" lastClr="000000"/>
              </a:solidFill>
              <a:effectLst/>
            </a:endParaRPr>
          </a:p>
          <a:p>
            <a:pPr>
              <a:defRPr>
                <a:solidFill>
                  <a:sysClr val="windowText" lastClr="000000"/>
                </a:solidFill>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53867872637448067"/>
          <c:y val="0.5111643365807685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4905681827681042"/>
          <c:y val="0.12724540069409249"/>
          <c:w val="0.80833440712375415"/>
          <c:h val="0.65608641167833914"/>
        </c:manualLayout>
      </c:layout>
      <c:scatterChart>
        <c:scatterStyle val="lineMarker"/>
        <c:varyColors val="0"/>
        <c:ser>
          <c:idx val="0"/>
          <c:order val="0"/>
          <c:tx>
            <c:strRef>
              <c:f>'8x8 Mesh (VC-2)'!$B$3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(VC-2)'!$B$4:$B$20</c:f>
              <c:numCache>
                <c:formatCode>General</c:formatCode>
                <c:ptCount val="17"/>
                <c:pt idx="0">
                  <c:v>22.452753000000001</c:v>
                </c:pt>
                <c:pt idx="1">
                  <c:v>640.58441800000003</c:v>
                </c:pt>
                <c:pt idx="2">
                  <c:v>663.26567999999997</c:v>
                </c:pt>
                <c:pt idx="3">
                  <c:v>637.66279799999995</c:v>
                </c:pt>
                <c:pt idx="4">
                  <c:v>462.92750699999999</c:v>
                </c:pt>
                <c:pt idx="5">
                  <c:v>600.88483799999995</c:v>
                </c:pt>
                <c:pt idx="6">
                  <c:v>604.04541200000006</c:v>
                </c:pt>
                <c:pt idx="7">
                  <c:v>582.627926</c:v>
                </c:pt>
                <c:pt idx="8">
                  <c:v>587.84472700000003</c:v>
                </c:pt>
                <c:pt idx="9">
                  <c:v>574.84328400000004</c:v>
                </c:pt>
                <c:pt idx="10">
                  <c:v>586.84179700000004</c:v>
                </c:pt>
                <c:pt idx="11">
                  <c:v>518.95138099999997</c:v>
                </c:pt>
                <c:pt idx="12">
                  <c:v>580.20179800000005</c:v>
                </c:pt>
                <c:pt idx="13">
                  <c:v>550.01174200000003</c:v>
                </c:pt>
                <c:pt idx="14">
                  <c:v>574.86009899999999</c:v>
                </c:pt>
                <c:pt idx="15">
                  <c:v>549.46118200000001</c:v>
                </c:pt>
                <c:pt idx="16">
                  <c:v>532.09943499999997</c:v>
                </c:pt>
              </c:numCache>
            </c:numRef>
          </c:yVal>
          <c:smooth val="0"/>
          <c:extLst>
            <c:ext xmlns:c16="http://schemas.microsoft.com/office/drawing/2014/chart" uri="{C3380CC4-5D6E-409C-BE32-E72D297353CC}">
              <c16:uniqueId val="{00000000-1BA8-4C88-8446-AC3D5E166CF3}"/>
            </c:ext>
          </c:extLst>
        </c:ser>
        <c:ser>
          <c:idx val="1"/>
          <c:order val="1"/>
          <c:tx>
            <c:strRef>
              <c:f>'8x8 Mesh (VC-2)'!$C$3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(VC-2)'!$C$4:$C$20</c:f>
              <c:numCache>
                <c:formatCode>General</c:formatCode>
                <c:ptCount val="17"/>
                <c:pt idx="0">
                  <c:v>21.49832</c:v>
                </c:pt>
                <c:pt idx="1">
                  <c:v>22.902719000000001</c:v>
                </c:pt>
                <c:pt idx="2">
                  <c:v>728.68634499999996</c:v>
                </c:pt>
                <c:pt idx="3">
                  <c:v>261.470011</c:v>
                </c:pt>
                <c:pt idx="4">
                  <c:v>283.62966999999998</c:v>
                </c:pt>
                <c:pt idx="5">
                  <c:v>239.09411800000001</c:v>
                </c:pt>
                <c:pt idx="6">
                  <c:v>602.00954999999999</c:v>
                </c:pt>
                <c:pt idx="7">
                  <c:v>597.03797499999996</c:v>
                </c:pt>
                <c:pt idx="8">
                  <c:v>220.98421099999999</c:v>
                </c:pt>
                <c:pt idx="9">
                  <c:v>641.69906000000003</c:v>
                </c:pt>
                <c:pt idx="10">
                  <c:v>469.35074600000002</c:v>
                </c:pt>
                <c:pt idx="11">
                  <c:v>332.623693</c:v>
                </c:pt>
                <c:pt idx="12">
                  <c:v>710.85416699999996</c:v>
                </c:pt>
                <c:pt idx="13">
                  <c:v>389.36479600000001</c:v>
                </c:pt>
                <c:pt idx="14">
                  <c:v>693.40122199999996</c:v>
                </c:pt>
                <c:pt idx="15">
                  <c:v>234.93767700000001</c:v>
                </c:pt>
                <c:pt idx="16">
                  <c:v>585.13709700000004</c:v>
                </c:pt>
              </c:numCache>
            </c:numRef>
          </c:yVal>
          <c:smooth val="0"/>
          <c:extLst>
            <c:ext xmlns:c16="http://schemas.microsoft.com/office/drawing/2014/chart" uri="{C3380CC4-5D6E-409C-BE32-E72D297353CC}">
              <c16:uniqueId val="{00000001-1BA8-4C88-8446-AC3D5E166CF3}"/>
            </c:ext>
          </c:extLst>
        </c:ser>
        <c:ser>
          <c:idx val="2"/>
          <c:order val="2"/>
          <c:tx>
            <c:strRef>
              <c:f>'8x8 Mesh (VC-2)'!$D$3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(VC-2)'!$D$4:$D$20</c:f>
              <c:numCache>
                <c:formatCode>General</c:formatCode>
                <c:ptCount val="17"/>
                <c:pt idx="0">
                  <c:v>21.295843999999999</c:v>
                </c:pt>
                <c:pt idx="1">
                  <c:v>21.951803000000002</c:v>
                </c:pt>
                <c:pt idx="2">
                  <c:v>85.463975000000005</c:v>
                </c:pt>
                <c:pt idx="3">
                  <c:v>33515.505378000002</c:v>
                </c:pt>
                <c:pt idx="4">
                  <c:v>36692.762995999998</c:v>
                </c:pt>
                <c:pt idx="5">
                  <c:v>34247.728940000001</c:v>
                </c:pt>
                <c:pt idx="6">
                  <c:v>32969.235481999996</c:v>
                </c:pt>
                <c:pt idx="7">
                  <c:v>33525.545587000001</c:v>
                </c:pt>
                <c:pt idx="8">
                  <c:v>32644.258935000002</c:v>
                </c:pt>
                <c:pt idx="9">
                  <c:v>33020.643447000002</c:v>
                </c:pt>
                <c:pt idx="10">
                  <c:v>34469.401473999998</c:v>
                </c:pt>
                <c:pt idx="11">
                  <c:v>34977.833177</c:v>
                </c:pt>
                <c:pt idx="12">
                  <c:v>36490.475054000002</c:v>
                </c:pt>
                <c:pt idx="13">
                  <c:v>34648.858792999999</c:v>
                </c:pt>
                <c:pt idx="14">
                  <c:v>36686.353496999996</c:v>
                </c:pt>
                <c:pt idx="15">
                  <c:v>38061.422285000001</c:v>
                </c:pt>
                <c:pt idx="16">
                  <c:v>34256.770348999999</c:v>
                </c:pt>
              </c:numCache>
            </c:numRef>
          </c:yVal>
          <c:smooth val="0"/>
          <c:extLst>
            <c:ext xmlns:c16="http://schemas.microsoft.com/office/drawing/2014/chart" uri="{C3380CC4-5D6E-409C-BE32-E72D297353CC}">
              <c16:uniqueId val="{00000002-1BA8-4C88-8446-AC3D5E166CF3}"/>
            </c:ext>
          </c:extLst>
        </c:ser>
        <c:ser>
          <c:idx val="3"/>
          <c:order val="3"/>
          <c:tx>
            <c:strRef>
              <c:f>'8x8 Mesh (VC-2)'!$E$3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(VC-2)'!$E$4:$E$20</c:f>
              <c:numCache>
                <c:formatCode>General</c:formatCode>
                <c:ptCount val="17"/>
                <c:pt idx="0">
                  <c:v>21.477325</c:v>
                </c:pt>
                <c:pt idx="1">
                  <c:v>22.956371000000001</c:v>
                </c:pt>
                <c:pt idx="2">
                  <c:v>33746.624225</c:v>
                </c:pt>
                <c:pt idx="3">
                  <c:v>40146.040638999999</c:v>
                </c:pt>
                <c:pt idx="4">
                  <c:v>40727.095895999999</c:v>
                </c:pt>
                <c:pt idx="5">
                  <c:v>42372.800689000003</c:v>
                </c:pt>
                <c:pt idx="6">
                  <c:v>44712.129809999999</c:v>
                </c:pt>
                <c:pt idx="7">
                  <c:v>44975.849163999999</c:v>
                </c:pt>
                <c:pt idx="8">
                  <c:v>44025.237061</c:v>
                </c:pt>
                <c:pt idx="9">
                  <c:v>47184.583985999998</c:v>
                </c:pt>
                <c:pt idx="10">
                  <c:v>47446.474714999997</c:v>
                </c:pt>
                <c:pt idx="11">
                  <c:v>46388.348775999999</c:v>
                </c:pt>
                <c:pt idx="12">
                  <c:v>47088.933653</c:v>
                </c:pt>
                <c:pt idx="13">
                  <c:v>48059.359793000003</c:v>
                </c:pt>
                <c:pt idx="14">
                  <c:v>48123.113224000001</c:v>
                </c:pt>
                <c:pt idx="15">
                  <c:v>47196.739121999999</c:v>
                </c:pt>
                <c:pt idx="16">
                  <c:v>47993.543065999998</c:v>
                </c:pt>
              </c:numCache>
            </c:numRef>
          </c:yVal>
          <c:smooth val="0"/>
          <c:extLst>
            <c:ext xmlns:c16="http://schemas.microsoft.com/office/drawing/2014/chart" uri="{C3380CC4-5D6E-409C-BE32-E72D297353CC}">
              <c16:uniqueId val="{00000003-1BA8-4C88-8446-AC3D5E166CF3}"/>
            </c:ext>
          </c:extLst>
        </c:ser>
        <c:ser>
          <c:idx val="4"/>
          <c:order val="4"/>
          <c:tx>
            <c:strRef>
              <c:f>'8x8 Mesh (VC-2)'!$F$3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(VC-2)'!$F$4:$F$20</c:f>
              <c:numCache>
                <c:formatCode>General</c:formatCode>
                <c:ptCount val="17"/>
                <c:pt idx="0">
                  <c:v>21.276423999999999</c:v>
                </c:pt>
                <c:pt idx="1">
                  <c:v>21.930244999999999</c:v>
                </c:pt>
                <c:pt idx="2">
                  <c:v>23.325953999999999</c:v>
                </c:pt>
                <c:pt idx="3">
                  <c:v>27547.607093999999</c:v>
                </c:pt>
                <c:pt idx="4">
                  <c:v>33249.792211</c:v>
                </c:pt>
                <c:pt idx="5">
                  <c:v>35472.967255000003</c:v>
                </c:pt>
                <c:pt idx="6">
                  <c:v>38714.965108999997</c:v>
                </c:pt>
                <c:pt idx="7">
                  <c:v>39896.696994999998</c:v>
                </c:pt>
                <c:pt idx="8">
                  <c:v>41388.933125000003</c:v>
                </c:pt>
                <c:pt idx="9">
                  <c:v>42115.425309999999</c:v>
                </c:pt>
                <c:pt idx="10">
                  <c:v>43064.884617999996</c:v>
                </c:pt>
                <c:pt idx="11">
                  <c:v>43648.217113999999</c:v>
                </c:pt>
                <c:pt idx="12">
                  <c:v>43668.225364999998</c:v>
                </c:pt>
                <c:pt idx="13">
                  <c:v>44360.863855000003</c:v>
                </c:pt>
                <c:pt idx="14">
                  <c:v>44860.515032000003</c:v>
                </c:pt>
                <c:pt idx="15">
                  <c:v>45037.564210999997</c:v>
                </c:pt>
                <c:pt idx="16">
                  <c:v>45392.341818000001</c:v>
                </c:pt>
              </c:numCache>
            </c:numRef>
          </c:yVal>
          <c:smooth val="0"/>
          <c:extLst>
            <c:ext xmlns:c16="http://schemas.microsoft.com/office/drawing/2014/chart" uri="{C3380CC4-5D6E-409C-BE32-E72D297353CC}">
              <c16:uniqueId val="{00000004-1BA8-4C88-8446-AC3D5E166CF3}"/>
            </c:ext>
          </c:extLst>
        </c:ser>
        <c:ser>
          <c:idx val="5"/>
          <c:order val="5"/>
          <c:tx>
            <c:strRef>
              <c:f>'8x8 Mesh (VC-2)'!$G$3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(VC-2)'!$A$4:$A$20</c:f>
              <c:numCache>
                <c:formatCode>General</c:formatCode>
                <c:ptCount val="17"/>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numCache>
            </c:numRef>
          </c:xVal>
          <c:yVal>
            <c:numRef>
              <c:f>'8x8 Mesh (VC-2)'!$G$4:$G$20</c:f>
              <c:numCache>
                <c:formatCode>General</c:formatCode>
                <c:ptCount val="17"/>
                <c:pt idx="0">
                  <c:v>21.269100000000002</c:v>
                </c:pt>
                <c:pt idx="1">
                  <c:v>21.801774000000002</c:v>
                </c:pt>
                <c:pt idx="2">
                  <c:v>22.438482</c:v>
                </c:pt>
                <c:pt idx="3">
                  <c:v>23.117677</c:v>
                </c:pt>
                <c:pt idx="4">
                  <c:v>23.847619999999999</c:v>
                </c:pt>
                <c:pt idx="5">
                  <c:v>24.665457</c:v>
                </c:pt>
                <c:pt idx="6">
                  <c:v>25.745837000000002</c:v>
                </c:pt>
                <c:pt idx="7">
                  <c:v>27.788392000000002</c:v>
                </c:pt>
                <c:pt idx="8">
                  <c:v>13286.690972</c:v>
                </c:pt>
                <c:pt idx="9">
                  <c:v>16812.247371000001</c:v>
                </c:pt>
                <c:pt idx="10">
                  <c:v>19984.668494000001</c:v>
                </c:pt>
                <c:pt idx="11">
                  <c:v>22569.899781</c:v>
                </c:pt>
                <c:pt idx="12">
                  <c:v>24806.450635000001</c:v>
                </c:pt>
                <c:pt idx="13">
                  <c:v>26516.502487999998</c:v>
                </c:pt>
                <c:pt idx="14">
                  <c:v>28386.606733000001</c:v>
                </c:pt>
                <c:pt idx="15">
                  <c:v>29515.455193000002</c:v>
                </c:pt>
                <c:pt idx="16">
                  <c:v>30769.925642999999</c:v>
                </c:pt>
              </c:numCache>
            </c:numRef>
          </c:yVal>
          <c:smooth val="0"/>
          <c:extLst>
            <c:ext xmlns:c16="http://schemas.microsoft.com/office/drawing/2014/chart" uri="{C3380CC4-5D6E-409C-BE32-E72D297353CC}">
              <c16:uniqueId val="{00000005-1BA8-4C88-8446-AC3D5E166CF3}"/>
            </c:ext>
          </c:extLst>
        </c:ser>
        <c:dLbls>
          <c:showLegendKey val="0"/>
          <c:showVal val="0"/>
          <c:showCatName val="0"/>
          <c:showSerName val="0"/>
          <c:showPercent val="0"/>
          <c:showBubbleSize val="0"/>
        </c:dLbls>
        <c:axId val="-2099134480"/>
        <c:axId val="-2104942048"/>
      </c:scatterChart>
      <c:valAx>
        <c:axId val="-2099134480"/>
        <c:scaling>
          <c:orientation val="minMax"/>
          <c:max val="0.18000000000000002"/>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7963101975306576"/>
              <c:y val="0.865538017617249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dirty="0">
                    <a:solidFill>
                      <a:sysClr val="windowText" lastClr="000000"/>
                    </a:solidFill>
                  </a:rPr>
                  <a:t>Average packet latency (cycles)</a:t>
                </a:r>
              </a:p>
            </c:rich>
          </c:tx>
          <c:layout>
            <c:manualLayout>
              <c:xMode val="edge"/>
              <c:yMode val="edge"/>
              <c:x val="4.4879000510913434E-3"/>
              <c:y val="9.877976207073188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2.850676873541404E-3"/>
          <c:w val="1"/>
          <c:h val="9.5766873565677979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Transpose</a:t>
            </a:r>
            <a:endParaRPr lang="en-US" sz="1400">
              <a:solidFill>
                <a:sysClr val="windowText" lastClr="000000"/>
              </a:solidFill>
              <a:effectLst/>
            </a:endParaRPr>
          </a:p>
          <a:p>
            <a:pPr>
              <a:defRPr/>
            </a:pPr>
            <a:r>
              <a:rPr lang="en-US" sz="1400" b="0" i="0" baseline="0">
                <a:solidFill>
                  <a:sysClr val="windowText" lastClr="000000"/>
                </a:solidFill>
                <a:effectLst/>
              </a:rPr>
              <a:t>8x8 Mesh</a:t>
            </a:r>
            <a:endParaRPr lang="en-US" sz="1400">
              <a:solidFill>
                <a:sysClr val="windowText" lastClr="000000"/>
              </a:solidFill>
              <a:effectLst/>
            </a:endParaRPr>
          </a:p>
          <a:p>
            <a:pPr>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58637918475895945"/>
          <c:y val="0.2046879201113724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03303801613351"/>
          <c:y val="0.11950949912268298"/>
          <c:w val="0.80802633949031077"/>
          <c:h val="0.68102665012278463"/>
        </c:manualLayout>
      </c:layout>
      <c:scatterChart>
        <c:scatterStyle val="lineMarker"/>
        <c:varyColors val="0"/>
        <c:ser>
          <c:idx val="0"/>
          <c:order val="0"/>
          <c:tx>
            <c:strRef>
              <c:f>'8x8 Mesh (VC-2)'!$B$123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(VC-2)'!$B$124:$B$158</c:f>
              <c:numCache>
                <c:formatCode>General</c:formatCode>
                <c:ptCount val="35"/>
                <c:pt idx="0">
                  <c:v>15.921678</c:v>
                </c:pt>
                <c:pt idx="1">
                  <c:v>16.399937000000001</c:v>
                </c:pt>
                <c:pt idx="2">
                  <c:v>16.97138</c:v>
                </c:pt>
                <c:pt idx="3">
                  <c:v>17.793431000000002</c:v>
                </c:pt>
                <c:pt idx="4">
                  <c:v>19.409061999999999</c:v>
                </c:pt>
                <c:pt idx="5">
                  <c:v>126.681815</c:v>
                </c:pt>
                <c:pt idx="6">
                  <c:v>877.91028100000005</c:v>
                </c:pt>
                <c:pt idx="7">
                  <c:v>779.710916</c:v>
                </c:pt>
                <c:pt idx="8">
                  <c:v>820.00866099999996</c:v>
                </c:pt>
                <c:pt idx="9">
                  <c:v>837.920748</c:v>
                </c:pt>
                <c:pt idx="10">
                  <c:v>843.02865899999995</c:v>
                </c:pt>
                <c:pt idx="11">
                  <c:v>837.35158699999999</c:v>
                </c:pt>
                <c:pt idx="12">
                  <c:v>826.75785499999995</c:v>
                </c:pt>
                <c:pt idx="13">
                  <c:v>814.23713899999996</c:v>
                </c:pt>
                <c:pt idx="14">
                  <c:v>804.23341400000004</c:v>
                </c:pt>
                <c:pt idx="15">
                  <c:v>798.77318300000002</c:v>
                </c:pt>
                <c:pt idx="16">
                  <c:v>793.90695300000004</c:v>
                </c:pt>
                <c:pt idx="17">
                  <c:v>788.18348100000003</c:v>
                </c:pt>
                <c:pt idx="18">
                  <c:v>786.55363299999999</c:v>
                </c:pt>
                <c:pt idx="19">
                  <c:v>780.73810800000001</c:v>
                </c:pt>
                <c:pt idx="20">
                  <c:v>766.01312499999995</c:v>
                </c:pt>
                <c:pt idx="21">
                  <c:v>755.16691200000002</c:v>
                </c:pt>
                <c:pt idx="22">
                  <c:v>741.13640799999996</c:v>
                </c:pt>
                <c:pt idx="23">
                  <c:v>729.78061400000001</c:v>
                </c:pt>
                <c:pt idx="24">
                  <c:v>722.25948200000005</c:v>
                </c:pt>
                <c:pt idx="25">
                  <c:v>712.11932100000001</c:v>
                </c:pt>
                <c:pt idx="26">
                  <c:v>704.52349900000002</c:v>
                </c:pt>
                <c:pt idx="27">
                  <c:v>699.34582899999998</c:v>
                </c:pt>
                <c:pt idx="28">
                  <c:v>690.65389500000003</c:v>
                </c:pt>
                <c:pt idx="29">
                  <c:v>684.62108499999999</c:v>
                </c:pt>
                <c:pt idx="30">
                  <c:v>678.202044</c:v>
                </c:pt>
                <c:pt idx="31">
                  <c:v>675.47815100000003</c:v>
                </c:pt>
                <c:pt idx="32">
                  <c:v>664.56629999999996</c:v>
                </c:pt>
                <c:pt idx="33">
                  <c:v>665.588753</c:v>
                </c:pt>
                <c:pt idx="34">
                  <c:v>657.16209500000002</c:v>
                </c:pt>
              </c:numCache>
            </c:numRef>
          </c:yVal>
          <c:smooth val="0"/>
          <c:extLst>
            <c:ext xmlns:c16="http://schemas.microsoft.com/office/drawing/2014/chart" uri="{C3380CC4-5D6E-409C-BE32-E72D297353CC}">
              <c16:uniqueId val="{00000000-6042-481E-9479-18D2BD75640F}"/>
            </c:ext>
          </c:extLst>
        </c:ser>
        <c:ser>
          <c:idx val="1"/>
          <c:order val="1"/>
          <c:tx>
            <c:strRef>
              <c:f>'8x8 Mesh (VC-2)'!$C$123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(VC-2)'!$C$124:$C$158</c:f>
              <c:numCache>
                <c:formatCode>General</c:formatCode>
                <c:ptCount val="35"/>
                <c:pt idx="0">
                  <c:v>15.613379999999999</c:v>
                </c:pt>
                <c:pt idx="1">
                  <c:v>15.804352</c:v>
                </c:pt>
                <c:pt idx="2">
                  <c:v>16.063862</c:v>
                </c:pt>
                <c:pt idx="3">
                  <c:v>16.439097</c:v>
                </c:pt>
                <c:pt idx="4">
                  <c:v>17.022751</c:v>
                </c:pt>
                <c:pt idx="5">
                  <c:v>18.193128999999999</c:v>
                </c:pt>
                <c:pt idx="6">
                  <c:v>21.916671000000001</c:v>
                </c:pt>
                <c:pt idx="7">
                  <c:v>148.75000499999999</c:v>
                </c:pt>
                <c:pt idx="8">
                  <c:v>479.25971099999998</c:v>
                </c:pt>
                <c:pt idx="9">
                  <c:v>848.53708300000005</c:v>
                </c:pt>
                <c:pt idx="10">
                  <c:v>758.26032599999996</c:v>
                </c:pt>
                <c:pt idx="11">
                  <c:v>716.85373000000004</c:v>
                </c:pt>
                <c:pt idx="12">
                  <c:v>727.14003300000002</c:v>
                </c:pt>
                <c:pt idx="13">
                  <c:v>739.313444</c:v>
                </c:pt>
                <c:pt idx="14">
                  <c:v>755.67326500000001</c:v>
                </c:pt>
                <c:pt idx="15">
                  <c:v>765.26374899999996</c:v>
                </c:pt>
                <c:pt idx="16">
                  <c:v>764.44492500000001</c:v>
                </c:pt>
                <c:pt idx="17">
                  <c:v>766.40621999999996</c:v>
                </c:pt>
                <c:pt idx="18">
                  <c:v>765.50991599999998</c:v>
                </c:pt>
                <c:pt idx="19">
                  <c:v>768.80559700000003</c:v>
                </c:pt>
                <c:pt idx="20">
                  <c:v>776.80888500000003</c:v>
                </c:pt>
                <c:pt idx="21">
                  <c:v>780.52716599999997</c:v>
                </c:pt>
                <c:pt idx="22">
                  <c:v>779.39860899999996</c:v>
                </c:pt>
                <c:pt idx="23">
                  <c:v>770.21389999999997</c:v>
                </c:pt>
                <c:pt idx="24">
                  <c:v>760.33351300000004</c:v>
                </c:pt>
                <c:pt idx="25">
                  <c:v>748.12958800000001</c:v>
                </c:pt>
                <c:pt idx="26">
                  <c:v>740.45304899999996</c:v>
                </c:pt>
                <c:pt idx="27">
                  <c:v>732.44739400000003</c:v>
                </c:pt>
                <c:pt idx="28">
                  <c:v>723.79125099999999</c:v>
                </c:pt>
                <c:pt idx="29">
                  <c:v>717.00354500000003</c:v>
                </c:pt>
                <c:pt idx="30">
                  <c:v>708.75593400000002</c:v>
                </c:pt>
                <c:pt idx="31">
                  <c:v>703.18254999999999</c:v>
                </c:pt>
                <c:pt idx="32">
                  <c:v>697.02670899999998</c:v>
                </c:pt>
                <c:pt idx="33">
                  <c:v>692.86498800000004</c:v>
                </c:pt>
                <c:pt idx="34">
                  <c:v>686.47765500000003</c:v>
                </c:pt>
              </c:numCache>
            </c:numRef>
          </c:yVal>
          <c:smooth val="0"/>
          <c:extLst>
            <c:ext xmlns:c16="http://schemas.microsoft.com/office/drawing/2014/chart" uri="{C3380CC4-5D6E-409C-BE32-E72D297353CC}">
              <c16:uniqueId val="{00000001-6042-481E-9479-18D2BD75640F}"/>
            </c:ext>
          </c:extLst>
        </c:ser>
        <c:ser>
          <c:idx val="2"/>
          <c:order val="2"/>
          <c:tx>
            <c:strRef>
              <c:f>'8x8 Mesh (VC-2)'!$D$123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(VC-2)'!$D$124:$D$158</c:f>
              <c:numCache>
                <c:formatCode>General</c:formatCode>
                <c:ptCount val="35"/>
                <c:pt idx="0">
                  <c:v>15.64913</c:v>
                </c:pt>
                <c:pt idx="1">
                  <c:v>15.774683</c:v>
                </c:pt>
                <c:pt idx="2">
                  <c:v>15.949120000000001</c:v>
                </c:pt>
                <c:pt idx="3">
                  <c:v>16.192197</c:v>
                </c:pt>
                <c:pt idx="4">
                  <c:v>16.582706000000002</c:v>
                </c:pt>
                <c:pt idx="5">
                  <c:v>17.344591999999999</c:v>
                </c:pt>
                <c:pt idx="6">
                  <c:v>20.281130000000001</c:v>
                </c:pt>
                <c:pt idx="7">
                  <c:v>697.46479699999998</c:v>
                </c:pt>
                <c:pt idx="8">
                  <c:v>1406.6828210000001</c:v>
                </c:pt>
                <c:pt idx="9">
                  <c:v>1928.133153</c:v>
                </c:pt>
                <c:pt idx="10">
                  <c:v>2411.5860600000001</c:v>
                </c:pt>
                <c:pt idx="11">
                  <c:v>2908.659713</c:v>
                </c:pt>
                <c:pt idx="12">
                  <c:v>3134.959918</c:v>
                </c:pt>
                <c:pt idx="13">
                  <c:v>3389.3409419999998</c:v>
                </c:pt>
                <c:pt idx="14">
                  <c:v>3566.8284829999998</c:v>
                </c:pt>
                <c:pt idx="15">
                  <c:v>3638.9102830000002</c:v>
                </c:pt>
                <c:pt idx="16">
                  <c:v>3725.4781929999999</c:v>
                </c:pt>
                <c:pt idx="17">
                  <c:v>3793.4146609999998</c:v>
                </c:pt>
                <c:pt idx="18">
                  <c:v>3829.3381899999999</c:v>
                </c:pt>
                <c:pt idx="19">
                  <c:v>3948.259337</c:v>
                </c:pt>
                <c:pt idx="20">
                  <c:v>4347.6867350000002</c:v>
                </c:pt>
                <c:pt idx="21">
                  <c:v>4432.271855</c:v>
                </c:pt>
                <c:pt idx="22">
                  <c:v>4470.7359370000004</c:v>
                </c:pt>
                <c:pt idx="23">
                  <c:v>4486.8643750000001</c:v>
                </c:pt>
                <c:pt idx="24">
                  <c:v>4501.3571760000004</c:v>
                </c:pt>
                <c:pt idx="25">
                  <c:v>4514.6974710000004</c:v>
                </c:pt>
                <c:pt idx="26">
                  <c:v>4522.4329770000004</c:v>
                </c:pt>
                <c:pt idx="27">
                  <c:v>4527.2057249999998</c:v>
                </c:pt>
                <c:pt idx="28">
                  <c:v>4531.9938599999996</c:v>
                </c:pt>
                <c:pt idx="29">
                  <c:v>4540.0101299999997</c:v>
                </c:pt>
                <c:pt idx="30">
                  <c:v>4540.4332160000004</c:v>
                </c:pt>
                <c:pt idx="31">
                  <c:v>4547.2904090000002</c:v>
                </c:pt>
                <c:pt idx="32">
                  <c:v>4549.1536020000003</c:v>
                </c:pt>
                <c:pt idx="33">
                  <c:v>4553.1138819999996</c:v>
                </c:pt>
                <c:pt idx="34">
                  <c:v>4557.2806250000003</c:v>
                </c:pt>
              </c:numCache>
            </c:numRef>
          </c:yVal>
          <c:smooth val="0"/>
          <c:extLst>
            <c:ext xmlns:c16="http://schemas.microsoft.com/office/drawing/2014/chart" uri="{C3380CC4-5D6E-409C-BE32-E72D297353CC}">
              <c16:uniqueId val="{00000002-6042-481E-9479-18D2BD75640F}"/>
            </c:ext>
          </c:extLst>
        </c:ser>
        <c:ser>
          <c:idx val="3"/>
          <c:order val="3"/>
          <c:tx>
            <c:strRef>
              <c:f>'8x8 Mesh (VC-2)'!$E$123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(VC-2)'!$E$124:$E$158</c:f>
              <c:numCache>
                <c:formatCode>General</c:formatCode>
                <c:ptCount val="35"/>
                <c:pt idx="0">
                  <c:v>15.607075</c:v>
                </c:pt>
                <c:pt idx="1">
                  <c:v>15.784929</c:v>
                </c:pt>
                <c:pt idx="2">
                  <c:v>16.059317</c:v>
                </c:pt>
                <c:pt idx="3">
                  <c:v>16.464521999999999</c:v>
                </c:pt>
                <c:pt idx="4">
                  <c:v>17.103898000000001</c:v>
                </c:pt>
                <c:pt idx="5">
                  <c:v>18.305526</c:v>
                </c:pt>
                <c:pt idx="6">
                  <c:v>22.082274999999999</c:v>
                </c:pt>
                <c:pt idx="7">
                  <c:v>1106.1125609999999</c:v>
                </c:pt>
                <c:pt idx="8">
                  <c:v>2721.4370589999999</c:v>
                </c:pt>
                <c:pt idx="9">
                  <c:v>4584.6541889999999</c:v>
                </c:pt>
                <c:pt idx="10">
                  <c:v>6235.4716699999999</c:v>
                </c:pt>
                <c:pt idx="11">
                  <c:v>8104.9429810000001</c:v>
                </c:pt>
                <c:pt idx="12">
                  <c:v>9862.2823279999993</c:v>
                </c:pt>
                <c:pt idx="13">
                  <c:v>11467.490798999999</c:v>
                </c:pt>
                <c:pt idx="14">
                  <c:v>13005.620107999999</c:v>
                </c:pt>
                <c:pt idx="15">
                  <c:v>14309.215644</c:v>
                </c:pt>
                <c:pt idx="16">
                  <c:v>15546.076881999999</c:v>
                </c:pt>
                <c:pt idx="17">
                  <c:v>16571.434116</c:v>
                </c:pt>
                <c:pt idx="18">
                  <c:v>17476.618051000001</c:v>
                </c:pt>
                <c:pt idx="19">
                  <c:v>18329.312603999999</c:v>
                </c:pt>
                <c:pt idx="20">
                  <c:v>19767.361239999998</c:v>
                </c:pt>
                <c:pt idx="21">
                  <c:v>21152.685473000001</c:v>
                </c:pt>
                <c:pt idx="22">
                  <c:v>22418.673310999999</c:v>
                </c:pt>
                <c:pt idx="23">
                  <c:v>23563.465569</c:v>
                </c:pt>
                <c:pt idx="24">
                  <c:v>24607.421740999998</c:v>
                </c:pt>
                <c:pt idx="25">
                  <c:v>25577.322925</c:v>
                </c:pt>
                <c:pt idx="26">
                  <c:v>26493.908729999999</c:v>
                </c:pt>
                <c:pt idx="27">
                  <c:v>27329.266670000001</c:v>
                </c:pt>
                <c:pt idx="28">
                  <c:v>28110.468548000001</c:v>
                </c:pt>
                <c:pt idx="29">
                  <c:v>28825.354439999999</c:v>
                </c:pt>
                <c:pt idx="30">
                  <c:v>29505.478157000001</c:v>
                </c:pt>
                <c:pt idx="31">
                  <c:v>30134.045008000001</c:v>
                </c:pt>
                <c:pt idx="32">
                  <c:v>30733.836528</c:v>
                </c:pt>
                <c:pt idx="33">
                  <c:v>31294.826830999998</c:v>
                </c:pt>
                <c:pt idx="34">
                  <c:v>31857.786619999999</c:v>
                </c:pt>
              </c:numCache>
            </c:numRef>
          </c:yVal>
          <c:smooth val="0"/>
          <c:extLst>
            <c:ext xmlns:c16="http://schemas.microsoft.com/office/drawing/2014/chart" uri="{C3380CC4-5D6E-409C-BE32-E72D297353CC}">
              <c16:uniqueId val="{00000003-6042-481E-9479-18D2BD75640F}"/>
            </c:ext>
          </c:extLst>
        </c:ser>
        <c:ser>
          <c:idx val="4"/>
          <c:order val="4"/>
          <c:tx>
            <c:strRef>
              <c:f>'8x8 Mesh (VC-2)'!$F$123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(VC-2)'!$F$124:$F$158</c:f>
              <c:numCache>
                <c:formatCode>General</c:formatCode>
                <c:ptCount val="35"/>
                <c:pt idx="0">
                  <c:v>15.581441999999999</c:v>
                </c:pt>
                <c:pt idx="1">
                  <c:v>15.70208</c:v>
                </c:pt>
                <c:pt idx="2">
                  <c:v>15.874934</c:v>
                </c:pt>
                <c:pt idx="3">
                  <c:v>16.097484999999999</c:v>
                </c:pt>
                <c:pt idx="4">
                  <c:v>16.423738</c:v>
                </c:pt>
                <c:pt idx="5">
                  <c:v>16.946656999999998</c:v>
                </c:pt>
                <c:pt idx="6">
                  <c:v>17.934450999999999</c:v>
                </c:pt>
                <c:pt idx="7">
                  <c:v>20.737846000000001</c:v>
                </c:pt>
                <c:pt idx="8">
                  <c:v>823.57351700000004</c:v>
                </c:pt>
                <c:pt idx="9">
                  <c:v>2445.967099</c:v>
                </c:pt>
                <c:pt idx="10">
                  <c:v>4548.5479070000001</c:v>
                </c:pt>
                <c:pt idx="11">
                  <c:v>6155.8812019999996</c:v>
                </c:pt>
                <c:pt idx="12">
                  <c:v>7637.1706219999996</c:v>
                </c:pt>
                <c:pt idx="13">
                  <c:v>9421.3850490000004</c:v>
                </c:pt>
                <c:pt idx="14">
                  <c:v>10951.489132999999</c:v>
                </c:pt>
                <c:pt idx="15">
                  <c:v>12402.556676</c:v>
                </c:pt>
                <c:pt idx="16">
                  <c:v>13619.6463</c:v>
                </c:pt>
                <c:pt idx="17">
                  <c:v>14910.363351</c:v>
                </c:pt>
                <c:pt idx="18">
                  <c:v>16048.280228</c:v>
                </c:pt>
                <c:pt idx="19">
                  <c:v>17060.831944000001</c:v>
                </c:pt>
                <c:pt idx="20">
                  <c:v>18583.231688</c:v>
                </c:pt>
                <c:pt idx="21">
                  <c:v>20009.652537000002</c:v>
                </c:pt>
                <c:pt idx="22">
                  <c:v>21321.144372999999</c:v>
                </c:pt>
                <c:pt idx="23">
                  <c:v>22507.016149999999</c:v>
                </c:pt>
                <c:pt idx="24">
                  <c:v>23618.582255000001</c:v>
                </c:pt>
                <c:pt idx="25">
                  <c:v>24624.78369</c:v>
                </c:pt>
                <c:pt idx="26">
                  <c:v>25567.092239000001</c:v>
                </c:pt>
                <c:pt idx="27">
                  <c:v>26439.366031000001</c:v>
                </c:pt>
                <c:pt idx="28">
                  <c:v>27231.842886999999</c:v>
                </c:pt>
                <c:pt idx="29">
                  <c:v>27986.045018000001</c:v>
                </c:pt>
                <c:pt idx="30">
                  <c:v>28691.685427</c:v>
                </c:pt>
                <c:pt idx="31">
                  <c:v>29355.171492000001</c:v>
                </c:pt>
                <c:pt idx="32">
                  <c:v>29987.780108999999</c:v>
                </c:pt>
                <c:pt idx="33">
                  <c:v>30574.462004000001</c:v>
                </c:pt>
                <c:pt idx="34">
                  <c:v>31127.433324000001</c:v>
                </c:pt>
              </c:numCache>
            </c:numRef>
          </c:yVal>
          <c:smooth val="0"/>
          <c:extLst>
            <c:ext xmlns:c16="http://schemas.microsoft.com/office/drawing/2014/chart" uri="{C3380CC4-5D6E-409C-BE32-E72D297353CC}">
              <c16:uniqueId val="{00000004-6042-481E-9479-18D2BD75640F}"/>
            </c:ext>
          </c:extLst>
        </c:ser>
        <c:ser>
          <c:idx val="5"/>
          <c:order val="5"/>
          <c:tx>
            <c:strRef>
              <c:f>'8x8 Mesh (VC-2)'!$G$123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(VC-2)'!$A$124:$A$158</c:f>
              <c:numCache>
                <c:formatCode>General</c:formatCode>
                <c:ptCount val="3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pt idx="31">
                  <c:v>0.64</c:v>
                </c:pt>
                <c:pt idx="32">
                  <c:v>0.66</c:v>
                </c:pt>
                <c:pt idx="33">
                  <c:v>0.68</c:v>
                </c:pt>
                <c:pt idx="34">
                  <c:v>0.7</c:v>
                </c:pt>
              </c:numCache>
            </c:numRef>
          </c:xVal>
          <c:yVal>
            <c:numRef>
              <c:f>'8x8 Mesh (VC-2)'!$G$124:$G$158</c:f>
              <c:numCache>
                <c:formatCode>General</c:formatCode>
                <c:ptCount val="35"/>
                <c:pt idx="0">
                  <c:v>15.580271</c:v>
                </c:pt>
                <c:pt idx="1">
                  <c:v>15.69872</c:v>
                </c:pt>
                <c:pt idx="2">
                  <c:v>15.859275999999999</c:v>
                </c:pt>
                <c:pt idx="3">
                  <c:v>16.036206</c:v>
                </c:pt>
                <c:pt idx="4">
                  <c:v>16.251740999999999</c:v>
                </c:pt>
                <c:pt idx="5">
                  <c:v>16.503651999999999</c:v>
                </c:pt>
                <c:pt idx="6">
                  <c:v>16.793693000000001</c:v>
                </c:pt>
                <c:pt idx="7">
                  <c:v>17.123923999999999</c:v>
                </c:pt>
                <c:pt idx="8">
                  <c:v>17.506143999999999</c:v>
                </c:pt>
                <c:pt idx="9">
                  <c:v>17.988593000000002</c:v>
                </c:pt>
                <c:pt idx="10">
                  <c:v>18.610299999999999</c:v>
                </c:pt>
                <c:pt idx="11">
                  <c:v>19.575305</c:v>
                </c:pt>
                <c:pt idx="12">
                  <c:v>21.406032</c:v>
                </c:pt>
                <c:pt idx="13">
                  <c:v>36.080168</c:v>
                </c:pt>
                <c:pt idx="14">
                  <c:v>898.282016</c:v>
                </c:pt>
                <c:pt idx="15">
                  <c:v>2272.029865</c:v>
                </c:pt>
                <c:pt idx="16">
                  <c:v>3842.117624</c:v>
                </c:pt>
                <c:pt idx="17">
                  <c:v>5667.121212</c:v>
                </c:pt>
                <c:pt idx="18">
                  <c:v>7502.3503860000001</c:v>
                </c:pt>
                <c:pt idx="19">
                  <c:v>9148.9749329999995</c:v>
                </c:pt>
                <c:pt idx="20">
                  <c:v>11048.989162</c:v>
                </c:pt>
                <c:pt idx="21">
                  <c:v>12826.026372</c:v>
                </c:pt>
                <c:pt idx="22">
                  <c:v>14453.347626999999</c:v>
                </c:pt>
                <c:pt idx="23">
                  <c:v>15922.015705</c:v>
                </c:pt>
                <c:pt idx="24">
                  <c:v>17286.994867000001</c:v>
                </c:pt>
                <c:pt idx="25">
                  <c:v>18555.326657000001</c:v>
                </c:pt>
                <c:pt idx="26">
                  <c:v>19713.338683000002</c:v>
                </c:pt>
                <c:pt idx="27">
                  <c:v>20793.456269999999</c:v>
                </c:pt>
                <c:pt idx="28">
                  <c:v>21803.146894000001</c:v>
                </c:pt>
                <c:pt idx="29">
                  <c:v>22733.178943999999</c:v>
                </c:pt>
                <c:pt idx="30">
                  <c:v>23608.805409000001</c:v>
                </c:pt>
                <c:pt idx="31">
                  <c:v>24425.05687</c:v>
                </c:pt>
                <c:pt idx="32">
                  <c:v>25206.996658</c:v>
                </c:pt>
                <c:pt idx="33">
                  <c:v>25931.551228</c:v>
                </c:pt>
                <c:pt idx="34">
                  <c:v>26617.460118999999</c:v>
                </c:pt>
              </c:numCache>
            </c:numRef>
          </c:yVal>
          <c:smooth val="0"/>
          <c:extLst>
            <c:ext xmlns:c16="http://schemas.microsoft.com/office/drawing/2014/chart" uri="{C3380CC4-5D6E-409C-BE32-E72D297353CC}">
              <c16:uniqueId val="{00000005-6042-481E-9479-18D2BD75640F}"/>
            </c:ext>
          </c:extLst>
        </c:ser>
        <c:dLbls>
          <c:showLegendKey val="0"/>
          <c:showVal val="0"/>
          <c:showCatName val="0"/>
          <c:showSerName val="0"/>
          <c:showPercent val="0"/>
          <c:showBubbleSize val="0"/>
        </c:dLbls>
        <c:axId val="-2099134480"/>
        <c:axId val="-2104942048"/>
      </c:scatterChart>
      <c:valAx>
        <c:axId val="-2099134480"/>
        <c:scaling>
          <c:orientation val="minMax"/>
          <c:max val="0.32000000000000006"/>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8880826883040545"/>
              <c:y val="0.9240674982522495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solidFill>
                      <a:sysClr val="windowText" lastClr="000000"/>
                    </a:solidFill>
                  </a:rPr>
                  <a:t>Average packet latency (cycles)</a:t>
                </a:r>
              </a:p>
            </c:rich>
          </c:tx>
          <c:layout>
            <c:manualLayout>
              <c:xMode val="edge"/>
              <c:yMode val="edge"/>
              <c:x val="7.4523555248894469E-4"/>
              <c:y val="0.146295053365969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3710245050354149E-2"/>
          <c:w val="1"/>
          <c:h val="8.3931488046103619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Uniform Random</a:t>
            </a:r>
            <a:endParaRPr lang="en-US" sz="1400">
              <a:solidFill>
                <a:sysClr val="windowText" lastClr="000000"/>
              </a:solidFill>
              <a:effectLst/>
            </a:endParaRPr>
          </a:p>
          <a:p>
            <a:pPr>
              <a:defRPr/>
            </a:pPr>
            <a:r>
              <a:rPr lang="en-US" sz="1400" b="0" i="0" baseline="0">
                <a:solidFill>
                  <a:sysClr val="windowText" lastClr="000000"/>
                </a:solidFill>
                <a:effectLst/>
              </a:rPr>
              <a:t>8x8 Mesh</a:t>
            </a:r>
            <a:endParaRPr lang="en-US" sz="1400">
              <a:solidFill>
                <a:sysClr val="windowText" lastClr="000000"/>
              </a:solidFill>
              <a:effectLst/>
            </a:endParaRPr>
          </a:p>
          <a:p>
            <a:pPr>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49669721623262708"/>
          <c:y val="0.2128007475819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77503185973508"/>
          <c:y val="0.11709289088123692"/>
          <c:w val="0.81461124458349421"/>
          <c:h val="0.6864740565004338"/>
        </c:manualLayout>
      </c:layout>
      <c:scatterChart>
        <c:scatterStyle val="lineMarker"/>
        <c:varyColors val="0"/>
        <c:ser>
          <c:idx val="0"/>
          <c:order val="0"/>
          <c:tx>
            <c:strRef>
              <c:f>'8x8 Mesh (VC-2)'!$B$163</c:f>
              <c:strCache>
                <c:ptCount val="1"/>
                <c:pt idx="0">
                  <c:v>BBR</c:v>
                </c:pt>
              </c:strCache>
            </c:strRef>
          </c:tx>
          <c:spPr>
            <a:ln w="19050" cap="rnd">
              <a:solidFill>
                <a:schemeClr val="tx1"/>
              </a:solidFill>
              <a:round/>
            </a:ln>
            <a:effectLst/>
          </c:spPr>
          <c:marker>
            <c:symbol val="circle"/>
            <c:size val="5"/>
            <c:spPr>
              <a:solidFill>
                <a:schemeClr val="bg1"/>
              </a:solidFill>
              <a:ln w="63500">
                <a:solidFill>
                  <a:schemeClr val="tx1"/>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(VC-2)'!$B$164:$B$183</c:f>
              <c:numCache>
                <c:formatCode>General</c:formatCode>
                <c:ptCount val="20"/>
                <c:pt idx="0">
                  <c:v>15.942905</c:v>
                </c:pt>
                <c:pt idx="1">
                  <c:v>16.411324</c:v>
                </c:pt>
                <c:pt idx="2">
                  <c:v>17.104434000000001</c:v>
                </c:pt>
                <c:pt idx="3">
                  <c:v>17.997689999999999</c:v>
                </c:pt>
                <c:pt idx="4">
                  <c:v>19.906212</c:v>
                </c:pt>
                <c:pt idx="5">
                  <c:v>484.31020599999999</c:v>
                </c:pt>
                <c:pt idx="6">
                  <c:v>505.08486799999997</c:v>
                </c:pt>
                <c:pt idx="7">
                  <c:v>491.11546299999998</c:v>
                </c:pt>
                <c:pt idx="8">
                  <c:v>496.99017099999998</c:v>
                </c:pt>
                <c:pt idx="9">
                  <c:v>473.62924199999998</c:v>
                </c:pt>
                <c:pt idx="10">
                  <c:v>475.913205</c:v>
                </c:pt>
                <c:pt idx="11">
                  <c:v>519.88287200000002</c:v>
                </c:pt>
                <c:pt idx="12">
                  <c:v>528.16270899999995</c:v>
                </c:pt>
                <c:pt idx="13">
                  <c:v>460.07060200000001</c:v>
                </c:pt>
                <c:pt idx="14">
                  <c:v>472.32874299999997</c:v>
                </c:pt>
                <c:pt idx="15">
                  <c:v>506.61225400000001</c:v>
                </c:pt>
                <c:pt idx="16">
                  <c:v>481.25280400000003</c:v>
                </c:pt>
                <c:pt idx="17">
                  <c:v>445.50043299999999</c:v>
                </c:pt>
                <c:pt idx="18">
                  <c:v>472.34097200000002</c:v>
                </c:pt>
                <c:pt idx="19">
                  <c:v>473.49325199999998</c:v>
                </c:pt>
              </c:numCache>
            </c:numRef>
          </c:yVal>
          <c:smooth val="0"/>
          <c:extLst>
            <c:ext xmlns:c16="http://schemas.microsoft.com/office/drawing/2014/chart" uri="{C3380CC4-5D6E-409C-BE32-E72D297353CC}">
              <c16:uniqueId val="{00000000-3D3D-48B5-B717-4145BE05E059}"/>
            </c:ext>
          </c:extLst>
        </c:ser>
        <c:ser>
          <c:idx val="1"/>
          <c:order val="1"/>
          <c:tx>
            <c:strRef>
              <c:f>'8x8 Mesh (VC-2)'!$C$163</c:f>
              <c:strCache>
                <c:ptCount val="1"/>
                <c:pt idx="0">
                  <c:v>BINDU</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(VC-2)'!$C$164:$C$183</c:f>
              <c:numCache>
                <c:formatCode>General</c:formatCode>
                <c:ptCount val="20"/>
                <c:pt idx="0">
                  <c:v>15.617343</c:v>
                </c:pt>
                <c:pt idx="1">
                  <c:v>15.795147</c:v>
                </c:pt>
                <c:pt idx="2">
                  <c:v>16.174064999999999</c:v>
                </c:pt>
                <c:pt idx="3">
                  <c:v>16.622973999999999</c:v>
                </c:pt>
                <c:pt idx="4">
                  <c:v>17.365864999999999</c:v>
                </c:pt>
                <c:pt idx="5">
                  <c:v>18.673995999999999</c:v>
                </c:pt>
                <c:pt idx="6">
                  <c:v>103.161225</c:v>
                </c:pt>
                <c:pt idx="7">
                  <c:v>127.064134</c:v>
                </c:pt>
                <c:pt idx="8">
                  <c:v>124.039975</c:v>
                </c:pt>
                <c:pt idx="9">
                  <c:v>143.59830400000001</c:v>
                </c:pt>
                <c:pt idx="10">
                  <c:v>221.97149099999999</c:v>
                </c:pt>
                <c:pt idx="11">
                  <c:v>240.519373</c:v>
                </c:pt>
                <c:pt idx="12">
                  <c:v>154.148978</c:v>
                </c:pt>
                <c:pt idx="13">
                  <c:v>356.482912</c:v>
                </c:pt>
                <c:pt idx="14">
                  <c:v>158.88709700000001</c:v>
                </c:pt>
                <c:pt idx="15">
                  <c:v>295.64617299999998</c:v>
                </c:pt>
                <c:pt idx="16">
                  <c:v>193.78163499999999</c:v>
                </c:pt>
                <c:pt idx="17">
                  <c:v>219.98230100000001</c:v>
                </c:pt>
                <c:pt idx="18">
                  <c:v>199.47931700000001</c:v>
                </c:pt>
                <c:pt idx="19">
                  <c:v>307.53997800000002</c:v>
                </c:pt>
              </c:numCache>
            </c:numRef>
          </c:yVal>
          <c:smooth val="0"/>
          <c:extLst>
            <c:ext xmlns:c16="http://schemas.microsoft.com/office/drawing/2014/chart" uri="{C3380CC4-5D6E-409C-BE32-E72D297353CC}">
              <c16:uniqueId val="{00000001-3D3D-48B5-B717-4145BE05E059}"/>
            </c:ext>
          </c:extLst>
        </c:ser>
        <c:ser>
          <c:idx val="2"/>
          <c:order val="2"/>
          <c:tx>
            <c:strRef>
              <c:f>'8x8 Mesh (VC-2)'!$D$163</c:f>
              <c:strCache>
                <c:ptCount val="1"/>
                <c:pt idx="0">
                  <c:v>DRAIN</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(VC-2)'!$D$164:$D$183</c:f>
              <c:numCache>
                <c:formatCode>General</c:formatCode>
                <c:ptCount val="20"/>
                <c:pt idx="0">
                  <c:v>15.665281</c:v>
                </c:pt>
                <c:pt idx="1">
                  <c:v>15.782681999999999</c:v>
                </c:pt>
                <c:pt idx="2">
                  <c:v>15.993102</c:v>
                </c:pt>
                <c:pt idx="3">
                  <c:v>16.312228000000001</c:v>
                </c:pt>
                <c:pt idx="4">
                  <c:v>16.790966999999998</c:v>
                </c:pt>
                <c:pt idx="5">
                  <c:v>17.575783000000001</c:v>
                </c:pt>
                <c:pt idx="6">
                  <c:v>2160.6061169999998</c:v>
                </c:pt>
                <c:pt idx="7">
                  <c:v>37973.245064000002</c:v>
                </c:pt>
                <c:pt idx="8">
                  <c:v>39464.211463</c:v>
                </c:pt>
                <c:pt idx="9">
                  <c:v>39720.124904999997</c:v>
                </c:pt>
                <c:pt idx="10">
                  <c:v>42054.684963</c:v>
                </c:pt>
                <c:pt idx="11">
                  <c:v>39312.080216000002</c:v>
                </c:pt>
                <c:pt idx="12">
                  <c:v>41648.861212000003</c:v>
                </c:pt>
                <c:pt idx="13">
                  <c:v>40557.729550999997</c:v>
                </c:pt>
                <c:pt idx="14">
                  <c:v>42647.472370000003</c:v>
                </c:pt>
                <c:pt idx="15">
                  <c:v>43024.205313999999</c:v>
                </c:pt>
                <c:pt idx="16">
                  <c:v>40377.022545</c:v>
                </c:pt>
                <c:pt idx="17">
                  <c:v>42078.655877999998</c:v>
                </c:pt>
                <c:pt idx="18">
                  <c:v>41756.096563999999</c:v>
                </c:pt>
                <c:pt idx="19">
                  <c:v>41059.927335</c:v>
                </c:pt>
              </c:numCache>
            </c:numRef>
          </c:yVal>
          <c:smooth val="0"/>
          <c:extLst>
            <c:ext xmlns:c16="http://schemas.microsoft.com/office/drawing/2014/chart" uri="{C3380CC4-5D6E-409C-BE32-E72D297353CC}">
              <c16:uniqueId val="{00000002-3D3D-48B5-B717-4145BE05E059}"/>
            </c:ext>
          </c:extLst>
        </c:ser>
        <c:ser>
          <c:idx val="3"/>
          <c:order val="3"/>
          <c:tx>
            <c:strRef>
              <c:f>'8x8 Mesh (VC-2)'!$E$163</c:f>
              <c:strCache>
                <c:ptCount val="1"/>
                <c:pt idx="0">
                  <c:v>SWAP</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(VC-2)'!$E$164:$E$183</c:f>
              <c:numCache>
                <c:formatCode>General</c:formatCode>
                <c:ptCount val="20"/>
                <c:pt idx="0">
                  <c:v>15.629619</c:v>
                </c:pt>
                <c:pt idx="1">
                  <c:v>15.822753000000001</c:v>
                </c:pt>
                <c:pt idx="2">
                  <c:v>16.151247000000001</c:v>
                </c:pt>
                <c:pt idx="3">
                  <c:v>16.644642999999999</c:v>
                </c:pt>
                <c:pt idx="4">
                  <c:v>17.374351999999998</c:v>
                </c:pt>
                <c:pt idx="5">
                  <c:v>18.630123000000001</c:v>
                </c:pt>
                <c:pt idx="6">
                  <c:v>22262.232190999999</c:v>
                </c:pt>
                <c:pt idx="7">
                  <c:v>39891.374350999999</c:v>
                </c:pt>
                <c:pt idx="8">
                  <c:v>41560.834519999997</c:v>
                </c:pt>
                <c:pt idx="9">
                  <c:v>43117.678618999998</c:v>
                </c:pt>
                <c:pt idx="10">
                  <c:v>44527.627202999996</c:v>
                </c:pt>
                <c:pt idx="11">
                  <c:v>43182.253036000002</c:v>
                </c:pt>
                <c:pt idx="12">
                  <c:v>43921.889023000003</c:v>
                </c:pt>
                <c:pt idx="13">
                  <c:v>43931.171732000003</c:v>
                </c:pt>
                <c:pt idx="14">
                  <c:v>44220.943955000002</c:v>
                </c:pt>
                <c:pt idx="15">
                  <c:v>46747.455020000001</c:v>
                </c:pt>
                <c:pt idx="16">
                  <c:v>43196.083949</c:v>
                </c:pt>
                <c:pt idx="17">
                  <c:v>45633.444039000002</c:v>
                </c:pt>
                <c:pt idx="18">
                  <c:v>45760.985173000001</c:v>
                </c:pt>
                <c:pt idx="19">
                  <c:v>45790.376177999999</c:v>
                </c:pt>
              </c:numCache>
            </c:numRef>
          </c:yVal>
          <c:smooth val="0"/>
          <c:extLst>
            <c:ext xmlns:c16="http://schemas.microsoft.com/office/drawing/2014/chart" uri="{C3380CC4-5D6E-409C-BE32-E72D297353CC}">
              <c16:uniqueId val="{00000003-3D3D-48B5-B717-4145BE05E059}"/>
            </c:ext>
          </c:extLst>
        </c:ser>
        <c:ser>
          <c:idx val="4"/>
          <c:order val="4"/>
          <c:tx>
            <c:strRef>
              <c:f>'8x8 Mesh (VC-2)'!$F$163</c:f>
              <c:strCache>
                <c:ptCount val="1"/>
                <c:pt idx="0">
                  <c:v>SEEC</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(VC-2)'!$F$164:$F$183</c:f>
              <c:numCache>
                <c:formatCode>General</c:formatCode>
                <c:ptCount val="20"/>
                <c:pt idx="0">
                  <c:v>15.598362</c:v>
                </c:pt>
                <c:pt idx="1">
                  <c:v>15.719756</c:v>
                </c:pt>
                <c:pt idx="2">
                  <c:v>15.919575</c:v>
                </c:pt>
                <c:pt idx="3">
                  <c:v>16.210457999999999</c:v>
                </c:pt>
                <c:pt idx="4">
                  <c:v>16.639482999999998</c:v>
                </c:pt>
                <c:pt idx="5">
                  <c:v>17.279143999999999</c:v>
                </c:pt>
                <c:pt idx="6">
                  <c:v>18.523966999999999</c:v>
                </c:pt>
                <c:pt idx="7">
                  <c:v>36873.495062000002</c:v>
                </c:pt>
                <c:pt idx="8">
                  <c:v>42438.709828999999</c:v>
                </c:pt>
                <c:pt idx="9">
                  <c:v>43622.283487000001</c:v>
                </c:pt>
                <c:pt idx="10">
                  <c:v>44719.624403000002</c:v>
                </c:pt>
                <c:pt idx="11">
                  <c:v>44944.662081000002</c:v>
                </c:pt>
                <c:pt idx="12">
                  <c:v>44760.715040000003</c:v>
                </c:pt>
                <c:pt idx="13">
                  <c:v>45896.131124</c:v>
                </c:pt>
                <c:pt idx="14">
                  <c:v>46098.297017999997</c:v>
                </c:pt>
                <c:pt idx="15">
                  <c:v>45601.659374000003</c:v>
                </c:pt>
                <c:pt idx="16">
                  <c:v>46789.140921999999</c:v>
                </c:pt>
                <c:pt idx="17">
                  <c:v>46593.613137</c:v>
                </c:pt>
                <c:pt idx="18">
                  <c:v>46600.391372999999</c:v>
                </c:pt>
                <c:pt idx="19">
                  <c:v>46936.247593</c:v>
                </c:pt>
              </c:numCache>
            </c:numRef>
          </c:yVal>
          <c:smooth val="0"/>
          <c:extLst>
            <c:ext xmlns:c16="http://schemas.microsoft.com/office/drawing/2014/chart" uri="{C3380CC4-5D6E-409C-BE32-E72D297353CC}">
              <c16:uniqueId val="{00000004-3D3D-48B5-B717-4145BE05E059}"/>
            </c:ext>
          </c:extLst>
        </c:ser>
        <c:ser>
          <c:idx val="5"/>
          <c:order val="5"/>
          <c:tx>
            <c:strRef>
              <c:f>'8x8 Mesh (VC-2)'!$G$163</c:f>
              <c:strCache>
                <c:ptCount val="1"/>
                <c:pt idx="0">
                  <c:v>mSEEC</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'8x8 Mesh (VC-2)'!$A$164:$A$183</c:f>
              <c:numCache>
                <c:formatCode>General</c:formatCode>
                <c:ptCount val="20"/>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numCache>
            </c:numRef>
          </c:xVal>
          <c:yVal>
            <c:numRef>
              <c:f>'8x8 Mesh (VC-2)'!$G$164:$G$183</c:f>
              <c:numCache>
                <c:formatCode>General</c:formatCode>
                <c:ptCount val="20"/>
                <c:pt idx="0">
                  <c:v>15.597699</c:v>
                </c:pt>
                <c:pt idx="1">
                  <c:v>15.715237</c:v>
                </c:pt>
                <c:pt idx="2">
                  <c:v>15.894845</c:v>
                </c:pt>
                <c:pt idx="3">
                  <c:v>16.114183000000001</c:v>
                </c:pt>
                <c:pt idx="4">
                  <c:v>16.370099</c:v>
                </c:pt>
                <c:pt idx="5">
                  <c:v>16.632577000000001</c:v>
                </c:pt>
                <c:pt idx="6">
                  <c:v>16.949741</c:v>
                </c:pt>
                <c:pt idx="7">
                  <c:v>17.314899</c:v>
                </c:pt>
                <c:pt idx="8">
                  <c:v>17.731043</c:v>
                </c:pt>
                <c:pt idx="9">
                  <c:v>18.271355</c:v>
                </c:pt>
                <c:pt idx="10">
                  <c:v>18.973251000000001</c:v>
                </c:pt>
                <c:pt idx="11">
                  <c:v>20.119765999999998</c:v>
                </c:pt>
                <c:pt idx="12">
                  <c:v>22.631497</c:v>
                </c:pt>
                <c:pt idx="13">
                  <c:v>3508.3067059999998</c:v>
                </c:pt>
                <c:pt idx="14">
                  <c:v>7040.6321189999999</c:v>
                </c:pt>
                <c:pt idx="15">
                  <c:v>9884.5693670000001</c:v>
                </c:pt>
                <c:pt idx="16">
                  <c:v>12173.437110999999</c:v>
                </c:pt>
                <c:pt idx="17">
                  <c:v>14287.509233000001</c:v>
                </c:pt>
                <c:pt idx="18">
                  <c:v>16269.530177000001</c:v>
                </c:pt>
                <c:pt idx="19">
                  <c:v>17876.756941</c:v>
                </c:pt>
              </c:numCache>
            </c:numRef>
          </c:yVal>
          <c:smooth val="0"/>
          <c:extLst>
            <c:ext xmlns:c16="http://schemas.microsoft.com/office/drawing/2014/chart" uri="{C3380CC4-5D6E-409C-BE32-E72D297353CC}">
              <c16:uniqueId val="{00000005-3D3D-48B5-B717-4145BE05E059}"/>
            </c:ext>
          </c:extLst>
        </c:ser>
        <c:dLbls>
          <c:showLegendKey val="0"/>
          <c:showVal val="0"/>
          <c:showCatName val="0"/>
          <c:showSerName val="0"/>
          <c:showPercent val="0"/>
          <c:showBubbleSize val="0"/>
        </c:dLbls>
        <c:axId val="-2099134480"/>
        <c:axId val="-2104942048"/>
      </c:scatterChart>
      <c:valAx>
        <c:axId val="-2099134480"/>
        <c:scaling>
          <c:orientation val="minMax"/>
          <c:max val="0.32000000000000006"/>
          <c:min val="0.02"/>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Injection Rate (flits/node/cycle)</a:t>
                </a:r>
              </a:p>
            </c:rich>
          </c:tx>
          <c:layout>
            <c:manualLayout>
              <c:xMode val="edge"/>
              <c:yMode val="edge"/>
              <c:x val="0.29828430096057118"/>
              <c:y val="0.9025932744710801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a:solidFill>
                      <a:sysClr val="windowText" lastClr="000000"/>
                    </a:solidFill>
                  </a:rPr>
                  <a:t>Average packet latency (cycles)</a:t>
                </a:r>
              </a:p>
            </c:rich>
          </c:tx>
          <c:layout>
            <c:manualLayout>
              <c:xMode val="edge"/>
              <c:yMode val="edge"/>
              <c:x val="3.7904128520663046E-3"/>
              <c:y val="0.1139536680828554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6.1203093893074456E-3"/>
          <c:w val="1"/>
          <c:h val="0.1018967515264651"/>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u="sng">
                <a:solidFill>
                  <a:schemeClr val="tx1"/>
                </a:solidFill>
              </a:rPr>
              <a:t>MOESI-hammer</a:t>
            </a:r>
          </a:p>
        </c:rich>
      </c:tx>
      <c:layout>
        <c:manualLayout>
          <c:xMode val="edge"/>
          <c:yMode val="edge"/>
          <c:x val="0.42752805274117073"/>
          <c:y val="0.2178847290214409"/>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049365177616902E-2"/>
          <c:y val="2.4699353401344045E-2"/>
          <c:w val="0.90226421602035534"/>
          <c:h val="0.86842367101332318"/>
        </c:manualLayout>
      </c:layout>
      <c:barChart>
        <c:barDir val="col"/>
        <c:grouping val="clustered"/>
        <c:varyColors val="0"/>
        <c:ser>
          <c:idx val="0"/>
          <c:order val="0"/>
          <c:tx>
            <c:strRef>
              <c:f>'4x4-reg-realApp'!$Q$76</c:f>
              <c:strCache>
                <c:ptCount val="1"/>
                <c:pt idx="0">
                  <c:v>EscapeVC</c:v>
                </c:pt>
              </c:strCache>
            </c:strRef>
          </c:tx>
          <c:spPr>
            <a:solidFill>
              <a:schemeClr val="accent1"/>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'4x4-reg-realApp'!$Q$77:$Q$84</c:f>
              <c:numCache>
                <c:formatCode>General</c:formatCode>
                <c:ptCount val="8"/>
                <c:pt idx="0">
                  <c:v>29.297943</c:v>
                </c:pt>
                <c:pt idx="1">
                  <c:v>29.499359999999999</c:v>
                </c:pt>
                <c:pt idx="2">
                  <c:v>43.682074999999998</c:v>
                </c:pt>
                <c:pt idx="3">
                  <c:v>32.766516000000003</c:v>
                </c:pt>
                <c:pt idx="4">
                  <c:v>27.908512000000002</c:v>
                </c:pt>
                <c:pt idx="5">
                  <c:v>79.632768999999996</c:v>
                </c:pt>
                <c:pt idx="6">
                  <c:v>27.005077</c:v>
                </c:pt>
                <c:pt idx="7">
                  <c:v>38.541750285714279</c:v>
                </c:pt>
              </c:numCache>
            </c:numRef>
          </c:val>
          <c:extLst>
            <c:ext xmlns:c16="http://schemas.microsoft.com/office/drawing/2014/chart" uri="{C3380CC4-5D6E-409C-BE32-E72D297353CC}">
              <c16:uniqueId val="{00000000-5D19-4D6B-9C84-BBEC1A488AD3}"/>
            </c:ext>
          </c:extLst>
        </c:ser>
        <c:ser>
          <c:idx val="1"/>
          <c:order val="1"/>
          <c:tx>
            <c:strRef>
              <c:f>'4x4-reg-realApp'!$R$76</c:f>
              <c:strCache>
                <c:ptCount val="1"/>
                <c:pt idx="0">
                  <c:v>SPIN</c:v>
                </c:pt>
              </c:strCache>
            </c:strRef>
          </c:tx>
          <c:spPr>
            <a:solidFill>
              <a:schemeClr val="accent2"/>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'4x4-reg-realApp'!$R$77:$R$84</c:f>
              <c:numCache>
                <c:formatCode>General</c:formatCode>
                <c:ptCount val="8"/>
                <c:pt idx="0">
                  <c:v>26.354593000000001</c:v>
                </c:pt>
                <c:pt idx="1">
                  <c:v>25.048634</c:v>
                </c:pt>
                <c:pt idx="2">
                  <c:v>32.763353000000002</c:v>
                </c:pt>
                <c:pt idx="3">
                  <c:v>29.053256999999999</c:v>
                </c:pt>
                <c:pt idx="4">
                  <c:v>25.378129000000001</c:v>
                </c:pt>
                <c:pt idx="5">
                  <c:v>46.695847000000001</c:v>
                </c:pt>
                <c:pt idx="6">
                  <c:v>24.702003000000001</c:v>
                </c:pt>
                <c:pt idx="7">
                  <c:v>29.999402285714286</c:v>
                </c:pt>
              </c:numCache>
            </c:numRef>
          </c:val>
          <c:extLst>
            <c:ext xmlns:c16="http://schemas.microsoft.com/office/drawing/2014/chart" uri="{C3380CC4-5D6E-409C-BE32-E72D297353CC}">
              <c16:uniqueId val="{00000001-5D19-4D6B-9C84-BBEC1A488AD3}"/>
            </c:ext>
          </c:extLst>
        </c:ser>
        <c:ser>
          <c:idx val="2"/>
          <c:order val="2"/>
          <c:tx>
            <c:strRef>
              <c:f>'4x4-reg-realApp'!$S$76</c:f>
              <c:strCache>
                <c:ptCount val="1"/>
                <c:pt idx="0">
                  <c:v>BBR</c:v>
                </c:pt>
              </c:strCache>
            </c:strRef>
          </c:tx>
          <c:spPr>
            <a:solidFill>
              <a:schemeClr val="accent3"/>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'4x4-reg-realApp'!$S$77:$S$84</c:f>
              <c:numCache>
                <c:formatCode>General</c:formatCode>
                <c:ptCount val="8"/>
                <c:pt idx="0">
                  <c:v>34.979398000000003</c:v>
                </c:pt>
                <c:pt idx="1">
                  <c:v>41.131641999999999</c:v>
                </c:pt>
                <c:pt idx="2">
                  <c:v>59.349128</c:v>
                </c:pt>
                <c:pt idx="3">
                  <c:v>43.521234</c:v>
                </c:pt>
                <c:pt idx="4">
                  <c:v>33.116146000000001</c:v>
                </c:pt>
                <c:pt idx="5">
                  <c:v>76.152552999999997</c:v>
                </c:pt>
                <c:pt idx="6">
                  <c:v>30.349686999999999</c:v>
                </c:pt>
                <c:pt idx="7">
                  <c:v>45.514255428571438</c:v>
                </c:pt>
              </c:numCache>
            </c:numRef>
          </c:val>
          <c:extLst>
            <c:ext xmlns:c16="http://schemas.microsoft.com/office/drawing/2014/chart" uri="{C3380CC4-5D6E-409C-BE32-E72D297353CC}">
              <c16:uniqueId val="{00000002-5D19-4D6B-9C84-BBEC1A488AD3}"/>
            </c:ext>
          </c:extLst>
        </c:ser>
        <c:ser>
          <c:idx val="3"/>
          <c:order val="3"/>
          <c:tx>
            <c:strRef>
              <c:f>'4x4-reg-realApp'!$T$76</c:f>
              <c:strCache>
                <c:ptCount val="1"/>
                <c:pt idx="0">
                  <c:v>BINDU</c:v>
                </c:pt>
              </c:strCache>
            </c:strRef>
          </c:tx>
          <c:spPr>
            <a:solidFill>
              <a:schemeClr val="accent4"/>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'4x4-reg-realApp'!$T$77:$T$84</c:f>
              <c:numCache>
                <c:formatCode>General</c:formatCode>
                <c:ptCount val="8"/>
                <c:pt idx="0">
                  <c:v>30.932955</c:v>
                </c:pt>
                <c:pt idx="1">
                  <c:v>32.014367</c:v>
                </c:pt>
                <c:pt idx="2">
                  <c:v>64.300852000000006</c:v>
                </c:pt>
                <c:pt idx="3">
                  <c:v>35.708415000000002</c:v>
                </c:pt>
                <c:pt idx="4">
                  <c:v>28.521208000000001</c:v>
                </c:pt>
                <c:pt idx="5">
                  <c:v>63.870747000000001</c:v>
                </c:pt>
                <c:pt idx="6">
                  <c:v>27.34</c:v>
                </c:pt>
                <c:pt idx="7">
                  <c:v>40.384077714285709</c:v>
                </c:pt>
              </c:numCache>
            </c:numRef>
          </c:val>
          <c:extLst>
            <c:ext xmlns:c16="http://schemas.microsoft.com/office/drawing/2014/chart" uri="{C3380CC4-5D6E-409C-BE32-E72D297353CC}">
              <c16:uniqueId val="{00000003-5D19-4D6B-9C84-BBEC1A488AD3}"/>
            </c:ext>
          </c:extLst>
        </c:ser>
        <c:ser>
          <c:idx val="4"/>
          <c:order val="4"/>
          <c:tx>
            <c:strRef>
              <c:f>'4x4-reg-realApp'!$U$76</c:f>
              <c:strCache>
                <c:ptCount val="1"/>
                <c:pt idx="0">
                  <c:v>SWAP</c:v>
                </c:pt>
              </c:strCache>
            </c:strRef>
          </c:tx>
          <c:spPr>
            <a:solidFill>
              <a:schemeClr val="accent5"/>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'4x4-reg-realApp'!$U$77:$U$84</c:f>
              <c:numCache>
                <c:formatCode>General</c:formatCode>
                <c:ptCount val="8"/>
                <c:pt idx="0">
                  <c:v>27.664197999999999</c:v>
                </c:pt>
                <c:pt idx="1">
                  <c:v>27.546520999999998</c:v>
                </c:pt>
                <c:pt idx="2">
                  <c:v>40.885280000000002</c:v>
                </c:pt>
                <c:pt idx="3">
                  <c:v>32.181207999999998</c:v>
                </c:pt>
                <c:pt idx="4">
                  <c:v>26.376425999999999</c:v>
                </c:pt>
                <c:pt idx="5">
                  <c:v>52.761882999999997</c:v>
                </c:pt>
                <c:pt idx="6">
                  <c:v>25.596534999999999</c:v>
                </c:pt>
                <c:pt idx="7">
                  <c:v>33.28743585714286</c:v>
                </c:pt>
              </c:numCache>
            </c:numRef>
          </c:val>
          <c:extLst>
            <c:ext xmlns:c16="http://schemas.microsoft.com/office/drawing/2014/chart" uri="{C3380CC4-5D6E-409C-BE32-E72D297353CC}">
              <c16:uniqueId val="{00000004-5D19-4D6B-9C84-BBEC1A488AD3}"/>
            </c:ext>
          </c:extLst>
        </c:ser>
        <c:ser>
          <c:idx val="5"/>
          <c:order val="5"/>
          <c:tx>
            <c:strRef>
              <c:f>'4x4-reg-realApp'!$V$76</c:f>
              <c:strCache>
                <c:ptCount val="1"/>
                <c:pt idx="0">
                  <c:v>DRAIN</c:v>
                </c:pt>
              </c:strCache>
            </c:strRef>
          </c:tx>
          <c:spPr>
            <a:solidFill>
              <a:schemeClr val="accent6"/>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'4x4-reg-realApp'!$V$77:$V$84</c:f>
              <c:numCache>
                <c:formatCode>General</c:formatCode>
                <c:ptCount val="8"/>
                <c:pt idx="0">
                  <c:v>30.934819000000001</c:v>
                </c:pt>
                <c:pt idx="1">
                  <c:v>26.254549999999998</c:v>
                </c:pt>
                <c:pt idx="2">
                  <c:v>46.466904</c:v>
                </c:pt>
                <c:pt idx="3">
                  <c:v>35.108669999999996</c:v>
                </c:pt>
                <c:pt idx="4">
                  <c:v>27.760472</c:v>
                </c:pt>
                <c:pt idx="5">
                  <c:v>59.391424999999998</c:v>
                </c:pt>
                <c:pt idx="6">
                  <c:v>26.315915</c:v>
                </c:pt>
                <c:pt idx="7">
                  <c:v>36.033250714285707</c:v>
                </c:pt>
              </c:numCache>
            </c:numRef>
          </c:val>
          <c:extLst>
            <c:ext xmlns:c16="http://schemas.microsoft.com/office/drawing/2014/chart" uri="{C3380CC4-5D6E-409C-BE32-E72D297353CC}">
              <c16:uniqueId val="{00000005-5D19-4D6B-9C84-BBEC1A488AD3}"/>
            </c:ext>
          </c:extLst>
        </c:ser>
        <c:ser>
          <c:idx val="6"/>
          <c:order val="6"/>
          <c:tx>
            <c:strRef>
              <c:f>'4x4-reg-realApp'!$W$76</c:f>
              <c:strCache>
                <c:ptCount val="1"/>
                <c:pt idx="0">
                  <c:v>SEEC</c:v>
                </c:pt>
              </c:strCache>
            </c:strRef>
          </c:tx>
          <c:spPr>
            <a:solidFill>
              <a:schemeClr val="accent1">
                <a:lumMod val="60000"/>
              </a:schemeClr>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'4x4-reg-realApp'!$W$77:$W$84</c:f>
              <c:numCache>
                <c:formatCode>General</c:formatCode>
                <c:ptCount val="8"/>
                <c:pt idx="0">
                  <c:v>25.577583000000001</c:v>
                </c:pt>
                <c:pt idx="1">
                  <c:v>26.573208000000001</c:v>
                </c:pt>
                <c:pt idx="2">
                  <c:v>35.577916000000002</c:v>
                </c:pt>
                <c:pt idx="3">
                  <c:v>28.901693000000002</c:v>
                </c:pt>
                <c:pt idx="4">
                  <c:v>24.935295</c:v>
                </c:pt>
                <c:pt idx="5">
                  <c:v>42.079979000000002</c:v>
                </c:pt>
                <c:pt idx="6">
                  <c:v>24.275426</c:v>
                </c:pt>
                <c:pt idx="7">
                  <c:v>29.703014285714289</c:v>
                </c:pt>
              </c:numCache>
            </c:numRef>
          </c:val>
          <c:extLst>
            <c:ext xmlns:c16="http://schemas.microsoft.com/office/drawing/2014/chart" uri="{C3380CC4-5D6E-409C-BE32-E72D297353CC}">
              <c16:uniqueId val="{00000006-5D19-4D6B-9C84-BBEC1A488AD3}"/>
            </c:ext>
          </c:extLst>
        </c:ser>
        <c:ser>
          <c:idx val="7"/>
          <c:order val="7"/>
          <c:tx>
            <c:strRef>
              <c:f>'4x4-reg-realApp'!$X$76</c:f>
              <c:strCache>
                <c:ptCount val="1"/>
                <c:pt idx="0">
                  <c:v>mSEEC</c:v>
                </c:pt>
              </c:strCache>
            </c:strRef>
          </c:tx>
          <c:spPr>
            <a:solidFill>
              <a:schemeClr val="accent2">
                <a:lumMod val="60000"/>
              </a:schemeClr>
            </a:solidFill>
            <a:ln>
              <a:solidFill>
                <a:schemeClr val="tx1"/>
              </a:solidFill>
            </a:ln>
            <a:effectLst/>
          </c:spPr>
          <c:invertIfNegative val="0"/>
          <c:cat>
            <c:strRef>
              <c:f>'4x4-reg-realApp'!$P$77:$P$84</c:f>
              <c:strCache>
                <c:ptCount val="8"/>
                <c:pt idx="0">
                  <c:v>Bodytrack</c:v>
                </c:pt>
                <c:pt idx="1">
                  <c:v>canneal</c:v>
                </c:pt>
                <c:pt idx="2">
                  <c:v>FFT</c:v>
                </c:pt>
                <c:pt idx="3">
                  <c:v>Fmm</c:v>
                </c:pt>
                <c:pt idx="4">
                  <c:v>Lu_cb</c:v>
                </c:pt>
                <c:pt idx="5">
                  <c:v>Ocean_cp</c:v>
                </c:pt>
                <c:pt idx="6">
                  <c:v>Volrend</c:v>
                </c:pt>
                <c:pt idx="7">
                  <c:v>Average</c:v>
                </c:pt>
              </c:strCache>
            </c:strRef>
          </c:cat>
          <c:val>
            <c:numRef>
              <c:f>'4x4-reg-realApp'!$X$77:$X$84</c:f>
              <c:numCache>
                <c:formatCode>General</c:formatCode>
                <c:ptCount val="8"/>
                <c:pt idx="0">
                  <c:v>22.817807999999999</c:v>
                </c:pt>
                <c:pt idx="1">
                  <c:v>24.404596999999999</c:v>
                </c:pt>
                <c:pt idx="2">
                  <c:v>27.299263</c:v>
                </c:pt>
                <c:pt idx="3">
                  <c:v>25.478515999999999</c:v>
                </c:pt>
                <c:pt idx="4">
                  <c:v>23.253143000000001</c:v>
                </c:pt>
                <c:pt idx="5">
                  <c:v>30.084752000000002</c:v>
                </c:pt>
                <c:pt idx="6">
                  <c:v>22.799064999999999</c:v>
                </c:pt>
                <c:pt idx="7">
                  <c:v>25.162449142857138</c:v>
                </c:pt>
              </c:numCache>
            </c:numRef>
          </c:val>
          <c:extLst>
            <c:ext xmlns:c16="http://schemas.microsoft.com/office/drawing/2014/chart" uri="{C3380CC4-5D6E-409C-BE32-E72D297353CC}">
              <c16:uniqueId val="{00000007-5D19-4D6B-9C84-BBEC1A488AD3}"/>
            </c:ext>
          </c:extLst>
        </c:ser>
        <c:dLbls>
          <c:showLegendKey val="0"/>
          <c:showVal val="0"/>
          <c:showCatName val="0"/>
          <c:showSerName val="0"/>
          <c:showPercent val="0"/>
          <c:showBubbleSize val="0"/>
        </c:dLbls>
        <c:gapWidth val="100"/>
        <c:overlap val="-1"/>
        <c:axId val="1863623055"/>
        <c:axId val="1735737535"/>
      </c:barChart>
      <c:catAx>
        <c:axId val="186362305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5737535"/>
        <c:crosses val="autoZero"/>
        <c:auto val="1"/>
        <c:lblAlgn val="ctr"/>
        <c:lblOffset val="100"/>
        <c:noMultiLvlLbl val="0"/>
      </c:catAx>
      <c:valAx>
        <c:axId val="1735737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solidFill>
                      <a:schemeClr val="tx1"/>
                    </a:solidFill>
                  </a:rPr>
                  <a:t>Average Packet Latency</a:t>
                </a:r>
              </a:p>
            </c:rich>
          </c:tx>
          <c:layout>
            <c:manualLayout>
              <c:xMode val="edge"/>
              <c:yMode val="edge"/>
              <c:x val="3.8616746505041365E-3"/>
              <c:y val="0.2108308792090433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63623055"/>
        <c:crosses val="autoZero"/>
        <c:crossBetween val="between"/>
      </c:valAx>
      <c:spPr>
        <a:noFill/>
        <a:ln>
          <a:solidFill>
            <a:schemeClr val="tx1"/>
          </a:solidFill>
        </a:ln>
        <a:effectLst/>
      </c:spPr>
    </c:plotArea>
    <c:legend>
      <c:legendPos val="b"/>
      <c:layout>
        <c:manualLayout>
          <c:xMode val="edge"/>
          <c:yMode val="edge"/>
          <c:x val="6.7993389422627934E-2"/>
          <c:y val="3.2745144196816826E-4"/>
          <c:w val="0.92416047236340859"/>
          <c:h val="0.113927560130204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r>
              <a:rPr lang="en-US" sz="2000" dirty="0">
                <a:solidFill>
                  <a:sysClr val="windowText" lastClr="000000"/>
                </a:solidFill>
              </a:rPr>
              <a:t>Max Packet</a:t>
            </a:r>
            <a:r>
              <a:rPr lang="en-US" sz="2000" baseline="0" dirty="0">
                <a:solidFill>
                  <a:sysClr val="windowText" lastClr="000000"/>
                </a:solidFill>
              </a:rPr>
              <a:t> Latency</a:t>
            </a:r>
            <a:endParaRPr lang="en-US" sz="2000" dirty="0">
              <a:solidFill>
                <a:sysClr val="windowText" lastClr="000000"/>
              </a:solidFill>
            </a:endParaRPr>
          </a:p>
        </c:rich>
      </c:tx>
      <c:layout>
        <c:manualLayout>
          <c:xMode val="edge"/>
          <c:yMode val="edge"/>
          <c:x val="0.44474709651512645"/>
          <c:y val="0.125859920347052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6704617707294063E-2"/>
          <c:y val="4.8943851744612146E-2"/>
          <c:w val="0.9032953822927059"/>
          <c:h val="0.83619510648417272"/>
        </c:manualLayout>
      </c:layout>
      <c:barChart>
        <c:barDir val="col"/>
        <c:grouping val="clustered"/>
        <c:varyColors val="0"/>
        <c:ser>
          <c:idx val="0"/>
          <c:order val="0"/>
          <c:tx>
            <c:strRef>
              <c:f>'Max latency'!$B$50</c:f>
              <c:strCache>
                <c:ptCount val="1"/>
                <c:pt idx="0">
                  <c:v>XY</c:v>
                </c:pt>
              </c:strCache>
            </c:strRef>
          </c:tx>
          <c:spPr>
            <a:solidFill>
              <a:schemeClr val="accent1"/>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latency'!$B$51:$B$56</c:f>
              <c:numCache>
                <c:formatCode>General</c:formatCode>
                <c:ptCount val="6"/>
                <c:pt idx="0">
                  <c:v>1493</c:v>
                </c:pt>
                <c:pt idx="1">
                  <c:v>1703</c:v>
                </c:pt>
                <c:pt idx="2">
                  <c:v>787</c:v>
                </c:pt>
                <c:pt idx="3">
                  <c:v>4490</c:v>
                </c:pt>
                <c:pt idx="4">
                  <c:v>1481</c:v>
                </c:pt>
                <c:pt idx="5">
                  <c:v>1990.8</c:v>
                </c:pt>
              </c:numCache>
            </c:numRef>
          </c:val>
          <c:extLst>
            <c:ext xmlns:c16="http://schemas.microsoft.com/office/drawing/2014/chart" uri="{C3380CC4-5D6E-409C-BE32-E72D297353CC}">
              <c16:uniqueId val="{00000000-3002-4E5D-9A5D-376953C540C0}"/>
            </c:ext>
          </c:extLst>
        </c:ser>
        <c:ser>
          <c:idx val="1"/>
          <c:order val="1"/>
          <c:tx>
            <c:strRef>
              <c:f>'Max latency'!$C$50</c:f>
              <c:strCache>
                <c:ptCount val="1"/>
                <c:pt idx="0">
                  <c:v>WF</c:v>
                </c:pt>
              </c:strCache>
            </c:strRef>
          </c:tx>
          <c:spPr>
            <a:solidFill>
              <a:schemeClr val="accent2"/>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latency'!$C$51:$C$56</c:f>
              <c:numCache>
                <c:formatCode>General</c:formatCode>
                <c:ptCount val="6"/>
                <c:pt idx="0">
                  <c:v>1416</c:v>
                </c:pt>
                <c:pt idx="1">
                  <c:v>1413</c:v>
                </c:pt>
                <c:pt idx="2">
                  <c:v>674</c:v>
                </c:pt>
                <c:pt idx="3">
                  <c:v>4160</c:v>
                </c:pt>
                <c:pt idx="4">
                  <c:v>1302</c:v>
                </c:pt>
                <c:pt idx="5">
                  <c:v>1793</c:v>
                </c:pt>
              </c:numCache>
            </c:numRef>
          </c:val>
          <c:extLst>
            <c:ext xmlns:c16="http://schemas.microsoft.com/office/drawing/2014/chart" uri="{C3380CC4-5D6E-409C-BE32-E72D297353CC}">
              <c16:uniqueId val="{00000001-3002-4E5D-9A5D-376953C540C0}"/>
            </c:ext>
          </c:extLst>
        </c:ser>
        <c:ser>
          <c:idx val="2"/>
          <c:order val="2"/>
          <c:tx>
            <c:strRef>
              <c:f>'Max latency'!$D$50</c:f>
              <c:strCache>
                <c:ptCount val="1"/>
                <c:pt idx="0">
                  <c:v>Escape-VC</c:v>
                </c:pt>
              </c:strCache>
            </c:strRef>
          </c:tx>
          <c:spPr>
            <a:solidFill>
              <a:schemeClr val="accent3"/>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latency'!$D$51:$D$56</c:f>
              <c:numCache>
                <c:formatCode>General</c:formatCode>
                <c:ptCount val="6"/>
                <c:pt idx="0">
                  <c:v>637</c:v>
                </c:pt>
                <c:pt idx="1">
                  <c:v>1354</c:v>
                </c:pt>
                <c:pt idx="2">
                  <c:v>523</c:v>
                </c:pt>
                <c:pt idx="3">
                  <c:v>2831</c:v>
                </c:pt>
                <c:pt idx="4">
                  <c:v>2865</c:v>
                </c:pt>
                <c:pt idx="5">
                  <c:v>1642</c:v>
                </c:pt>
              </c:numCache>
            </c:numRef>
          </c:val>
          <c:extLst>
            <c:ext xmlns:c16="http://schemas.microsoft.com/office/drawing/2014/chart" uri="{C3380CC4-5D6E-409C-BE32-E72D297353CC}">
              <c16:uniqueId val="{00000002-3002-4E5D-9A5D-376953C540C0}"/>
            </c:ext>
          </c:extLst>
        </c:ser>
        <c:ser>
          <c:idx val="3"/>
          <c:order val="3"/>
          <c:tx>
            <c:strRef>
              <c:f>'Max latency'!$E$50</c:f>
              <c:strCache>
                <c:ptCount val="1"/>
                <c:pt idx="0">
                  <c:v>SPIN</c:v>
                </c:pt>
              </c:strCache>
            </c:strRef>
          </c:tx>
          <c:spPr>
            <a:solidFill>
              <a:schemeClr val="accent4"/>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latency'!$E$51:$E$56</c:f>
              <c:numCache>
                <c:formatCode>General</c:formatCode>
                <c:ptCount val="6"/>
                <c:pt idx="0">
                  <c:v>399</c:v>
                </c:pt>
                <c:pt idx="1">
                  <c:v>6336</c:v>
                </c:pt>
                <c:pt idx="2">
                  <c:v>1280</c:v>
                </c:pt>
                <c:pt idx="3">
                  <c:v>33280</c:v>
                </c:pt>
                <c:pt idx="4">
                  <c:v>3456</c:v>
                </c:pt>
                <c:pt idx="5">
                  <c:v>8950.2000000000007</c:v>
                </c:pt>
              </c:numCache>
            </c:numRef>
          </c:val>
          <c:extLst>
            <c:ext xmlns:c16="http://schemas.microsoft.com/office/drawing/2014/chart" uri="{C3380CC4-5D6E-409C-BE32-E72D297353CC}">
              <c16:uniqueId val="{00000003-3002-4E5D-9A5D-376953C540C0}"/>
            </c:ext>
          </c:extLst>
        </c:ser>
        <c:ser>
          <c:idx val="4"/>
          <c:order val="4"/>
          <c:tx>
            <c:strRef>
              <c:f>'Max latency'!$F$50</c:f>
              <c:strCache>
                <c:ptCount val="1"/>
                <c:pt idx="0">
                  <c:v>SWAP</c:v>
                </c:pt>
              </c:strCache>
            </c:strRef>
          </c:tx>
          <c:spPr>
            <a:solidFill>
              <a:schemeClr val="accent5"/>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latency'!$F$51:$F$56</c:f>
              <c:numCache>
                <c:formatCode>General</c:formatCode>
                <c:ptCount val="6"/>
                <c:pt idx="0">
                  <c:v>858</c:v>
                </c:pt>
                <c:pt idx="1">
                  <c:v>1498</c:v>
                </c:pt>
                <c:pt idx="2">
                  <c:v>622</c:v>
                </c:pt>
                <c:pt idx="3">
                  <c:v>5688</c:v>
                </c:pt>
                <c:pt idx="4">
                  <c:v>1112</c:v>
                </c:pt>
                <c:pt idx="5">
                  <c:v>1955.6</c:v>
                </c:pt>
              </c:numCache>
            </c:numRef>
          </c:val>
          <c:extLst>
            <c:ext xmlns:c16="http://schemas.microsoft.com/office/drawing/2014/chart" uri="{C3380CC4-5D6E-409C-BE32-E72D297353CC}">
              <c16:uniqueId val="{00000004-3002-4E5D-9A5D-376953C540C0}"/>
            </c:ext>
          </c:extLst>
        </c:ser>
        <c:ser>
          <c:idx val="5"/>
          <c:order val="5"/>
          <c:tx>
            <c:strRef>
              <c:f>'Max latency'!$G$50</c:f>
              <c:strCache>
                <c:ptCount val="1"/>
                <c:pt idx="0">
                  <c:v>DRAIN</c:v>
                </c:pt>
              </c:strCache>
            </c:strRef>
          </c:tx>
          <c:spPr>
            <a:solidFill>
              <a:schemeClr val="accent6"/>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latency'!$G$51:$G$56</c:f>
              <c:numCache>
                <c:formatCode>General</c:formatCode>
                <c:ptCount val="6"/>
                <c:pt idx="0">
                  <c:v>192954</c:v>
                </c:pt>
                <c:pt idx="1">
                  <c:v>327414</c:v>
                </c:pt>
                <c:pt idx="2">
                  <c:v>86451</c:v>
                </c:pt>
                <c:pt idx="3">
                  <c:v>1728</c:v>
                </c:pt>
                <c:pt idx="4">
                  <c:v>233976</c:v>
                </c:pt>
                <c:pt idx="5">
                  <c:v>168504.6</c:v>
                </c:pt>
              </c:numCache>
            </c:numRef>
          </c:val>
          <c:extLst>
            <c:ext xmlns:c16="http://schemas.microsoft.com/office/drawing/2014/chart" uri="{C3380CC4-5D6E-409C-BE32-E72D297353CC}">
              <c16:uniqueId val="{00000005-3002-4E5D-9A5D-376953C540C0}"/>
            </c:ext>
          </c:extLst>
        </c:ser>
        <c:ser>
          <c:idx val="6"/>
          <c:order val="6"/>
          <c:tx>
            <c:strRef>
              <c:f>'Max latency'!$H$50</c:f>
              <c:strCache>
                <c:ptCount val="1"/>
                <c:pt idx="0">
                  <c:v>SEEC</c:v>
                </c:pt>
              </c:strCache>
            </c:strRef>
          </c:tx>
          <c:spPr>
            <a:solidFill>
              <a:schemeClr val="accent1">
                <a:lumMod val="60000"/>
              </a:schemeClr>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latency'!$H$51:$H$56</c:f>
              <c:numCache>
                <c:formatCode>General</c:formatCode>
                <c:ptCount val="6"/>
                <c:pt idx="0">
                  <c:v>212</c:v>
                </c:pt>
                <c:pt idx="1">
                  <c:v>665</c:v>
                </c:pt>
                <c:pt idx="2">
                  <c:v>171</c:v>
                </c:pt>
                <c:pt idx="3">
                  <c:v>4315</c:v>
                </c:pt>
                <c:pt idx="4">
                  <c:v>306</c:v>
                </c:pt>
                <c:pt idx="5">
                  <c:v>1133.8</c:v>
                </c:pt>
              </c:numCache>
            </c:numRef>
          </c:val>
          <c:extLst>
            <c:ext xmlns:c16="http://schemas.microsoft.com/office/drawing/2014/chart" uri="{C3380CC4-5D6E-409C-BE32-E72D297353CC}">
              <c16:uniqueId val="{00000006-3002-4E5D-9A5D-376953C540C0}"/>
            </c:ext>
          </c:extLst>
        </c:ser>
        <c:ser>
          <c:idx val="7"/>
          <c:order val="7"/>
          <c:tx>
            <c:strRef>
              <c:f>'Max latency'!$I$50</c:f>
              <c:strCache>
                <c:ptCount val="1"/>
                <c:pt idx="0">
                  <c:v>mSEEC</c:v>
                </c:pt>
              </c:strCache>
            </c:strRef>
          </c:tx>
          <c:spPr>
            <a:solidFill>
              <a:schemeClr val="accent2">
                <a:lumMod val="60000"/>
              </a:schemeClr>
            </a:solidFill>
            <a:ln>
              <a:solidFill>
                <a:schemeClr val="tx1"/>
              </a:solidFill>
            </a:ln>
            <a:effectLst/>
          </c:spPr>
          <c:invertIfNegative val="0"/>
          <c:cat>
            <c:strRef>
              <c:f>'Max latency'!$A$51:$A$56</c:f>
              <c:strCache>
                <c:ptCount val="6"/>
                <c:pt idx="0">
                  <c:v>Canneal</c:v>
                </c:pt>
                <c:pt idx="1">
                  <c:v>FMM</c:v>
                </c:pt>
                <c:pt idx="2">
                  <c:v>Lu_cb</c:v>
                </c:pt>
                <c:pt idx="3">
                  <c:v>Ocean_cp</c:v>
                </c:pt>
                <c:pt idx="4">
                  <c:v>Radix</c:v>
                </c:pt>
                <c:pt idx="5">
                  <c:v>Average</c:v>
                </c:pt>
              </c:strCache>
            </c:strRef>
          </c:cat>
          <c:val>
            <c:numRef>
              <c:f>'Max latency'!$I$51:$I$56</c:f>
              <c:numCache>
                <c:formatCode>General</c:formatCode>
                <c:ptCount val="6"/>
                <c:pt idx="0">
                  <c:v>52</c:v>
                </c:pt>
                <c:pt idx="1">
                  <c:v>56</c:v>
                </c:pt>
                <c:pt idx="2">
                  <c:v>37</c:v>
                </c:pt>
                <c:pt idx="3">
                  <c:v>94</c:v>
                </c:pt>
                <c:pt idx="4">
                  <c:v>50</c:v>
                </c:pt>
                <c:pt idx="5">
                  <c:v>57.8</c:v>
                </c:pt>
              </c:numCache>
            </c:numRef>
          </c:val>
          <c:extLst>
            <c:ext xmlns:c16="http://schemas.microsoft.com/office/drawing/2014/chart" uri="{C3380CC4-5D6E-409C-BE32-E72D297353CC}">
              <c16:uniqueId val="{00000007-3002-4E5D-9A5D-376953C540C0}"/>
            </c:ext>
          </c:extLst>
        </c:ser>
        <c:dLbls>
          <c:showLegendKey val="0"/>
          <c:showVal val="0"/>
          <c:showCatName val="0"/>
          <c:showSerName val="0"/>
          <c:showPercent val="0"/>
          <c:showBubbleSize val="0"/>
        </c:dLbls>
        <c:gapWidth val="100"/>
        <c:overlap val="-1"/>
        <c:axId val="597571999"/>
        <c:axId val="1851404495"/>
      </c:barChart>
      <c:catAx>
        <c:axId val="597571999"/>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851404495"/>
        <c:crosses val="autoZero"/>
        <c:auto val="1"/>
        <c:lblAlgn val="ctr"/>
        <c:lblOffset val="100"/>
        <c:noMultiLvlLbl val="0"/>
      </c:catAx>
      <c:valAx>
        <c:axId val="1851404495"/>
        <c:scaling>
          <c:logBase val="10"/>
          <c:orientation val="minMax"/>
        </c:scaling>
        <c:delete val="0"/>
        <c:axPos val="l"/>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597571999"/>
        <c:crosses val="autoZero"/>
        <c:crossBetween val="between"/>
        <c:majorUnit val="10"/>
      </c:valAx>
      <c:spPr>
        <a:noFill/>
        <a:ln>
          <a:noFill/>
        </a:ln>
        <a:effectLst/>
      </c:spPr>
    </c:plotArea>
    <c:legend>
      <c:legendPos val="b"/>
      <c:layout>
        <c:manualLayout>
          <c:xMode val="edge"/>
          <c:yMode val="edge"/>
          <c:x val="9.7597374572165677E-2"/>
          <c:y val="4.2235684895262481E-3"/>
          <c:w val="0.90236867718534297"/>
          <c:h val="7.9334720133747774E-2"/>
        </c:manualLayout>
      </c:layout>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4x4 Mesh</a:t>
            </a:r>
          </a:p>
        </c:rich>
      </c:tx>
      <c:layout>
        <c:manualLayout>
          <c:xMode val="edge"/>
          <c:yMode val="edge"/>
          <c:x val="0.40596512565044712"/>
          <c:y val="9.07591430161502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43825306743595"/>
          <c:y val="2.8819603535810229E-2"/>
          <c:w val="0.85064500625451611"/>
          <c:h val="0.80273636489883748"/>
        </c:manualLayout>
      </c:layout>
      <c:lineChart>
        <c:grouping val="standard"/>
        <c:varyColors val="0"/>
        <c:ser>
          <c:idx val="0"/>
          <c:order val="0"/>
          <c:tx>
            <c:strRef>
              <c:f>'Deadlock_test 4x4 Mesh'!$P$284</c:f>
              <c:strCache>
                <c:ptCount val="1"/>
                <c:pt idx="0">
                  <c:v>VC-1</c:v>
                </c:pt>
              </c:strCache>
            </c:strRef>
          </c:tx>
          <c:spPr>
            <a:ln w="9525" cap="rnd">
              <a:noFill/>
              <a:round/>
            </a:ln>
            <a:effectLst/>
          </c:spPr>
          <c:marker>
            <c:symbol val="circle"/>
            <c:size val="5"/>
            <c:spPr>
              <a:solidFill>
                <a:schemeClr val="accent1"/>
              </a:solidFill>
              <a:ln w="88900">
                <a:solidFill>
                  <a:schemeClr val="accent1"/>
                </a:solidFill>
              </a:ln>
              <a:effectLst/>
            </c:spPr>
          </c:marker>
          <c:cat>
            <c:strRef>
              <c:f>'Deadlock_test 4x4 Mesh'!$Q$283:$V$283</c:f>
              <c:strCache>
                <c:ptCount val="6"/>
                <c:pt idx="0">
                  <c:v>Bit Complement</c:v>
                </c:pt>
                <c:pt idx="1">
                  <c:v>Bit Reverse</c:v>
                </c:pt>
                <c:pt idx="2">
                  <c:v>Bit Rotation</c:v>
                </c:pt>
                <c:pt idx="3">
                  <c:v>Shuffle</c:v>
                </c:pt>
                <c:pt idx="4">
                  <c:v>Transpose</c:v>
                </c:pt>
                <c:pt idx="5">
                  <c:v>Uniform Random</c:v>
                </c:pt>
              </c:strCache>
            </c:strRef>
          </c:cat>
          <c:val>
            <c:numRef>
              <c:f>'Deadlock_test 4x4 Mesh'!$Q$284:$V$284</c:f>
              <c:numCache>
                <c:formatCode>General</c:formatCode>
                <c:ptCount val="6"/>
                <c:pt idx="0">
                  <c:v>0.02</c:v>
                </c:pt>
                <c:pt idx="1">
                  <c:v>0.08</c:v>
                </c:pt>
                <c:pt idx="2">
                  <c:v>0.02</c:v>
                </c:pt>
                <c:pt idx="3">
                  <c:v>0.06</c:v>
                </c:pt>
                <c:pt idx="4">
                  <c:v>100</c:v>
                </c:pt>
                <c:pt idx="5">
                  <c:v>0.04</c:v>
                </c:pt>
              </c:numCache>
            </c:numRef>
          </c:val>
          <c:smooth val="0"/>
          <c:extLst>
            <c:ext xmlns:c16="http://schemas.microsoft.com/office/drawing/2014/chart" uri="{C3380CC4-5D6E-409C-BE32-E72D297353CC}">
              <c16:uniqueId val="{00000000-236C-4C4B-8372-CB946D119170}"/>
            </c:ext>
          </c:extLst>
        </c:ser>
        <c:ser>
          <c:idx val="1"/>
          <c:order val="1"/>
          <c:tx>
            <c:strRef>
              <c:f>'Deadlock_test 4x4 Mesh'!$P$285</c:f>
              <c:strCache>
                <c:ptCount val="1"/>
                <c:pt idx="0">
                  <c:v>VC-2</c:v>
                </c:pt>
              </c:strCache>
            </c:strRef>
          </c:tx>
          <c:spPr>
            <a:ln w="9525" cap="rnd">
              <a:noFill/>
              <a:round/>
            </a:ln>
            <a:effectLst/>
          </c:spPr>
          <c:marker>
            <c:symbol val="plus"/>
            <c:size val="5"/>
            <c:spPr>
              <a:solidFill>
                <a:schemeClr val="accent2"/>
              </a:solidFill>
              <a:ln w="63500">
                <a:solidFill>
                  <a:schemeClr val="accent2"/>
                </a:solidFill>
              </a:ln>
              <a:effectLst/>
            </c:spPr>
          </c:marker>
          <c:cat>
            <c:strRef>
              <c:f>'Deadlock_test 4x4 Mesh'!$Q$283:$V$283</c:f>
              <c:strCache>
                <c:ptCount val="6"/>
                <c:pt idx="0">
                  <c:v>Bit Complement</c:v>
                </c:pt>
                <c:pt idx="1">
                  <c:v>Bit Reverse</c:v>
                </c:pt>
                <c:pt idx="2">
                  <c:v>Bit Rotation</c:v>
                </c:pt>
                <c:pt idx="3">
                  <c:v>Shuffle</c:v>
                </c:pt>
                <c:pt idx="4">
                  <c:v>Transpose</c:v>
                </c:pt>
                <c:pt idx="5">
                  <c:v>Uniform Random</c:v>
                </c:pt>
              </c:strCache>
            </c:strRef>
          </c:cat>
          <c:val>
            <c:numRef>
              <c:f>'Deadlock_test 4x4 Mesh'!$Q$285:$V$285</c:f>
              <c:numCache>
                <c:formatCode>General</c:formatCode>
                <c:ptCount val="6"/>
                <c:pt idx="0">
                  <c:v>0.08</c:v>
                </c:pt>
                <c:pt idx="1">
                  <c:v>0.8</c:v>
                </c:pt>
                <c:pt idx="2">
                  <c:v>0.3</c:v>
                </c:pt>
                <c:pt idx="3">
                  <c:v>100</c:v>
                </c:pt>
                <c:pt idx="4">
                  <c:v>100</c:v>
                </c:pt>
                <c:pt idx="5">
                  <c:v>0.24</c:v>
                </c:pt>
              </c:numCache>
            </c:numRef>
          </c:val>
          <c:smooth val="0"/>
          <c:extLst>
            <c:ext xmlns:c16="http://schemas.microsoft.com/office/drawing/2014/chart" uri="{C3380CC4-5D6E-409C-BE32-E72D297353CC}">
              <c16:uniqueId val="{00000001-236C-4C4B-8372-CB946D119170}"/>
            </c:ext>
          </c:extLst>
        </c:ser>
        <c:ser>
          <c:idx val="2"/>
          <c:order val="2"/>
          <c:tx>
            <c:strRef>
              <c:f>'Deadlock_test 4x4 Mesh'!$P$286</c:f>
              <c:strCache>
                <c:ptCount val="1"/>
                <c:pt idx="0">
                  <c:v>VC-4</c:v>
                </c:pt>
              </c:strCache>
            </c:strRef>
          </c:tx>
          <c:spPr>
            <a:ln w="9525" cap="rnd">
              <a:noFill/>
              <a:round/>
            </a:ln>
            <a:effectLst/>
          </c:spPr>
          <c:marker>
            <c:symbol val="triangle"/>
            <c:size val="5"/>
            <c:spPr>
              <a:solidFill>
                <a:schemeClr val="accent3"/>
              </a:solidFill>
              <a:ln w="63500">
                <a:solidFill>
                  <a:schemeClr val="accent3"/>
                </a:solidFill>
              </a:ln>
              <a:effectLst/>
            </c:spPr>
          </c:marker>
          <c:cat>
            <c:strRef>
              <c:f>'Deadlock_test 4x4 Mesh'!$Q$283:$V$283</c:f>
              <c:strCache>
                <c:ptCount val="6"/>
                <c:pt idx="0">
                  <c:v>Bit Complement</c:v>
                </c:pt>
                <c:pt idx="1">
                  <c:v>Bit Reverse</c:v>
                </c:pt>
                <c:pt idx="2">
                  <c:v>Bit Rotation</c:v>
                </c:pt>
                <c:pt idx="3">
                  <c:v>Shuffle</c:v>
                </c:pt>
                <c:pt idx="4">
                  <c:v>Transpose</c:v>
                </c:pt>
                <c:pt idx="5">
                  <c:v>Uniform Random</c:v>
                </c:pt>
              </c:strCache>
            </c:strRef>
          </c:cat>
          <c:val>
            <c:numRef>
              <c:f>'Deadlock_test 4x4 Mesh'!$Q$286:$V$286</c:f>
              <c:numCache>
                <c:formatCode>General</c:formatCode>
                <c:ptCount val="6"/>
                <c:pt idx="0">
                  <c:v>0.18</c:v>
                </c:pt>
                <c:pt idx="1">
                  <c:v>100</c:v>
                </c:pt>
                <c:pt idx="2">
                  <c:v>0.68</c:v>
                </c:pt>
                <c:pt idx="3">
                  <c:v>100</c:v>
                </c:pt>
                <c:pt idx="4">
                  <c:v>100</c:v>
                </c:pt>
                <c:pt idx="5">
                  <c:v>0.57999999999999996</c:v>
                </c:pt>
              </c:numCache>
            </c:numRef>
          </c:val>
          <c:smooth val="0"/>
          <c:extLst>
            <c:ext xmlns:c16="http://schemas.microsoft.com/office/drawing/2014/chart" uri="{C3380CC4-5D6E-409C-BE32-E72D297353CC}">
              <c16:uniqueId val="{00000002-236C-4C4B-8372-CB946D119170}"/>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9"/>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layout>
            <c:manualLayout>
              <c:xMode val="edge"/>
              <c:yMode val="edge"/>
              <c:x val="1.6332323022550219E-3"/>
              <c:y val="0.1563888315662828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valAx>
      <c:spPr>
        <a:noFill/>
        <a:ln>
          <a:noFill/>
        </a:ln>
        <a:effectLst/>
      </c:spPr>
    </c:plotArea>
    <c:legend>
      <c:legendPos val="b"/>
      <c:layout>
        <c:manualLayout>
          <c:xMode val="edge"/>
          <c:yMode val="edge"/>
          <c:x val="0.32828115267736335"/>
          <c:y val="2.2840926370261121E-3"/>
          <c:w val="0.39451342811167039"/>
          <c:h val="7.8008786921579323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8x8 Mesh</a:t>
            </a:r>
          </a:p>
        </c:rich>
      </c:tx>
      <c:layout>
        <c:manualLayout>
          <c:xMode val="edge"/>
          <c:yMode val="edge"/>
          <c:x val="0.46612819326249888"/>
          <c:y val="0.108576396636224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56629241573038"/>
          <c:y val="3.2408196134508523E-2"/>
          <c:w val="0.87147832537374104"/>
          <c:h val="0.74069193125458666"/>
        </c:manualLayout>
      </c:layout>
      <c:lineChart>
        <c:grouping val="standard"/>
        <c:varyColors val="0"/>
        <c:ser>
          <c:idx val="0"/>
          <c:order val="0"/>
          <c:tx>
            <c:strRef>
              <c:f>'Deadlock_test 8x8 Mesh'!$O$284</c:f>
              <c:strCache>
                <c:ptCount val="1"/>
                <c:pt idx="0">
                  <c:v>VC-1</c:v>
                </c:pt>
              </c:strCache>
            </c:strRef>
          </c:tx>
          <c:spPr>
            <a:ln w="9525" cap="rnd">
              <a:noFill/>
              <a:round/>
            </a:ln>
            <a:effectLst/>
          </c:spPr>
          <c:marker>
            <c:symbol val="circle"/>
            <c:size val="5"/>
            <c:spPr>
              <a:solidFill>
                <a:schemeClr val="accent1"/>
              </a:solidFill>
              <a:ln w="88900">
                <a:solidFill>
                  <a:schemeClr val="accent1"/>
                </a:solidFill>
              </a:ln>
              <a:effectLst/>
            </c:spPr>
          </c:marker>
          <c:cat>
            <c:strRef>
              <c:f>'Deadlock_test 8x8 Mesh'!$P$283:$U$283</c:f>
              <c:strCache>
                <c:ptCount val="6"/>
                <c:pt idx="0">
                  <c:v>Bit Complement</c:v>
                </c:pt>
                <c:pt idx="1">
                  <c:v>Bit Reverse</c:v>
                </c:pt>
                <c:pt idx="2">
                  <c:v>Bit Rotation</c:v>
                </c:pt>
                <c:pt idx="3">
                  <c:v>Shuffle</c:v>
                </c:pt>
                <c:pt idx="4">
                  <c:v>Transpose</c:v>
                </c:pt>
                <c:pt idx="5">
                  <c:v>Uniform Random</c:v>
                </c:pt>
              </c:strCache>
            </c:strRef>
          </c:cat>
          <c:val>
            <c:numRef>
              <c:f>'Deadlock_test 8x8 Mesh'!$P$284:$U$284</c:f>
              <c:numCache>
                <c:formatCode>General</c:formatCode>
                <c:ptCount val="6"/>
                <c:pt idx="0">
                  <c:v>0.02</c:v>
                </c:pt>
                <c:pt idx="1">
                  <c:v>0.04</c:v>
                </c:pt>
                <c:pt idx="2">
                  <c:v>0.04</c:v>
                </c:pt>
                <c:pt idx="3">
                  <c:v>0.02</c:v>
                </c:pt>
                <c:pt idx="4">
                  <c:v>100</c:v>
                </c:pt>
                <c:pt idx="5">
                  <c:v>0.02</c:v>
                </c:pt>
              </c:numCache>
            </c:numRef>
          </c:val>
          <c:smooth val="0"/>
          <c:extLst>
            <c:ext xmlns:c16="http://schemas.microsoft.com/office/drawing/2014/chart" uri="{C3380CC4-5D6E-409C-BE32-E72D297353CC}">
              <c16:uniqueId val="{00000000-9A89-4E61-8623-A4F0A593EF7A}"/>
            </c:ext>
          </c:extLst>
        </c:ser>
        <c:ser>
          <c:idx val="1"/>
          <c:order val="1"/>
          <c:tx>
            <c:strRef>
              <c:f>'Deadlock_test 8x8 Mesh'!$O$285</c:f>
              <c:strCache>
                <c:ptCount val="1"/>
                <c:pt idx="0">
                  <c:v>VC-2</c:v>
                </c:pt>
              </c:strCache>
            </c:strRef>
          </c:tx>
          <c:spPr>
            <a:ln w="9525" cap="rnd">
              <a:noFill/>
              <a:round/>
            </a:ln>
            <a:effectLst/>
          </c:spPr>
          <c:marker>
            <c:symbol val="x"/>
            <c:size val="5"/>
            <c:spPr>
              <a:solidFill>
                <a:schemeClr val="accent2"/>
              </a:solidFill>
              <a:ln w="63500">
                <a:solidFill>
                  <a:schemeClr val="accent2"/>
                </a:solidFill>
              </a:ln>
              <a:effectLst/>
            </c:spPr>
          </c:marker>
          <c:cat>
            <c:strRef>
              <c:f>'Deadlock_test 8x8 Mesh'!$P$283:$U$283</c:f>
              <c:strCache>
                <c:ptCount val="6"/>
                <c:pt idx="0">
                  <c:v>Bit Complement</c:v>
                </c:pt>
                <c:pt idx="1">
                  <c:v>Bit Reverse</c:v>
                </c:pt>
                <c:pt idx="2">
                  <c:v>Bit Rotation</c:v>
                </c:pt>
                <c:pt idx="3">
                  <c:v>Shuffle</c:v>
                </c:pt>
                <c:pt idx="4">
                  <c:v>Transpose</c:v>
                </c:pt>
                <c:pt idx="5">
                  <c:v>Uniform Random</c:v>
                </c:pt>
              </c:strCache>
            </c:strRef>
          </c:cat>
          <c:val>
            <c:numRef>
              <c:f>'Deadlock_test 8x8 Mesh'!$P$285:$U$285</c:f>
              <c:numCache>
                <c:formatCode>General</c:formatCode>
                <c:ptCount val="6"/>
                <c:pt idx="0">
                  <c:v>0.04</c:v>
                </c:pt>
                <c:pt idx="1">
                  <c:v>0.1</c:v>
                </c:pt>
                <c:pt idx="2">
                  <c:v>0.14000000000000001</c:v>
                </c:pt>
                <c:pt idx="3">
                  <c:v>0.1</c:v>
                </c:pt>
                <c:pt idx="4">
                  <c:v>100</c:v>
                </c:pt>
                <c:pt idx="5">
                  <c:v>0.1</c:v>
                </c:pt>
              </c:numCache>
            </c:numRef>
          </c:val>
          <c:smooth val="0"/>
          <c:extLst>
            <c:ext xmlns:c16="http://schemas.microsoft.com/office/drawing/2014/chart" uri="{C3380CC4-5D6E-409C-BE32-E72D297353CC}">
              <c16:uniqueId val="{00000001-9A89-4E61-8623-A4F0A593EF7A}"/>
            </c:ext>
          </c:extLst>
        </c:ser>
        <c:ser>
          <c:idx val="2"/>
          <c:order val="2"/>
          <c:tx>
            <c:strRef>
              <c:f>'Deadlock_test 8x8 Mesh'!$O$286</c:f>
              <c:strCache>
                <c:ptCount val="1"/>
                <c:pt idx="0">
                  <c:v>VC-4</c:v>
                </c:pt>
              </c:strCache>
            </c:strRef>
          </c:tx>
          <c:spPr>
            <a:ln w="9525" cap="rnd">
              <a:noFill/>
              <a:round/>
            </a:ln>
            <a:effectLst/>
          </c:spPr>
          <c:marker>
            <c:symbol val="triangle"/>
            <c:size val="5"/>
            <c:spPr>
              <a:solidFill>
                <a:schemeClr val="accent3"/>
              </a:solidFill>
              <a:ln w="63500">
                <a:solidFill>
                  <a:schemeClr val="accent3"/>
                </a:solidFill>
              </a:ln>
              <a:effectLst/>
            </c:spPr>
          </c:marker>
          <c:cat>
            <c:strRef>
              <c:f>'Deadlock_test 8x8 Mesh'!$P$283:$U$283</c:f>
              <c:strCache>
                <c:ptCount val="6"/>
                <c:pt idx="0">
                  <c:v>Bit Complement</c:v>
                </c:pt>
                <c:pt idx="1">
                  <c:v>Bit Reverse</c:v>
                </c:pt>
                <c:pt idx="2">
                  <c:v>Bit Rotation</c:v>
                </c:pt>
                <c:pt idx="3">
                  <c:v>Shuffle</c:v>
                </c:pt>
                <c:pt idx="4">
                  <c:v>Transpose</c:v>
                </c:pt>
                <c:pt idx="5">
                  <c:v>Uniform Random</c:v>
                </c:pt>
              </c:strCache>
            </c:strRef>
          </c:cat>
          <c:val>
            <c:numRef>
              <c:f>'Deadlock_test 8x8 Mesh'!$P$286:$U$286</c:f>
              <c:numCache>
                <c:formatCode>General</c:formatCode>
                <c:ptCount val="6"/>
                <c:pt idx="0">
                  <c:v>0.08</c:v>
                </c:pt>
                <c:pt idx="1">
                  <c:v>0.2</c:v>
                </c:pt>
                <c:pt idx="2">
                  <c:v>0.28000000000000003</c:v>
                </c:pt>
                <c:pt idx="3">
                  <c:v>0.2</c:v>
                </c:pt>
                <c:pt idx="4">
                  <c:v>100</c:v>
                </c:pt>
                <c:pt idx="5">
                  <c:v>0.22</c:v>
                </c:pt>
              </c:numCache>
            </c:numRef>
          </c:val>
          <c:smooth val="0"/>
          <c:extLst>
            <c:ext xmlns:c16="http://schemas.microsoft.com/office/drawing/2014/chart" uri="{C3380CC4-5D6E-409C-BE32-E72D297353CC}">
              <c16:uniqueId val="{00000002-9A89-4E61-8623-A4F0A593EF7A}"/>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30000000000000004"/>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majorUnit val="0.1"/>
        <c:minorUnit val="5.000000000000001E-2"/>
      </c:valAx>
      <c:spPr>
        <a:noFill/>
        <a:ln>
          <a:noFill/>
        </a:ln>
        <a:effectLst/>
      </c:spPr>
    </c:plotArea>
    <c:legend>
      <c:legendPos val="b"/>
      <c:layout>
        <c:manualLayout>
          <c:xMode val="edge"/>
          <c:yMode val="edge"/>
          <c:x val="0.33626974020172906"/>
          <c:y val="9.3059620807691562E-3"/>
          <c:w val="0.38603621201175931"/>
          <c:h val="8.0727658053697166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16x16 Mesh</a:t>
            </a:r>
          </a:p>
        </c:rich>
      </c:tx>
      <c:layout>
        <c:manualLayout>
          <c:xMode val="edge"/>
          <c:yMode val="edge"/>
          <c:x val="0.49826327099520912"/>
          <c:y val="0.1112247717635055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69053116875051"/>
          <c:y val="4.1921081657994831E-2"/>
          <c:w val="0.85690859016723386"/>
          <c:h val="0.81024120917787545"/>
        </c:manualLayout>
      </c:layout>
      <c:lineChart>
        <c:grouping val="standard"/>
        <c:varyColors val="0"/>
        <c:ser>
          <c:idx val="0"/>
          <c:order val="0"/>
          <c:tx>
            <c:strRef>
              <c:f>'Deadlock_test 16x16 Mesh'!$M$284</c:f>
              <c:strCache>
                <c:ptCount val="1"/>
                <c:pt idx="0">
                  <c:v>VC-1</c:v>
                </c:pt>
              </c:strCache>
            </c:strRef>
          </c:tx>
          <c:spPr>
            <a:ln w="12700" cap="rnd">
              <a:noFill/>
              <a:prstDash val="dash"/>
              <a:round/>
            </a:ln>
            <a:effectLst/>
          </c:spPr>
          <c:marker>
            <c:symbol val="circle"/>
            <c:size val="5"/>
            <c:spPr>
              <a:solidFill>
                <a:schemeClr val="accent1"/>
              </a:solidFill>
              <a:ln w="88900">
                <a:solidFill>
                  <a:schemeClr val="accent1"/>
                </a:solidFill>
              </a:ln>
              <a:effectLst/>
            </c:spPr>
          </c:marker>
          <c:cat>
            <c:strRef>
              <c:f>'Deadlock_test 16x16 Mesh'!$N$283:$S$283</c:f>
              <c:strCache>
                <c:ptCount val="6"/>
                <c:pt idx="0">
                  <c:v>Bit Complement</c:v>
                </c:pt>
                <c:pt idx="1">
                  <c:v>Bit Reverse</c:v>
                </c:pt>
                <c:pt idx="2">
                  <c:v>Bit Rotation</c:v>
                </c:pt>
                <c:pt idx="3">
                  <c:v>Shuffle</c:v>
                </c:pt>
                <c:pt idx="4">
                  <c:v>Transpose</c:v>
                </c:pt>
                <c:pt idx="5">
                  <c:v>Uniform Random</c:v>
                </c:pt>
              </c:strCache>
            </c:strRef>
          </c:cat>
          <c:val>
            <c:numRef>
              <c:f>'Deadlock_test 16x16 Mesh'!$N$284:$S$284</c:f>
              <c:numCache>
                <c:formatCode>General</c:formatCode>
                <c:ptCount val="6"/>
                <c:pt idx="0">
                  <c:v>0.02</c:v>
                </c:pt>
                <c:pt idx="1">
                  <c:v>0.02</c:v>
                </c:pt>
                <c:pt idx="2">
                  <c:v>0.02</c:v>
                </c:pt>
                <c:pt idx="3">
                  <c:v>0.02</c:v>
                </c:pt>
                <c:pt idx="4">
                  <c:v>100</c:v>
                </c:pt>
                <c:pt idx="5">
                  <c:v>0.02</c:v>
                </c:pt>
              </c:numCache>
            </c:numRef>
          </c:val>
          <c:smooth val="0"/>
          <c:extLst>
            <c:ext xmlns:c16="http://schemas.microsoft.com/office/drawing/2014/chart" uri="{C3380CC4-5D6E-409C-BE32-E72D297353CC}">
              <c16:uniqueId val="{00000000-2B9C-436E-9892-9A99412431EE}"/>
            </c:ext>
          </c:extLst>
        </c:ser>
        <c:ser>
          <c:idx val="1"/>
          <c:order val="1"/>
          <c:tx>
            <c:strRef>
              <c:f>'Deadlock_test 16x16 Mesh'!$M$285</c:f>
              <c:strCache>
                <c:ptCount val="1"/>
                <c:pt idx="0">
                  <c:v>VC-2</c:v>
                </c:pt>
              </c:strCache>
            </c:strRef>
          </c:tx>
          <c:spPr>
            <a:ln w="12700" cap="rnd">
              <a:noFill/>
              <a:prstDash val="dash"/>
              <a:round/>
            </a:ln>
            <a:effectLst/>
          </c:spPr>
          <c:marker>
            <c:symbol val="square"/>
            <c:size val="5"/>
            <c:spPr>
              <a:solidFill>
                <a:schemeClr val="accent2"/>
              </a:solidFill>
              <a:ln w="63500">
                <a:solidFill>
                  <a:schemeClr val="accent2"/>
                </a:solidFill>
              </a:ln>
              <a:effectLst/>
            </c:spPr>
          </c:marker>
          <c:cat>
            <c:strRef>
              <c:f>'Deadlock_test 16x16 Mesh'!$N$283:$S$283</c:f>
              <c:strCache>
                <c:ptCount val="6"/>
                <c:pt idx="0">
                  <c:v>Bit Complement</c:v>
                </c:pt>
                <c:pt idx="1">
                  <c:v>Bit Reverse</c:v>
                </c:pt>
                <c:pt idx="2">
                  <c:v>Bit Rotation</c:v>
                </c:pt>
                <c:pt idx="3">
                  <c:v>Shuffle</c:v>
                </c:pt>
                <c:pt idx="4">
                  <c:v>Transpose</c:v>
                </c:pt>
                <c:pt idx="5">
                  <c:v>Uniform Random</c:v>
                </c:pt>
              </c:strCache>
            </c:strRef>
          </c:cat>
          <c:val>
            <c:numRef>
              <c:f>'Deadlock_test 16x16 Mesh'!$N$285:$S$285</c:f>
              <c:numCache>
                <c:formatCode>General</c:formatCode>
                <c:ptCount val="6"/>
                <c:pt idx="0">
                  <c:v>0.02</c:v>
                </c:pt>
                <c:pt idx="1">
                  <c:v>0.04</c:v>
                </c:pt>
                <c:pt idx="2">
                  <c:v>0.06</c:v>
                </c:pt>
                <c:pt idx="3">
                  <c:v>0.04</c:v>
                </c:pt>
                <c:pt idx="4">
                  <c:v>100</c:v>
                </c:pt>
                <c:pt idx="5">
                  <c:v>0.04</c:v>
                </c:pt>
              </c:numCache>
            </c:numRef>
          </c:val>
          <c:smooth val="0"/>
          <c:extLst>
            <c:ext xmlns:c16="http://schemas.microsoft.com/office/drawing/2014/chart" uri="{C3380CC4-5D6E-409C-BE32-E72D297353CC}">
              <c16:uniqueId val="{00000001-2B9C-436E-9892-9A99412431EE}"/>
            </c:ext>
          </c:extLst>
        </c:ser>
        <c:ser>
          <c:idx val="2"/>
          <c:order val="2"/>
          <c:tx>
            <c:strRef>
              <c:f>'Deadlock_test 16x16 Mesh'!$M$286</c:f>
              <c:strCache>
                <c:ptCount val="1"/>
                <c:pt idx="0">
                  <c:v>VC-4</c:v>
                </c:pt>
              </c:strCache>
            </c:strRef>
          </c:tx>
          <c:spPr>
            <a:ln w="12700" cap="rnd">
              <a:noFill/>
              <a:prstDash val="dash"/>
              <a:round/>
            </a:ln>
            <a:effectLst/>
          </c:spPr>
          <c:marker>
            <c:symbol val="triangle"/>
            <c:size val="5"/>
            <c:spPr>
              <a:solidFill>
                <a:schemeClr val="accent3"/>
              </a:solidFill>
              <a:ln w="88900">
                <a:solidFill>
                  <a:schemeClr val="accent3"/>
                </a:solidFill>
              </a:ln>
              <a:effectLst/>
            </c:spPr>
          </c:marker>
          <c:cat>
            <c:strRef>
              <c:f>'Deadlock_test 16x16 Mesh'!$N$283:$S$283</c:f>
              <c:strCache>
                <c:ptCount val="6"/>
                <c:pt idx="0">
                  <c:v>Bit Complement</c:v>
                </c:pt>
                <c:pt idx="1">
                  <c:v>Bit Reverse</c:v>
                </c:pt>
                <c:pt idx="2">
                  <c:v>Bit Rotation</c:v>
                </c:pt>
                <c:pt idx="3">
                  <c:v>Shuffle</c:v>
                </c:pt>
                <c:pt idx="4">
                  <c:v>Transpose</c:v>
                </c:pt>
                <c:pt idx="5">
                  <c:v>Uniform Random</c:v>
                </c:pt>
              </c:strCache>
            </c:strRef>
          </c:cat>
          <c:val>
            <c:numRef>
              <c:f>'Deadlock_test 16x16 Mesh'!$N$286:$S$286</c:f>
              <c:numCache>
                <c:formatCode>General</c:formatCode>
                <c:ptCount val="6"/>
                <c:pt idx="0">
                  <c:v>0.04</c:v>
                </c:pt>
                <c:pt idx="1">
                  <c:v>0.08</c:v>
                </c:pt>
                <c:pt idx="2">
                  <c:v>0.14000000000000001</c:v>
                </c:pt>
                <c:pt idx="3">
                  <c:v>0.08</c:v>
                </c:pt>
                <c:pt idx="4">
                  <c:v>100</c:v>
                </c:pt>
                <c:pt idx="5">
                  <c:v>0.1</c:v>
                </c:pt>
              </c:numCache>
            </c:numRef>
          </c:val>
          <c:smooth val="0"/>
          <c:extLst>
            <c:ext xmlns:c16="http://schemas.microsoft.com/office/drawing/2014/chart" uri="{C3380CC4-5D6E-409C-BE32-E72D297353CC}">
              <c16:uniqueId val="{00000002-2B9C-436E-9892-9A99412431EE}"/>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2"/>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layout>
            <c:manualLayout>
              <c:xMode val="edge"/>
              <c:yMode val="edge"/>
              <c:x val="9.2034175099004465E-4"/>
              <c:y val="0.129547785199343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valAx>
      <c:spPr>
        <a:noFill/>
        <a:ln>
          <a:noFill/>
        </a:ln>
        <a:effectLst/>
      </c:spPr>
    </c:plotArea>
    <c:legend>
      <c:legendPos val="b"/>
      <c:layout>
        <c:manualLayout>
          <c:xMode val="edge"/>
          <c:yMode val="edge"/>
          <c:x val="0.39923356570675889"/>
          <c:y val="2.0319512187046578E-2"/>
          <c:w val="0.34431660613514919"/>
          <c:h val="9.4078756583672041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ysDot"/>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4x4 Mesh</a:t>
            </a:r>
          </a:p>
          <a:p>
            <a:pPr>
              <a:defRPr/>
            </a:pPr>
            <a:r>
              <a:rPr lang="en-US" sz="1400" dirty="0">
                <a:solidFill>
                  <a:schemeClr val="tx1"/>
                </a:solidFill>
              </a:rPr>
              <a:t>Shuffle</a:t>
            </a:r>
          </a:p>
        </c:rich>
      </c:tx>
      <c:layout>
        <c:manualLayout>
          <c:xMode val="edge"/>
          <c:yMode val="edge"/>
          <c:x val="0.41327618412035061"/>
          <c:y val="0.3768868668037930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68761412269897"/>
          <c:y val="0.16728199409285671"/>
          <c:w val="0.84154355061287445"/>
          <c:h val="0.65651969741090477"/>
        </c:manualLayout>
      </c:layout>
      <c:scatterChart>
        <c:scatterStyle val="lineMarker"/>
        <c:varyColors val="0"/>
        <c:ser>
          <c:idx val="0"/>
          <c:order val="0"/>
          <c:tx>
            <c:strRef>
              <c:f>defense_presentation!$B$4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defense_presentation!$B$5:$B$35</c:f>
              <c:numCache>
                <c:formatCode>General</c:formatCode>
                <c:ptCount val="31"/>
                <c:pt idx="0">
                  <c:v>9.0073419999999995</c:v>
                </c:pt>
                <c:pt idx="1">
                  <c:v>9.0117429999999992</c:v>
                </c:pt>
                <c:pt idx="2">
                  <c:v>9.0159330000000004</c:v>
                </c:pt>
                <c:pt idx="3">
                  <c:v>9.0193110000000001</c:v>
                </c:pt>
                <c:pt idx="4">
                  <c:v>9.0264710000000008</c:v>
                </c:pt>
                <c:pt idx="5">
                  <c:v>9.0345639999999996</c:v>
                </c:pt>
                <c:pt idx="6">
                  <c:v>9.0443289999999994</c:v>
                </c:pt>
                <c:pt idx="7">
                  <c:v>9.0550899999999999</c:v>
                </c:pt>
                <c:pt idx="8">
                  <c:v>9.0636410000000005</c:v>
                </c:pt>
                <c:pt idx="9">
                  <c:v>9.0770079999999993</c:v>
                </c:pt>
                <c:pt idx="10">
                  <c:v>9.0947429999999994</c:v>
                </c:pt>
                <c:pt idx="11">
                  <c:v>9.1146480000000007</c:v>
                </c:pt>
                <c:pt idx="12">
                  <c:v>9.1364879999999999</c:v>
                </c:pt>
                <c:pt idx="13">
                  <c:v>9.1630929999999999</c:v>
                </c:pt>
                <c:pt idx="14">
                  <c:v>9.1943439999999992</c:v>
                </c:pt>
                <c:pt idx="15">
                  <c:v>9.2318020000000001</c:v>
                </c:pt>
                <c:pt idx="16">
                  <c:v>9.2786209999999993</c:v>
                </c:pt>
                <c:pt idx="17">
                  <c:v>9.3376400000000004</c:v>
                </c:pt>
                <c:pt idx="18">
                  <c:v>9.4168599999999998</c:v>
                </c:pt>
                <c:pt idx="19">
                  <c:v>9.5248089999999994</c:v>
                </c:pt>
                <c:pt idx="20">
                  <c:v>9.6840530000000005</c:v>
                </c:pt>
                <c:pt idx="21">
                  <c:v>9.9546480000000006</c:v>
                </c:pt>
                <c:pt idx="22">
                  <c:v>10.482958</c:v>
                </c:pt>
                <c:pt idx="23">
                  <c:v>12.059286999999999</c:v>
                </c:pt>
                <c:pt idx="24">
                  <c:v>69.818019000000007</c:v>
                </c:pt>
                <c:pt idx="25">
                  <c:v>975.36914200000001</c:v>
                </c:pt>
                <c:pt idx="26">
                  <c:v>1798.2586269999999</c:v>
                </c:pt>
                <c:pt idx="27">
                  <c:v>2539.7275049999998</c:v>
                </c:pt>
                <c:pt idx="28">
                  <c:v>3204.4233610000001</c:v>
                </c:pt>
                <c:pt idx="29">
                  <c:v>3799.5833809999999</c:v>
                </c:pt>
                <c:pt idx="30">
                  <c:v>4324.7271010000004</c:v>
                </c:pt>
              </c:numCache>
            </c:numRef>
          </c:yVal>
          <c:smooth val="0"/>
          <c:extLst>
            <c:ext xmlns:c16="http://schemas.microsoft.com/office/drawing/2014/chart" uri="{C3380CC4-5D6E-409C-BE32-E72D297353CC}">
              <c16:uniqueId val="{00000000-C3AF-4F3E-84AA-5A7EAE1B3809}"/>
            </c:ext>
          </c:extLst>
        </c:ser>
        <c:ser>
          <c:idx val="1"/>
          <c:order val="1"/>
          <c:tx>
            <c:strRef>
              <c:f>defense_presentation!$C$4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defense_presentation!$C$5:$C$35</c:f>
              <c:numCache>
                <c:formatCode>General</c:formatCode>
                <c:ptCount val="31"/>
                <c:pt idx="0">
                  <c:v>9.0078750000000003</c:v>
                </c:pt>
                <c:pt idx="1">
                  <c:v>9.0137</c:v>
                </c:pt>
                <c:pt idx="2">
                  <c:v>9.0196640000000006</c:v>
                </c:pt>
                <c:pt idx="3">
                  <c:v>9.0242190000000004</c:v>
                </c:pt>
                <c:pt idx="4">
                  <c:v>9.0322060000000004</c:v>
                </c:pt>
                <c:pt idx="5">
                  <c:v>9.0413320000000006</c:v>
                </c:pt>
                <c:pt idx="6">
                  <c:v>9.0531349999999993</c:v>
                </c:pt>
                <c:pt idx="7">
                  <c:v>9.0672329999999999</c:v>
                </c:pt>
                <c:pt idx="8">
                  <c:v>9.0766349999999996</c:v>
                </c:pt>
                <c:pt idx="9">
                  <c:v>9.0920229999999993</c:v>
                </c:pt>
                <c:pt idx="10">
                  <c:v>9.1115250000000003</c:v>
                </c:pt>
                <c:pt idx="11">
                  <c:v>9.1329270000000005</c:v>
                </c:pt>
                <c:pt idx="12">
                  <c:v>9.1586820000000007</c:v>
                </c:pt>
                <c:pt idx="13">
                  <c:v>9.1902489999999997</c:v>
                </c:pt>
                <c:pt idx="14">
                  <c:v>9.2237229999999997</c:v>
                </c:pt>
                <c:pt idx="15">
                  <c:v>9.2654820000000004</c:v>
                </c:pt>
                <c:pt idx="16">
                  <c:v>9.3190720000000002</c:v>
                </c:pt>
                <c:pt idx="17">
                  <c:v>9.3778319999999997</c:v>
                </c:pt>
                <c:pt idx="18">
                  <c:v>9.4704580000000007</c:v>
                </c:pt>
                <c:pt idx="19">
                  <c:v>9.5893099999999993</c:v>
                </c:pt>
                <c:pt idx="20">
                  <c:v>9.7777460000000005</c:v>
                </c:pt>
                <c:pt idx="21">
                  <c:v>10.150581000000001</c:v>
                </c:pt>
                <c:pt idx="22">
                  <c:v>11.038252</c:v>
                </c:pt>
                <c:pt idx="23">
                  <c:v>59.288820000000001</c:v>
                </c:pt>
                <c:pt idx="24">
                  <c:v>324.93631699999997</c:v>
                </c:pt>
                <c:pt idx="25">
                  <c:v>830.62921900000003</c:v>
                </c:pt>
                <c:pt idx="26">
                  <c:v>1257.7241369999999</c:v>
                </c:pt>
                <c:pt idx="27">
                  <c:v>1628.6779739999999</c:v>
                </c:pt>
                <c:pt idx="28">
                  <c:v>2036.7977370000001</c:v>
                </c:pt>
                <c:pt idx="29">
                  <c:v>2376.030855</c:v>
                </c:pt>
                <c:pt idx="30">
                  <c:v>2919.3188399999999</c:v>
                </c:pt>
              </c:numCache>
            </c:numRef>
          </c:yVal>
          <c:smooth val="0"/>
          <c:extLst>
            <c:ext xmlns:c16="http://schemas.microsoft.com/office/drawing/2014/chart" uri="{C3380CC4-5D6E-409C-BE32-E72D297353CC}">
              <c16:uniqueId val="{00000001-C3AF-4F3E-84AA-5A7EAE1B3809}"/>
            </c:ext>
          </c:extLst>
        </c:ser>
        <c:ser>
          <c:idx val="2"/>
          <c:order val="2"/>
          <c:tx>
            <c:strRef>
              <c:f>defense_presentation!$D$4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defense_presentation!$D$5:$D$35</c:f>
              <c:numCache>
                <c:formatCode>General</c:formatCode>
                <c:ptCount val="31"/>
                <c:pt idx="0">
                  <c:v>9.0088480000000004</c:v>
                </c:pt>
                <c:pt idx="1">
                  <c:v>9.0155639999999995</c:v>
                </c:pt>
                <c:pt idx="2">
                  <c:v>9.0250830000000004</c:v>
                </c:pt>
                <c:pt idx="3">
                  <c:v>9.0301139999999993</c:v>
                </c:pt>
                <c:pt idx="4">
                  <c:v>9.0390540000000001</c:v>
                </c:pt>
                <c:pt idx="5">
                  <c:v>9.0511549999999996</c:v>
                </c:pt>
                <c:pt idx="6">
                  <c:v>9.0626060000000006</c:v>
                </c:pt>
                <c:pt idx="7">
                  <c:v>9.0789299999999997</c:v>
                </c:pt>
                <c:pt idx="8">
                  <c:v>9.0892850000000003</c:v>
                </c:pt>
                <c:pt idx="9">
                  <c:v>9.1061619999999994</c:v>
                </c:pt>
                <c:pt idx="10">
                  <c:v>9.1281569999999999</c:v>
                </c:pt>
                <c:pt idx="11">
                  <c:v>9.1518010000000007</c:v>
                </c:pt>
                <c:pt idx="12">
                  <c:v>9.1775789999999997</c:v>
                </c:pt>
                <c:pt idx="13">
                  <c:v>9.2073070000000001</c:v>
                </c:pt>
                <c:pt idx="14">
                  <c:v>9.2430479999999999</c:v>
                </c:pt>
                <c:pt idx="15">
                  <c:v>9.2850269999999995</c:v>
                </c:pt>
                <c:pt idx="16">
                  <c:v>9.3309859999999993</c:v>
                </c:pt>
                <c:pt idx="17">
                  <c:v>9.3825380000000003</c:v>
                </c:pt>
                <c:pt idx="18">
                  <c:v>9.4512710000000002</c:v>
                </c:pt>
                <c:pt idx="19">
                  <c:v>9.5414150000000006</c:v>
                </c:pt>
                <c:pt idx="20">
                  <c:v>9.6405519999999996</c:v>
                </c:pt>
                <c:pt idx="21">
                  <c:v>9.8043359999999993</c:v>
                </c:pt>
                <c:pt idx="22">
                  <c:v>10.061246000000001</c:v>
                </c:pt>
                <c:pt idx="23">
                  <c:v>10.479538</c:v>
                </c:pt>
                <c:pt idx="24">
                  <c:v>11.763230999999999</c:v>
                </c:pt>
                <c:pt idx="25">
                  <c:v>167.48622800000001</c:v>
                </c:pt>
                <c:pt idx="26">
                  <c:v>384.17045000000002</c:v>
                </c:pt>
                <c:pt idx="27">
                  <c:v>773.23259900000005</c:v>
                </c:pt>
                <c:pt idx="28">
                  <c:v>1328.609717</c:v>
                </c:pt>
                <c:pt idx="29">
                  <c:v>1868.8782220000001</c:v>
                </c:pt>
                <c:pt idx="30">
                  <c:v>2541.8905549999999</c:v>
                </c:pt>
              </c:numCache>
            </c:numRef>
          </c:yVal>
          <c:smooth val="0"/>
          <c:extLst>
            <c:ext xmlns:c16="http://schemas.microsoft.com/office/drawing/2014/chart" uri="{C3380CC4-5D6E-409C-BE32-E72D297353CC}">
              <c16:uniqueId val="{00000002-C3AF-4F3E-84AA-5A7EAE1B3809}"/>
            </c:ext>
          </c:extLst>
        </c:ser>
        <c:ser>
          <c:idx val="3"/>
          <c:order val="3"/>
          <c:tx>
            <c:strRef>
              <c:f>defense_presentation!$E$4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defense_presentation!$E$5:$E$35</c:f>
              <c:numCache>
                <c:formatCode>General</c:formatCode>
                <c:ptCount val="31"/>
                <c:pt idx="0">
                  <c:v>9.0073419999999995</c:v>
                </c:pt>
                <c:pt idx="1">
                  <c:v>9.0117429999999992</c:v>
                </c:pt>
                <c:pt idx="2">
                  <c:v>9.0159330000000004</c:v>
                </c:pt>
                <c:pt idx="3">
                  <c:v>9.0193110000000001</c:v>
                </c:pt>
                <c:pt idx="4">
                  <c:v>9.0264779999999991</c:v>
                </c:pt>
                <c:pt idx="5">
                  <c:v>9.0345849999999999</c:v>
                </c:pt>
                <c:pt idx="6">
                  <c:v>9.0443289999999994</c:v>
                </c:pt>
                <c:pt idx="7">
                  <c:v>9.0550630000000005</c:v>
                </c:pt>
                <c:pt idx="8">
                  <c:v>9.0636690000000009</c:v>
                </c:pt>
                <c:pt idx="9">
                  <c:v>9.0770769999999992</c:v>
                </c:pt>
                <c:pt idx="10">
                  <c:v>9.0948049999999991</c:v>
                </c:pt>
                <c:pt idx="11">
                  <c:v>9.1147369999999999</c:v>
                </c:pt>
                <c:pt idx="12">
                  <c:v>9.1365920000000003</c:v>
                </c:pt>
                <c:pt idx="13">
                  <c:v>9.1633250000000004</c:v>
                </c:pt>
                <c:pt idx="14">
                  <c:v>9.1946899999999996</c:v>
                </c:pt>
                <c:pt idx="15">
                  <c:v>9.2320440000000001</c:v>
                </c:pt>
                <c:pt idx="16">
                  <c:v>9.2792680000000001</c:v>
                </c:pt>
                <c:pt idx="17">
                  <c:v>9.338495</c:v>
                </c:pt>
                <c:pt idx="18">
                  <c:v>9.4187940000000001</c:v>
                </c:pt>
                <c:pt idx="19">
                  <c:v>9.528912</c:v>
                </c:pt>
                <c:pt idx="20">
                  <c:v>9.6905660000000005</c:v>
                </c:pt>
                <c:pt idx="21">
                  <c:v>9.9700790000000001</c:v>
                </c:pt>
                <c:pt idx="22">
                  <c:v>10.526654000000001</c:v>
                </c:pt>
                <c:pt idx="23">
                  <c:v>12.311215000000001</c:v>
                </c:pt>
                <c:pt idx="24">
                  <c:v>133.550918</c:v>
                </c:pt>
                <c:pt idx="25">
                  <c:v>985.90195700000004</c:v>
                </c:pt>
                <c:pt idx="26">
                  <c:v>1682.287838</c:v>
                </c:pt>
                <c:pt idx="27">
                  <c:v>2250.1111470000001</c:v>
                </c:pt>
                <c:pt idx="28">
                  <c:v>2697.86922</c:v>
                </c:pt>
                <c:pt idx="29">
                  <c:v>3055.4756729999999</c:v>
                </c:pt>
                <c:pt idx="30">
                  <c:v>3453.084711</c:v>
                </c:pt>
              </c:numCache>
            </c:numRef>
          </c:yVal>
          <c:smooth val="0"/>
          <c:extLst>
            <c:ext xmlns:c16="http://schemas.microsoft.com/office/drawing/2014/chart" uri="{C3380CC4-5D6E-409C-BE32-E72D297353CC}">
              <c16:uniqueId val="{00000003-C3AF-4F3E-84AA-5A7EAE1B3809}"/>
            </c:ext>
          </c:extLst>
        </c:ser>
        <c:ser>
          <c:idx val="4"/>
          <c:order val="4"/>
          <c:tx>
            <c:strRef>
              <c:f>defense_presentation!$F$4</c:f>
              <c:strCache>
                <c:ptCount val="1"/>
                <c:pt idx="0">
                  <c:v>SWAP</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defense_presentation!$F$5:$F$35</c:f>
              <c:numCache>
                <c:formatCode>General</c:formatCode>
                <c:ptCount val="31"/>
                <c:pt idx="0">
                  <c:v>9.0097269999999998</c:v>
                </c:pt>
                <c:pt idx="1">
                  <c:v>9.0170980000000007</c:v>
                </c:pt>
                <c:pt idx="2">
                  <c:v>9.0241550000000004</c:v>
                </c:pt>
                <c:pt idx="3">
                  <c:v>9.0297929999999997</c:v>
                </c:pt>
                <c:pt idx="4">
                  <c:v>9.0411859999999997</c:v>
                </c:pt>
                <c:pt idx="5">
                  <c:v>9.0510920000000006</c:v>
                </c:pt>
                <c:pt idx="6">
                  <c:v>9.0649329999999999</c:v>
                </c:pt>
                <c:pt idx="7">
                  <c:v>9.0793909999999993</c:v>
                </c:pt>
                <c:pt idx="8">
                  <c:v>9.0901599999999991</c:v>
                </c:pt>
                <c:pt idx="9">
                  <c:v>9.1081380000000003</c:v>
                </c:pt>
                <c:pt idx="10">
                  <c:v>9.1294540000000008</c:v>
                </c:pt>
                <c:pt idx="11">
                  <c:v>9.1534980000000008</c:v>
                </c:pt>
                <c:pt idx="12">
                  <c:v>9.1792870000000004</c:v>
                </c:pt>
                <c:pt idx="13">
                  <c:v>9.2062039999999996</c:v>
                </c:pt>
                <c:pt idx="14">
                  <c:v>9.2363529999999994</c:v>
                </c:pt>
                <c:pt idx="15">
                  <c:v>9.2747270000000004</c:v>
                </c:pt>
                <c:pt idx="16">
                  <c:v>9.3129869999999997</c:v>
                </c:pt>
                <c:pt idx="17">
                  <c:v>9.3550869999999993</c:v>
                </c:pt>
                <c:pt idx="18">
                  <c:v>9.4050700000000003</c:v>
                </c:pt>
                <c:pt idx="19">
                  <c:v>9.4635390000000008</c:v>
                </c:pt>
                <c:pt idx="20">
                  <c:v>9.5307680000000001</c:v>
                </c:pt>
                <c:pt idx="21">
                  <c:v>9.6083890000000007</c:v>
                </c:pt>
                <c:pt idx="22">
                  <c:v>9.7127459999999992</c:v>
                </c:pt>
                <c:pt idx="23">
                  <c:v>9.8418220000000005</c:v>
                </c:pt>
                <c:pt idx="24">
                  <c:v>10.023721</c:v>
                </c:pt>
                <c:pt idx="25">
                  <c:v>10.342715</c:v>
                </c:pt>
                <c:pt idx="26">
                  <c:v>11.009444999999999</c:v>
                </c:pt>
                <c:pt idx="27">
                  <c:v>29.408895000000001</c:v>
                </c:pt>
                <c:pt idx="28">
                  <c:v>330.89745499999998</c:v>
                </c:pt>
                <c:pt idx="29">
                  <c:v>618.58306700000003</c:v>
                </c:pt>
                <c:pt idx="30">
                  <c:v>857.48304199999995</c:v>
                </c:pt>
              </c:numCache>
            </c:numRef>
          </c:yVal>
          <c:smooth val="0"/>
          <c:extLst>
            <c:ext xmlns:c16="http://schemas.microsoft.com/office/drawing/2014/chart" uri="{C3380CC4-5D6E-409C-BE32-E72D297353CC}">
              <c16:uniqueId val="{00000004-C3AF-4F3E-84AA-5A7EAE1B3809}"/>
            </c:ext>
          </c:extLst>
        </c:ser>
        <c:ser>
          <c:idx val="5"/>
          <c:order val="5"/>
          <c:tx>
            <c:strRef>
              <c:f>defense_presentation!$G$4</c:f>
              <c:strCache>
                <c:ptCount val="1"/>
                <c:pt idx="0">
                  <c:v>DRAIN</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defense_presentation!$G$5:$G$35</c:f>
              <c:numCache>
                <c:formatCode>General</c:formatCode>
                <c:ptCount val="31"/>
                <c:pt idx="0">
                  <c:v>9.0040600000000008</c:v>
                </c:pt>
                <c:pt idx="1">
                  <c:v>9.0451560000000004</c:v>
                </c:pt>
                <c:pt idx="2">
                  <c:v>9.0531039999999994</c:v>
                </c:pt>
                <c:pt idx="3">
                  <c:v>9.0591150000000003</c:v>
                </c:pt>
                <c:pt idx="4">
                  <c:v>9.0684950000000004</c:v>
                </c:pt>
                <c:pt idx="5">
                  <c:v>9.0784400000000005</c:v>
                </c:pt>
                <c:pt idx="6">
                  <c:v>9.0886709999999997</c:v>
                </c:pt>
                <c:pt idx="7">
                  <c:v>9.1018740000000005</c:v>
                </c:pt>
                <c:pt idx="8">
                  <c:v>9.1127800000000008</c:v>
                </c:pt>
                <c:pt idx="9">
                  <c:v>9.1281850000000002</c:v>
                </c:pt>
                <c:pt idx="10">
                  <c:v>9.1457709999999999</c:v>
                </c:pt>
                <c:pt idx="11">
                  <c:v>9.1689679999999996</c:v>
                </c:pt>
                <c:pt idx="12">
                  <c:v>9.1914490000000004</c:v>
                </c:pt>
                <c:pt idx="13">
                  <c:v>9.2145609999999998</c:v>
                </c:pt>
                <c:pt idx="14">
                  <c:v>9.2438409999999998</c:v>
                </c:pt>
                <c:pt idx="15">
                  <c:v>9.2745700000000006</c:v>
                </c:pt>
                <c:pt idx="16">
                  <c:v>9.3114889999999999</c:v>
                </c:pt>
                <c:pt idx="17">
                  <c:v>9.3495889999999999</c:v>
                </c:pt>
                <c:pt idx="18">
                  <c:v>9.3958259999999996</c:v>
                </c:pt>
                <c:pt idx="19">
                  <c:v>9.4439150000000005</c:v>
                </c:pt>
                <c:pt idx="20">
                  <c:v>9.5073869999999996</c:v>
                </c:pt>
                <c:pt idx="21">
                  <c:v>9.5680130000000005</c:v>
                </c:pt>
                <c:pt idx="22">
                  <c:v>9.6626150000000006</c:v>
                </c:pt>
                <c:pt idx="23">
                  <c:v>9.7720330000000004</c:v>
                </c:pt>
                <c:pt idx="24">
                  <c:v>9.9306040000000007</c:v>
                </c:pt>
                <c:pt idx="25">
                  <c:v>10.187284999999999</c:v>
                </c:pt>
                <c:pt idx="26">
                  <c:v>10.825863999999999</c:v>
                </c:pt>
                <c:pt idx="27">
                  <c:v>50.929206999999998</c:v>
                </c:pt>
                <c:pt idx="28">
                  <c:v>106.035642</c:v>
                </c:pt>
                <c:pt idx="29">
                  <c:v>192.01236</c:v>
                </c:pt>
                <c:pt idx="30">
                  <c:v>200.22215199999999</c:v>
                </c:pt>
              </c:numCache>
            </c:numRef>
          </c:yVal>
          <c:smooth val="0"/>
          <c:extLst>
            <c:ext xmlns:c16="http://schemas.microsoft.com/office/drawing/2014/chart" uri="{C3380CC4-5D6E-409C-BE32-E72D297353CC}">
              <c16:uniqueId val="{00000005-C3AF-4F3E-84AA-5A7EAE1B3809}"/>
            </c:ext>
          </c:extLst>
        </c:ser>
        <c:ser>
          <c:idx val="6"/>
          <c:order val="6"/>
          <c:tx>
            <c:strRef>
              <c:f>defense_presentation!$H$4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defense_presentation!$H$5:$H$35</c:f>
              <c:numCache>
                <c:formatCode>General</c:formatCode>
                <c:ptCount val="31"/>
                <c:pt idx="0">
                  <c:v>9.0094440000000002</c:v>
                </c:pt>
                <c:pt idx="1">
                  <c:v>9.0159079999999996</c:v>
                </c:pt>
                <c:pt idx="2">
                  <c:v>9.022634</c:v>
                </c:pt>
                <c:pt idx="3">
                  <c:v>9.0287360000000003</c:v>
                </c:pt>
                <c:pt idx="4">
                  <c:v>9.039085</c:v>
                </c:pt>
                <c:pt idx="5">
                  <c:v>9.0496379999999998</c:v>
                </c:pt>
                <c:pt idx="6">
                  <c:v>9.0624680000000009</c:v>
                </c:pt>
                <c:pt idx="7">
                  <c:v>9.0756209999999999</c:v>
                </c:pt>
                <c:pt idx="8">
                  <c:v>9.0872089999999996</c:v>
                </c:pt>
                <c:pt idx="9">
                  <c:v>9.1035579999999996</c:v>
                </c:pt>
                <c:pt idx="10">
                  <c:v>9.122223</c:v>
                </c:pt>
                <c:pt idx="11">
                  <c:v>9.144876</c:v>
                </c:pt>
                <c:pt idx="12">
                  <c:v>9.1673770000000001</c:v>
                </c:pt>
                <c:pt idx="13">
                  <c:v>9.1937599999999993</c:v>
                </c:pt>
                <c:pt idx="14">
                  <c:v>9.2219189999999998</c:v>
                </c:pt>
                <c:pt idx="15">
                  <c:v>9.2547519999999999</c:v>
                </c:pt>
                <c:pt idx="16">
                  <c:v>9.2902000000000005</c:v>
                </c:pt>
                <c:pt idx="17">
                  <c:v>9.3261489999999991</c:v>
                </c:pt>
                <c:pt idx="18">
                  <c:v>9.3690879999999996</c:v>
                </c:pt>
                <c:pt idx="19">
                  <c:v>9.4201949999999997</c:v>
                </c:pt>
                <c:pt idx="20">
                  <c:v>9.4790170000000007</c:v>
                </c:pt>
                <c:pt idx="21">
                  <c:v>9.5466470000000001</c:v>
                </c:pt>
                <c:pt idx="22">
                  <c:v>9.6299689999999991</c:v>
                </c:pt>
                <c:pt idx="23">
                  <c:v>9.7428819999999998</c:v>
                </c:pt>
                <c:pt idx="24">
                  <c:v>9.8967639999999992</c:v>
                </c:pt>
                <c:pt idx="25">
                  <c:v>10.130805000000001</c:v>
                </c:pt>
                <c:pt idx="26">
                  <c:v>10.616057</c:v>
                </c:pt>
                <c:pt idx="27">
                  <c:v>13.258274999999999</c:v>
                </c:pt>
                <c:pt idx="28">
                  <c:v>209.02783700000001</c:v>
                </c:pt>
                <c:pt idx="29">
                  <c:v>484.04631699999999</c:v>
                </c:pt>
                <c:pt idx="30">
                  <c:v>705.03049799999997</c:v>
                </c:pt>
              </c:numCache>
            </c:numRef>
          </c:yVal>
          <c:smooth val="0"/>
          <c:extLst>
            <c:ext xmlns:c16="http://schemas.microsoft.com/office/drawing/2014/chart" uri="{C3380CC4-5D6E-409C-BE32-E72D297353CC}">
              <c16:uniqueId val="{00000006-C3AF-4F3E-84AA-5A7EAE1B3809}"/>
            </c:ext>
          </c:extLst>
        </c:ser>
        <c:ser>
          <c:idx val="7"/>
          <c:order val="7"/>
          <c:tx>
            <c:strRef>
              <c:f>defense_presentation!$I$4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defense_presentation!$A$5:$A$35</c:f>
              <c:numCache>
                <c:formatCode>General</c:formatCode>
                <c:ptCount val="31"/>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pt idx="23">
                  <c:v>0.48</c:v>
                </c:pt>
                <c:pt idx="24">
                  <c:v>0.5</c:v>
                </c:pt>
                <c:pt idx="25">
                  <c:v>0.52</c:v>
                </c:pt>
                <c:pt idx="26">
                  <c:v>0.54</c:v>
                </c:pt>
                <c:pt idx="27">
                  <c:v>0.56000000000000005</c:v>
                </c:pt>
                <c:pt idx="28">
                  <c:v>0.57999999999999996</c:v>
                </c:pt>
                <c:pt idx="29">
                  <c:v>0.6</c:v>
                </c:pt>
                <c:pt idx="30">
                  <c:v>0.62</c:v>
                </c:pt>
              </c:numCache>
            </c:numRef>
          </c:xVal>
          <c:yVal>
            <c:numRef>
              <c:f>defense_presentation!$I$5:$I$35</c:f>
              <c:numCache>
                <c:formatCode>General</c:formatCode>
                <c:ptCount val="31"/>
                <c:pt idx="0">
                  <c:v>9.0064320000000002</c:v>
                </c:pt>
                <c:pt idx="1">
                  <c:v>9.0101929999999992</c:v>
                </c:pt>
                <c:pt idx="2">
                  <c:v>9.0141829999999992</c:v>
                </c:pt>
                <c:pt idx="3">
                  <c:v>9.0187399999999993</c:v>
                </c:pt>
                <c:pt idx="4">
                  <c:v>9.0247960000000003</c:v>
                </c:pt>
                <c:pt idx="5">
                  <c:v>9.0326500000000003</c:v>
                </c:pt>
                <c:pt idx="6">
                  <c:v>9.0421010000000006</c:v>
                </c:pt>
                <c:pt idx="7">
                  <c:v>9.0530819999999999</c:v>
                </c:pt>
                <c:pt idx="8">
                  <c:v>9.0608310000000003</c:v>
                </c:pt>
                <c:pt idx="9">
                  <c:v>9.0731970000000004</c:v>
                </c:pt>
                <c:pt idx="10">
                  <c:v>9.0881710000000009</c:v>
                </c:pt>
                <c:pt idx="11">
                  <c:v>9.1056249999999999</c:v>
                </c:pt>
                <c:pt idx="12">
                  <c:v>9.1246200000000002</c:v>
                </c:pt>
                <c:pt idx="13">
                  <c:v>9.1405139999999996</c:v>
                </c:pt>
                <c:pt idx="14">
                  <c:v>9.163456</c:v>
                </c:pt>
                <c:pt idx="15">
                  <c:v>9.1884999999999994</c:v>
                </c:pt>
                <c:pt idx="16">
                  <c:v>9.2135309999999997</c:v>
                </c:pt>
                <c:pt idx="17">
                  <c:v>9.2409040000000005</c:v>
                </c:pt>
                <c:pt idx="18">
                  <c:v>9.2734690000000004</c:v>
                </c:pt>
                <c:pt idx="19">
                  <c:v>9.3081659999999999</c:v>
                </c:pt>
                <c:pt idx="20">
                  <c:v>9.3469829999999998</c:v>
                </c:pt>
                <c:pt idx="21">
                  <c:v>9.3952290000000005</c:v>
                </c:pt>
                <c:pt idx="22">
                  <c:v>9.446847</c:v>
                </c:pt>
                <c:pt idx="23">
                  <c:v>9.5156449999999992</c:v>
                </c:pt>
                <c:pt idx="24">
                  <c:v>9.5979700000000001</c:v>
                </c:pt>
                <c:pt idx="25">
                  <c:v>9.6945049999999995</c:v>
                </c:pt>
                <c:pt idx="26">
                  <c:v>9.8241899999999998</c:v>
                </c:pt>
                <c:pt idx="27">
                  <c:v>10.025634</c:v>
                </c:pt>
                <c:pt idx="28">
                  <c:v>10.391762</c:v>
                </c:pt>
                <c:pt idx="29">
                  <c:v>11.826280000000001</c:v>
                </c:pt>
                <c:pt idx="30">
                  <c:v>89.988167000000004</c:v>
                </c:pt>
              </c:numCache>
            </c:numRef>
          </c:yVal>
          <c:smooth val="0"/>
          <c:extLst>
            <c:ext xmlns:c16="http://schemas.microsoft.com/office/drawing/2014/chart" uri="{C3380CC4-5D6E-409C-BE32-E72D297353CC}">
              <c16:uniqueId val="{00000007-C3AF-4F3E-84AA-5A7EAE1B3809}"/>
            </c:ext>
          </c:extLst>
        </c:ser>
        <c:dLbls>
          <c:showLegendKey val="0"/>
          <c:showVal val="0"/>
          <c:showCatName val="0"/>
          <c:showSerName val="0"/>
          <c:showPercent val="0"/>
          <c:showBubbleSize val="0"/>
        </c:dLbls>
        <c:axId val="-2099134480"/>
        <c:axId val="-2104942048"/>
      </c:scatterChart>
      <c:valAx>
        <c:axId val="-2099134480"/>
        <c:scaling>
          <c:orientation val="minMax"/>
          <c:max val="0.66000000000000014"/>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27648646830567036"/>
              <c:y val="0.913970825880071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7.5602543887815876E-4"/>
              <c:y val="0.1653026186996600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9183916120658284E-2"/>
          <c:w val="0.99521913681693552"/>
          <c:h val="0.12793517182235054"/>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Bit Complement</a:t>
            </a:r>
          </a:p>
        </c:rich>
      </c:tx>
      <c:layout>
        <c:manualLayout>
          <c:xMode val="edge"/>
          <c:yMode val="edge"/>
          <c:x val="0.44636096836864031"/>
          <c:y val="0.1365341916239232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69053116875051"/>
          <c:y val="4.1921081657994831E-2"/>
          <c:w val="0.85690859016723386"/>
          <c:h val="0.81024120917787545"/>
        </c:manualLayout>
      </c:layout>
      <c:lineChart>
        <c:grouping val="standard"/>
        <c:varyColors val="0"/>
        <c:ser>
          <c:idx val="0"/>
          <c:order val="0"/>
          <c:tx>
            <c:strRef>
              <c:f>traffic_pattern_deadlock!$B$14</c:f>
              <c:strCache>
                <c:ptCount val="1"/>
                <c:pt idx="0">
                  <c:v>VC-1</c:v>
                </c:pt>
              </c:strCache>
            </c:strRef>
          </c:tx>
          <c:spPr>
            <a:ln w="25400" cap="rnd">
              <a:noFill/>
              <a:round/>
            </a:ln>
            <a:effectLst/>
          </c:spPr>
          <c:marker>
            <c:symbol val="circle"/>
            <c:size val="5"/>
            <c:spPr>
              <a:solidFill>
                <a:schemeClr val="accent1"/>
              </a:solidFill>
              <a:ln w="88900">
                <a:solidFill>
                  <a:schemeClr val="accent1"/>
                </a:solidFill>
              </a:ln>
              <a:effectLst/>
            </c:spPr>
          </c:marker>
          <c:cat>
            <c:strRef>
              <c:f>traffic_pattern_deadlock!$C$13:$E$13</c:f>
              <c:strCache>
                <c:ptCount val="3"/>
                <c:pt idx="0">
                  <c:v>4x4 Mesh</c:v>
                </c:pt>
                <c:pt idx="1">
                  <c:v>8x8 Mesh</c:v>
                </c:pt>
                <c:pt idx="2">
                  <c:v>16x16 Mesh</c:v>
                </c:pt>
              </c:strCache>
            </c:strRef>
          </c:cat>
          <c:val>
            <c:numRef>
              <c:f>traffic_pattern_deadlock!$C$14:$E$14</c:f>
              <c:numCache>
                <c:formatCode>General</c:formatCode>
                <c:ptCount val="3"/>
                <c:pt idx="0">
                  <c:v>0.02</c:v>
                </c:pt>
                <c:pt idx="1">
                  <c:v>0.02</c:v>
                </c:pt>
                <c:pt idx="2">
                  <c:v>0.02</c:v>
                </c:pt>
              </c:numCache>
            </c:numRef>
          </c:val>
          <c:smooth val="0"/>
          <c:extLst>
            <c:ext xmlns:c16="http://schemas.microsoft.com/office/drawing/2014/chart" uri="{C3380CC4-5D6E-409C-BE32-E72D297353CC}">
              <c16:uniqueId val="{00000000-FB72-46B5-BFC8-B5B34F67F837}"/>
            </c:ext>
          </c:extLst>
        </c:ser>
        <c:ser>
          <c:idx val="1"/>
          <c:order val="1"/>
          <c:tx>
            <c:strRef>
              <c:f>traffic_pattern_deadlock!$B$15</c:f>
              <c:strCache>
                <c:ptCount val="1"/>
                <c:pt idx="0">
                  <c:v>VC-2</c:v>
                </c:pt>
              </c:strCache>
            </c:strRef>
          </c:tx>
          <c:spPr>
            <a:ln w="25400" cap="rnd">
              <a:noFill/>
              <a:round/>
            </a:ln>
            <a:effectLst/>
          </c:spPr>
          <c:marker>
            <c:symbol val="square"/>
            <c:size val="5"/>
            <c:spPr>
              <a:solidFill>
                <a:schemeClr val="accent2"/>
              </a:solidFill>
              <a:ln w="63500">
                <a:solidFill>
                  <a:schemeClr val="accent2"/>
                </a:solidFill>
              </a:ln>
              <a:effectLst/>
            </c:spPr>
          </c:marker>
          <c:cat>
            <c:strRef>
              <c:f>traffic_pattern_deadlock!$C$13:$E$13</c:f>
              <c:strCache>
                <c:ptCount val="3"/>
                <c:pt idx="0">
                  <c:v>4x4 Mesh</c:v>
                </c:pt>
                <c:pt idx="1">
                  <c:v>8x8 Mesh</c:v>
                </c:pt>
                <c:pt idx="2">
                  <c:v>16x16 Mesh</c:v>
                </c:pt>
              </c:strCache>
            </c:strRef>
          </c:cat>
          <c:val>
            <c:numRef>
              <c:f>traffic_pattern_deadlock!$C$15:$E$15</c:f>
              <c:numCache>
                <c:formatCode>General</c:formatCode>
                <c:ptCount val="3"/>
                <c:pt idx="0">
                  <c:v>0.08</c:v>
                </c:pt>
                <c:pt idx="1">
                  <c:v>0.04</c:v>
                </c:pt>
                <c:pt idx="2">
                  <c:v>0.02</c:v>
                </c:pt>
              </c:numCache>
            </c:numRef>
          </c:val>
          <c:smooth val="0"/>
          <c:extLst>
            <c:ext xmlns:c16="http://schemas.microsoft.com/office/drawing/2014/chart" uri="{C3380CC4-5D6E-409C-BE32-E72D297353CC}">
              <c16:uniqueId val="{00000001-FB72-46B5-BFC8-B5B34F67F837}"/>
            </c:ext>
          </c:extLst>
        </c:ser>
        <c:ser>
          <c:idx val="2"/>
          <c:order val="2"/>
          <c:tx>
            <c:strRef>
              <c:f>traffic_pattern_deadlock!$B$16</c:f>
              <c:strCache>
                <c:ptCount val="1"/>
                <c:pt idx="0">
                  <c:v>VC-4</c:v>
                </c:pt>
              </c:strCache>
            </c:strRef>
          </c:tx>
          <c:spPr>
            <a:ln w="25400" cap="rnd">
              <a:noFill/>
              <a:round/>
            </a:ln>
            <a:effectLst/>
          </c:spPr>
          <c:marker>
            <c:symbol val="triangle"/>
            <c:size val="5"/>
            <c:spPr>
              <a:solidFill>
                <a:schemeClr val="accent3"/>
              </a:solidFill>
              <a:ln w="88900">
                <a:solidFill>
                  <a:schemeClr val="accent3"/>
                </a:solidFill>
              </a:ln>
              <a:effectLst/>
            </c:spPr>
          </c:marker>
          <c:cat>
            <c:strRef>
              <c:f>traffic_pattern_deadlock!$C$13:$E$13</c:f>
              <c:strCache>
                <c:ptCount val="3"/>
                <c:pt idx="0">
                  <c:v>4x4 Mesh</c:v>
                </c:pt>
                <c:pt idx="1">
                  <c:v>8x8 Mesh</c:v>
                </c:pt>
                <c:pt idx="2">
                  <c:v>16x16 Mesh</c:v>
                </c:pt>
              </c:strCache>
            </c:strRef>
          </c:cat>
          <c:val>
            <c:numRef>
              <c:f>traffic_pattern_deadlock!$C$16:$E$16</c:f>
              <c:numCache>
                <c:formatCode>General</c:formatCode>
                <c:ptCount val="3"/>
                <c:pt idx="0">
                  <c:v>0.18</c:v>
                </c:pt>
                <c:pt idx="1">
                  <c:v>0.08</c:v>
                </c:pt>
                <c:pt idx="2">
                  <c:v>0.04</c:v>
                </c:pt>
              </c:numCache>
            </c:numRef>
          </c:val>
          <c:smooth val="0"/>
          <c:extLst>
            <c:ext xmlns:c16="http://schemas.microsoft.com/office/drawing/2014/chart" uri="{C3380CC4-5D6E-409C-BE32-E72D297353CC}">
              <c16:uniqueId val="{00000002-FB72-46B5-BFC8-B5B34F67F837}"/>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2"/>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layout>
            <c:manualLayout>
              <c:xMode val="edge"/>
              <c:yMode val="edge"/>
              <c:x val="4.9109589362479802E-3"/>
              <c:y val="0.1363863322668668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valAx>
      <c:spPr>
        <a:noFill/>
        <a:ln>
          <a:noFill/>
        </a:ln>
        <a:effectLst/>
      </c:spPr>
    </c:plotArea>
    <c:legend>
      <c:legendPos val="b"/>
      <c:layout>
        <c:manualLayout>
          <c:xMode val="edge"/>
          <c:yMode val="edge"/>
          <c:x val="0.34519241917665983"/>
          <c:y val="3.9641077989023402E-2"/>
          <c:w val="0.42202634700576575"/>
          <c:h val="6.5155405079949311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ysDot"/>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Bit Rotation</a:t>
            </a:r>
          </a:p>
        </c:rich>
      </c:tx>
      <c:layout>
        <c:manualLayout>
          <c:xMode val="edge"/>
          <c:yMode val="edge"/>
          <c:x val="0.45056022287814629"/>
          <c:y val="0.1212638736333087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083311819142396"/>
          <c:y val="4.1921081657994831E-2"/>
          <c:w val="0.85876587946907412"/>
          <c:h val="0.81024120917787545"/>
        </c:manualLayout>
      </c:layout>
      <c:lineChart>
        <c:grouping val="standard"/>
        <c:varyColors val="0"/>
        <c:ser>
          <c:idx val="0"/>
          <c:order val="0"/>
          <c:tx>
            <c:strRef>
              <c:f>traffic_pattern_deadlock!$L$14</c:f>
              <c:strCache>
                <c:ptCount val="1"/>
                <c:pt idx="0">
                  <c:v>VC-1</c:v>
                </c:pt>
              </c:strCache>
            </c:strRef>
          </c:tx>
          <c:spPr>
            <a:ln w="25400" cap="rnd">
              <a:noFill/>
              <a:round/>
            </a:ln>
            <a:effectLst/>
          </c:spPr>
          <c:marker>
            <c:symbol val="circle"/>
            <c:size val="5"/>
            <c:spPr>
              <a:solidFill>
                <a:schemeClr val="accent1"/>
              </a:solidFill>
              <a:ln w="88900">
                <a:solidFill>
                  <a:schemeClr val="accent1"/>
                </a:solidFill>
              </a:ln>
              <a:effectLst/>
            </c:spPr>
          </c:marker>
          <c:cat>
            <c:strRef>
              <c:f>traffic_pattern_deadlock!$M$13:$O$13</c:f>
              <c:strCache>
                <c:ptCount val="3"/>
                <c:pt idx="0">
                  <c:v>4x4 Mesh</c:v>
                </c:pt>
                <c:pt idx="1">
                  <c:v>8x8 Mesh</c:v>
                </c:pt>
                <c:pt idx="2">
                  <c:v>16x16 Mesh</c:v>
                </c:pt>
              </c:strCache>
            </c:strRef>
          </c:cat>
          <c:val>
            <c:numRef>
              <c:f>traffic_pattern_deadlock!$M$14:$O$14</c:f>
              <c:numCache>
                <c:formatCode>General</c:formatCode>
                <c:ptCount val="3"/>
                <c:pt idx="0">
                  <c:v>0.02</c:v>
                </c:pt>
                <c:pt idx="1">
                  <c:v>0.04</c:v>
                </c:pt>
                <c:pt idx="2">
                  <c:v>0.02</c:v>
                </c:pt>
              </c:numCache>
            </c:numRef>
          </c:val>
          <c:smooth val="0"/>
          <c:extLst>
            <c:ext xmlns:c16="http://schemas.microsoft.com/office/drawing/2014/chart" uri="{C3380CC4-5D6E-409C-BE32-E72D297353CC}">
              <c16:uniqueId val="{00000000-A6F1-438F-B70E-EBA0A148C7CD}"/>
            </c:ext>
          </c:extLst>
        </c:ser>
        <c:ser>
          <c:idx val="1"/>
          <c:order val="1"/>
          <c:tx>
            <c:strRef>
              <c:f>traffic_pattern_deadlock!$L$15</c:f>
              <c:strCache>
                <c:ptCount val="1"/>
                <c:pt idx="0">
                  <c:v>VC-2</c:v>
                </c:pt>
              </c:strCache>
            </c:strRef>
          </c:tx>
          <c:spPr>
            <a:ln w="25400" cap="rnd">
              <a:noFill/>
              <a:round/>
            </a:ln>
            <a:effectLst/>
          </c:spPr>
          <c:marker>
            <c:symbol val="square"/>
            <c:size val="5"/>
            <c:spPr>
              <a:solidFill>
                <a:schemeClr val="accent2"/>
              </a:solidFill>
              <a:ln w="63500">
                <a:solidFill>
                  <a:schemeClr val="accent2"/>
                </a:solidFill>
              </a:ln>
              <a:effectLst/>
            </c:spPr>
          </c:marker>
          <c:cat>
            <c:strRef>
              <c:f>traffic_pattern_deadlock!$M$13:$O$13</c:f>
              <c:strCache>
                <c:ptCount val="3"/>
                <c:pt idx="0">
                  <c:v>4x4 Mesh</c:v>
                </c:pt>
                <c:pt idx="1">
                  <c:v>8x8 Mesh</c:v>
                </c:pt>
                <c:pt idx="2">
                  <c:v>16x16 Mesh</c:v>
                </c:pt>
              </c:strCache>
            </c:strRef>
          </c:cat>
          <c:val>
            <c:numRef>
              <c:f>traffic_pattern_deadlock!$M$15:$O$15</c:f>
              <c:numCache>
                <c:formatCode>General</c:formatCode>
                <c:ptCount val="3"/>
                <c:pt idx="0">
                  <c:v>0.3</c:v>
                </c:pt>
                <c:pt idx="1">
                  <c:v>0.14000000000000001</c:v>
                </c:pt>
                <c:pt idx="2">
                  <c:v>0.06</c:v>
                </c:pt>
              </c:numCache>
            </c:numRef>
          </c:val>
          <c:smooth val="0"/>
          <c:extLst>
            <c:ext xmlns:c16="http://schemas.microsoft.com/office/drawing/2014/chart" uri="{C3380CC4-5D6E-409C-BE32-E72D297353CC}">
              <c16:uniqueId val="{00000001-A6F1-438F-B70E-EBA0A148C7CD}"/>
            </c:ext>
          </c:extLst>
        </c:ser>
        <c:ser>
          <c:idx val="2"/>
          <c:order val="2"/>
          <c:tx>
            <c:strRef>
              <c:f>traffic_pattern_deadlock!$L$16</c:f>
              <c:strCache>
                <c:ptCount val="1"/>
                <c:pt idx="0">
                  <c:v>VC-4</c:v>
                </c:pt>
              </c:strCache>
            </c:strRef>
          </c:tx>
          <c:spPr>
            <a:ln w="25400" cap="rnd">
              <a:noFill/>
              <a:round/>
            </a:ln>
            <a:effectLst/>
          </c:spPr>
          <c:marker>
            <c:symbol val="triangle"/>
            <c:size val="5"/>
            <c:spPr>
              <a:solidFill>
                <a:schemeClr val="accent3"/>
              </a:solidFill>
              <a:ln w="88900">
                <a:solidFill>
                  <a:schemeClr val="accent3"/>
                </a:solidFill>
              </a:ln>
              <a:effectLst/>
            </c:spPr>
          </c:marker>
          <c:cat>
            <c:strRef>
              <c:f>traffic_pattern_deadlock!$M$13:$O$13</c:f>
              <c:strCache>
                <c:ptCount val="3"/>
                <c:pt idx="0">
                  <c:v>4x4 Mesh</c:v>
                </c:pt>
                <c:pt idx="1">
                  <c:v>8x8 Mesh</c:v>
                </c:pt>
                <c:pt idx="2">
                  <c:v>16x16 Mesh</c:v>
                </c:pt>
              </c:strCache>
            </c:strRef>
          </c:cat>
          <c:val>
            <c:numRef>
              <c:f>traffic_pattern_deadlock!$M$16:$O$16</c:f>
              <c:numCache>
                <c:formatCode>General</c:formatCode>
                <c:ptCount val="3"/>
                <c:pt idx="0">
                  <c:v>0.68</c:v>
                </c:pt>
                <c:pt idx="1">
                  <c:v>0.28000000000000003</c:v>
                </c:pt>
                <c:pt idx="2">
                  <c:v>0.14000000000000001</c:v>
                </c:pt>
              </c:numCache>
            </c:numRef>
          </c:val>
          <c:smooth val="0"/>
          <c:extLst>
            <c:ext xmlns:c16="http://schemas.microsoft.com/office/drawing/2014/chart" uri="{C3380CC4-5D6E-409C-BE32-E72D297353CC}">
              <c16:uniqueId val="{00000002-A6F1-438F-B70E-EBA0A148C7CD}"/>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8"/>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layout>
            <c:manualLayout>
              <c:xMode val="edge"/>
              <c:yMode val="edge"/>
              <c:x val="7.0236625048905972E-3"/>
              <c:y val="0.1111425167354211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valAx>
      <c:spPr>
        <a:noFill/>
        <a:ln>
          <a:noFill/>
        </a:ln>
        <a:effectLst/>
      </c:spPr>
    </c:plotArea>
    <c:legend>
      <c:legendPos val="b"/>
      <c:layout>
        <c:manualLayout>
          <c:xMode val="edge"/>
          <c:yMode val="edge"/>
          <c:x val="0.32155681355361787"/>
          <c:y val="3.9641030092996174E-2"/>
          <c:w val="0.37893780653154646"/>
          <c:h val="6.5155405079949311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ysDot"/>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Uniform Random</a:t>
            </a:r>
          </a:p>
        </c:rich>
      </c:tx>
      <c:layout>
        <c:manualLayout>
          <c:xMode val="edge"/>
          <c:yMode val="edge"/>
          <c:x val="0.44222874153959996"/>
          <c:y val="0.1278115771207193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85272981813631"/>
          <c:y val="2.9704620325932705E-2"/>
          <c:w val="0.88014727018186367"/>
          <c:h val="0.84113578245219478"/>
        </c:manualLayout>
      </c:layout>
      <c:lineChart>
        <c:grouping val="standard"/>
        <c:varyColors val="0"/>
        <c:ser>
          <c:idx val="0"/>
          <c:order val="0"/>
          <c:tx>
            <c:strRef>
              <c:f>traffic_pattern_deadlock!$V$14</c:f>
              <c:strCache>
                <c:ptCount val="1"/>
                <c:pt idx="0">
                  <c:v>VC-1</c:v>
                </c:pt>
              </c:strCache>
            </c:strRef>
          </c:tx>
          <c:spPr>
            <a:ln w="25400" cap="rnd">
              <a:noFill/>
              <a:round/>
            </a:ln>
            <a:effectLst/>
          </c:spPr>
          <c:marker>
            <c:symbol val="circle"/>
            <c:size val="5"/>
            <c:spPr>
              <a:solidFill>
                <a:schemeClr val="accent1"/>
              </a:solidFill>
              <a:ln w="88900">
                <a:solidFill>
                  <a:schemeClr val="accent1"/>
                </a:solidFill>
              </a:ln>
              <a:effectLst/>
            </c:spPr>
          </c:marker>
          <c:cat>
            <c:strRef>
              <c:f>traffic_pattern_deadlock!$W$13:$Y$13</c:f>
              <c:strCache>
                <c:ptCount val="3"/>
                <c:pt idx="0">
                  <c:v>4x4 Mesh</c:v>
                </c:pt>
                <c:pt idx="1">
                  <c:v>8x8 Mesh</c:v>
                </c:pt>
                <c:pt idx="2">
                  <c:v>16x16 Mesh</c:v>
                </c:pt>
              </c:strCache>
            </c:strRef>
          </c:cat>
          <c:val>
            <c:numRef>
              <c:f>traffic_pattern_deadlock!$W$14:$Y$14</c:f>
              <c:numCache>
                <c:formatCode>General</c:formatCode>
                <c:ptCount val="3"/>
                <c:pt idx="0">
                  <c:v>0.04</c:v>
                </c:pt>
                <c:pt idx="1">
                  <c:v>0.02</c:v>
                </c:pt>
                <c:pt idx="2">
                  <c:v>0.02</c:v>
                </c:pt>
              </c:numCache>
            </c:numRef>
          </c:val>
          <c:smooth val="0"/>
          <c:extLst>
            <c:ext xmlns:c16="http://schemas.microsoft.com/office/drawing/2014/chart" uri="{C3380CC4-5D6E-409C-BE32-E72D297353CC}">
              <c16:uniqueId val="{00000000-0518-422D-8266-E571AF146B8F}"/>
            </c:ext>
          </c:extLst>
        </c:ser>
        <c:ser>
          <c:idx val="1"/>
          <c:order val="1"/>
          <c:tx>
            <c:strRef>
              <c:f>traffic_pattern_deadlock!$V$15</c:f>
              <c:strCache>
                <c:ptCount val="1"/>
                <c:pt idx="0">
                  <c:v>VC-2</c:v>
                </c:pt>
              </c:strCache>
            </c:strRef>
          </c:tx>
          <c:spPr>
            <a:ln w="25400" cap="rnd">
              <a:noFill/>
              <a:round/>
            </a:ln>
            <a:effectLst/>
          </c:spPr>
          <c:marker>
            <c:symbol val="square"/>
            <c:size val="5"/>
            <c:spPr>
              <a:solidFill>
                <a:schemeClr val="accent2"/>
              </a:solidFill>
              <a:ln w="63500">
                <a:solidFill>
                  <a:schemeClr val="accent2"/>
                </a:solidFill>
              </a:ln>
              <a:effectLst/>
            </c:spPr>
          </c:marker>
          <c:cat>
            <c:strRef>
              <c:f>traffic_pattern_deadlock!$W$13:$Y$13</c:f>
              <c:strCache>
                <c:ptCount val="3"/>
                <c:pt idx="0">
                  <c:v>4x4 Mesh</c:v>
                </c:pt>
                <c:pt idx="1">
                  <c:v>8x8 Mesh</c:v>
                </c:pt>
                <c:pt idx="2">
                  <c:v>16x16 Mesh</c:v>
                </c:pt>
              </c:strCache>
            </c:strRef>
          </c:cat>
          <c:val>
            <c:numRef>
              <c:f>traffic_pattern_deadlock!$W$15:$Y$15</c:f>
              <c:numCache>
                <c:formatCode>General</c:formatCode>
                <c:ptCount val="3"/>
                <c:pt idx="0">
                  <c:v>0.24</c:v>
                </c:pt>
                <c:pt idx="1">
                  <c:v>0.1</c:v>
                </c:pt>
                <c:pt idx="2">
                  <c:v>0.04</c:v>
                </c:pt>
              </c:numCache>
            </c:numRef>
          </c:val>
          <c:smooth val="0"/>
          <c:extLst>
            <c:ext xmlns:c16="http://schemas.microsoft.com/office/drawing/2014/chart" uri="{C3380CC4-5D6E-409C-BE32-E72D297353CC}">
              <c16:uniqueId val="{00000001-0518-422D-8266-E571AF146B8F}"/>
            </c:ext>
          </c:extLst>
        </c:ser>
        <c:ser>
          <c:idx val="2"/>
          <c:order val="2"/>
          <c:tx>
            <c:strRef>
              <c:f>traffic_pattern_deadlock!$V$16</c:f>
              <c:strCache>
                <c:ptCount val="1"/>
                <c:pt idx="0">
                  <c:v>VC-4</c:v>
                </c:pt>
              </c:strCache>
            </c:strRef>
          </c:tx>
          <c:spPr>
            <a:ln w="25400" cap="rnd">
              <a:noFill/>
              <a:round/>
            </a:ln>
            <a:effectLst/>
          </c:spPr>
          <c:marker>
            <c:symbol val="triangle"/>
            <c:size val="5"/>
            <c:spPr>
              <a:solidFill>
                <a:schemeClr val="accent3"/>
              </a:solidFill>
              <a:ln w="88900">
                <a:solidFill>
                  <a:schemeClr val="accent3"/>
                </a:solidFill>
              </a:ln>
              <a:effectLst/>
            </c:spPr>
          </c:marker>
          <c:cat>
            <c:strRef>
              <c:f>traffic_pattern_deadlock!$W$13:$Y$13</c:f>
              <c:strCache>
                <c:ptCount val="3"/>
                <c:pt idx="0">
                  <c:v>4x4 Mesh</c:v>
                </c:pt>
                <c:pt idx="1">
                  <c:v>8x8 Mesh</c:v>
                </c:pt>
                <c:pt idx="2">
                  <c:v>16x16 Mesh</c:v>
                </c:pt>
              </c:strCache>
            </c:strRef>
          </c:cat>
          <c:val>
            <c:numRef>
              <c:f>traffic_pattern_deadlock!$W$16:$Y$16</c:f>
              <c:numCache>
                <c:formatCode>General</c:formatCode>
                <c:ptCount val="3"/>
                <c:pt idx="0">
                  <c:v>0.57999999999999996</c:v>
                </c:pt>
                <c:pt idx="1">
                  <c:v>0.22</c:v>
                </c:pt>
                <c:pt idx="2">
                  <c:v>0.1</c:v>
                </c:pt>
              </c:numCache>
            </c:numRef>
          </c:val>
          <c:smooth val="0"/>
          <c:extLst>
            <c:ext xmlns:c16="http://schemas.microsoft.com/office/drawing/2014/chart" uri="{C3380CC4-5D6E-409C-BE32-E72D297353CC}">
              <c16:uniqueId val="{00000002-0518-422D-8266-E571AF146B8F}"/>
            </c:ext>
          </c:extLst>
        </c:ser>
        <c:dLbls>
          <c:showLegendKey val="0"/>
          <c:showVal val="0"/>
          <c:showCatName val="0"/>
          <c:showSerName val="0"/>
          <c:showPercent val="0"/>
          <c:showBubbleSize val="0"/>
        </c:dLbls>
        <c:marker val="1"/>
        <c:smooth val="0"/>
        <c:axId val="1675493135"/>
        <c:axId val="1716731359"/>
      </c:lineChart>
      <c:catAx>
        <c:axId val="1675493135"/>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1" u="none" strike="noStrike" kern="1200" baseline="0">
                <a:solidFill>
                  <a:sysClr val="windowText" lastClr="000000"/>
                </a:solidFill>
                <a:latin typeface="+mn-lt"/>
                <a:ea typeface="+mn-ea"/>
                <a:cs typeface="+mn-cs"/>
              </a:defRPr>
            </a:pPr>
            <a:endParaRPr lang="en-US"/>
          </a:p>
        </c:txPr>
        <c:crossAx val="1716731359"/>
        <c:crosses val="autoZero"/>
        <c:auto val="1"/>
        <c:lblAlgn val="ctr"/>
        <c:lblOffset val="100"/>
        <c:noMultiLvlLbl val="0"/>
      </c:catAx>
      <c:valAx>
        <c:axId val="1716731359"/>
        <c:scaling>
          <c:orientation val="minMax"/>
          <c:max val="0.8"/>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rPr>
                  <a:t>Injection rate (packets/node/cycle)</a:t>
                </a:r>
              </a:p>
            </c:rich>
          </c:tx>
          <c:layout>
            <c:manualLayout>
              <c:xMode val="edge"/>
              <c:yMode val="edge"/>
              <c:x val="0"/>
              <c:y val="0.1410085757141602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675493135"/>
        <c:crosses val="autoZero"/>
        <c:crossBetween val="between"/>
      </c:valAx>
      <c:spPr>
        <a:noFill/>
        <a:ln>
          <a:noFill/>
        </a:ln>
        <a:effectLst/>
      </c:spPr>
    </c:plotArea>
    <c:legend>
      <c:legendPos val="b"/>
      <c:layout>
        <c:manualLayout>
          <c:xMode val="edge"/>
          <c:yMode val="edge"/>
          <c:x val="0.38764735002834549"/>
          <c:y val="4.2695139058819574E-2"/>
          <c:w val="0.38741346637531571"/>
          <c:h val="6.5155405079949311E-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ysDot"/>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400" b="0" i="0" baseline="0">
                <a:solidFill>
                  <a:sysClr val="windowText" lastClr="000000"/>
                </a:solidFill>
                <a:effectLst/>
              </a:rPr>
              <a:t>Uniform Random</a:t>
            </a:r>
          </a:p>
          <a:p>
            <a:pPr>
              <a:defRPr>
                <a:solidFill>
                  <a:sysClr val="windowText" lastClr="000000"/>
                </a:solidFill>
              </a:defRPr>
            </a:pPr>
            <a:r>
              <a:rPr lang="en-US" sz="1400" b="0" i="0" baseline="0">
                <a:solidFill>
                  <a:sysClr val="windowText" lastClr="000000"/>
                </a:solidFill>
                <a:effectLst/>
              </a:rPr>
              <a:t>64 nodes</a:t>
            </a:r>
            <a:endParaRPr lang="en-US" sz="1400">
              <a:solidFill>
                <a:sysClr val="windowText" lastClr="000000"/>
              </a:solidFill>
              <a:effectLst/>
            </a:endParaRPr>
          </a:p>
          <a:p>
            <a:pPr>
              <a:defRPr>
                <a:solidFill>
                  <a:sysClr val="windowText" lastClr="000000"/>
                </a:solidFill>
              </a:defRPr>
            </a:pPr>
            <a:r>
              <a:rPr lang="en-US" sz="1400" b="0" i="0" baseline="0">
                <a:solidFill>
                  <a:sysClr val="windowText" lastClr="000000"/>
                </a:solidFill>
                <a:effectLst/>
              </a:rPr>
              <a:t>VC-2</a:t>
            </a:r>
            <a:endParaRPr lang="en-US" sz="1400">
              <a:solidFill>
                <a:sysClr val="windowText" lastClr="000000"/>
              </a:solidFill>
              <a:effectLst/>
            </a:endParaRPr>
          </a:p>
        </c:rich>
      </c:tx>
      <c:layout>
        <c:manualLayout>
          <c:xMode val="edge"/>
          <c:yMode val="edge"/>
          <c:x val="0.44952553716883559"/>
          <c:y val="9.55935282992377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423135725103214"/>
          <c:y val="0.18508953908436723"/>
          <c:w val="0.84197798826607362"/>
          <c:h val="0.69376180375976992"/>
        </c:manualLayout>
      </c:layout>
      <c:barChart>
        <c:barDir val="col"/>
        <c:grouping val="clustered"/>
        <c:varyColors val="0"/>
        <c:ser>
          <c:idx val="0"/>
          <c:order val="0"/>
          <c:tx>
            <c:strRef>
              <c:f>perfBarPlots!$B$28</c:f>
              <c:strCache>
                <c:ptCount val="1"/>
                <c:pt idx="0">
                  <c:v>escapeVC</c:v>
                </c:pt>
              </c:strCache>
            </c:strRef>
          </c:tx>
          <c:spPr>
            <a:solidFill>
              <a:schemeClr val="accent1"/>
            </a:solidFill>
            <a:ln>
              <a:solidFill>
                <a:schemeClr val="tx1"/>
              </a:solidFill>
            </a:ln>
            <a:effectLst/>
          </c:spPr>
          <c:invertIfNegative val="0"/>
          <c:cat>
            <c:strRef>
              <c:f>perfBarPlots!$A$29:$A$33</c:f>
              <c:strCache>
                <c:ptCount val="5"/>
                <c:pt idx="0">
                  <c:v>Fault-0</c:v>
                </c:pt>
                <c:pt idx="1">
                  <c:v>Fault-1</c:v>
                </c:pt>
                <c:pt idx="2">
                  <c:v>Fault-4</c:v>
                </c:pt>
                <c:pt idx="3">
                  <c:v>Fault-8</c:v>
                </c:pt>
                <c:pt idx="4">
                  <c:v>Fault-12</c:v>
                </c:pt>
              </c:strCache>
            </c:strRef>
          </c:cat>
          <c:val>
            <c:numRef>
              <c:f>perfBarPlots!$B$29:$B$33</c:f>
              <c:numCache>
                <c:formatCode>General</c:formatCode>
                <c:ptCount val="5"/>
                <c:pt idx="0">
                  <c:v>0.1</c:v>
                </c:pt>
                <c:pt idx="1">
                  <c:v>8.7999999999999995E-2</c:v>
                </c:pt>
                <c:pt idx="2">
                  <c:v>7.7142857142857152E-2</c:v>
                </c:pt>
                <c:pt idx="3">
                  <c:v>6.8000000000000005E-2</c:v>
                </c:pt>
                <c:pt idx="4">
                  <c:v>6.2000000000000013E-2</c:v>
                </c:pt>
              </c:numCache>
            </c:numRef>
          </c:val>
          <c:extLst>
            <c:ext xmlns:c16="http://schemas.microsoft.com/office/drawing/2014/chart" uri="{C3380CC4-5D6E-409C-BE32-E72D297353CC}">
              <c16:uniqueId val="{00000000-6C05-4B05-AA8D-039D5CDF78AA}"/>
            </c:ext>
          </c:extLst>
        </c:ser>
        <c:ser>
          <c:idx val="1"/>
          <c:order val="1"/>
          <c:tx>
            <c:strRef>
              <c:f>perfBarPlots!$C$28</c:f>
              <c:strCache>
                <c:ptCount val="1"/>
                <c:pt idx="0">
                  <c:v>SPIN-1024</c:v>
                </c:pt>
              </c:strCache>
            </c:strRef>
          </c:tx>
          <c:spPr>
            <a:solidFill>
              <a:schemeClr val="accent2"/>
            </a:solidFill>
            <a:ln>
              <a:solidFill>
                <a:schemeClr val="tx1"/>
              </a:solidFill>
            </a:ln>
            <a:effectLst/>
          </c:spPr>
          <c:invertIfNegative val="0"/>
          <c:cat>
            <c:strRef>
              <c:f>perfBarPlots!$A$29:$A$33</c:f>
              <c:strCache>
                <c:ptCount val="5"/>
                <c:pt idx="0">
                  <c:v>Fault-0</c:v>
                </c:pt>
                <c:pt idx="1">
                  <c:v>Fault-1</c:v>
                </c:pt>
                <c:pt idx="2">
                  <c:v>Fault-4</c:v>
                </c:pt>
                <c:pt idx="3">
                  <c:v>Fault-8</c:v>
                </c:pt>
                <c:pt idx="4">
                  <c:v>Fault-12</c:v>
                </c:pt>
              </c:strCache>
            </c:strRef>
          </c:cat>
          <c:val>
            <c:numRef>
              <c:f>perfBarPlots!$C$29:$C$33</c:f>
              <c:numCache>
                <c:formatCode>General</c:formatCode>
                <c:ptCount val="5"/>
                <c:pt idx="0">
                  <c:v>0.16</c:v>
                </c:pt>
                <c:pt idx="1">
                  <c:v>0.15399999999999997</c:v>
                </c:pt>
                <c:pt idx="2">
                  <c:v>0.13000000000000003</c:v>
                </c:pt>
                <c:pt idx="3">
                  <c:v>0.11200000000000002</c:v>
                </c:pt>
                <c:pt idx="4">
                  <c:v>9.4666666666666677E-2</c:v>
                </c:pt>
              </c:numCache>
            </c:numRef>
          </c:val>
          <c:extLst>
            <c:ext xmlns:c16="http://schemas.microsoft.com/office/drawing/2014/chart" uri="{C3380CC4-5D6E-409C-BE32-E72D297353CC}">
              <c16:uniqueId val="{00000001-6C05-4B05-AA8D-039D5CDF78AA}"/>
            </c:ext>
          </c:extLst>
        </c:ser>
        <c:ser>
          <c:idx val="2"/>
          <c:order val="2"/>
          <c:tx>
            <c:strRef>
              <c:f>perfBarPlots!$D$28</c:f>
              <c:strCache>
                <c:ptCount val="1"/>
                <c:pt idx="0">
                  <c:v>Drain-32768</c:v>
                </c:pt>
              </c:strCache>
            </c:strRef>
          </c:tx>
          <c:spPr>
            <a:solidFill>
              <a:schemeClr val="accent3"/>
            </a:solidFill>
            <a:ln>
              <a:solidFill>
                <a:schemeClr val="tx1"/>
              </a:solidFill>
            </a:ln>
            <a:effectLst/>
          </c:spPr>
          <c:invertIfNegative val="0"/>
          <c:cat>
            <c:strRef>
              <c:f>perfBarPlots!$A$29:$A$33</c:f>
              <c:strCache>
                <c:ptCount val="5"/>
                <c:pt idx="0">
                  <c:v>Fault-0</c:v>
                </c:pt>
                <c:pt idx="1">
                  <c:v>Fault-1</c:v>
                </c:pt>
                <c:pt idx="2">
                  <c:v>Fault-4</c:v>
                </c:pt>
                <c:pt idx="3">
                  <c:v>Fault-8</c:v>
                </c:pt>
                <c:pt idx="4">
                  <c:v>Fault-12</c:v>
                </c:pt>
              </c:strCache>
            </c:strRef>
          </c:cat>
          <c:val>
            <c:numRef>
              <c:f>perfBarPlots!$D$29:$D$33</c:f>
              <c:numCache>
                <c:formatCode>General</c:formatCode>
                <c:ptCount val="5"/>
                <c:pt idx="0">
                  <c:v>0.16</c:v>
                </c:pt>
                <c:pt idx="1">
                  <c:v>0.14888888888900001</c:v>
                </c:pt>
                <c:pt idx="2">
                  <c:v>0.12888888888899999</c:v>
                </c:pt>
                <c:pt idx="3">
                  <c:v>0.11</c:v>
                </c:pt>
                <c:pt idx="4">
                  <c:v>9.5714285714300004E-2</c:v>
                </c:pt>
              </c:numCache>
            </c:numRef>
          </c:val>
          <c:extLst>
            <c:ext xmlns:c16="http://schemas.microsoft.com/office/drawing/2014/chart" uri="{C3380CC4-5D6E-409C-BE32-E72D297353CC}">
              <c16:uniqueId val="{00000002-6C05-4B05-AA8D-039D5CDF78AA}"/>
            </c:ext>
          </c:extLst>
        </c:ser>
        <c:ser>
          <c:idx val="3"/>
          <c:order val="3"/>
          <c:tx>
            <c:strRef>
              <c:f>perfBarPlots!$E$28</c:f>
              <c:strCache>
                <c:ptCount val="1"/>
                <c:pt idx="0">
                  <c:v>Drain-65536</c:v>
                </c:pt>
              </c:strCache>
            </c:strRef>
          </c:tx>
          <c:spPr>
            <a:solidFill>
              <a:schemeClr val="accent4"/>
            </a:solidFill>
            <a:ln>
              <a:solidFill>
                <a:schemeClr val="tx1"/>
              </a:solidFill>
            </a:ln>
            <a:effectLst/>
          </c:spPr>
          <c:invertIfNegative val="0"/>
          <c:cat>
            <c:strRef>
              <c:f>perfBarPlots!$A$29:$A$33</c:f>
              <c:strCache>
                <c:ptCount val="5"/>
                <c:pt idx="0">
                  <c:v>Fault-0</c:v>
                </c:pt>
                <c:pt idx="1">
                  <c:v>Fault-1</c:v>
                </c:pt>
                <c:pt idx="2">
                  <c:v>Fault-4</c:v>
                </c:pt>
                <c:pt idx="3">
                  <c:v>Fault-8</c:v>
                </c:pt>
                <c:pt idx="4">
                  <c:v>Fault-12</c:v>
                </c:pt>
              </c:strCache>
            </c:strRef>
          </c:cat>
          <c:val>
            <c:numRef>
              <c:f>perfBarPlots!$E$29:$E$33</c:f>
              <c:numCache>
                <c:formatCode>General</c:formatCode>
                <c:ptCount val="5"/>
                <c:pt idx="0">
                  <c:v>0.16</c:v>
                </c:pt>
                <c:pt idx="1">
                  <c:v>0.14888888888900001</c:v>
                </c:pt>
                <c:pt idx="2">
                  <c:v>0.12888888888899999</c:v>
                </c:pt>
                <c:pt idx="3">
                  <c:v>0.11</c:v>
                </c:pt>
                <c:pt idx="4">
                  <c:v>9.5714285714300004E-2</c:v>
                </c:pt>
              </c:numCache>
            </c:numRef>
          </c:val>
          <c:extLst>
            <c:ext xmlns:c16="http://schemas.microsoft.com/office/drawing/2014/chart" uri="{C3380CC4-5D6E-409C-BE32-E72D297353CC}">
              <c16:uniqueId val="{00000003-6C05-4B05-AA8D-039D5CDF78AA}"/>
            </c:ext>
          </c:extLst>
        </c:ser>
        <c:dLbls>
          <c:showLegendKey val="0"/>
          <c:showVal val="0"/>
          <c:showCatName val="0"/>
          <c:showSerName val="0"/>
          <c:showPercent val="0"/>
          <c:showBubbleSize val="0"/>
        </c:dLbls>
        <c:gapWidth val="100"/>
        <c:overlap val="-1"/>
        <c:axId val="1778881328"/>
        <c:axId val="1977036176"/>
      </c:barChart>
      <c:catAx>
        <c:axId val="177888132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977036176"/>
        <c:crosses val="autoZero"/>
        <c:auto val="1"/>
        <c:lblAlgn val="ctr"/>
        <c:lblOffset val="100"/>
        <c:noMultiLvlLbl val="0"/>
      </c:catAx>
      <c:valAx>
        <c:axId val="1977036176"/>
        <c:scaling>
          <c:orientation val="minMax"/>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solidFill>
                      <a:sysClr val="windowText" lastClr="000000"/>
                    </a:solidFill>
                  </a:rPr>
                  <a:t>Saturation</a:t>
                </a:r>
                <a:r>
                  <a:rPr lang="en-US" sz="1600" baseline="0">
                    <a:solidFill>
                      <a:sysClr val="windowText" lastClr="000000"/>
                    </a:solidFill>
                  </a:rPr>
                  <a:t> Throughput</a:t>
                </a:r>
                <a:endParaRPr lang="en-US" sz="1600">
                  <a:solidFill>
                    <a:sysClr val="windowText" lastClr="000000"/>
                  </a:solidFill>
                </a:endParaRPr>
              </a:p>
            </c:rich>
          </c:tx>
          <c:layout>
            <c:manualLayout>
              <c:xMode val="edge"/>
              <c:yMode val="edge"/>
              <c:x val="1.7905214201715508E-3"/>
              <c:y val="0.1276636301318951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778881328"/>
        <c:crosses val="autoZero"/>
        <c:crossBetween val="between"/>
      </c:valAx>
      <c:spPr>
        <a:noFill/>
        <a:ln>
          <a:noFill/>
        </a:ln>
        <a:effectLst/>
      </c:spPr>
    </c:plotArea>
    <c:legend>
      <c:legendPos val="b"/>
      <c:layout>
        <c:manualLayout>
          <c:xMode val="edge"/>
          <c:yMode val="edge"/>
          <c:x val="0.10979000948473693"/>
          <c:y val="3.2406465796941336E-3"/>
          <c:w val="0.86130366955293258"/>
          <c:h val="0.11607054653223697"/>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ysClr val="windowText" lastClr="000000"/>
                </a:solidFill>
              </a:rPr>
              <a:t>Transpose</a:t>
            </a:r>
          </a:p>
          <a:p>
            <a:pPr>
              <a:defRPr/>
            </a:pPr>
            <a:r>
              <a:rPr lang="en-US" sz="1400">
                <a:solidFill>
                  <a:sysClr val="windowText" lastClr="000000"/>
                </a:solidFill>
              </a:rPr>
              <a:t>64 nodes</a:t>
            </a:r>
          </a:p>
          <a:p>
            <a:pPr>
              <a:defRPr/>
            </a:pPr>
            <a:r>
              <a:rPr lang="en-US" sz="1400">
                <a:solidFill>
                  <a:sysClr val="windowText" lastClr="000000"/>
                </a:solidFill>
              </a:rPr>
              <a:t>VC-2</a:t>
            </a:r>
          </a:p>
        </c:rich>
      </c:tx>
      <c:layout>
        <c:manualLayout>
          <c:xMode val="edge"/>
          <c:yMode val="edge"/>
          <c:x val="0.46999591833591325"/>
          <c:y val="7.14019028318796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64113316236552"/>
          <c:y val="0.17502333041703122"/>
          <c:w val="0.8625120973849113"/>
          <c:h val="0.68291302128900544"/>
        </c:manualLayout>
      </c:layout>
      <c:barChart>
        <c:barDir val="col"/>
        <c:grouping val="clustered"/>
        <c:varyColors val="0"/>
        <c:ser>
          <c:idx val="0"/>
          <c:order val="0"/>
          <c:tx>
            <c:strRef>
              <c:f>perfBarPlots!$B$41</c:f>
              <c:strCache>
                <c:ptCount val="1"/>
                <c:pt idx="0">
                  <c:v>escapeVC</c:v>
                </c:pt>
              </c:strCache>
            </c:strRef>
          </c:tx>
          <c:spPr>
            <a:solidFill>
              <a:schemeClr val="accent1"/>
            </a:solidFill>
            <a:ln>
              <a:solidFill>
                <a:schemeClr val="tx1"/>
              </a:solidFill>
            </a:ln>
            <a:effectLst/>
          </c:spPr>
          <c:invertIfNegative val="0"/>
          <c:cat>
            <c:strRef>
              <c:f>perfBarPlots!$A$42:$A$46</c:f>
              <c:strCache>
                <c:ptCount val="5"/>
                <c:pt idx="0">
                  <c:v>Fault-0</c:v>
                </c:pt>
                <c:pt idx="1">
                  <c:v>Fault-1</c:v>
                </c:pt>
                <c:pt idx="2">
                  <c:v>Fault-4</c:v>
                </c:pt>
                <c:pt idx="3">
                  <c:v>Fault-8</c:v>
                </c:pt>
                <c:pt idx="4">
                  <c:v>Fault-12</c:v>
                </c:pt>
              </c:strCache>
            </c:strRef>
          </c:cat>
          <c:val>
            <c:numRef>
              <c:f>perfBarPlots!$B$42:$B$46</c:f>
              <c:numCache>
                <c:formatCode>General</c:formatCode>
                <c:ptCount val="5"/>
                <c:pt idx="0">
                  <c:v>0.08</c:v>
                </c:pt>
                <c:pt idx="1">
                  <c:v>0.08</c:v>
                </c:pt>
                <c:pt idx="2">
                  <c:v>0.08</c:v>
                </c:pt>
                <c:pt idx="3">
                  <c:v>0.06</c:v>
                </c:pt>
                <c:pt idx="4">
                  <c:v>0.06</c:v>
                </c:pt>
              </c:numCache>
            </c:numRef>
          </c:val>
          <c:extLst>
            <c:ext xmlns:c16="http://schemas.microsoft.com/office/drawing/2014/chart" uri="{C3380CC4-5D6E-409C-BE32-E72D297353CC}">
              <c16:uniqueId val="{00000000-0166-4E6D-99EA-6F9192267867}"/>
            </c:ext>
          </c:extLst>
        </c:ser>
        <c:ser>
          <c:idx val="1"/>
          <c:order val="1"/>
          <c:tx>
            <c:strRef>
              <c:f>perfBarPlots!$C$41</c:f>
              <c:strCache>
                <c:ptCount val="1"/>
                <c:pt idx="0">
                  <c:v>SPIN-1024</c:v>
                </c:pt>
              </c:strCache>
            </c:strRef>
          </c:tx>
          <c:spPr>
            <a:solidFill>
              <a:schemeClr val="accent2"/>
            </a:solidFill>
            <a:ln>
              <a:solidFill>
                <a:schemeClr val="tx1"/>
              </a:solidFill>
            </a:ln>
            <a:effectLst/>
          </c:spPr>
          <c:invertIfNegative val="0"/>
          <c:cat>
            <c:strRef>
              <c:f>perfBarPlots!$A$42:$A$46</c:f>
              <c:strCache>
                <c:ptCount val="5"/>
                <c:pt idx="0">
                  <c:v>Fault-0</c:v>
                </c:pt>
                <c:pt idx="1">
                  <c:v>Fault-1</c:v>
                </c:pt>
                <c:pt idx="2">
                  <c:v>Fault-4</c:v>
                </c:pt>
                <c:pt idx="3">
                  <c:v>Fault-8</c:v>
                </c:pt>
                <c:pt idx="4">
                  <c:v>Fault-12</c:v>
                </c:pt>
              </c:strCache>
            </c:strRef>
          </c:cat>
          <c:val>
            <c:numRef>
              <c:f>perfBarPlots!$C$42:$C$46</c:f>
              <c:numCache>
                <c:formatCode>General</c:formatCode>
                <c:ptCount val="5"/>
                <c:pt idx="0">
                  <c:v>0.18</c:v>
                </c:pt>
                <c:pt idx="1">
                  <c:v>0.17199999999999999</c:v>
                </c:pt>
                <c:pt idx="2">
                  <c:v>0.14999999999999997</c:v>
                </c:pt>
                <c:pt idx="3">
                  <c:v>0.12600000000000003</c:v>
                </c:pt>
                <c:pt idx="4">
                  <c:v>0.1066666666666667</c:v>
                </c:pt>
              </c:numCache>
            </c:numRef>
          </c:val>
          <c:extLst>
            <c:ext xmlns:c16="http://schemas.microsoft.com/office/drawing/2014/chart" uri="{C3380CC4-5D6E-409C-BE32-E72D297353CC}">
              <c16:uniqueId val="{00000001-0166-4E6D-99EA-6F9192267867}"/>
            </c:ext>
          </c:extLst>
        </c:ser>
        <c:ser>
          <c:idx val="2"/>
          <c:order val="2"/>
          <c:tx>
            <c:strRef>
              <c:f>perfBarPlots!$D$41</c:f>
              <c:strCache>
                <c:ptCount val="1"/>
                <c:pt idx="0">
                  <c:v>Drain-32768</c:v>
                </c:pt>
              </c:strCache>
            </c:strRef>
          </c:tx>
          <c:spPr>
            <a:solidFill>
              <a:schemeClr val="accent3"/>
            </a:solidFill>
            <a:ln>
              <a:solidFill>
                <a:schemeClr val="tx1"/>
              </a:solidFill>
            </a:ln>
            <a:effectLst/>
          </c:spPr>
          <c:invertIfNegative val="0"/>
          <c:cat>
            <c:strRef>
              <c:f>perfBarPlots!$A$42:$A$46</c:f>
              <c:strCache>
                <c:ptCount val="5"/>
                <c:pt idx="0">
                  <c:v>Fault-0</c:v>
                </c:pt>
                <c:pt idx="1">
                  <c:v>Fault-1</c:v>
                </c:pt>
                <c:pt idx="2">
                  <c:v>Fault-4</c:v>
                </c:pt>
                <c:pt idx="3">
                  <c:v>Fault-8</c:v>
                </c:pt>
                <c:pt idx="4">
                  <c:v>Fault-12</c:v>
                </c:pt>
              </c:strCache>
            </c:strRef>
          </c:cat>
          <c:val>
            <c:numRef>
              <c:f>perfBarPlots!$D$42:$D$46</c:f>
              <c:numCache>
                <c:formatCode>General</c:formatCode>
                <c:ptCount val="5"/>
                <c:pt idx="0">
                  <c:v>0.18</c:v>
                </c:pt>
                <c:pt idx="1">
                  <c:v>0.168888888889</c:v>
                </c:pt>
                <c:pt idx="2">
                  <c:v>0.14666666666700001</c:v>
                </c:pt>
                <c:pt idx="3">
                  <c:v>0.125</c:v>
                </c:pt>
                <c:pt idx="4">
                  <c:v>0.101428571429</c:v>
                </c:pt>
              </c:numCache>
            </c:numRef>
          </c:val>
          <c:extLst>
            <c:ext xmlns:c16="http://schemas.microsoft.com/office/drawing/2014/chart" uri="{C3380CC4-5D6E-409C-BE32-E72D297353CC}">
              <c16:uniqueId val="{00000002-0166-4E6D-99EA-6F9192267867}"/>
            </c:ext>
          </c:extLst>
        </c:ser>
        <c:ser>
          <c:idx val="3"/>
          <c:order val="3"/>
          <c:tx>
            <c:strRef>
              <c:f>perfBarPlots!$E$41</c:f>
              <c:strCache>
                <c:ptCount val="1"/>
                <c:pt idx="0">
                  <c:v>Drain-65536</c:v>
                </c:pt>
              </c:strCache>
            </c:strRef>
          </c:tx>
          <c:spPr>
            <a:solidFill>
              <a:schemeClr val="accent4"/>
            </a:solidFill>
            <a:ln>
              <a:solidFill>
                <a:schemeClr val="tx1"/>
              </a:solidFill>
            </a:ln>
            <a:effectLst/>
          </c:spPr>
          <c:invertIfNegative val="0"/>
          <c:cat>
            <c:strRef>
              <c:f>perfBarPlots!$A$42:$A$46</c:f>
              <c:strCache>
                <c:ptCount val="5"/>
                <c:pt idx="0">
                  <c:v>Fault-0</c:v>
                </c:pt>
                <c:pt idx="1">
                  <c:v>Fault-1</c:v>
                </c:pt>
                <c:pt idx="2">
                  <c:v>Fault-4</c:v>
                </c:pt>
                <c:pt idx="3">
                  <c:v>Fault-8</c:v>
                </c:pt>
                <c:pt idx="4">
                  <c:v>Fault-12</c:v>
                </c:pt>
              </c:strCache>
            </c:strRef>
          </c:cat>
          <c:val>
            <c:numRef>
              <c:f>perfBarPlots!$E$42:$E$46</c:f>
              <c:numCache>
                <c:formatCode>General</c:formatCode>
                <c:ptCount val="5"/>
                <c:pt idx="0">
                  <c:v>0.18</c:v>
                </c:pt>
                <c:pt idx="1">
                  <c:v>0.166666666667</c:v>
                </c:pt>
                <c:pt idx="2">
                  <c:v>0.14399999999999999</c:v>
                </c:pt>
                <c:pt idx="3">
                  <c:v>0.125</c:v>
                </c:pt>
                <c:pt idx="4">
                  <c:v>0.101428571429</c:v>
                </c:pt>
              </c:numCache>
            </c:numRef>
          </c:val>
          <c:extLst>
            <c:ext xmlns:c16="http://schemas.microsoft.com/office/drawing/2014/chart" uri="{C3380CC4-5D6E-409C-BE32-E72D297353CC}">
              <c16:uniqueId val="{00000003-0166-4E6D-99EA-6F9192267867}"/>
            </c:ext>
          </c:extLst>
        </c:ser>
        <c:dLbls>
          <c:showLegendKey val="0"/>
          <c:showVal val="0"/>
          <c:showCatName val="0"/>
          <c:showSerName val="0"/>
          <c:showPercent val="0"/>
          <c:showBubbleSize val="0"/>
        </c:dLbls>
        <c:gapWidth val="100"/>
        <c:overlap val="-1"/>
        <c:axId val="220688688"/>
        <c:axId val="1776446160"/>
      </c:barChart>
      <c:catAx>
        <c:axId val="220688688"/>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776446160"/>
        <c:crosses val="autoZero"/>
        <c:auto val="1"/>
        <c:lblAlgn val="ctr"/>
        <c:lblOffset val="100"/>
        <c:noMultiLvlLbl val="0"/>
      </c:catAx>
      <c:valAx>
        <c:axId val="177644616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rPr>
                  <a:t>Saturation</a:t>
                </a:r>
                <a:r>
                  <a:rPr lang="en-US" sz="1600" baseline="0">
                    <a:solidFill>
                      <a:sysClr val="windowText" lastClr="000000"/>
                    </a:solidFill>
                  </a:rPr>
                  <a:t> Throughput</a:t>
                </a:r>
                <a:endParaRPr lang="en-US" sz="1600">
                  <a:solidFill>
                    <a:sysClr val="windowText" lastClr="000000"/>
                  </a:solidFill>
                </a:endParaRPr>
              </a:p>
            </c:rich>
          </c:tx>
          <c:layout>
            <c:manualLayout>
              <c:xMode val="edge"/>
              <c:yMode val="edge"/>
              <c:x val="5.9479343955928295E-3"/>
              <c:y val="0.133356663750364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20688688"/>
        <c:crosses val="autoZero"/>
        <c:crossBetween val="between"/>
      </c:valAx>
      <c:spPr>
        <a:noFill/>
        <a:ln>
          <a:noFill/>
        </a:ln>
        <a:effectLst/>
      </c:spPr>
    </c:plotArea>
    <c:legend>
      <c:legendPos val="b"/>
      <c:layout>
        <c:manualLayout>
          <c:xMode val="edge"/>
          <c:yMode val="edge"/>
          <c:x val="8.0479698213566014E-2"/>
          <c:y val="3.7372537974228537E-3"/>
          <c:w val="0.88386815326520296"/>
          <c:h val="9.1774318901979013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8x8 Mesh</a:t>
            </a:r>
          </a:p>
          <a:p>
            <a:pPr>
              <a:defRPr/>
            </a:pPr>
            <a:r>
              <a:rPr lang="en-US" sz="1400" dirty="0">
                <a:solidFill>
                  <a:schemeClr val="tx1"/>
                </a:solidFill>
              </a:rPr>
              <a:t>Shuffle</a:t>
            </a:r>
          </a:p>
        </c:rich>
      </c:tx>
      <c:layout>
        <c:manualLayout>
          <c:xMode val="edge"/>
          <c:yMode val="edge"/>
          <c:x val="0.70066949552098068"/>
          <c:y val="0.3561624393359405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89259842519685"/>
          <c:y val="0.19328951433879984"/>
          <c:w val="0.82965958714620136"/>
          <c:h val="0.6305123788700201"/>
        </c:manualLayout>
      </c:layout>
      <c:scatterChart>
        <c:scatterStyle val="lineMarker"/>
        <c:varyColors val="0"/>
        <c:ser>
          <c:idx val="0"/>
          <c:order val="0"/>
          <c:tx>
            <c:strRef>
              <c:f>defense_presentation!$N$4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defense_presentation!$N$5:$N$29</c:f>
              <c:numCache>
                <c:formatCode>General</c:formatCode>
                <c:ptCount val="25"/>
                <c:pt idx="0">
                  <c:v>13.055462</c:v>
                </c:pt>
                <c:pt idx="1">
                  <c:v>13.090443</c:v>
                </c:pt>
                <c:pt idx="2">
                  <c:v>13.132626999999999</c:v>
                </c:pt>
                <c:pt idx="3">
                  <c:v>13.18322</c:v>
                </c:pt>
                <c:pt idx="4">
                  <c:v>13.252936999999999</c:v>
                </c:pt>
                <c:pt idx="5">
                  <c:v>13.344491</c:v>
                </c:pt>
                <c:pt idx="6">
                  <c:v>13.47758</c:v>
                </c:pt>
                <c:pt idx="7">
                  <c:v>13.6767</c:v>
                </c:pt>
                <c:pt idx="8">
                  <c:v>14.051045999999999</c:v>
                </c:pt>
                <c:pt idx="9">
                  <c:v>15.004991</c:v>
                </c:pt>
                <c:pt idx="10">
                  <c:v>24.333100999999999</c:v>
                </c:pt>
                <c:pt idx="11">
                  <c:v>2344.5924329999998</c:v>
                </c:pt>
                <c:pt idx="12">
                  <c:v>4387.8568130000003</c:v>
                </c:pt>
                <c:pt idx="13">
                  <c:v>6009.6387699999996</c:v>
                </c:pt>
                <c:pt idx="14">
                  <c:v>7149.3183710000003</c:v>
                </c:pt>
                <c:pt idx="15">
                  <c:v>8187.3749500000004</c:v>
                </c:pt>
              </c:numCache>
            </c:numRef>
          </c:yVal>
          <c:smooth val="0"/>
          <c:extLst>
            <c:ext xmlns:c16="http://schemas.microsoft.com/office/drawing/2014/chart" uri="{C3380CC4-5D6E-409C-BE32-E72D297353CC}">
              <c16:uniqueId val="{00000000-8F05-4AFF-9716-778A60DA81EC}"/>
            </c:ext>
          </c:extLst>
        </c:ser>
        <c:ser>
          <c:idx val="1"/>
          <c:order val="1"/>
          <c:tx>
            <c:strRef>
              <c:f>defense_presentation!$O$4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defense_presentation!$O$5:$O$29</c:f>
              <c:numCache>
                <c:formatCode>General</c:formatCode>
                <c:ptCount val="25"/>
                <c:pt idx="0">
                  <c:v>13.056936</c:v>
                </c:pt>
                <c:pt idx="1">
                  <c:v>13.096759</c:v>
                </c:pt>
                <c:pt idx="2">
                  <c:v>13.142697999999999</c:v>
                </c:pt>
                <c:pt idx="3">
                  <c:v>13.198432</c:v>
                </c:pt>
                <c:pt idx="4">
                  <c:v>13.275138999999999</c:v>
                </c:pt>
                <c:pt idx="5">
                  <c:v>13.374584</c:v>
                </c:pt>
                <c:pt idx="6">
                  <c:v>13.523346999999999</c:v>
                </c:pt>
                <c:pt idx="7">
                  <c:v>13.765724000000001</c:v>
                </c:pt>
                <c:pt idx="8">
                  <c:v>14.462968</c:v>
                </c:pt>
                <c:pt idx="9">
                  <c:v>270.753355</c:v>
                </c:pt>
                <c:pt idx="10">
                  <c:v>3369.2477140000001</c:v>
                </c:pt>
                <c:pt idx="11">
                  <c:v>4936.4573819999996</c:v>
                </c:pt>
                <c:pt idx="12">
                  <c:v>5578.4070709999996</c:v>
                </c:pt>
                <c:pt idx="13">
                  <c:v>6248.9391439999999</c:v>
                </c:pt>
                <c:pt idx="14">
                  <c:v>6749.3591329999999</c:v>
                </c:pt>
                <c:pt idx="15">
                  <c:v>7318.3031870000004</c:v>
                </c:pt>
              </c:numCache>
            </c:numRef>
          </c:yVal>
          <c:smooth val="0"/>
          <c:extLst>
            <c:ext xmlns:c16="http://schemas.microsoft.com/office/drawing/2014/chart" uri="{C3380CC4-5D6E-409C-BE32-E72D297353CC}">
              <c16:uniqueId val="{00000001-8F05-4AFF-9716-778A60DA81EC}"/>
            </c:ext>
          </c:extLst>
        </c:ser>
        <c:ser>
          <c:idx val="2"/>
          <c:order val="2"/>
          <c:tx>
            <c:strRef>
              <c:f>defense_presentation!$P$4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defense_presentation!$P$5:$P$29</c:f>
              <c:numCache>
                <c:formatCode>General</c:formatCode>
                <c:ptCount val="25"/>
                <c:pt idx="0">
                  <c:v>13.059393</c:v>
                </c:pt>
                <c:pt idx="1">
                  <c:v>13.100341999999999</c:v>
                </c:pt>
                <c:pt idx="2">
                  <c:v>13.146773</c:v>
                </c:pt>
                <c:pt idx="3">
                  <c:v>13.203645</c:v>
                </c:pt>
                <c:pt idx="4">
                  <c:v>13.279795999999999</c:v>
                </c:pt>
                <c:pt idx="5">
                  <c:v>13.376382</c:v>
                </c:pt>
                <c:pt idx="6">
                  <c:v>13.508346</c:v>
                </c:pt>
                <c:pt idx="7">
                  <c:v>13.696350000000001</c:v>
                </c:pt>
                <c:pt idx="8">
                  <c:v>3253.6676940000002</c:v>
                </c:pt>
                <c:pt idx="9">
                  <c:v>6170.2838810000003</c:v>
                </c:pt>
                <c:pt idx="10">
                  <c:v>7203.8125470000004</c:v>
                </c:pt>
                <c:pt idx="11">
                  <c:v>8383.5611449999997</c:v>
                </c:pt>
                <c:pt idx="12">
                  <c:v>8847.5036510000009</c:v>
                </c:pt>
                <c:pt idx="13">
                  <c:v>9478.3957680000003</c:v>
                </c:pt>
                <c:pt idx="14">
                  <c:v>10157.542176000001</c:v>
                </c:pt>
                <c:pt idx="15">
                  <c:v>10361.370983000001</c:v>
                </c:pt>
              </c:numCache>
            </c:numRef>
          </c:yVal>
          <c:smooth val="0"/>
          <c:extLst>
            <c:ext xmlns:c16="http://schemas.microsoft.com/office/drawing/2014/chart" uri="{C3380CC4-5D6E-409C-BE32-E72D297353CC}">
              <c16:uniqueId val="{00000002-8F05-4AFF-9716-778A60DA81EC}"/>
            </c:ext>
          </c:extLst>
        </c:ser>
        <c:ser>
          <c:idx val="3"/>
          <c:order val="3"/>
          <c:tx>
            <c:strRef>
              <c:f>defense_presentation!$Q$4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defense_presentation!$Q$5:$Q$29</c:f>
              <c:numCache>
                <c:formatCode>General</c:formatCode>
                <c:ptCount val="25"/>
                <c:pt idx="0">
                  <c:v>13.055789000000001</c:v>
                </c:pt>
                <c:pt idx="1">
                  <c:v>13.090657999999999</c:v>
                </c:pt>
                <c:pt idx="2">
                  <c:v>13.133834</c:v>
                </c:pt>
                <c:pt idx="3">
                  <c:v>13.185518</c:v>
                </c:pt>
                <c:pt idx="4">
                  <c:v>13.257694000000001</c:v>
                </c:pt>
                <c:pt idx="5">
                  <c:v>13.353543999999999</c:v>
                </c:pt>
                <c:pt idx="6">
                  <c:v>13.492113</c:v>
                </c:pt>
                <c:pt idx="7">
                  <c:v>13.707174</c:v>
                </c:pt>
                <c:pt idx="8">
                  <c:v>14.143000000000001</c:v>
                </c:pt>
                <c:pt idx="9">
                  <c:v>17.132023</c:v>
                </c:pt>
                <c:pt idx="10">
                  <c:v>571.85149100000001</c:v>
                </c:pt>
                <c:pt idx="11">
                  <c:v>1677.166821</c:v>
                </c:pt>
                <c:pt idx="12">
                  <c:v>2783.9624920000001</c:v>
                </c:pt>
                <c:pt idx="13">
                  <c:v>4130.6942259999996</c:v>
                </c:pt>
                <c:pt idx="14">
                  <c:v>4838.5401730000003</c:v>
                </c:pt>
                <c:pt idx="15">
                  <c:v>5528.2919659999998</c:v>
                </c:pt>
              </c:numCache>
            </c:numRef>
          </c:yVal>
          <c:smooth val="0"/>
          <c:extLst>
            <c:ext xmlns:c16="http://schemas.microsoft.com/office/drawing/2014/chart" uri="{C3380CC4-5D6E-409C-BE32-E72D297353CC}">
              <c16:uniqueId val="{00000003-8F05-4AFF-9716-778A60DA81EC}"/>
            </c:ext>
          </c:extLst>
        </c:ser>
        <c:ser>
          <c:idx val="4"/>
          <c:order val="4"/>
          <c:tx>
            <c:strRef>
              <c:f>defense_presentation!$R$4</c:f>
              <c:strCache>
                <c:ptCount val="1"/>
                <c:pt idx="0">
                  <c:v>DRAIN</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defense_presentation!$R$5:$R$29</c:f>
              <c:numCache>
                <c:formatCode>General</c:formatCode>
                <c:ptCount val="25"/>
                <c:pt idx="0">
                  <c:v>13.109067</c:v>
                </c:pt>
                <c:pt idx="1">
                  <c:v>13.148588</c:v>
                </c:pt>
                <c:pt idx="2">
                  <c:v>13.197917</c:v>
                </c:pt>
                <c:pt idx="3">
                  <c:v>13.253633000000001</c:v>
                </c:pt>
                <c:pt idx="4">
                  <c:v>13.324036</c:v>
                </c:pt>
                <c:pt idx="5">
                  <c:v>13.406575</c:v>
                </c:pt>
                <c:pt idx="6">
                  <c:v>13.510049</c:v>
                </c:pt>
                <c:pt idx="7">
                  <c:v>13.625629999999999</c:v>
                </c:pt>
                <c:pt idx="8">
                  <c:v>13.771469</c:v>
                </c:pt>
                <c:pt idx="9">
                  <c:v>13.947995000000001</c:v>
                </c:pt>
                <c:pt idx="10">
                  <c:v>14.164213999999999</c:v>
                </c:pt>
                <c:pt idx="11">
                  <c:v>14.448834</c:v>
                </c:pt>
                <c:pt idx="12">
                  <c:v>14.843714</c:v>
                </c:pt>
                <c:pt idx="13">
                  <c:v>15.540900000000001</c:v>
                </c:pt>
                <c:pt idx="14">
                  <c:v>17.630230999999998</c:v>
                </c:pt>
                <c:pt idx="15">
                  <c:v>257.03857900000003</c:v>
                </c:pt>
                <c:pt idx="16">
                  <c:v>623.06712600000003</c:v>
                </c:pt>
                <c:pt idx="17">
                  <c:v>828.78118900000004</c:v>
                </c:pt>
                <c:pt idx="18">
                  <c:v>977.25586999999996</c:v>
                </c:pt>
                <c:pt idx="19">
                  <c:v>1063.657598</c:v>
                </c:pt>
                <c:pt idx="20">
                  <c:v>1077.988838</c:v>
                </c:pt>
                <c:pt idx="21">
                  <c:v>1092.9766480000001</c:v>
                </c:pt>
                <c:pt idx="22">
                  <c:v>1156.2063450000001</c:v>
                </c:pt>
                <c:pt idx="23">
                  <c:v>1211.0887290000001</c:v>
                </c:pt>
                <c:pt idx="24">
                  <c:v>1299.6186070000001</c:v>
                </c:pt>
              </c:numCache>
            </c:numRef>
          </c:yVal>
          <c:smooth val="0"/>
          <c:extLst>
            <c:ext xmlns:c16="http://schemas.microsoft.com/office/drawing/2014/chart" uri="{C3380CC4-5D6E-409C-BE32-E72D297353CC}">
              <c16:uniqueId val="{00000004-8F05-4AFF-9716-778A60DA81EC}"/>
            </c:ext>
          </c:extLst>
        </c:ser>
        <c:ser>
          <c:idx val="5"/>
          <c:order val="5"/>
          <c:tx>
            <c:strRef>
              <c:f>defense_presentation!$S$4</c:f>
              <c:strCache>
                <c:ptCount val="1"/>
                <c:pt idx="0">
                  <c:v>SWAP</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defense_presentation!$S$5:$S$29</c:f>
              <c:numCache>
                <c:formatCode>General</c:formatCode>
                <c:ptCount val="25"/>
                <c:pt idx="0">
                  <c:v>13.060898</c:v>
                </c:pt>
                <c:pt idx="1">
                  <c:v>13.103113</c:v>
                </c:pt>
                <c:pt idx="2">
                  <c:v>13.153563</c:v>
                </c:pt>
                <c:pt idx="3">
                  <c:v>13.211831</c:v>
                </c:pt>
                <c:pt idx="4">
                  <c:v>13.2858</c:v>
                </c:pt>
                <c:pt idx="5">
                  <c:v>13.374261000000001</c:v>
                </c:pt>
                <c:pt idx="6">
                  <c:v>13.485874000000001</c:v>
                </c:pt>
                <c:pt idx="7">
                  <c:v>13.610956</c:v>
                </c:pt>
                <c:pt idx="8">
                  <c:v>13.775677999999999</c:v>
                </c:pt>
                <c:pt idx="9">
                  <c:v>13.962078</c:v>
                </c:pt>
                <c:pt idx="10">
                  <c:v>14.199252</c:v>
                </c:pt>
                <c:pt idx="11">
                  <c:v>14.510581</c:v>
                </c:pt>
                <c:pt idx="12">
                  <c:v>14.913638000000001</c:v>
                </c:pt>
                <c:pt idx="13">
                  <c:v>15.527213</c:v>
                </c:pt>
                <c:pt idx="14">
                  <c:v>16.676399</c:v>
                </c:pt>
                <c:pt idx="15">
                  <c:v>157.42057500000001</c:v>
                </c:pt>
              </c:numCache>
            </c:numRef>
          </c:yVal>
          <c:smooth val="0"/>
          <c:extLst>
            <c:ext xmlns:c16="http://schemas.microsoft.com/office/drawing/2014/chart" uri="{C3380CC4-5D6E-409C-BE32-E72D297353CC}">
              <c16:uniqueId val="{00000005-8F05-4AFF-9716-778A60DA81EC}"/>
            </c:ext>
          </c:extLst>
        </c:ser>
        <c:ser>
          <c:idx val="6"/>
          <c:order val="6"/>
          <c:tx>
            <c:strRef>
              <c:f>defense_presentation!$T$4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defense_presentation!$T$5:$T$29</c:f>
              <c:numCache>
                <c:formatCode>General</c:formatCode>
                <c:ptCount val="25"/>
                <c:pt idx="0">
                  <c:v>13.060501</c:v>
                </c:pt>
                <c:pt idx="1">
                  <c:v>13.103261</c:v>
                </c:pt>
                <c:pt idx="2">
                  <c:v>13.152025999999999</c:v>
                </c:pt>
                <c:pt idx="3">
                  <c:v>13.207262</c:v>
                </c:pt>
                <c:pt idx="4">
                  <c:v>13.278256000000001</c:v>
                </c:pt>
                <c:pt idx="5">
                  <c:v>13.363467999999999</c:v>
                </c:pt>
                <c:pt idx="6">
                  <c:v>13.465892999999999</c:v>
                </c:pt>
                <c:pt idx="7">
                  <c:v>13.580923</c:v>
                </c:pt>
                <c:pt idx="8">
                  <c:v>13.730604</c:v>
                </c:pt>
                <c:pt idx="9">
                  <c:v>13.898929000000001</c:v>
                </c:pt>
                <c:pt idx="10">
                  <c:v>14.110507999999999</c:v>
                </c:pt>
                <c:pt idx="11">
                  <c:v>14.385541999999999</c:v>
                </c:pt>
                <c:pt idx="12">
                  <c:v>14.744543</c:v>
                </c:pt>
                <c:pt idx="13">
                  <c:v>15.267436999999999</c:v>
                </c:pt>
                <c:pt idx="14">
                  <c:v>16.261949999999999</c:v>
                </c:pt>
                <c:pt idx="15">
                  <c:v>198.50612100000001</c:v>
                </c:pt>
                <c:pt idx="16">
                  <c:v>1773.27611</c:v>
                </c:pt>
                <c:pt idx="17">
                  <c:v>3126.1223150000001</c:v>
                </c:pt>
                <c:pt idx="18">
                  <c:v>4752.9684189999998</c:v>
                </c:pt>
              </c:numCache>
            </c:numRef>
          </c:yVal>
          <c:smooth val="0"/>
          <c:extLst>
            <c:ext xmlns:c16="http://schemas.microsoft.com/office/drawing/2014/chart" uri="{C3380CC4-5D6E-409C-BE32-E72D297353CC}">
              <c16:uniqueId val="{00000006-8F05-4AFF-9716-778A60DA81EC}"/>
            </c:ext>
          </c:extLst>
        </c:ser>
        <c:ser>
          <c:idx val="7"/>
          <c:order val="7"/>
          <c:tx>
            <c:strRef>
              <c:f>defense_presentation!$U$4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defense_presentation!$M$5:$M$29</c:f>
              <c:numCache>
                <c:formatCode>General</c:formatCode>
                <c:ptCount val="25"/>
                <c:pt idx="0">
                  <c:v>0.02</c:v>
                </c:pt>
                <c:pt idx="1">
                  <c:v>0.04</c:v>
                </c:pt>
                <c:pt idx="2">
                  <c:v>0.06</c:v>
                </c:pt>
                <c:pt idx="3">
                  <c:v>0.08</c:v>
                </c:pt>
                <c:pt idx="4">
                  <c:v>0.1</c:v>
                </c:pt>
                <c:pt idx="5">
                  <c:v>0.12</c:v>
                </c:pt>
                <c:pt idx="6">
                  <c:v>0.14000000000000001</c:v>
                </c:pt>
                <c:pt idx="7">
                  <c:v>0.16</c:v>
                </c:pt>
                <c:pt idx="8">
                  <c:v>0.18</c:v>
                </c:pt>
                <c:pt idx="9">
                  <c:v>0.2</c:v>
                </c:pt>
                <c:pt idx="10">
                  <c:v>0.22</c:v>
                </c:pt>
                <c:pt idx="11">
                  <c:v>0.24</c:v>
                </c:pt>
                <c:pt idx="12">
                  <c:v>0.26</c:v>
                </c:pt>
                <c:pt idx="13">
                  <c:v>0.28000000000000003</c:v>
                </c:pt>
                <c:pt idx="14">
                  <c:v>0.3</c:v>
                </c:pt>
                <c:pt idx="15">
                  <c:v>0.32</c:v>
                </c:pt>
                <c:pt idx="16">
                  <c:v>0.34</c:v>
                </c:pt>
                <c:pt idx="17">
                  <c:v>0.36</c:v>
                </c:pt>
                <c:pt idx="18">
                  <c:v>0.38</c:v>
                </c:pt>
                <c:pt idx="19">
                  <c:v>0.4</c:v>
                </c:pt>
                <c:pt idx="20">
                  <c:v>0.42</c:v>
                </c:pt>
                <c:pt idx="21">
                  <c:v>0.44</c:v>
                </c:pt>
                <c:pt idx="22">
                  <c:v>0.46</c:v>
                </c:pt>
              </c:numCache>
            </c:numRef>
          </c:xVal>
          <c:yVal>
            <c:numRef>
              <c:f>defense_presentation!$U$5:$U$29</c:f>
              <c:numCache>
                <c:formatCode>General</c:formatCode>
                <c:ptCount val="25"/>
                <c:pt idx="0">
                  <c:v>13.042989</c:v>
                </c:pt>
                <c:pt idx="1">
                  <c:v>13.065777000000001</c:v>
                </c:pt>
                <c:pt idx="2">
                  <c:v>13.094537000000001</c:v>
                </c:pt>
                <c:pt idx="3">
                  <c:v>13.127772999999999</c:v>
                </c:pt>
                <c:pt idx="4">
                  <c:v>13.172406000000001</c:v>
                </c:pt>
                <c:pt idx="5">
                  <c:v>13.225690999999999</c:v>
                </c:pt>
                <c:pt idx="6">
                  <c:v>13.288887000000001</c:v>
                </c:pt>
                <c:pt idx="7">
                  <c:v>13.35558</c:v>
                </c:pt>
                <c:pt idx="8">
                  <c:v>13.43904</c:v>
                </c:pt>
                <c:pt idx="9">
                  <c:v>13.529434</c:v>
                </c:pt>
                <c:pt idx="10">
                  <c:v>13.634347</c:v>
                </c:pt>
                <c:pt idx="11">
                  <c:v>13.752048</c:v>
                </c:pt>
                <c:pt idx="12">
                  <c:v>13.886812000000001</c:v>
                </c:pt>
                <c:pt idx="13">
                  <c:v>14.047269999999999</c:v>
                </c:pt>
                <c:pt idx="14">
                  <c:v>14.222106999999999</c:v>
                </c:pt>
                <c:pt idx="15">
                  <c:v>14.428876000000001</c:v>
                </c:pt>
                <c:pt idx="16">
                  <c:v>14.674992</c:v>
                </c:pt>
                <c:pt idx="17">
                  <c:v>14.969021</c:v>
                </c:pt>
                <c:pt idx="18">
                  <c:v>15.332402</c:v>
                </c:pt>
                <c:pt idx="19">
                  <c:v>15.809946</c:v>
                </c:pt>
                <c:pt idx="20">
                  <c:v>16.513003000000001</c:v>
                </c:pt>
                <c:pt idx="21">
                  <c:v>17.826158</c:v>
                </c:pt>
                <c:pt idx="22">
                  <c:v>64.437569999999994</c:v>
                </c:pt>
                <c:pt idx="23">
                  <c:v>755.94788500000004</c:v>
                </c:pt>
                <c:pt idx="24">
                  <c:v>1752.0984370000001</c:v>
                </c:pt>
              </c:numCache>
            </c:numRef>
          </c:yVal>
          <c:smooth val="0"/>
          <c:extLst>
            <c:ext xmlns:c16="http://schemas.microsoft.com/office/drawing/2014/chart" uri="{C3380CC4-5D6E-409C-BE32-E72D297353CC}">
              <c16:uniqueId val="{00000007-8F05-4AFF-9716-778A60DA81EC}"/>
            </c:ext>
          </c:extLst>
        </c:ser>
        <c:dLbls>
          <c:showLegendKey val="0"/>
          <c:showVal val="0"/>
          <c:showCatName val="0"/>
          <c:showSerName val="0"/>
          <c:showPercent val="0"/>
          <c:showBubbleSize val="0"/>
        </c:dLbls>
        <c:axId val="-2099134480"/>
        <c:axId val="-2104942048"/>
      </c:scatterChart>
      <c:valAx>
        <c:axId val="-2099134480"/>
        <c:scaling>
          <c:orientation val="minMax"/>
          <c:max val="0.46"/>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27934508186476692"/>
              <c:y val="0.9156516920303755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0.1"/>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2.0623401182440228E-3"/>
              <c:y val="0.1557955225223665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0"/>
          <c:y val="1.4900051382010248E-4"/>
          <c:w val="1"/>
          <c:h val="0.1807027508031030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chemeClr val="tx1"/>
                </a:solidFill>
              </a:rPr>
              <a:t>16x16 Mesh</a:t>
            </a:r>
          </a:p>
          <a:p>
            <a:pPr>
              <a:defRPr/>
            </a:pPr>
            <a:r>
              <a:rPr lang="en-US" sz="1400" dirty="0">
                <a:solidFill>
                  <a:schemeClr val="tx1"/>
                </a:solidFill>
              </a:rPr>
              <a:t>Shuffle</a:t>
            </a:r>
          </a:p>
        </c:rich>
      </c:tx>
      <c:layout>
        <c:manualLayout>
          <c:xMode val="edge"/>
          <c:yMode val="edge"/>
          <c:x val="0.66917841912762932"/>
          <c:y val="0.2602595308952882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98006575813267"/>
          <c:y val="0.15560924183188099"/>
          <c:w val="0.85536125758068393"/>
          <c:h val="0.66819300646436408"/>
        </c:manualLayout>
      </c:layout>
      <c:scatterChart>
        <c:scatterStyle val="lineMarker"/>
        <c:varyColors val="0"/>
        <c:ser>
          <c:idx val="0"/>
          <c:order val="0"/>
          <c:tx>
            <c:strRef>
              <c:f>defense_presentation!$Z$4</c:f>
              <c:strCache>
                <c:ptCount val="1"/>
                <c:pt idx="0">
                  <c:v>XY</c:v>
                </c:pt>
              </c:strCache>
            </c:strRef>
          </c:tx>
          <c:spPr>
            <a:ln w="19050" cap="rnd">
              <a:solidFill>
                <a:srgbClr val="00B050"/>
              </a:solidFill>
              <a:round/>
            </a:ln>
            <a:effectLst/>
          </c:spPr>
          <c:marker>
            <c:symbol val="circle"/>
            <c:size val="5"/>
            <c:spPr>
              <a:solidFill>
                <a:schemeClr val="bg1"/>
              </a:solidFill>
              <a:ln w="63500">
                <a:solidFill>
                  <a:srgbClr val="00B050"/>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defense_presentation!$Z$5:$Z$15</c:f>
              <c:numCache>
                <c:formatCode>General</c:formatCode>
                <c:ptCount val="11"/>
                <c:pt idx="0">
                  <c:v>21.107876000000001</c:v>
                </c:pt>
                <c:pt idx="1">
                  <c:v>21.255313999999998</c:v>
                </c:pt>
                <c:pt idx="2">
                  <c:v>21.488575999999998</c:v>
                </c:pt>
                <c:pt idx="3">
                  <c:v>21.971789000000001</c:v>
                </c:pt>
                <c:pt idx="4">
                  <c:v>39.004485000000003</c:v>
                </c:pt>
                <c:pt idx="5">
                  <c:v>3665.7192340000001</c:v>
                </c:pt>
                <c:pt idx="6">
                  <c:v>3892.7814870000002</c:v>
                </c:pt>
                <c:pt idx="7">
                  <c:v>4842.7744249999996</c:v>
                </c:pt>
                <c:pt idx="8">
                  <c:v>4544.0189330000003</c:v>
                </c:pt>
                <c:pt idx="9">
                  <c:v>6252.2716350000001</c:v>
                </c:pt>
              </c:numCache>
            </c:numRef>
          </c:yVal>
          <c:smooth val="0"/>
          <c:extLst>
            <c:ext xmlns:c16="http://schemas.microsoft.com/office/drawing/2014/chart" uri="{C3380CC4-5D6E-409C-BE32-E72D297353CC}">
              <c16:uniqueId val="{00000000-52D3-44D8-81E2-B60EE371DFF1}"/>
            </c:ext>
          </c:extLst>
        </c:ser>
        <c:ser>
          <c:idx val="1"/>
          <c:order val="1"/>
          <c:tx>
            <c:strRef>
              <c:f>defense_presentation!$AA$4</c:f>
              <c:strCache>
                <c:ptCount val="1"/>
                <c:pt idx="0">
                  <c:v>WestFirst</c:v>
                </c:pt>
              </c:strCache>
            </c:strRef>
          </c:tx>
          <c:spPr>
            <a:ln w="19050" cap="rnd">
              <a:solidFill>
                <a:schemeClr val="accent2"/>
              </a:solidFill>
              <a:round/>
            </a:ln>
            <a:effectLst/>
          </c:spPr>
          <c:marker>
            <c:symbol val="circle"/>
            <c:size val="5"/>
            <c:spPr>
              <a:solidFill>
                <a:schemeClr val="accent2"/>
              </a:solidFill>
              <a:ln w="63500">
                <a:solidFill>
                  <a:schemeClr val="accent2"/>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defense_presentation!$AA$5:$AA$15</c:f>
              <c:numCache>
                <c:formatCode>General</c:formatCode>
                <c:ptCount val="11"/>
                <c:pt idx="0">
                  <c:v>21.138127999999998</c:v>
                </c:pt>
                <c:pt idx="1">
                  <c:v>21.335751999999999</c:v>
                </c:pt>
                <c:pt idx="2">
                  <c:v>21.658670999999998</c:v>
                </c:pt>
                <c:pt idx="3">
                  <c:v>23.837256</c:v>
                </c:pt>
                <c:pt idx="4">
                  <c:v>2434.7213839999999</c:v>
                </c:pt>
                <c:pt idx="5">
                  <c:v>4649.9591179999998</c:v>
                </c:pt>
                <c:pt idx="6">
                  <c:v>4704.781712</c:v>
                </c:pt>
                <c:pt idx="7">
                  <c:v>5384.3543259999997</c:v>
                </c:pt>
                <c:pt idx="8">
                  <c:v>5103.5599089999996</c:v>
                </c:pt>
                <c:pt idx="9">
                  <c:v>6353.5247230000004</c:v>
                </c:pt>
              </c:numCache>
            </c:numRef>
          </c:yVal>
          <c:smooth val="0"/>
          <c:extLst>
            <c:ext xmlns:c16="http://schemas.microsoft.com/office/drawing/2014/chart" uri="{C3380CC4-5D6E-409C-BE32-E72D297353CC}">
              <c16:uniqueId val="{00000001-52D3-44D8-81E2-B60EE371DFF1}"/>
            </c:ext>
          </c:extLst>
        </c:ser>
        <c:ser>
          <c:idx val="2"/>
          <c:order val="2"/>
          <c:tx>
            <c:strRef>
              <c:f>defense_presentation!$AB$4</c:f>
              <c:strCache>
                <c:ptCount val="1"/>
                <c:pt idx="0">
                  <c:v>EscapeVC</c:v>
                </c:pt>
              </c:strCache>
            </c:strRef>
          </c:tx>
          <c:spPr>
            <a:ln w="19050" cap="rnd">
              <a:solidFill>
                <a:schemeClr val="accent3"/>
              </a:solidFill>
              <a:round/>
            </a:ln>
            <a:effectLst/>
          </c:spPr>
          <c:marker>
            <c:symbol val="circle"/>
            <c:size val="5"/>
            <c:spPr>
              <a:solidFill>
                <a:schemeClr val="accent3"/>
              </a:solidFill>
              <a:ln w="63500">
                <a:solidFill>
                  <a:schemeClr val="accent3"/>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defense_presentation!$AB$5:$AB$15</c:f>
              <c:numCache>
                <c:formatCode>General</c:formatCode>
                <c:ptCount val="11"/>
                <c:pt idx="0">
                  <c:v>21.145451999999999</c:v>
                </c:pt>
                <c:pt idx="1">
                  <c:v>21.358018000000001</c:v>
                </c:pt>
                <c:pt idx="2">
                  <c:v>21.699845</c:v>
                </c:pt>
                <c:pt idx="3">
                  <c:v>651.64036399999998</c:v>
                </c:pt>
                <c:pt idx="4">
                  <c:v>6778.2684660000004</c:v>
                </c:pt>
                <c:pt idx="5">
                  <c:v>5975.6013389999998</c:v>
                </c:pt>
                <c:pt idx="6">
                  <c:v>7752.6127239999996</c:v>
                </c:pt>
                <c:pt idx="7">
                  <c:v>7188.3503350000001</c:v>
                </c:pt>
                <c:pt idx="8">
                  <c:v>8377.4474310000005</c:v>
                </c:pt>
                <c:pt idx="9">
                  <c:v>8165.1974890000001</c:v>
                </c:pt>
              </c:numCache>
            </c:numRef>
          </c:yVal>
          <c:smooth val="0"/>
          <c:extLst>
            <c:ext xmlns:c16="http://schemas.microsoft.com/office/drawing/2014/chart" uri="{C3380CC4-5D6E-409C-BE32-E72D297353CC}">
              <c16:uniqueId val="{00000002-52D3-44D8-81E2-B60EE371DFF1}"/>
            </c:ext>
          </c:extLst>
        </c:ser>
        <c:ser>
          <c:idx val="3"/>
          <c:order val="3"/>
          <c:tx>
            <c:strRef>
              <c:f>defense_presentation!$AC$4</c:f>
              <c:strCache>
                <c:ptCount val="1"/>
                <c:pt idx="0">
                  <c:v>SPIN</c:v>
                </c:pt>
              </c:strCache>
            </c:strRef>
          </c:tx>
          <c:spPr>
            <a:ln w="19050" cap="rnd">
              <a:solidFill>
                <a:schemeClr val="accent4"/>
              </a:solidFill>
              <a:round/>
            </a:ln>
            <a:effectLst/>
          </c:spPr>
          <c:marker>
            <c:symbol val="circle"/>
            <c:size val="5"/>
            <c:spPr>
              <a:solidFill>
                <a:schemeClr val="accent4"/>
              </a:solidFill>
              <a:ln w="63500">
                <a:solidFill>
                  <a:schemeClr val="accent4"/>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defense_presentation!$AC$5:$AC$15</c:f>
              <c:numCache>
                <c:formatCode>General</c:formatCode>
                <c:ptCount val="11"/>
                <c:pt idx="0">
                  <c:v>21.108339000000001</c:v>
                </c:pt>
                <c:pt idx="1">
                  <c:v>21.258179999999999</c:v>
                </c:pt>
                <c:pt idx="2">
                  <c:v>21.498961000000001</c:v>
                </c:pt>
                <c:pt idx="3">
                  <c:v>21.971041</c:v>
                </c:pt>
                <c:pt idx="4">
                  <c:v>121.48962400000001</c:v>
                </c:pt>
                <c:pt idx="5">
                  <c:v>2892.7108859999998</c:v>
                </c:pt>
                <c:pt idx="6">
                  <c:v>4318.484727</c:v>
                </c:pt>
                <c:pt idx="7">
                  <c:v>5558.4026800000001</c:v>
                </c:pt>
                <c:pt idx="8">
                  <c:v>6853.3961410000002</c:v>
                </c:pt>
                <c:pt idx="9">
                  <c:v>7351.6657420000001</c:v>
                </c:pt>
              </c:numCache>
            </c:numRef>
          </c:yVal>
          <c:smooth val="0"/>
          <c:extLst>
            <c:ext xmlns:c16="http://schemas.microsoft.com/office/drawing/2014/chart" uri="{C3380CC4-5D6E-409C-BE32-E72D297353CC}">
              <c16:uniqueId val="{00000003-52D3-44D8-81E2-B60EE371DFF1}"/>
            </c:ext>
          </c:extLst>
        </c:ser>
        <c:ser>
          <c:idx val="4"/>
          <c:order val="4"/>
          <c:tx>
            <c:strRef>
              <c:f>defense_presentation!$AD$4</c:f>
              <c:strCache>
                <c:ptCount val="1"/>
                <c:pt idx="0">
                  <c:v>SWAP</c:v>
                </c:pt>
              </c:strCache>
            </c:strRef>
          </c:tx>
          <c:spPr>
            <a:ln w="19050" cap="rnd">
              <a:solidFill>
                <a:schemeClr val="accent5"/>
              </a:solidFill>
              <a:round/>
            </a:ln>
            <a:effectLst/>
          </c:spPr>
          <c:marker>
            <c:symbol val="circle"/>
            <c:size val="5"/>
            <c:spPr>
              <a:solidFill>
                <a:schemeClr val="accent5"/>
              </a:solidFill>
              <a:ln w="63500">
                <a:solidFill>
                  <a:schemeClr val="accent5"/>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defense_presentation!$AD$5:$AD$15</c:f>
              <c:numCache>
                <c:formatCode>General</c:formatCode>
                <c:ptCount val="11"/>
                <c:pt idx="0">
                  <c:v>21.169288999999999</c:v>
                </c:pt>
                <c:pt idx="1">
                  <c:v>21.401880999999999</c:v>
                </c:pt>
                <c:pt idx="2">
                  <c:v>21.743175000000001</c:v>
                </c:pt>
                <c:pt idx="3">
                  <c:v>22.232652000000002</c:v>
                </c:pt>
                <c:pt idx="4">
                  <c:v>22.987777000000001</c:v>
                </c:pt>
                <c:pt idx="5">
                  <c:v>24.215661000000001</c:v>
                </c:pt>
                <c:pt idx="6">
                  <c:v>1598.1542199999999</c:v>
                </c:pt>
                <c:pt idx="7">
                  <c:v>4062.4437290000001</c:v>
                </c:pt>
                <c:pt idx="8">
                  <c:v>4158.3273810000001</c:v>
                </c:pt>
                <c:pt idx="9">
                  <c:v>4537.8115150000003</c:v>
                </c:pt>
              </c:numCache>
            </c:numRef>
          </c:yVal>
          <c:smooth val="0"/>
          <c:extLst>
            <c:ext xmlns:c16="http://schemas.microsoft.com/office/drawing/2014/chart" uri="{C3380CC4-5D6E-409C-BE32-E72D297353CC}">
              <c16:uniqueId val="{00000004-52D3-44D8-81E2-B60EE371DFF1}"/>
            </c:ext>
          </c:extLst>
        </c:ser>
        <c:ser>
          <c:idx val="5"/>
          <c:order val="5"/>
          <c:tx>
            <c:strRef>
              <c:f>defense_presentation!$AE$4</c:f>
              <c:strCache>
                <c:ptCount val="1"/>
                <c:pt idx="0">
                  <c:v>DRAIN</c:v>
                </c:pt>
              </c:strCache>
            </c:strRef>
          </c:tx>
          <c:spPr>
            <a:ln w="19050" cap="rnd">
              <a:solidFill>
                <a:schemeClr val="accent6"/>
              </a:solidFill>
              <a:round/>
            </a:ln>
            <a:effectLst/>
          </c:spPr>
          <c:marker>
            <c:symbol val="circle"/>
            <c:size val="5"/>
            <c:spPr>
              <a:solidFill>
                <a:schemeClr val="accent6"/>
              </a:solidFill>
              <a:ln w="63500">
                <a:solidFill>
                  <a:schemeClr val="accent6"/>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defense_presentation!$AE$5:$AE$15</c:f>
              <c:numCache>
                <c:formatCode>General</c:formatCode>
                <c:ptCount val="11"/>
                <c:pt idx="0">
                  <c:v>21.224722</c:v>
                </c:pt>
                <c:pt idx="1">
                  <c:v>21.447133999999998</c:v>
                </c:pt>
                <c:pt idx="2">
                  <c:v>21.763922999999998</c:v>
                </c:pt>
                <c:pt idx="3">
                  <c:v>22.208190999999999</c:v>
                </c:pt>
                <c:pt idx="4">
                  <c:v>22.854620000000001</c:v>
                </c:pt>
                <c:pt idx="5">
                  <c:v>23.884975000000001</c:v>
                </c:pt>
                <c:pt idx="6">
                  <c:v>27.758731999999998</c:v>
                </c:pt>
                <c:pt idx="7">
                  <c:v>5053.6316999999999</c:v>
                </c:pt>
                <c:pt idx="8">
                  <c:v>5593.5507820000003</c:v>
                </c:pt>
                <c:pt idx="9">
                  <c:v>5202.0516029999999</c:v>
                </c:pt>
                <c:pt idx="10">
                  <c:v>5219.5427289999998</c:v>
                </c:pt>
              </c:numCache>
            </c:numRef>
          </c:yVal>
          <c:smooth val="0"/>
          <c:extLst>
            <c:ext xmlns:c16="http://schemas.microsoft.com/office/drawing/2014/chart" uri="{C3380CC4-5D6E-409C-BE32-E72D297353CC}">
              <c16:uniqueId val="{00000005-52D3-44D8-81E2-B60EE371DFF1}"/>
            </c:ext>
          </c:extLst>
        </c:ser>
        <c:ser>
          <c:idx val="6"/>
          <c:order val="6"/>
          <c:tx>
            <c:strRef>
              <c:f>defense_presentation!$AF$4</c:f>
              <c:strCache>
                <c:ptCount val="1"/>
                <c:pt idx="0">
                  <c:v>SEEC</c:v>
                </c:pt>
              </c:strCache>
            </c:strRef>
          </c:tx>
          <c:spPr>
            <a:ln w="19050" cap="rnd">
              <a:solidFill>
                <a:schemeClr val="accent1">
                  <a:lumMod val="60000"/>
                </a:schemeClr>
              </a:solidFill>
              <a:round/>
            </a:ln>
            <a:effectLst/>
          </c:spPr>
          <c:marker>
            <c:symbol val="circle"/>
            <c:size val="5"/>
            <c:spPr>
              <a:solidFill>
                <a:schemeClr val="accent1">
                  <a:lumMod val="60000"/>
                </a:schemeClr>
              </a:solidFill>
              <a:ln w="63500">
                <a:solidFill>
                  <a:schemeClr val="accent1">
                    <a:lumMod val="60000"/>
                  </a:schemeClr>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defense_presentation!$AF$5:$AF$15</c:f>
              <c:numCache>
                <c:formatCode>General</c:formatCode>
                <c:ptCount val="11"/>
                <c:pt idx="0">
                  <c:v>21.166108000000001</c:v>
                </c:pt>
                <c:pt idx="1">
                  <c:v>21.391555</c:v>
                </c:pt>
                <c:pt idx="2">
                  <c:v>21.712510000000002</c:v>
                </c:pt>
                <c:pt idx="3">
                  <c:v>22.161904</c:v>
                </c:pt>
                <c:pt idx="4">
                  <c:v>22.827916999999999</c:v>
                </c:pt>
                <c:pt idx="5">
                  <c:v>23.896094999999999</c:v>
                </c:pt>
                <c:pt idx="6">
                  <c:v>26.416274000000001</c:v>
                </c:pt>
                <c:pt idx="7">
                  <c:v>1999.085975</c:v>
                </c:pt>
                <c:pt idx="8">
                  <c:v>1990.045744</c:v>
                </c:pt>
                <c:pt idx="9">
                  <c:v>1956.4885019999999</c:v>
                </c:pt>
                <c:pt idx="10">
                  <c:v>2084.3770060000002</c:v>
                </c:pt>
              </c:numCache>
            </c:numRef>
          </c:yVal>
          <c:smooth val="0"/>
          <c:extLst>
            <c:ext xmlns:c16="http://schemas.microsoft.com/office/drawing/2014/chart" uri="{C3380CC4-5D6E-409C-BE32-E72D297353CC}">
              <c16:uniqueId val="{00000006-52D3-44D8-81E2-B60EE371DFF1}"/>
            </c:ext>
          </c:extLst>
        </c:ser>
        <c:ser>
          <c:idx val="7"/>
          <c:order val="7"/>
          <c:tx>
            <c:strRef>
              <c:f>defense_presentation!$AG$4</c:f>
              <c:strCache>
                <c:ptCount val="1"/>
                <c:pt idx="0">
                  <c:v>mSEEC</c:v>
                </c:pt>
              </c:strCache>
            </c:strRef>
          </c:tx>
          <c:spPr>
            <a:ln w="19050" cap="rnd">
              <a:solidFill>
                <a:schemeClr val="accent2">
                  <a:lumMod val="60000"/>
                </a:schemeClr>
              </a:solidFill>
              <a:round/>
            </a:ln>
            <a:effectLst/>
          </c:spPr>
          <c:marker>
            <c:symbol val="circle"/>
            <c:size val="5"/>
            <c:spPr>
              <a:solidFill>
                <a:schemeClr val="accent2">
                  <a:lumMod val="60000"/>
                </a:schemeClr>
              </a:solidFill>
              <a:ln w="63500">
                <a:solidFill>
                  <a:schemeClr val="accent2">
                    <a:lumMod val="60000"/>
                  </a:schemeClr>
                </a:solidFill>
              </a:ln>
              <a:effectLst/>
            </c:spPr>
          </c:marker>
          <c:xVal>
            <c:numRef>
              <c:f>defense_presentation!$Y$5:$Y$15</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defense_presentation!$AG$5:$AG$15</c:f>
              <c:numCache>
                <c:formatCode>General</c:formatCode>
                <c:ptCount val="11"/>
                <c:pt idx="0">
                  <c:v>21.087038</c:v>
                </c:pt>
                <c:pt idx="1">
                  <c:v>21.214510000000001</c:v>
                </c:pt>
                <c:pt idx="2">
                  <c:v>21.390281000000002</c:v>
                </c:pt>
                <c:pt idx="3">
                  <c:v>21.606663000000001</c:v>
                </c:pt>
                <c:pt idx="4">
                  <c:v>21.877417999999999</c:v>
                </c:pt>
                <c:pt idx="5">
                  <c:v>22.194607999999999</c:v>
                </c:pt>
                <c:pt idx="6">
                  <c:v>22.575340000000001</c:v>
                </c:pt>
                <c:pt idx="7">
                  <c:v>23.029191000000001</c:v>
                </c:pt>
                <c:pt idx="8">
                  <c:v>23.610011</c:v>
                </c:pt>
                <c:pt idx="9">
                  <c:v>24.617856</c:v>
                </c:pt>
                <c:pt idx="10">
                  <c:v>18329.787061999999</c:v>
                </c:pt>
              </c:numCache>
            </c:numRef>
          </c:yVal>
          <c:smooth val="0"/>
          <c:extLst>
            <c:ext xmlns:c16="http://schemas.microsoft.com/office/drawing/2014/chart" uri="{C3380CC4-5D6E-409C-BE32-E72D297353CC}">
              <c16:uniqueId val="{00000007-52D3-44D8-81E2-B60EE371DFF1}"/>
            </c:ext>
          </c:extLst>
        </c:ser>
        <c:dLbls>
          <c:showLegendKey val="0"/>
          <c:showVal val="0"/>
          <c:showCatName val="0"/>
          <c:showSerName val="0"/>
          <c:showPercent val="0"/>
          <c:showBubbleSize val="0"/>
        </c:dLbls>
        <c:axId val="-2099134480"/>
        <c:axId val="-2104942048"/>
      </c:scatterChart>
      <c:valAx>
        <c:axId val="-2099134480"/>
        <c:scaling>
          <c:orientation val="minMax"/>
          <c:max val="0.22000000000000003"/>
          <c:min val="0.02"/>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US" sz="1200">
                    <a:solidFill>
                      <a:sysClr val="windowText" lastClr="000000"/>
                    </a:solidFill>
                  </a:rPr>
                  <a:t>Injection Rate (flits/node/cycle)</a:t>
                </a:r>
              </a:p>
            </c:rich>
          </c:tx>
          <c:layout>
            <c:manualLayout>
              <c:xMode val="edge"/>
              <c:yMode val="edge"/>
              <c:x val="0.34619073260099714"/>
              <c:y val="0.9188477814888859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04942048"/>
        <c:crosses val="autoZero"/>
        <c:crossBetween val="midCat"/>
        <c:majorUnit val="5.000000000000001E-2"/>
      </c:valAx>
      <c:valAx>
        <c:axId val="-2104942048"/>
        <c:scaling>
          <c:orientation val="minMax"/>
          <c:max val="50"/>
          <c:min val="5"/>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a:solidFill>
                      <a:sysClr val="windowText" lastClr="000000"/>
                    </a:solidFill>
                  </a:rPr>
                  <a:t>Average packet latency (cycles)</a:t>
                </a:r>
              </a:p>
            </c:rich>
          </c:tx>
          <c:layout>
            <c:manualLayout>
              <c:xMode val="edge"/>
              <c:yMode val="edge"/>
              <c:x val="4.2127087055294664E-4"/>
              <c:y val="0.1590243521401092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99134480"/>
        <c:crosses val="autoZero"/>
        <c:crossBetween val="midCat"/>
        <c:majorUnit val="5"/>
        <c:minorUnit val="5"/>
      </c:valAx>
      <c:spPr>
        <a:noFill/>
        <a:ln>
          <a:solidFill>
            <a:schemeClr val="tx1"/>
          </a:solidFill>
        </a:ln>
        <a:effectLst/>
      </c:spPr>
    </c:plotArea>
    <c:legend>
      <c:legendPos val="r"/>
      <c:layout>
        <c:manualLayout>
          <c:xMode val="edge"/>
          <c:yMode val="edge"/>
          <c:x val="8.1993255152045322E-4"/>
          <c:y val="4.6902062952503057E-2"/>
          <c:w val="0.9980514520858137"/>
          <c:h val="0.1051629410810278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10659019555551"/>
          <c:y val="8.7032985741647154E-2"/>
          <c:w val="0.77964676319236137"/>
          <c:h val="0.75503270199333195"/>
        </c:manualLayout>
      </c:layout>
      <c:barChart>
        <c:barDir val="col"/>
        <c:grouping val="clustered"/>
        <c:varyColors val="0"/>
        <c:ser>
          <c:idx val="0"/>
          <c:order val="0"/>
          <c:tx>
            <c:strRef>
              <c:f>'Throughput Enhancement'!$P$4</c:f>
              <c:strCache>
                <c:ptCount val="1"/>
                <c:pt idx="0">
                  <c:v>XY</c:v>
                </c:pt>
              </c:strCache>
            </c:strRef>
          </c:tx>
          <c:spPr>
            <a:solidFill>
              <a:schemeClr val="accent1"/>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Enhancement'!$P$5:$P$7</c:f>
              <c:numCache>
                <c:formatCode>General</c:formatCode>
                <c:ptCount val="3"/>
                <c:pt idx="0">
                  <c:v>0.12</c:v>
                </c:pt>
                <c:pt idx="1">
                  <c:v>0.08</c:v>
                </c:pt>
                <c:pt idx="2">
                  <c:v>0.04</c:v>
                </c:pt>
              </c:numCache>
            </c:numRef>
          </c:val>
          <c:extLst>
            <c:ext xmlns:c16="http://schemas.microsoft.com/office/drawing/2014/chart" uri="{C3380CC4-5D6E-409C-BE32-E72D297353CC}">
              <c16:uniqueId val="{00000000-7BE9-4B0A-93D9-0C625882947E}"/>
            </c:ext>
          </c:extLst>
        </c:ser>
        <c:ser>
          <c:idx val="1"/>
          <c:order val="1"/>
          <c:tx>
            <c:strRef>
              <c:f>'Throughput Enhancement'!$Q$4</c:f>
              <c:strCache>
                <c:ptCount val="1"/>
                <c:pt idx="0">
                  <c:v>SWAP-XY</c:v>
                </c:pt>
              </c:strCache>
            </c:strRef>
          </c:tx>
          <c:spPr>
            <a:solidFill>
              <a:schemeClr val="accent2"/>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Enhancement'!$Q$5:$Q$7</c:f>
              <c:numCache>
                <c:formatCode>General</c:formatCode>
                <c:ptCount val="3"/>
                <c:pt idx="0">
                  <c:v>0.12</c:v>
                </c:pt>
                <c:pt idx="1">
                  <c:v>0.08</c:v>
                </c:pt>
                <c:pt idx="2">
                  <c:v>0.04</c:v>
                </c:pt>
              </c:numCache>
            </c:numRef>
          </c:val>
          <c:extLst>
            <c:ext xmlns:c16="http://schemas.microsoft.com/office/drawing/2014/chart" uri="{C3380CC4-5D6E-409C-BE32-E72D297353CC}">
              <c16:uniqueId val="{00000001-7BE9-4B0A-93D9-0C625882947E}"/>
            </c:ext>
          </c:extLst>
        </c:ser>
        <c:ser>
          <c:idx val="2"/>
          <c:order val="2"/>
          <c:tx>
            <c:strRef>
              <c:f>'Throughput Enhancement'!$R$4</c:f>
              <c:strCache>
                <c:ptCount val="1"/>
                <c:pt idx="0">
                  <c:v>SEEC-XY</c:v>
                </c:pt>
              </c:strCache>
            </c:strRef>
          </c:tx>
          <c:spPr>
            <a:solidFill>
              <a:schemeClr val="accent3"/>
            </a:solidFill>
            <a:ln>
              <a:solidFill>
                <a:schemeClr val="tx1"/>
              </a:solidFill>
            </a:ln>
            <a:effectLst/>
          </c:spPr>
          <c:invertIfNegative val="0"/>
          <c:cat>
            <c:strRef>
              <c:f>'Throughput Enhancement'!$O$5:$O$7</c:f>
              <c:strCache>
                <c:ptCount val="3"/>
                <c:pt idx="0">
                  <c:v>4x4 Mesh</c:v>
                </c:pt>
                <c:pt idx="1">
                  <c:v>8x8 Mesh</c:v>
                </c:pt>
                <c:pt idx="2">
                  <c:v>16x16 Mesh</c:v>
                </c:pt>
              </c:strCache>
            </c:strRef>
          </c:cat>
          <c:val>
            <c:numRef>
              <c:f>'Throughput Enhancement'!$R$5:$R$7</c:f>
              <c:numCache>
                <c:formatCode>General</c:formatCode>
                <c:ptCount val="3"/>
                <c:pt idx="0">
                  <c:v>0.14000000000000001</c:v>
                </c:pt>
                <c:pt idx="1">
                  <c:v>0.08</c:v>
                </c:pt>
                <c:pt idx="2">
                  <c:v>0.04</c:v>
                </c:pt>
              </c:numCache>
            </c:numRef>
          </c:val>
          <c:extLst>
            <c:ext xmlns:c16="http://schemas.microsoft.com/office/drawing/2014/chart" uri="{C3380CC4-5D6E-409C-BE32-E72D297353CC}">
              <c16:uniqueId val="{00000002-7BE9-4B0A-93D9-0C625882947E}"/>
            </c:ext>
          </c:extLst>
        </c:ser>
        <c:dLbls>
          <c:showLegendKey val="0"/>
          <c:showVal val="0"/>
          <c:showCatName val="0"/>
          <c:showSerName val="0"/>
          <c:showPercent val="0"/>
          <c:showBubbleSize val="0"/>
        </c:dLbls>
        <c:gapWidth val="100"/>
        <c:overlap val="-1"/>
        <c:axId val="98048287"/>
        <c:axId val="1999008959"/>
      </c:barChart>
      <c:catAx>
        <c:axId val="98048287"/>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99008959"/>
        <c:crosses val="autoZero"/>
        <c:auto val="1"/>
        <c:lblAlgn val="ctr"/>
        <c:lblOffset val="100"/>
        <c:noMultiLvlLbl val="0"/>
      </c:catAx>
      <c:valAx>
        <c:axId val="1999008959"/>
        <c:scaling>
          <c:orientation val="minMax"/>
          <c:max val="0.15000000000000002"/>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Saturation Throughput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98048287"/>
        <c:crosses val="autoZero"/>
        <c:crossBetween val="between"/>
        <c:majorUnit val="5.000000000000001E-2"/>
      </c:valAx>
      <c:spPr>
        <a:noFill/>
        <a:ln>
          <a:noFill/>
        </a:ln>
        <a:effectLst/>
      </c:spPr>
    </c:plotArea>
    <c:legend>
      <c:legendPos val="r"/>
      <c:layout>
        <c:manualLayout>
          <c:xMode val="edge"/>
          <c:yMode val="edge"/>
          <c:x val="0.73847515237557437"/>
          <c:y val="4.1474588403722264E-2"/>
          <c:w val="0.24542024599481321"/>
          <c:h val="0.3347339537103316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01972108927752"/>
          <c:y val="0.10865460736326878"/>
          <c:w val="0.76573368988682966"/>
          <c:h val="0.73341108037171032"/>
        </c:manualLayout>
      </c:layout>
      <c:barChart>
        <c:barDir val="col"/>
        <c:grouping val="clustered"/>
        <c:varyColors val="0"/>
        <c:ser>
          <c:idx val="0"/>
          <c:order val="0"/>
          <c:tx>
            <c:strRef>
              <c:f>'Throughput Enhancement'!$P$21</c:f>
              <c:strCache>
                <c:ptCount val="1"/>
                <c:pt idx="0">
                  <c:v>WF</c:v>
                </c:pt>
              </c:strCache>
            </c:strRef>
          </c:tx>
          <c:spPr>
            <a:solidFill>
              <a:schemeClr val="accent1"/>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Enhancement'!$P$22:$P$24</c:f>
              <c:numCache>
                <c:formatCode>General</c:formatCode>
                <c:ptCount val="3"/>
                <c:pt idx="0">
                  <c:v>0.12</c:v>
                </c:pt>
                <c:pt idx="1">
                  <c:v>0.06</c:v>
                </c:pt>
                <c:pt idx="2">
                  <c:v>0.02</c:v>
                </c:pt>
              </c:numCache>
            </c:numRef>
          </c:val>
          <c:extLst>
            <c:ext xmlns:c16="http://schemas.microsoft.com/office/drawing/2014/chart" uri="{C3380CC4-5D6E-409C-BE32-E72D297353CC}">
              <c16:uniqueId val="{00000000-6DE4-4A8F-A450-4F1863CD0C55}"/>
            </c:ext>
          </c:extLst>
        </c:ser>
        <c:ser>
          <c:idx val="1"/>
          <c:order val="1"/>
          <c:tx>
            <c:strRef>
              <c:f>'Throughput Enhancement'!$Q$21</c:f>
              <c:strCache>
                <c:ptCount val="1"/>
                <c:pt idx="0">
                  <c:v>SWAP-WF</c:v>
                </c:pt>
              </c:strCache>
            </c:strRef>
          </c:tx>
          <c:spPr>
            <a:solidFill>
              <a:schemeClr val="accent2"/>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Enhancement'!$Q$22:$Q$24</c:f>
              <c:numCache>
                <c:formatCode>General</c:formatCode>
                <c:ptCount val="3"/>
                <c:pt idx="0">
                  <c:v>0.12</c:v>
                </c:pt>
                <c:pt idx="1">
                  <c:v>0.06</c:v>
                </c:pt>
                <c:pt idx="2">
                  <c:v>0.02</c:v>
                </c:pt>
              </c:numCache>
            </c:numRef>
          </c:val>
          <c:extLst>
            <c:ext xmlns:c16="http://schemas.microsoft.com/office/drawing/2014/chart" uri="{C3380CC4-5D6E-409C-BE32-E72D297353CC}">
              <c16:uniqueId val="{00000001-6DE4-4A8F-A450-4F1863CD0C55}"/>
            </c:ext>
          </c:extLst>
        </c:ser>
        <c:ser>
          <c:idx val="2"/>
          <c:order val="2"/>
          <c:tx>
            <c:strRef>
              <c:f>'Throughput Enhancement'!$R$21</c:f>
              <c:strCache>
                <c:ptCount val="1"/>
                <c:pt idx="0">
                  <c:v>SEEC-WF</c:v>
                </c:pt>
              </c:strCache>
            </c:strRef>
          </c:tx>
          <c:spPr>
            <a:solidFill>
              <a:schemeClr val="accent3"/>
            </a:solidFill>
            <a:ln>
              <a:solidFill>
                <a:schemeClr val="tx1"/>
              </a:solidFill>
            </a:ln>
            <a:effectLst/>
          </c:spPr>
          <c:invertIfNegative val="0"/>
          <c:cat>
            <c:strRef>
              <c:f>'Throughput Enhancement'!$O$22:$O$24</c:f>
              <c:strCache>
                <c:ptCount val="3"/>
                <c:pt idx="0">
                  <c:v>4x4 Mesh</c:v>
                </c:pt>
                <c:pt idx="1">
                  <c:v>8x8 Mesh</c:v>
                </c:pt>
                <c:pt idx="2">
                  <c:v>16x16 Mesh</c:v>
                </c:pt>
              </c:strCache>
            </c:strRef>
          </c:cat>
          <c:val>
            <c:numRef>
              <c:f>'Throughput Enhancement'!$R$22:$R$24</c:f>
              <c:numCache>
                <c:formatCode>General</c:formatCode>
                <c:ptCount val="3"/>
                <c:pt idx="0">
                  <c:v>0.14000000000000001</c:v>
                </c:pt>
                <c:pt idx="1">
                  <c:v>0.06</c:v>
                </c:pt>
                <c:pt idx="2">
                  <c:v>0.02</c:v>
                </c:pt>
              </c:numCache>
            </c:numRef>
          </c:val>
          <c:extLst>
            <c:ext xmlns:c16="http://schemas.microsoft.com/office/drawing/2014/chart" uri="{C3380CC4-5D6E-409C-BE32-E72D297353CC}">
              <c16:uniqueId val="{00000002-6DE4-4A8F-A450-4F1863CD0C55}"/>
            </c:ext>
          </c:extLst>
        </c:ser>
        <c:dLbls>
          <c:showLegendKey val="0"/>
          <c:showVal val="0"/>
          <c:showCatName val="0"/>
          <c:showSerName val="0"/>
          <c:showPercent val="0"/>
          <c:showBubbleSize val="0"/>
        </c:dLbls>
        <c:gapWidth val="100"/>
        <c:overlap val="-1"/>
        <c:axId val="98048287"/>
        <c:axId val="1999008959"/>
      </c:barChart>
      <c:catAx>
        <c:axId val="98048287"/>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99008959"/>
        <c:crosses val="autoZero"/>
        <c:auto val="1"/>
        <c:lblAlgn val="ctr"/>
        <c:lblOffset val="100"/>
        <c:noMultiLvlLbl val="0"/>
      </c:catAx>
      <c:valAx>
        <c:axId val="1999008959"/>
        <c:scaling>
          <c:orientation val="minMax"/>
          <c:max val="0.15000000000000002"/>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Saturation Throughput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98048287"/>
        <c:crosses val="autoZero"/>
        <c:crossBetween val="between"/>
        <c:majorUnit val="5.000000000000001E-2"/>
      </c:valAx>
      <c:spPr>
        <a:noFill/>
        <a:ln>
          <a:noFill/>
        </a:ln>
        <a:effectLst/>
      </c:spPr>
    </c:plotArea>
    <c:legend>
      <c:legendPos val="r"/>
      <c:layout>
        <c:manualLayout>
          <c:xMode val="edge"/>
          <c:yMode val="edge"/>
          <c:x val="0.7096588825369432"/>
          <c:y val="0.13682901790995144"/>
          <c:w val="0.27321782979182396"/>
          <c:h val="0.348140966728735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a:solidFill>
                  <a:schemeClr val="tx1"/>
                </a:solidFill>
              </a:rPr>
              <a:t>Uniform Random</a:t>
            </a:r>
          </a:p>
          <a:p>
            <a:pPr>
              <a:defRPr>
                <a:solidFill>
                  <a:schemeClr val="tx1"/>
                </a:solidFill>
              </a:defRPr>
            </a:pPr>
            <a:r>
              <a:rPr lang="en-US" sz="1400">
                <a:solidFill>
                  <a:schemeClr val="tx1"/>
                </a:solidFill>
              </a:rPr>
              <a:t>8x8 Mesh</a:t>
            </a:r>
          </a:p>
          <a:p>
            <a:pPr>
              <a:defRPr>
                <a:solidFill>
                  <a:schemeClr val="tx1"/>
                </a:solidFill>
              </a:defRPr>
            </a:pPr>
            <a:r>
              <a:rPr lang="en-US" sz="1400">
                <a:solidFill>
                  <a:schemeClr val="tx1"/>
                </a:solidFill>
              </a:rPr>
              <a:t>VC-2</a:t>
            </a:r>
          </a:p>
        </c:rich>
      </c:tx>
      <c:layout>
        <c:manualLayout>
          <c:xMode val="edge"/>
          <c:yMode val="edge"/>
          <c:x val="0.22910556016378161"/>
          <c:y val="0.233902651067244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424023616972292"/>
          <c:y val="6.7073676482491851E-2"/>
          <c:w val="0.78580155786654593"/>
          <c:h val="0.69013413136392809"/>
        </c:manualLayout>
      </c:layout>
      <c:scatterChart>
        <c:scatterStyle val="lineMarker"/>
        <c:varyColors val="0"/>
        <c:ser>
          <c:idx val="0"/>
          <c:order val="0"/>
          <c:tx>
            <c:strRef>
              <c:f>'8x8 Mesh_VC-2'!$B$3</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Mesh_VC-2'!$A$4:$A$14</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Mesh_VC-2'!$B$4:$B$14</c:f>
              <c:numCache>
                <c:formatCode>General</c:formatCode>
                <c:ptCount val="11"/>
                <c:pt idx="0">
                  <c:v>2.288855961943383</c:v>
                </c:pt>
                <c:pt idx="1">
                  <c:v>5.0467004599643293</c:v>
                </c:pt>
                <c:pt idx="2">
                  <c:v>7.9210450169572812</c:v>
                </c:pt>
                <c:pt idx="3">
                  <c:v>10.356509587947253</c:v>
                </c:pt>
                <c:pt idx="4">
                  <c:v>11.854835049077536</c:v>
                </c:pt>
                <c:pt idx="5">
                  <c:v>45.570249760554042</c:v>
                </c:pt>
                <c:pt idx="6">
                  <c:v>95.831775880080897</c:v>
                </c:pt>
                <c:pt idx="7">
                  <c:v>96.689875253843923</c:v>
                </c:pt>
                <c:pt idx="8">
                  <c:v>96.185739572110208</c:v>
                </c:pt>
                <c:pt idx="9">
                  <c:v>96.821047127516394</c:v>
                </c:pt>
                <c:pt idx="10">
                  <c:v>96.865161246573081</c:v>
                </c:pt>
              </c:numCache>
            </c:numRef>
          </c:yVal>
          <c:smooth val="0"/>
          <c:extLst>
            <c:ext xmlns:c16="http://schemas.microsoft.com/office/drawing/2014/chart" uri="{C3380CC4-5D6E-409C-BE32-E72D297353CC}">
              <c16:uniqueId val="{00000000-780E-4CE4-A5A6-23875D68AD73}"/>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24984571031686939"/>
              <c:y val="0.884910951087553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1.3297249676470462E-2"/>
              <c:y val="0.1521066548347833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a:solidFill>
                  <a:schemeClr val="tx1"/>
                </a:solidFill>
                <a:effectLst/>
              </a:rPr>
              <a:t>Transpose</a:t>
            </a:r>
            <a:endParaRPr lang="en-US" sz="1400">
              <a:solidFill>
                <a:schemeClr val="tx1"/>
              </a:solidFill>
              <a:effectLst/>
            </a:endParaRPr>
          </a:p>
          <a:p>
            <a:pPr>
              <a:defRPr>
                <a:solidFill>
                  <a:schemeClr val="tx1"/>
                </a:solidFill>
              </a:defRPr>
            </a:pPr>
            <a:r>
              <a:rPr lang="en-US" sz="1400" b="0" i="0" baseline="0">
                <a:solidFill>
                  <a:schemeClr val="tx1"/>
                </a:solidFill>
                <a:effectLst/>
              </a:rPr>
              <a:t>8x8 Mesh</a:t>
            </a:r>
            <a:endParaRPr lang="en-US" sz="1400">
              <a:solidFill>
                <a:schemeClr val="tx1"/>
              </a:solidFill>
              <a:effectLst/>
            </a:endParaRPr>
          </a:p>
          <a:p>
            <a:pPr>
              <a:defRPr>
                <a:solidFill>
                  <a:schemeClr val="tx1"/>
                </a:solidFill>
              </a:defRPr>
            </a:pPr>
            <a:r>
              <a:rPr lang="en-US" sz="1400" b="0" i="0" baseline="0">
                <a:solidFill>
                  <a:schemeClr val="tx1"/>
                </a:solidFill>
                <a:effectLst/>
              </a:rPr>
              <a:t>VC-2</a:t>
            </a:r>
            <a:endParaRPr lang="en-US" sz="1400">
              <a:solidFill>
                <a:schemeClr val="tx1"/>
              </a:solidFill>
              <a:effectLst/>
            </a:endParaRPr>
          </a:p>
        </c:rich>
      </c:tx>
      <c:layout>
        <c:manualLayout>
          <c:xMode val="edge"/>
          <c:yMode val="edge"/>
          <c:x val="0.50089689080840627"/>
          <c:y val="0.235646425101188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472689175168515"/>
          <c:y val="6.7073676482491851E-2"/>
          <c:w val="0.81569812809482234"/>
          <c:h val="0.70312873040408075"/>
        </c:manualLayout>
      </c:layout>
      <c:scatterChart>
        <c:scatterStyle val="lineMarker"/>
        <c:varyColors val="0"/>
        <c:ser>
          <c:idx val="0"/>
          <c:order val="0"/>
          <c:tx>
            <c:strRef>
              <c:f>'8x8 Mesh_VC-2'!$B$38</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Mesh_VC-2'!$A$39:$A$49</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Mesh_VC-2'!$B$39:$B$49</c:f>
              <c:numCache>
                <c:formatCode>General</c:formatCode>
                <c:ptCount val="11"/>
                <c:pt idx="0">
                  <c:v>1.5625243778765896</c:v>
                </c:pt>
                <c:pt idx="1">
                  <c:v>3.72001594460033</c:v>
                </c:pt>
                <c:pt idx="2">
                  <c:v>6.2292040678602039</c:v>
                </c:pt>
                <c:pt idx="3">
                  <c:v>8.5300662054833616</c:v>
                </c:pt>
                <c:pt idx="4">
                  <c:v>10.555672802595067</c:v>
                </c:pt>
                <c:pt idx="5">
                  <c:v>11.559616992470023</c:v>
                </c:pt>
                <c:pt idx="6">
                  <c:v>11.153710652432853</c:v>
                </c:pt>
                <c:pt idx="7">
                  <c:v>10.384246296496315</c:v>
                </c:pt>
                <c:pt idx="8">
                  <c:v>9.8012325795456885</c:v>
                </c:pt>
                <c:pt idx="9">
                  <c:v>9.3152448641734473</c:v>
                </c:pt>
                <c:pt idx="10">
                  <c:v>8.9143468473488312</c:v>
                </c:pt>
              </c:numCache>
            </c:numRef>
          </c:yVal>
          <c:smooth val="0"/>
          <c:extLst>
            <c:ext xmlns:c16="http://schemas.microsoft.com/office/drawing/2014/chart" uri="{C3380CC4-5D6E-409C-BE32-E72D297353CC}">
              <c16:uniqueId val="{00000000-3360-4C6B-BC33-FFDCD0612F85}"/>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1993161953981531"/>
              <c:y val="0.9000851688145371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9.7920714525890381E-4"/>
              <c:y val="0.152106509095836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0" i="0" baseline="0" dirty="0">
                <a:solidFill>
                  <a:schemeClr val="tx1"/>
                </a:solidFill>
                <a:effectLst/>
              </a:rPr>
              <a:t>Bit Complement</a:t>
            </a:r>
            <a:endParaRPr lang="en-US" sz="1400" dirty="0">
              <a:solidFill>
                <a:schemeClr val="tx1"/>
              </a:solidFill>
              <a:effectLst/>
            </a:endParaRPr>
          </a:p>
          <a:p>
            <a:pPr>
              <a:defRPr>
                <a:solidFill>
                  <a:schemeClr val="tx1"/>
                </a:solidFill>
              </a:defRPr>
            </a:pPr>
            <a:r>
              <a:rPr lang="en-US" sz="1400" b="0" i="0" baseline="0" dirty="0">
                <a:solidFill>
                  <a:schemeClr val="tx1"/>
                </a:solidFill>
                <a:effectLst/>
              </a:rPr>
              <a:t>8x8 Mesh</a:t>
            </a:r>
            <a:endParaRPr lang="en-US" sz="1400" dirty="0">
              <a:solidFill>
                <a:schemeClr val="tx1"/>
              </a:solidFill>
              <a:effectLst/>
            </a:endParaRPr>
          </a:p>
          <a:p>
            <a:pPr>
              <a:defRPr>
                <a:solidFill>
                  <a:schemeClr val="tx1"/>
                </a:solidFill>
              </a:defRPr>
            </a:pPr>
            <a:r>
              <a:rPr lang="en-US" sz="1400" b="0" i="0" baseline="0" dirty="0">
                <a:solidFill>
                  <a:schemeClr val="tx1"/>
                </a:solidFill>
                <a:effectLst/>
              </a:rPr>
              <a:t>VC-2</a:t>
            </a:r>
            <a:endParaRPr lang="en-US" sz="1400" dirty="0">
              <a:solidFill>
                <a:schemeClr val="tx1"/>
              </a:solidFill>
              <a:effectLst/>
            </a:endParaRPr>
          </a:p>
        </c:rich>
      </c:tx>
      <c:layout>
        <c:manualLayout>
          <c:xMode val="edge"/>
          <c:yMode val="edge"/>
          <c:x val="0.40719702844072669"/>
          <c:y val="0.2782023176224570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634784676475899"/>
          <c:y val="6.7073676482491851E-2"/>
          <c:w val="0.77369397806721396"/>
          <c:h val="0.69013413136392809"/>
        </c:manualLayout>
      </c:layout>
      <c:scatterChart>
        <c:scatterStyle val="lineMarker"/>
        <c:varyColors val="0"/>
        <c:ser>
          <c:idx val="0"/>
          <c:order val="0"/>
          <c:tx>
            <c:strRef>
              <c:f>'8x8 Mesh_VC-2'!$B$73</c:f>
              <c:strCache>
                <c:ptCount val="1"/>
                <c:pt idx="0">
                  <c:v>Bufferless pkt</c:v>
                </c:pt>
              </c:strCache>
            </c:strRef>
          </c:tx>
          <c:spPr>
            <a:ln w="19050" cap="rnd">
              <a:solidFill>
                <a:schemeClr val="accent1"/>
              </a:solidFill>
              <a:round/>
            </a:ln>
            <a:effectLst/>
          </c:spPr>
          <c:marker>
            <c:symbol val="circle"/>
            <c:size val="5"/>
            <c:spPr>
              <a:solidFill>
                <a:schemeClr val="accent1"/>
              </a:solidFill>
              <a:ln w="63500">
                <a:solidFill>
                  <a:schemeClr val="accent1"/>
                </a:solidFill>
              </a:ln>
              <a:effectLst/>
            </c:spPr>
          </c:marker>
          <c:xVal>
            <c:numRef>
              <c:f>'8x8 Mesh_VC-2'!$A$74:$A$84</c:f>
              <c:numCache>
                <c:formatCode>General</c:formatCode>
                <c:ptCount val="11"/>
                <c:pt idx="0">
                  <c:v>0.02</c:v>
                </c:pt>
                <c:pt idx="1">
                  <c:v>0.04</c:v>
                </c:pt>
                <c:pt idx="2">
                  <c:v>0.06</c:v>
                </c:pt>
                <c:pt idx="3">
                  <c:v>0.08</c:v>
                </c:pt>
                <c:pt idx="4">
                  <c:v>0.1</c:v>
                </c:pt>
                <c:pt idx="5">
                  <c:v>0.12</c:v>
                </c:pt>
                <c:pt idx="6">
                  <c:v>0.14000000000000001</c:v>
                </c:pt>
                <c:pt idx="7">
                  <c:v>0.16</c:v>
                </c:pt>
                <c:pt idx="8">
                  <c:v>0.18</c:v>
                </c:pt>
                <c:pt idx="9">
                  <c:v>0.2</c:v>
                </c:pt>
                <c:pt idx="10">
                  <c:v>0.22</c:v>
                </c:pt>
              </c:numCache>
            </c:numRef>
          </c:xVal>
          <c:yVal>
            <c:numRef>
              <c:f>'8x8 Mesh_VC-2'!$B$74:$B$84</c:f>
              <c:numCache>
                <c:formatCode>General</c:formatCode>
                <c:ptCount val="11"/>
                <c:pt idx="0">
                  <c:v>7.5230732023186322</c:v>
                </c:pt>
                <c:pt idx="1">
                  <c:v>17.319988119059531</c:v>
                </c:pt>
                <c:pt idx="2">
                  <c:v>98.849574154491407</c:v>
                </c:pt>
                <c:pt idx="3">
                  <c:v>99.565827864689666</c:v>
                </c:pt>
                <c:pt idx="4">
                  <c:v>99.847215426248994</c:v>
                </c:pt>
                <c:pt idx="5">
                  <c:v>99.877138833118579</c:v>
                </c:pt>
                <c:pt idx="6">
                  <c:v>99.845225970083675</c:v>
                </c:pt>
                <c:pt idx="7">
                  <c:v>99.939031703514175</c:v>
                </c:pt>
                <c:pt idx="8">
                  <c:v>99.845224424584359</c:v>
                </c:pt>
                <c:pt idx="9">
                  <c:v>99.928045331441197</c:v>
                </c:pt>
                <c:pt idx="10">
                  <c:v>99.924050885906439</c:v>
                </c:pt>
              </c:numCache>
            </c:numRef>
          </c:yVal>
          <c:smooth val="0"/>
          <c:extLst>
            <c:ext xmlns:c16="http://schemas.microsoft.com/office/drawing/2014/chart" uri="{C3380CC4-5D6E-409C-BE32-E72D297353CC}">
              <c16:uniqueId val="{00000000-22E0-456C-84A6-FA360A8A38C5}"/>
            </c:ext>
          </c:extLst>
        </c:ser>
        <c:dLbls>
          <c:showLegendKey val="0"/>
          <c:showVal val="0"/>
          <c:showCatName val="0"/>
          <c:showSerName val="0"/>
          <c:showPercent val="0"/>
          <c:showBubbleSize val="0"/>
        </c:dLbls>
        <c:axId val="1716053055"/>
        <c:axId val="1727934047"/>
      </c:scatterChart>
      <c:valAx>
        <c:axId val="1716053055"/>
        <c:scaling>
          <c:orientation val="minMax"/>
          <c:max val="0.22000000000000003"/>
          <c:min val="2.0000000000000004E-2"/>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Injection rate (packets/node/cycle)</a:t>
                </a:r>
                <a:endParaRPr lang="en-US" sz="1400">
                  <a:solidFill>
                    <a:sysClr val="windowText" lastClr="000000"/>
                  </a:solidFill>
                  <a:effectLst/>
                </a:endParaRPr>
              </a:p>
            </c:rich>
          </c:tx>
          <c:layout>
            <c:manualLayout>
              <c:xMode val="edge"/>
              <c:yMode val="edge"/>
              <c:x val="0.13841697510287593"/>
              <c:y val="0.8805823132061897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27934047"/>
        <c:crosses val="autoZero"/>
        <c:crossBetween val="midCat"/>
      </c:valAx>
      <c:valAx>
        <c:axId val="1727934047"/>
        <c:scaling>
          <c:orientation val="minMax"/>
          <c:max val="10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baseline="0">
                    <a:solidFill>
                      <a:sysClr val="windowText" lastClr="000000"/>
                    </a:solidFill>
                    <a:effectLst/>
                  </a:rPr>
                  <a:t>%age of FF packets</a:t>
                </a:r>
                <a:endParaRPr lang="en-US" sz="1400">
                  <a:solidFill>
                    <a:sysClr val="windowText" lastClr="000000"/>
                  </a:solidFill>
                  <a:effectLst/>
                </a:endParaRPr>
              </a:p>
            </c:rich>
          </c:tx>
          <c:layout>
            <c:manualLayout>
              <c:xMode val="edge"/>
              <c:yMode val="edge"/>
              <c:x val="8.3333333333333332E-3"/>
              <c:y val="0.1521066637503645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71605305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A4904-3969-4744-AC42-0D50A2455EB9}" type="datetimeFigureOut">
              <a:rPr lang="en-US" smtClean="0"/>
              <a:t>9/13/20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62F7E-9C43-4A64-89C1-1A7EB43D7C58}" type="slidenum">
              <a:rPr lang="en-US" smtClean="0"/>
              <a:t>‹#›</a:t>
            </a:fld>
            <a:endParaRPr lang="en-US"/>
          </a:p>
        </p:txBody>
      </p:sp>
    </p:spTree>
    <p:extLst>
      <p:ext uri="{BB962C8B-B14F-4D97-AF65-F5344CB8AC3E}">
        <p14:creationId xmlns:p14="http://schemas.microsoft.com/office/powerpoint/2010/main" val="11252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interest of time I will talk about Deadlock-freedom…</a:t>
            </a:r>
          </a:p>
          <a:p>
            <a:r>
              <a:rPr lang="en-US" dirty="0"/>
              <a:t>I would be happy to talk about my other work offline, after my presentation  if any one is interested.</a:t>
            </a:r>
          </a:p>
        </p:txBody>
      </p:sp>
      <p:sp>
        <p:nvSpPr>
          <p:cNvPr id="4" name="Slide Number Placeholder 3"/>
          <p:cNvSpPr>
            <a:spLocks noGrp="1"/>
          </p:cNvSpPr>
          <p:nvPr>
            <p:ph type="sldNum" sz="quarter" idx="5"/>
          </p:nvPr>
        </p:nvSpPr>
        <p:spPr/>
        <p:txBody>
          <a:bodyPr/>
          <a:lstStyle/>
          <a:p>
            <a:fld id="{F3958922-96C1-4651-9568-26E521ADEFA5}" type="slidenum">
              <a:rPr lang="en-US" smtClean="0"/>
              <a:t>3</a:t>
            </a:fld>
            <a:endParaRPr lang="en-US"/>
          </a:p>
        </p:txBody>
      </p:sp>
    </p:spTree>
    <p:extLst>
      <p:ext uri="{BB962C8B-B14F-4D97-AF65-F5344CB8AC3E}">
        <p14:creationId xmlns:p14="http://schemas.microsoft.com/office/powerpoint/2010/main" val="315201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on this slide</a:t>
            </a:r>
          </a:p>
          <a:p>
            <a:endParaRPr lang="en-US" dirty="0"/>
          </a:p>
          <a:p>
            <a:r>
              <a:rPr lang="en-US" dirty="0"/>
              <a:t>Because of the restriction and freedom both present simultaneously.. Network is deadlock free.</a:t>
            </a:r>
          </a:p>
          <a:p>
            <a:r>
              <a:rPr lang="en-US" dirty="0"/>
              <a:t>Uses a fine balance of restriction in packet movement and freedom to provide deadlock free network.</a:t>
            </a:r>
          </a:p>
        </p:txBody>
      </p:sp>
      <p:sp>
        <p:nvSpPr>
          <p:cNvPr id="4" name="Slide Number Placeholder 3"/>
          <p:cNvSpPr>
            <a:spLocks noGrp="1"/>
          </p:cNvSpPr>
          <p:nvPr>
            <p:ph type="sldNum" sz="quarter" idx="5"/>
          </p:nvPr>
        </p:nvSpPr>
        <p:spPr/>
        <p:txBody>
          <a:bodyPr/>
          <a:lstStyle/>
          <a:p>
            <a:fld id="{F3958922-96C1-4651-9568-26E521ADEFA5}" type="slidenum">
              <a:rPr lang="en-US" smtClean="0"/>
              <a:t>26</a:t>
            </a:fld>
            <a:endParaRPr lang="en-US"/>
          </a:p>
        </p:txBody>
      </p:sp>
    </p:spTree>
    <p:extLst>
      <p:ext uri="{BB962C8B-B14F-4D97-AF65-F5344CB8AC3E}">
        <p14:creationId xmlns:p14="http://schemas.microsoft.com/office/powerpoint/2010/main" val="249306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27</a:t>
            </a:fld>
            <a:endParaRPr lang="en-US"/>
          </a:p>
        </p:txBody>
      </p:sp>
    </p:spTree>
    <p:extLst>
      <p:ext uri="{BB962C8B-B14F-4D97-AF65-F5344CB8AC3E}">
        <p14:creationId xmlns:p14="http://schemas.microsoft.com/office/powerpoint/2010/main" val="47602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quantify the likelihood of routing deadlocks in real application we performed the following experiments</a:t>
            </a:r>
          </a:p>
          <a:p>
            <a:r>
              <a:rPr lang="en-US" dirty="0"/>
              <a:t>With router configuration of 1-vc and 4-vc per virtual network</a:t>
            </a:r>
          </a:p>
          <a:p>
            <a:endParaRPr lang="en-US" dirty="0"/>
          </a:p>
          <a:p>
            <a:r>
              <a:rPr lang="en-US" dirty="0"/>
              <a:t>We took 8x8 Mesh and progressively removed links to see the likelihood of routing deadlock.</a:t>
            </a:r>
          </a:p>
          <a:p>
            <a:endParaRPr lang="en-US" dirty="0"/>
          </a:p>
          <a:p>
            <a:r>
              <a:rPr lang="en-US" dirty="0"/>
              <a:t>We did not observe the routing level deadlock where there were few faults, Only when the topology becomes fragmented by removing more number od links do we actually start observing the deadlocks.</a:t>
            </a:r>
          </a:p>
          <a:p>
            <a:r>
              <a:rPr lang="en-US" dirty="0"/>
              <a:t>This shows that deadlocks are rare, yet it is the correctness issue and must be resolved for the functioning of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34</a:t>
            </a:fld>
            <a:endParaRPr lang="en-US"/>
          </a:p>
        </p:txBody>
      </p:sp>
    </p:spTree>
    <p:extLst>
      <p:ext uri="{BB962C8B-B14F-4D97-AF65-F5344CB8AC3E}">
        <p14:creationId xmlns:p14="http://schemas.microsoft.com/office/powerpoint/2010/main" val="3285864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these call-outs </a:t>
            </a:r>
          </a:p>
          <a:p>
            <a:endParaRPr lang="en-US" dirty="0"/>
          </a:p>
          <a:p>
            <a:endParaRPr lang="en-US" dirty="0"/>
          </a:p>
          <a:p>
            <a:r>
              <a:rPr lang="en-US" dirty="0"/>
              <a:t>Mention why you have chosen SPIN</a:t>
            </a:r>
          </a:p>
          <a:p>
            <a:r>
              <a:rPr lang="en-US" dirty="0"/>
              <a:t>“Very recent sate of the art” in reactive solutions</a:t>
            </a:r>
          </a:p>
        </p:txBody>
      </p:sp>
      <p:sp>
        <p:nvSpPr>
          <p:cNvPr id="4" name="Slide Number Placeholder 3"/>
          <p:cNvSpPr>
            <a:spLocks noGrp="1"/>
          </p:cNvSpPr>
          <p:nvPr>
            <p:ph type="sldNum" sz="quarter" idx="5"/>
          </p:nvPr>
        </p:nvSpPr>
        <p:spPr/>
        <p:txBody>
          <a:bodyPr/>
          <a:lstStyle/>
          <a:p>
            <a:fld id="{F3958922-96C1-4651-9568-26E521ADEFA5}" type="slidenum">
              <a:rPr lang="en-US" smtClean="0"/>
              <a:t>36</a:t>
            </a:fld>
            <a:endParaRPr lang="en-US"/>
          </a:p>
        </p:txBody>
      </p:sp>
    </p:spTree>
    <p:extLst>
      <p:ext uri="{BB962C8B-B14F-4D97-AF65-F5344CB8AC3E}">
        <p14:creationId xmlns:p14="http://schemas.microsoft.com/office/powerpoint/2010/main" val="3230650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38</a:t>
            </a:fld>
            <a:endParaRPr lang="en-US"/>
          </a:p>
        </p:txBody>
      </p:sp>
    </p:spTree>
    <p:extLst>
      <p:ext uri="{BB962C8B-B14F-4D97-AF65-F5344CB8AC3E}">
        <p14:creationId xmlns:p14="http://schemas.microsoft.com/office/powerpoint/2010/main" val="162902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42</a:t>
            </a:fld>
            <a:endParaRPr lang="en-US"/>
          </a:p>
        </p:txBody>
      </p:sp>
    </p:spTree>
    <p:extLst>
      <p:ext uri="{BB962C8B-B14F-4D97-AF65-F5344CB8AC3E}">
        <p14:creationId xmlns:p14="http://schemas.microsoft.com/office/powerpoint/2010/main" val="13507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ignore this slide./\</a:t>
            </a:r>
          </a:p>
        </p:txBody>
      </p:sp>
      <p:sp>
        <p:nvSpPr>
          <p:cNvPr id="4" name="Slide Number Placeholder 3"/>
          <p:cNvSpPr>
            <a:spLocks noGrp="1"/>
          </p:cNvSpPr>
          <p:nvPr>
            <p:ph type="sldNum" sz="quarter" idx="5"/>
          </p:nvPr>
        </p:nvSpPr>
        <p:spPr/>
        <p:txBody>
          <a:bodyPr/>
          <a:lstStyle/>
          <a:p>
            <a:fld id="{F3958922-96C1-4651-9568-26E521ADEFA5}" type="slidenum">
              <a:rPr lang="en-US" smtClean="0"/>
              <a:t>43</a:t>
            </a:fld>
            <a:endParaRPr lang="en-US"/>
          </a:p>
        </p:txBody>
      </p:sp>
    </p:spTree>
    <p:extLst>
      <p:ext uri="{BB962C8B-B14F-4D97-AF65-F5344CB8AC3E}">
        <p14:creationId xmlns:p14="http://schemas.microsoft.com/office/powerpoint/2010/main" val="4037772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45</a:t>
            </a:fld>
            <a:endParaRPr lang="en-US"/>
          </a:p>
        </p:txBody>
      </p:sp>
    </p:spTree>
    <p:extLst>
      <p:ext uri="{BB962C8B-B14F-4D97-AF65-F5344CB8AC3E}">
        <p14:creationId xmlns:p14="http://schemas.microsoft.com/office/powerpoint/2010/main" val="3318945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48</a:t>
            </a:fld>
            <a:endParaRPr lang="en-US"/>
          </a:p>
        </p:txBody>
      </p:sp>
    </p:spTree>
    <p:extLst>
      <p:ext uri="{BB962C8B-B14F-4D97-AF65-F5344CB8AC3E}">
        <p14:creationId xmlns:p14="http://schemas.microsoft.com/office/powerpoint/2010/main" val="1696647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49</a:t>
            </a:fld>
            <a:endParaRPr lang="en-US"/>
          </a:p>
        </p:txBody>
      </p:sp>
    </p:spTree>
    <p:extLst>
      <p:ext uri="{BB962C8B-B14F-4D97-AF65-F5344CB8AC3E}">
        <p14:creationId xmlns:p14="http://schemas.microsoft.com/office/powerpoint/2010/main" val="7722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explaining about the importance of interconnection network let me show how interconnection network looks like in a chip.</a:t>
            </a:r>
          </a:p>
          <a:p>
            <a:endParaRPr lang="en-US" dirty="0"/>
          </a:p>
          <a:p>
            <a:r>
              <a:rPr lang="en-US" dirty="0"/>
              <a:t>It is a 4x4 Mesh</a:t>
            </a:r>
          </a:p>
          <a:p>
            <a:endParaRPr lang="en-US" dirty="0"/>
          </a:p>
          <a:p>
            <a:r>
              <a:rPr lang="en-US" dirty="0"/>
              <a:t>Here each tile has its own processor, has a private cache and a slice of Last level cache may be and connected with a router.</a:t>
            </a:r>
          </a:p>
          <a:p>
            <a:endParaRPr lang="en-US" dirty="0"/>
          </a:p>
          <a:p>
            <a:r>
              <a:rPr lang="en-US" dirty="0"/>
              <a:t>The green colored box represents the router.</a:t>
            </a:r>
          </a:p>
          <a:p>
            <a:endParaRPr lang="en-US" dirty="0"/>
          </a:p>
          <a:p>
            <a:r>
              <a:rPr lang="en-US" dirty="0"/>
              <a:t>Let us take a closer look to see how on-chip router looks like.</a:t>
            </a:r>
          </a:p>
          <a:p>
            <a:endParaRPr lang="en-US" dirty="0"/>
          </a:p>
          <a:p>
            <a:r>
              <a:rPr lang="en-US" dirty="0"/>
              <a:t>This is an input buffered Mesh router.</a:t>
            </a:r>
          </a:p>
          <a:p>
            <a:r>
              <a:rPr lang="en-US" dirty="0"/>
              <a:t>Here packets as they travel the network gets buffered at the input port before moving to next hop router, on its path to destination.</a:t>
            </a:r>
          </a:p>
          <a:p>
            <a:endParaRPr lang="en-US" dirty="0"/>
          </a:p>
          <a:p>
            <a:r>
              <a:rPr lang="en-US" dirty="0"/>
              <a:t>Control logic resolves any conflict if there are 2 or more packets which wants to go out from the same output port. It decides which packet will leave first.</a:t>
            </a:r>
          </a:p>
          <a:p>
            <a:endParaRPr lang="en-US" dirty="0"/>
          </a:p>
          <a:p>
            <a:r>
              <a:rPr lang="en-US" dirty="0"/>
              <a:t>After that packet traverse the X-bar, which connects input ports with output ports.</a:t>
            </a:r>
          </a:p>
          <a:p>
            <a:endParaRPr lang="en-US" dirty="0"/>
          </a:p>
          <a:p>
            <a:r>
              <a:rPr lang="en-US" dirty="0"/>
              <a:t>Packets now leave this router to go to the next hop router using these links. Packet will similarly, then get buffered at the next hop router</a:t>
            </a:r>
          </a:p>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7</a:t>
            </a:fld>
            <a:endParaRPr lang="en-US"/>
          </a:p>
        </p:txBody>
      </p:sp>
    </p:spTree>
    <p:extLst>
      <p:ext uri="{BB962C8B-B14F-4D97-AF65-F5344CB8AC3E}">
        <p14:creationId xmlns:p14="http://schemas.microsoft.com/office/powerpoint/2010/main" val="868939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the text.</a:t>
            </a:r>
          </a:p>
        </p:txBody>
      </p:sp>
      <p:sp>
        <p:nvSpPr>
          <p:cNvPr id="4" name="Slide Number Placeholder 3"/>
          <p:cNvSpPr>
            <a:spLocks noGrp="1"/>
          </p:cNvSpPr>
          <p:nvPr>
            <p:ph type="sldNum" sz="quarter" idx="5"/>
          </p:nvPr>
        </p:nvSpPr>
        <p:spPr/>
        <p:txBody>
          <a:bodyPr/>
          <a:lstStyle/>
          <a:p>
            <a:fld id="{F3958922-96C1-4651-9568-26E521ADEFA5}" type="slidenum">
              <a:rPr lang="en-US" smtClean="0"/>
              <a:t>51</a:t>
            </a:fld>
            <a:endParaRPr lang="en-US"/>
          </a:p>
        </p:txBody>
      </p:sp>
    </p:spTree>
    <p:extLst>
      <p:ext uri="{BB962C8B-B14F-4D97-AF65-F5344CB8AC3E}">
        <p14:creationId xmlns:p14="http://schemas.microsoft.com/office/powerpoint/2010/main" val="531043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53</a:t>
            </a:fld>
            <a:endParaRPr lang="en-US"/>
          </a:p>
        </p:txBody>
      </p:sp>
    </p:spTree>
    <p:extLst>
      <p:ext uri="{BB962C8B-B14F-4D97-AF65-F5344CB8AC3E}">
        <p14:creationId xmlns:p14="http://schemas.microsoft.com/office/powerpoint/2010/main" val="1212886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54</a:t>
            </a:fld>
            <a:endParaRPr lang="en-US"/>
          </a:p>
        </p:txBody>
      </p:sp>
    </p:spTree>
    <p:extLst>
      <p:ext uri="{BB962C8B-B14F-4D97-AF65-F5344CB8AC3E}">
        <p14:creationId xmlns:p14="http://schemas.microsoft.com/office/powerpoint/2010/main" val="2124628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55</a:t>
            </a:fld>
            <a:endParaRPr lang="en-US"/>
          </a:p>
        </p:txBody>
      </p:sp>
    </p:spTree>
    <p:extLst>
      <p:ext uri="{BB962C8B-B14F-4D97-AF65-F5344CB8AC3E}">
        <p14:creationId xmlns:p14="http://schemas.microsoft.com/office/powerpoint/2010/main" val="2584308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all the benefits of BBR in terms of scalability</a:t>
            </a:r>
          </a:p>
          <a:p>
            <a:r>
              <a:rPr lang="en-US" dirty="0"/>
              <a:t>But high performant because it has only one bubble/Bindu</a:t>
            </a:r>
          </a:p>
          <a:p>
            <a:endParaRPr lang="en-US" dirty="0"/>
          </a:p>
          <a:p>
            <a:r>
              <a:rPr lang="en-US" dirty="0"/>
              <a:t>Talk about limitation on latency</a:t>
            </a:r>
          </a:p>
        </p:txBody>
      </p:sp>
      <p:sp>
        <p:nvSpPr>
          <p:cNvPr id="4" name="Slide Number Placeholder 3"/>
          <p:cNvSpPr>
            <a:spLocks noGrp="1"/>
          </p:cNvSpPr>
          <p:nvPr>
            <p:ph type="sldNum" sz="quarter" idx="5"/>
          </p:nvPr>
        </p:nvSpPr>
        <p:spPr/>
        <p:txBody>
          <a:bodyPr/>
          <a:lstStyle/>
          <a:p>
            <a:fld id="{F3958922-96C1-4651-9568-26E521ADEFA5}" type="slidenum">
              <a:rPr lang="en-US" smtClean="0"/>
              <a:t>59</a:t>
            </a:fld>
            <a:endParaRPr lang="en-US"/>
          </a:p>
        </p:txBody>
      </p:sp>
    </p:spTree>
    <p:extLst>
      <p:ext uri="{BB962C8B-B14F-4D97-AF65-F5344CB8AC3E}">
        <p14:creationId xmlns:p14="http://schemas.microsoft.com/office/powerpoint/2010/main" val="114426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60</a:t>
            </a:fld>
            <a:endParaRPr lang="en-US"/>
          </a:p>
        </p:txBody>
      </p:sp>
    </p:spTree>
    <p:extLst>
      <p:ext uri="{BB962C8B-B14F-4D97-AF65-F5344CB8AC3E}">
        <p14:creationId xmlns:p14="http://schemas.microsoft.com/office/powerpoint/2010/main" val="409169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Mayank Parasar from Georgia Tech.</a:t>
            </a:r>
          </a:p>
          <a:p>
            <a:r>
              <a:rPr lang="en-US" dirty="0"/>
              <a:t>This is a joint work with my advisor Dr. Tushar Krishna and my collaborators Dr. Natalie </a:t>
            </a:r>
            <a:r>
              <a:rPr lang="en-US" dirty="0" err="1"/>
              <a:t>Jerger</a:t>
            </a:r>
            <a:r>
              <a:rPr lang="en-US" dirty="0"/>
              <a:t> from Toronto, Dr. Paul Gratz from Texas A&amp;M and Dr. Josh San Miguel from Wisconsin.</a:t>
            </a:r>
          </a:p>
          <a:p>
            <a:r>
              <a:rPr lang="en-US" dirty="0"/>
              <a:t>My talk is going to be about a novel technique of providing deadlock freedom by periodically swapping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61</a:t>
            </a:fld>
            <a:endParaRPr lang="en-US"/>
          </a:p>
        </p:txBody>
      </p:sp>
    </p:spTree>
    <p:extLst>
      <p:ext uri="{BB962C8B-B14F-4D97-AF65-F5344CB8AC3E}">
        <p14:creationId xmlns:p14="http://schemas.microsoft.com/office/powerpoint/2010/main" val="745131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SWAP let us visualize a traffic deadlock</a:t>
            </a:r>
          </a:p>
          <a:p>
            <a:r>
              <a:rPr lang="en-US" dirty="0"/>
              <a:t>Here each car is waiting on the next car to move in order to make forward progress. </a:t>
            </a:r>
          </a:p>
          <a:p>
            <a:r>
              <a:rPr lang="en-US" dirty="0"/>
              <a:t>This result in cyclic dependency leading to a traffic deadlock</a:t>
            </a:r>
          </a:p>
        </p:txBody>
      </p:sp>
      <p:sp>
        <p:nvSpPr>
          <p:cNvPr id="4" name="Slide Number Placeholder 3"/>
          <p:cNvSpPr>
            <a:spLocks noGrp="1"/>
          </p:cNvSpPr>
          <p:nvPr>
            <p:ph type="sldNum" sz="quarter" idx="5"/>
          </p:nvPr>
        </p:nvSpPr>
        <p:spPr/>
        <p:txBody>
          <a:bodyPr/>
          <a:lstStyle/>
          <a:p>
            <a:fld id="{01FF8F3D-8EC2-401A-A382-71B6C9BA2D7E}" type="slidenum">
              <a:rPr lang="en-US" smtClean="0"/>
              <a:t>62</a:t>
            </a:fld>
            <a:endParaRPr lang="en-US"/>
          </a:p>
        </p:txBody>
      </p:sp>
    </p:spTree>
    <p:extLst>
      <p:ext uri="{BB962C8B-B14F-4D97-AF65-F5344CB8AC3E}">
        <p14:creationId xmlns:p14="http://schemas.microsoft.com/office/powerpoint/2010/main" val="1348398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with the help of chopper if we could in-place swap the position of cars then we can resolve traffic deadlock.</a:t>
            </a:r>
          </a:p>
        </p:txBody>
      </p:sp>
      <p:sp>
        <p:nvSpPr>
          <p:cNvPr id="4" name="Slide Number Placeholder 3"/>
          <p:cNvSpPr>
            <a:spLocks noGrp="1"/>
          </p:cNvSpPr>
          <p:nvPr>
            <p:ph type="sldNum" sz="quarter" idx="5"/>
          </p:nvPr>
        </p:nvSpPr>
        <p:spPr/>
        <p:txBody>
          <a:bodyPr/>
          <a:lstStyle/>
          <a:p>
            <a:fld id="{01FF8F3D-8EC2-401A-A382-71B6C9BA2D7E}" type="slidenum">
              <a:rPr lang="en-US" smtClean="0"/>
              <a:t>63</a:t>
            </a:fld>
            <a:endParaRPr lang="en-US"/>
          </a:p>
        </p:txBody>
      </p:sp>
    </p:spTree>
    <p:extLst>
      <p:ext uri="{BB962C8B-B14F-4D97-AF65-F5344CB8AC3E}">
        <p14:creationId xmlns:p14="http://schemas.microsoft.com/office/powerpoint/2010/main" val="3827247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as shown before circular dependency of packets can result in traffic deadlock.</a:t>
            </a:r>
          </a:p>
          <a:p>
            <a:r>
              <a:rPr lang="en-US" dirty="0"/>
              <a:t>If we can in-place swap the packets then we can resolve routing deadlock</a:t>
            </a:r>
          </a:p>
          <a:p>
            <a:r>
              <a:rPr lang="en-US" dirty="0"/>
              <a:t>Here the packet which makes forward progress is called as swap-forward packet </a:t>
            </a:r>
          </a:p>
          <a:p>
            <a:r>
              <a:rPr lang="en-US" dirty="0"/>
              <a:t>And the packet which backtrack, by yielding its buffer to be occupied by swap forward packet is called as </a:t>
            </a:r>
            <a:r>
              <a:rPr lang="en-US" dirty="0" err="1"/>
              <a:t>swapBack</a:t>
            </a:r>
            <a:r>
              <a:rPr lang="en-US" dirty="0"/>
              <a:t> packet.</a:t>
            </a:r>
          </a:p>
          <a:p>
            <a:endParaRPr lang="en-US" dirty="0"/>
          </a:p>
          <a:p>
            <a:r>
              <a:rPr lang="en-US" dirty="0"/>
              <a:t>Now packet for destination router 5 has reached its router and will be ejected out from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65</a:t>
            </a:fld>
            <a:endParaRPr lang="en-US"/>
          </a:p>
        </p:txBody>
      </p:sp>
    </p:spTree>
    <p:extLst>
      <p:ext uri="{BB962C8B-B14F-4D97-AF65-F5344CB8AC3E}">
        <p14:creationId xmlns:p14="http://schemas.microsoft.com/office/powerpoint/2010/main" val="141800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fundamental problem each network must solve is that of deadlock.</a:t>
            </a:r>
          </a:p>
          <a:p>
            <a:r>
              <a:rPr lang="en-US" dirty="0"/>
              <a:t>Let me show how deadlocks can be manifested in the on-chip network. </a:t>
            </a:r>
          </a:p>
          <a:p>
            <a:r>
              <a:rPr lang="en-US" dirty="0"/>
              <a:t>this is an arbitrary network topology and we are focusing on these 4 routers where I will show the deadlock using animations.</a:t>
            </a:r>
          </a:p>
          <a:p>
            <a:r>
              <a:rPr lang="en-US" dirty="0"/>
              <a:t>Packets move in the network to reach their destination and the path is guided by the routing algorithm used in the network.</a:t>
            </a:r>
          </a:p>
          <a:p>
            <a:r>
              <a:rPr lang="en-US" dirty="0"/>
              <a:t>Packet can only move forward if there is free buffer present at the next hop router in their path towards destination.</a:t>
            </a:r>
          </a:p>
          <a:p>
            <a:endParaRPr lang="en-US" dirty="0"/>
          </a:p>
          <a:p>
            <a:r>
              <a:rPr lang="en-US" dirty="0"/>
              <a:t>Here num on the packet represent the destination router that packet wants to reach. </a:t>
            </a:r>
          </a:p>
          <a:p>
            <a:endParaRPr lang="en-US" dirty="0"/>
          </a:p>
          <a:p>
            <a:r>
              <a:rPr lang="en-US" dirty="0"/>
              <a:t>In doing so they may incur in cyclic dependency as shown here packet 5 cannot move down because the buffer is occupied by packet 6.</a:t>
            </a:r>
            <a:br>
              <a:rPr lang="en-US" dirty="0"/>
            </a:br>
            <a:r>
              <a:rPr lang="en-US" dirty="0"/>
              <a:t>Packet 6 cannot move right because the buffer is occupied by packet 10 and so on and so forth. This dependency comes back to packet 5.</a:t>
            </a:r>
            <a:br>
              <a:rPr lang="en-US" dirty="0"/>
            </a:br>
            <a:r>
              <a:rPr lang="en-US" dirty="0"/>
              <a:t>This cyclic dependency leads t a deadlock. </a:t>
            </a:r>
          </a:p>
          <a:p>
            <a:r>
              <a:rPr lang="en-US" dirty="0"/>
              <a:t>Rendering the forward movement of packet impossible,</a:t>
            </a:r>
          </a:p>
          <a:p>
            <a:r>
              <a:rPr lang="en-US" dirty="0"/>
              <a:t>And it is a correctness problem which can cause complete system failure.</a:t>
            </a:r>
          </a:p>
        </p:txBody>
      </p:sp>
      <p:sp>
        <p:nvSpPr>
          <p:cNvPr id="4" name="Slide Number Placeholder 3"/>
          <p:cNvSpPr>
            <a:spLocks noGrp="1"/>
          </p:cNvSpPr>
          <p:nvPr>
            <p:ph type="sldNum" sz="quarter" idx="5"/>
          </p:nvPr>
        </p:nvSpPr>
        <p:spPr/>
        <p:txBody>
          <a:bodyPr/>
          <a:lstStyle/>
          <a:p>
            <a:fld id="{F3958922-96C1-4651-9568-26E521ADEFA5}" type="slidenum">
              <a:rPr lang="en-US" smtClean="0"/>
              <a:t>12</a:t>
            </a:fld>
            <a:endParaRPr lang="en-US"/>
          </a:p>
        </p:txBody>
      </p:sp>
    </p:spTree>
    <p:extLst>
      <p:ext uri="{BB962C8B-B14F-4D97-AF65-F5344CB8AC3E}">
        <p14:creationId xmlns:p14="http://schemas.microsoft.com/office/powerpoint/2010/main" val="142245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the time spend here</a:t>
            </a:r>
          </a:p>
        </p:txBody>
      </p:sp>
      <p:sp>
        <p:nvSpPr>
          <p:cNvPr id="4" name="Slide Number Placeholder 3"/>
          <p:cNvSpPr>
            <a:spLocks noGrp="1"/>
          </p:cNvSpPr>
          <p:nvPr>
            <p:ph type="sldNum" sz="quarter" idx="5"/>
          </p:nvPr>
        </p:nvSpPr>
        <p:spPr/>
        <p:txBody>
          <a:bodyPr/>
          <a:lstStyle/>
          <a:p>
            <a:fld id="{F3958922-96C1-4651-9568-26E521ADEFA5}" type="slidenum">
              <a:rPr lang="en-US" smtClean="0"/>
              <a:t>66</a:t>
            </a:fld>
            <a:endParaRPr lang="en-US"/>
          </a:p>
        </p:txBody>
      </p:sp>
    </p:spTree>
    <p:extLst>
      <p:ext uri="{BB962C8B-B14F-4D97-AF65-F5344CB8AC3E}">
        <p14:creationId xmlns:p14="http://schemas.microsoft.com/office/powerpoint/2010/main" val="1661342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though it…</a:t>
            </a:r>
          </a:p>
          <a:p>
            <a:r>
              <a:rPr lang="en-US" dirty="0"/>
              <a:t>In interest of time I am skipping it.. can chat about it later</a:t>
            </a:r>
          </a:p>
        </p:txBody>
      </p:sp>
      <p:sp>
        <p:nvSpPr>
          <p:cNvPr id="4" name="Slide Number Placeholder 3"/>
          <p:cNvSpPr>
            <a:spLocks noGrp="1"/>
          </p:cNvSpPr>
          <p:nvPr>
            <p:ph type="sldNum" sz="quarter" idx="5"/>
          </p:nvPr>
        </p:nvSpPr>
        <p:spPr/>
        <p:txBody>
          <a:bodyPr/>
          <a:lstStyle/>
          <a:p>
            <a:fld id="{F3958922-96C1-4651-9568-26E521ADEFA5}" type="slidenum">
              <a:rPr lang="en-US" smtClean="0"/>
              <a:t>67</a:t>
            </a:fld>
            <a:endParaRPr lang="en-US"/>
          </a:p>
        </p:txBody>
      </p:sp>
    </p:spTree>
    <p:extLst>
      <p:ext uri="{BB962C8B-B14F-4D97-AF65-F5344CB8AC3E}">
        <p14:creationId xmlns:p14="http://schemas.microsoft.com/office/powerpoint/2010/main" val="414107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68</a:t>
            </a:fld>
            <a:endParaRPr lang="en-US"/>
          </a:p>
        </p:txBody>
      </p:sp>
    </p:spTree>
    <p:extLst>
      <p:ext uri="{BB962C8B-B14F-4D97-AF65-F5344CB8AC3E}">
        <p14:creationId xmlns:p14="http://schemas.microsoft.com/office/powerpoint/2010/main" val="3214716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Mayank Parasar from Georgia Tech. Today I will talk about a novel technique called DRAIN, which provides deadlock freedom in any network topology by periodically moving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69</a:t>
            </a:fld>
            <a:endParaRPr lang="en-US"/>
          </a:p>
        </p:txBody>
      </p:sp>
    </p:spTree>
    <p:extLst>
      <p:ext uri="{BB962C8B-B14F-4D97-AF65-F5344CB8AC3E}">
        <p14:creationId xmlns:p14="http://schemas.microsoft.com/office/powerpoint/2010/main" val="900109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DRAIN, let us consider the traffic deadlock as shown in the figure…</a:t>
            </a:r>
            <a:br>
              <a:rPr lang="en-US" dirty="0"/>
            </a:br>
            <a:r>
              <a:rPr lang="en-US" dirty="0"/>
              <a:t>Here each car is waiting on the next car to move in order to make forward progress, resulting in traffic deadlock.</a:t>
            </a:r>
          </a:p>
          <a:p>
            <a:endParaRPr lang="en-US" dirty="0"/>
          </a:p>
          <a:p>
            <a:r>
              <a:rPr lang="en-US" dirty="0"/>
              <a:t>If we provide oblivious periodic movement to all the cars in this road network, then this will flush out any deadlock as shown in the animation.</a:t>
            </a:r>
          </a:p>
          <a:p>
            <a:r>
              <a:rPr lang="en-US" dirty="0"/>
              <a:t>All cars are unblocked and will reach to their destination.</a:t>
            </a:r>
          </a:p>
          <a:p>
            <a:r>
              <a:rPr lang="en-US" dirty="0"/>
              <a:t>The same idea is used in DRAIN to resolve deadlock, if consider cars as packets and roads as the links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70</a:t>
            </a:fld>
            <a:endParaRPr lang="en-US"/>
          </a:p>
        </p:txBody>
      </p:sp>
    </p:spTree>
    <p:extLst>
      <p:ext uri="{BB962C8B-B14F-4D97-AF65-F5344CB8AC3E}">
        <p14:creationId xmlns:p14="http://schemas.microsoft.com/office/powerpoint/2010/main" val="2277165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DRAIN forms a virtual ring over the topology..</a:t>
            </a:r>
            <a:br>
              <a:rPr lang="en-US" dirty="0"/>
            </a:br>
            <a:r>
              <a:rPr lang="en-US" dirty="0"/>
              <a:t>As I am showing it for 3x3 Mesh. This is also applicable to other irregular topologies.</a:t>
            </a:r>
          </a:p>
          <a:p>
            <a:r>
              <a:rPr lang="en-US" dirty="0"/>
              <a:t>The virtual ring is formed such that each link is spun/covered only once, and all the links are covered. This makes sure that there is no collision of packets when spun over this virtual ring</a:t>
            </a:r>
          </a:p>
          <a:p>
            <a:r>
              <a:rPr lang="en-US" dirty="0"/>
              <a:t>Oblivious packet movement over this virtual ring makes sure that if there is any deadlock in the network, it is flushed out.</a:t>
            </a:r>
          </a:p>
        </p:txBody>
      </p:sp>
      <p:sp>
        <p:nvSpPr>
          <p:cNvPr id="4" name="Slide Number Placeholder 3"/>
          <p:cNvSpPr>
            <a:spLocks noGrp="1"/>
          </p:cNvSpPr>
          <p:nvPr>
            <p:ph type="sldNum" sz="quarter" idx="5"/>
          </p:nvPr>
        </p:nvSpPr>
        <p:spPr/>
        <p:txBody>
          <a:bodyPr/>
          <a:lstStyle/>
          <a:p>
            <a:fld id="{01FF8F3D-8EC2-401A-A382-71B6C9BA2D7E}" type="slidenum">
              <a:rPr lang="en-US" smtClean="0"/>
              <a:t>71</a:t>
            </a:fld>
            <a:endParaRPr lang="en-US"/>
          </a:p>
        </p:txBody>
      </p:sp>
    </p:spTree>
    <p:extLst>
      <p:ext uri="{BB962C8B-B14F-4D97-AF65-F5344CB8AC3E}">
        <p14:creationId xmlns:p14="http://schemas.microsoft.com/office/powerpoint/2010/main" val="2649357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how DRAIN resolve routing deadlock in a irregular 3x3 Mesh.</a:t>
            </a:r>
          </a:p>
        </p:txBody>
      </p:sp>
      <p:sp>
        <p:nvSpPr>
          <p:cNvPr id="4" name="Slide Number Placeholder 3"/>
          <p:cNvSpPr>
            <a:spLocks noGrp="1"/>
          </p:cNvSpPr>
          <p:nvPr>
            <p:ph type="sldNum" sz="quarter" idx="5"/>
          </p:nvPr>
        </p:nvSpPr>
        <p:spPr/>
        <p:txBody>
          <a:bodyPr/>
          <a:lstStyle/>
          <a:p>
            <a:fld id="{01FF8F3D-8EC2-401A-A382-71B6C9BA2D7E}" type="slidenum">
              <a:rPr lang="en-US" smtClean="0"/>
              <a:t>72</a:t>
            </a:fld>
            <a:endParaRPr lang="en-US"/>
          </a:p>
        </p:txBody>
      </p:sp>
    </p:spTree>
    <p:extLst>
      <p:ext uri="{BB962C8B-B14F-4D97-AF65-F5344CB8AC3E}">
        <p14:creationId xmlns:p14="http://schemas.microsoft.com/office/powerpoint/2010/main" val="555928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shows how DRAIN resolve protocol deadlock in same irregular 3x3 Mesh.</a:t>
            </a:r>
          </a:p>
          <a:p>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73</a:t>
            </a:fld>
            <a:endParaRPr lang="en-US"/>
          </a:p>
        </p:txBody>
      </p:sp>
    </p:spTree>
    <p:extLst>
      <p:ext uri="{BB962C8B-B14F-4D97-AF65-F5344CB8AC3E}">
        <p14:creationId xmlns:p14="http://schemas.microsoft.com/office/powerpoint/2010/main" val="358185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Fairly low level detail</a:t>
            </a:r>
          </a:p>
          <a:p>
            <a:r>
              <a:rPr lang="en-US" dirty="0" err="1"/>
              <a:t>Decentrallized</a:t>
            </a:r>
            <a:r>
              <a:rPr lang="en-US" dirty="0"/>
              <a:t>, relatively low hardware</a:t>
            </a:r>
          </a:p>
          <a:p>
            <a:r>
              <a:rPr lang="en-US" dirty="0"/>
              <a:t>Keep the image</a:t>
            </a:r>
          </a:p>
          <a:p>
            <a:r>
              <a:rPr lang="en-US" dirty="0"/>
              <a:t>Don’t drag through</a:t>
            </a:r>
          </a:p>
          <a:p>
            <a:endParaRPr lang="en-US" dirty="0"/>
          </a:p>
          <a:p>
            <a:r>
              <a:rPr lang="en-US" dirty="0"/>
              <a:t>I encourage to read the paper.. I can answer more details</a:t>
            </a:r>
          </a:p>
        </p:txBody>
      </p:sp>
      <p:sp>
        <p:nvSpPr>
          <p:cNvPr id="4" name="Slide Number Placeholder 3"/>
          <p:cNvSpPr>
            <a:spLocks noGrp="1"/>
          </p:cNvSpPr>
          <p:nvPr>
            <p:ph type="sldNum" sz="quarter" idx="5"/>
          </p:nvPr>
        </p:nvSpPr>
        <p:spPr/>
        <p:txBody>
          <a:bodyPr/>
          <a:lstStyle/>
          <a:p>
            <a:fld id="{01FF8F3D-8EC2-401A-A382-71B6C9BA2D7E}" type="slidenum">
              <a:rPr lang="en-US" smtClean="0"/>
              <a:t>74</a:t>
            </a:fld>
            <a:endParaRPr lang="en-US"/>
          </a:p>
        </p:txBody>
      </p:sp>
    </p:spTree>
    <p:extLst>
      <p:ext uri="{BB962C8B-B14F-4D97-AF65-F5344CB8AC3E}">
        <p14:creationId xmlns:p14="http://schemas.microsoft.com/office/powerpoint/2010/main" val="3838817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75</a:t>
            </a:fld>
            <a:endParaRPr lang="en-US"/>
          </a:p>
        </p:txBody>
      </p:sp>
    </p:spTree>
    <p:extLst>
      <p:ext uri="{BB962C8B-B14F-4D97-AF65-F5344CB8AC3E}">
        <p14:creationId xmlns:p14="http://schemas.microsoft.com/office/powerpoint/2010/main" val="367911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challenge is that of a protocol level deadlock.</a:t>
            </a:r>
          </a:p>
          <a:p>
            <a:r>
              <a:rPr lang="en-US" dirty="0"/>
              <a:t>To understand protocol level deadlock consider interconnection network to facilitate the movement of packets between nodes.</a:t>
            </a:r>
          </a:p>
          <a:p>
            <a:endParaRPr lang="en-US" dirty="0"/>
          </a:p>
          <a:p>
            <a:r>
              <a:rPr lang="en-US" dirty="0"/>
              <a:t>At a higher level, interconnection network can be considered as queues buffers for transporting packets from their source to destination</a:t>
            </a:r>
          </a:p>
          <a:p>
            <a:endParaRPr lang="en-US" dirty="0"/>
          </a:p>
          <a:p>
            <a:endParaRPr lang="en-US" dirty="0"/>
          </a:p>
          <a:p>
            <a:r>
              <a:rPr lang="en-US" dirty="0"/>
              <a:t>Little more animations </a:t>
            </a:r>
          </a:p>
          <a:p>
            <a:r>
              <a:rPr lang="en-US" dirty="0"/>
              <a:t>Priority inversion. </a:t>
            </a:r>
          </a:p>
          <a:p>
            <a:r>
              <a:rPr lang="en-US" dirty="0" err="1"/>
              <a:t>Protcol</a:t>
            </a:r>
            <a:r>
              <a:rPr lang="en-US" dirty="0"/>
              <a:t> assumes that response will not get block…</a:t>
            </a:r>
          </a:p>
          <a:p>
            <a:r>
              <a:rPr lang="en-US" dirty="0"/>
              <a:t>[animation]</a:t>
            </a:r>
            <a:br>
              <a:rPr lang="en-US" dirty="0"/>
            </a:br>
            <a:r>
              <a:rPr lang="en-US" dirty="0"/>
              <a:t>two queues </a:t>
            </a:r>
            <a:r>
              <a:rPr lang="en-US" dirty="0">
                <a:sym typeface="Wingdings" pitchFamily="2" charset="2"/>
              </a:rPr>
              <a:t> one queue..</a:t>
            </a:r>
            <a:br>
              <a:rPr lang="en-US" dirty="0">
                <a:sym typeface="Wingdings" pitchFamily="2" charset="2"/>
              </a:rPr>
            </a:br>
            <a:r>
              <a:rPr lang="en-US" dirty="0">
                <a:sym typeface="Wingdings" pitchFamily="2" charset="2"/>
              </a:rPr>
              <a:t>Remove left side of the slide</a:t>
            </a:r>
          </a:p>
          <a:p>
            <a:r>
              <a:rPr lang="en-US" dirty="0">
                <a:sym typeface="Wingdings" pitchFamily="2" charset="2"/>
              </a:rPr>
              <a:t>Left side it will not get blocked.. Right one it will get blocked.</a:t>
            </a:r>
            <a:endParaRPr lang="en-US" dirty="0"/>
          </a:p>
        </p:txBody>
      </p:sp>
      <p:sp>
        <p:nvSpPr>
          <p:cNvPr id="4" name="Slide Number Placeholder 3"/>
          <p:cNvSpPr>
            <a:spLocks noGrp="1"/>
          </p:cNvSpPr>
          <p:nvPr>
            <p:ph type="sldNum" sz="quarter" idx="5"/>
          </p:nvPr>
        </p:nvSpPr>
        <p:spPr/>
        <p:txBody>
          <a:bodyPr/>
          <a:lstStyle/>
          <a:p>
            <a:fld id="{01FF8F3D-8EC2-401A-A382-71B6C9BA2D7E}" type="slidenum">
              <a:rPr lang="en-US" smtClean="0"/>
              <a:t>13</a:t>
            </a:fld>
            <a:endParaRPr lang="en-US"/>
          </a:p>
        </p:txBody>
      </p:sp>
    </p:spTree>
    <p:extLst>
      <p:ext uri="{BB962C8B-B14F-4D97-AF65-F5344CB8AC3E}">
        <p14:creationId xmlns:p14="http://schemas.microsoft.com/office/powerpoint/2010/main" val="1699509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Mayank Parasar from Georgia Tech. Today I will talk about a novel technique called DRAIN, which provides deadlock freedom in any network topology by periodically moving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77</a:t>
            </a:fld>
            <a:endParaRPr lang="en-US"/>
          </a:p>
        </p:txBody>
      </p:sp>
    </p:spTree>
    <p:extLst>
      <p:ext uri="{BB962C8B-B14F-4D97-AF65-F5344CB8AC3E}">
        <p14:creationId xmlns:p14="http://schemas.microsoft.com/office/powerpoint/2010/main" val="3869388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SWAP let us visualize a traffic deadlock</a:t>
            </a:r>
          </a:p>
          <a:p>
            <a:r>
              <a:rPr lang="en-US" dirty="0"/>
              <a:t>Here each car is waiting on the next car to move in order to make forward progress. </a:t>
            </a:r>
          </a:p>
          <a:p>
            <a:r>
              <a:rPr lang="en-US" dirty="0"/>
              <a:t>This result in cyclic dependency leading to a traffic deadlock</a:t>
            </a:r>
          </a:p>
          <a:p>
            <a:endParaRPr lang="en-US" dirty="0"/>
          </a:p>
          <a:p>
            <a:r>
              <a:rPr lang="en-US" dirty="0"/>
              <a:t>Give example of Amazon-Prime which delivers product using drones..</a:t>
            </a:r>
          </a:p>
        </p:txBody>
      </p:sp>
      <p:sp>
        <p:nvSpPr>
          <p:cNvPr id="4" name="Slide Number Placeholder 3"/>
          <p:cNvSpPr>
            <a:spLocks noGrp="1"/>
          </p:cNvSpPr>
          <p:nvPr>
            <p:ph type="sldNum" sz="quarter" idx="5"/>
          </p:nvPr>
        </p:nvSpPr>
        <p:spPr/>
        <p:txBody>
          <a:bodyPr/>
          <a:lstStyle/>
          <a:p>
            <a:fld id="{01FF8F3D-8EC2-401A-A382-71B6C9BA2D7E}" type="slidenum">
              <a:rPr lang="en-US" smtClean="0"/>
              <a:t>78</a:t>
            </a:fld>
            <a:endParaRPr lang="en-US"/>
          </a:p>
        </p:txBody>
      </p:sp>
    </p:spTree>
    <p:extLst>
      <p:ext uri="{BB962C8B-B14F-4D97-AF65-F5344CB8AC3E}">
        <p14:creationId xmlns:p14="http://schemas.microsoft.com/office/powerpoint/2010/main" val="2049921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 motivate the buffer turn around time.</a:t>
            </a:r>
          </a:p>
        </p:txBody>
      </p:sp>
      <p:sp>
        <p:nvSpPr>
          <p:cNvPr id="4" name="Slide Number Placeholder 3"/>
          <p:cNvSpPr>
            <a:spLocks noGrp="1"/>
          </p:cNvSpPr>
          <p:nvPr>
            <p:ph type="sldNum" sz="quarter" idx="5"/>
          </p:nvPr>
        </p:nvSpPr>
        <p:spPr/>
        <p:txBody>
          <a:bodyPr/>
          <a:lstStyle/>
          <a:p>
            <a:fld id="{79762F7E-9C43-4A64-89C1-1A7EB43D7C58}" type="slidenum">
              <a:rPr lang="en-US" smtClean="0"/>
              <a:t>79</a:t>
            </a:fld>
            <a:endParaRPr lang="en-US"/>
          </a:p>
        </p:txBody>
      </p:sp>
    </p:spTree>
    <p:extLst>
      <p:ext uri="{BB962C8B-B14F-4D97-AF65-F5344CB8AC3E}">
        <p14:creationId xmlns:p14="http://schemas.microsoft.com/office/powerpoint/2010/main" val="1083339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router when done with its seeker passing, signals the neighboring router of its turn to send the seeker.. This is done in a round-robin fashion over the network topology.</a:t>
            </a:r>
          </a:p>
        </p:txBody>
      </p:sp>
      <p:sp>
        <p:nvSpPr>
          <p:cNvPr id="4" name="Slide Number Placeholder 3"/>
          <p:cNvSpPr>
            <a:spLocks noGrp="1"/>
          </p:cNvSpPr>
          <p:nvPr>
            <p:ph type="sldNum" sz="quarter" idx="5"/>
          </p:nvPr>
        </p:nvSpPr>
        <p:spPr/>
        <p:txBody>
          <a:bodyPr/>
          <a:lstStyle/>
          <a:p>
            <a:fld id="{79762F7E-9C43-4A64-89C1-1A7EB43D7C58}" type="slidenum">
              <a:rPr lang="en-US" smtClean="0"/>
              <a:t>81</a:t>
            </a:fld>
            <a:endParaRPr lang="en-US"/>
          </a:p>
        </p:txBody>
      </p:sp>
    </p:spTree>
    <p:extLst>
      <p:ext uri="{BB962C8B-B14F-4D97-AF65-F5344CB8AC3E}">
        <p14:creationId xmlns:p14="http://schemas.microsoft.com/office/powerpoint/2010/main" val="416195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Flow (FF)</a:t>
            </a:r>
          </a:p>
          <a:p>
            <a:pPr lvl="1"/>
            <a:r>
              <a:rPr lang="en-US" dirty="0"/>
              <a:t>Flow control where packets are not buffered and move forward without need for credit</a:t>
            </a:r>
          </a:p>
          <a:p>
            <a:r>
              <a:rPr lang="en-US" dirty="0"/>
              <a:t>Seeker</a:t>
            </a:r>
          </a:p>
          <a:p>
            <a:pPr lvl="1"/>
            <a:r>
              <a:rPr lang="en-US" dirty="0"/>
              <a:t>Token sent out by the destination N IC after reserving an ejection VC within a specific message class.</a:t>
            </a:r>
          </a:p>
          <a:p>
            <a:r>
              <a:rPr lang="en-US" dirty="0"/>
              <a:t>Seeker Path</a:t>
            </a:r>
          </a:p>
          <a:p>
            <a:pPr lvl="1"/>
            <a:r>
              <a:rPr lang="en-US" dirty="0"/>
              <a:t>A side-band network connecting all routers in the network over which the seeker visits all routers, and comes back to its initiator in case it does not find a packet.</a:t>
            </a:r>
          </a:p>
          <a:p>
            <a:r>
              <a:rPr lang="en-US" dirty="0"/>
              <a:t>FF packet</a:t>
            </a:r>
          </a:p>
          <a:p>
            <a:pPr lvl="1"/>
            <a:r>
              <a:rPr lang="en-US" dirty="0"/>
              <a:t>This packet is chosen by the seeker and traverses to its destination over a </a:t>
            </a:r>
            <a:r>
              <a:rPr lang="en-US" i="1" dirty="0"/>
              <a:t>minimal path</a:t>
            </a:r>
            <a:r>
              <a:rPr lang="en-US" dirty="0"/>
              <a:t> using FF.</a:t>
            </a:r>
          </a:p>
          <a:p>
            <a:r>
              <a:rPr lang="en-US" dirty="0"/>
              <a:t>Lookahead</a:t>
            </a:r>
          </a:p>
          <a:p>
            <a:pPr lvl="1"/>
            <a:r>
              <a:rPr lang="en-US" dirty="0"/>
              <a:t>Signaling mechanism to support FF packet, so that next router prioritized incoming FF packet</a:t>
            </a:r>
          </a:p>
          <a:p>
            <a:r>
              <a:rPr lang="en-US" dirty="0" err="1"/>
              <a:t>mSEEC</a:t>
            </a:r>
            <a:endParaRPr lang="en-US" dirty="0"/>
          </a:p>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82</a:t>
            </a:fld>
            <a:endParaRPr lang="en-US"/>
          </a:p>
        </p:txBody>
      </p:sp>
    </p:spTree>
    <p:extLst>
      <p:ext uri="{BB962C8B-B14F-4D97-AF65-F5344CB8AC3E}">
        <p14:creationId xmlns:p14="http://schemas.microsoft.com/office/powerpoint/2010/main" val="3393884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84</a:t>
            </a:fld>
            <a:endParaRPr lang="en-US"/>
          </a:p>
        </p:txBody>
      </p:sp>
    </p:spTree>
    <p:extLst>
      <p:ext uri="{BB962C8B-B14F-4D97-AF65-F5344CB8AC3E}">
        <p14:creationId xmlns:p14="http://schemas.microsoft.com/office/powerpoint/2010/main" val="2323408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Area/power savings comes from lower buffer overhead.</a:t>
            </a:r>
          </a:p>
        </p:txBody>
      </p:sp>
      <p:sp>
        <p:nvSpPr>
          <p:cNvPr id="4" name="Slide Number Placeholder 3"/>
          <p:cNvSpPr>
            <a:spLocks noGrp="1"/>
          </p:cNvSpPr>
          <p:nvPr>
            <p:ph type="sldNum" sz="quarter" idx="5"/>
          </p:nvPr>
        </p:nvSpPr>
        <p:spPr/>
        <p:txBody>
          <a:bodyPr/>
          <a:lstStyle/>
          <a:p>
            <a:fld id="{79762F7E-9C43-4A64-89C1-1A7EB43D7C58}" type="slidenum">
              <a:rPr lang="en-US" smtClean="0"/>
              <a:t>88</a:t>
            </a:fld>
            <a:endParaRPr lang="en-US"/>
          </a:p>
        </p:txBody>
      </p:sp>
    </p:spTree>
    <p:extLst>
      <p:ext uri="{BB962C8B-B14F-4D97-AF65-F5344CB8AC3E}">
        <p14:creationId xmlns:p14="http://schemas.microsoft.com/office/powerpoint/2010/main" val="2663809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91</a:t>
            </a:fld>
            <a:endParaRPr lang="en-US"/>
          </a:p>
        </p:txBody>
      </p:sp>
    </p:spTree>
    <p:extLst>
      <p:ext uri="{BB962C8B-B14F-4D97-AF65-F5344CB8AC3E}">
        <p14:creationId xmlns:p14="http://schemas.microsoft.com/office/powerpoint/2010/main" val="2865423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94</a:t>
            </a:fld>
            <a:endParaRPr lang="en-US"/>
          </a:p>
        </p:txBody>
      </p:sp>
    </p:spTree>
    <p:extLst>
      <p:ext uri="{BB962C8B-B14F-4D97-AF65-F5344CB8AC3E}">
        <p14:creationId xmlns:p14="http://schemas.microsoft.com/office/powerpoint/2010/main" val="2061390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Mayank Parasar from Georgia Tech. Today I will talk about a novel technique called DRAIN, which provides deadlock freedom in any network topology by periodically moving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103</a:t>
            </a:fld>
            <a:endParaRPr lang="en-US"/>
          </a:p>
        </p:txBody>
      </p:sp>
    </p:spTree>
    <p:extLst>
      <p:ext uri="{BB962C8B-B14F-4D97-AF65-F5344CB8AC3E}">
        <p14:creationId xmlns:p14="http://schemas.microsoft.com/office/powerpoint/2010/main" val="2242332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this slide</a:t>
            </a:r>
          </a:p>
          <a:p>
            <a:endParaRPr lang="en-US" dirty="0"/>
          </a:p>
          <a:p>
            <a:r>
              <a:rPr lang="en-US" dirty="0"/>
              <a:t>But protocols can also deadlock!!</a:t>
            </a:r>
            <a:br>
              <a:rPr lang="en-US" dirty="0"/>
            </a:br>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14</a:t>
            </a:fld>
            <a:endParaRPr lang="en-US"/>
          </a:p>
        </p:txBody>
      </p:sp>
    </p:spTree>
    <p:extLst>
      <p:ext uri="{BB962C8B-B14F-4D97-AF65-F5344CB8AC3E}">
        <p14:creationId xmlns:p14="http://schemas.microsoft.com/office/powerpoint/2010/main" val="1772048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Topology is nothing but number of nodes connected in a certain fashion…</a:t>
            </a:r>
            <a:br>
              <a:rPr lang="en-US" dirty="0"/>
            </a:br>
            <a:r>
              <a:rPr lang="en-US" dirty="0"/>
              <a:t>here we have 16 nodes connected in a way to form ‘Mesh’ topology: Particularly 4x4 Mesh topology</a:t>
            </a:r>
          </a:p>
          <a:p>
            <a:r>
              <a:rPr lang="en-US" dirty="0"/>
              <a:t>--</a:t>
            </a:r>
            <a:br>
              <a:rPr lang="en-US" dirty="0"/>
            </a:br>
            <a:r>
              <a:rPr lang="en-US" dirty="0"/>
              <a:t>Now I will show with the help of animations how ITG tool works</a:t>
            </a:r>
          </a:p>
          <a:p>
            <a:endParaRPr lang="en-US" dirty="0"/>
          </a:p>
          <a:p>
            <a:r>
              <a:rPr lang="en-US" dirty="0"/>
              <a:t>User required to provide these three parameters: ‘size of topology’, ‘number of faults’ and </a:t>
            </a:r>
          </a:p>
        </p:txBody>
      </p:sp>
      <p:sp>
        <p:nvSpPr>
          <p:cNvPr id="4" name="Slide Number Placeholder 3"/>
          <p:cNvSpPr>
            <a:spLocks noGrp="1"/>
          </p:cNvSpPr>
          <p:nvPr>
            <p:ph type="sldNum" sz="quarter" idx="5"/>
          </p:nvPr>
        </p:nvSpPr>
        <p:spPr/>
        <p:txBody>
          <a:bodyPr/>
          <a:lstStyle/>
          <a:p>
            <a:fld id="{79762F7E-9C43-4A64-89C1-1A7EB43D7C58}" type="slidenum">
              <a:rPr lang="en-US" smtClean="0"/>
              <a:t>110</a:t>
            </a:fld>
            <a:endParaRPr lang="en-US"/>
          </a:p>
        </p:txBody>
      </p:sp>
    </p:spTree>
    <p:extLst>
      <p:ext uri="{BB962C8B-B14F-4D97-AF65-F5344CB8AC3E}">
        <p14:creationId xmlns:p14="http://schemas.microsoft.com/office/powerpoint/2010/main" val="2973555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111</a:t>
            </a:fld>
            <a:endParaRPr lang="en-US"/>
          </a:p>
        </p:txBody>
      </p:sp>
    </p:spTree>
    <p:extLst>
      <p:ext uri="{BB962C8B-B14F-4D97-AF65-F5344CB8AC3E}">
        <p14:creationId xmlns:p14="http://schemas.microsoft.com/office/powerpoint/2010/main" val="306852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Non-minimal paths in certain cases</a:t>
            </a:r>
          </a:p>
        </p:txBody>
      </p:sp>
      <p:sp>
        <p:nvSpPr>
          <p:cNvPr id="4" name="Slide Number Placeholder 3"/>
          <p:cNvSpPr>
            <a:spLocks noGrp="1"/>
          </p:cNvSpPr>
          <p:nvPr>
            <p:ph type="sldNum" sz="quarter" idx="5"/>
          </p:nvPr>
        </p:nvSpPr>
        <p:spPr/>
        <p:txBody>
          <a:bodyPr/>
          <a:lstStyle/>
          <a:p>
            <a:fld id="{79762F7E-9C43-4A64-89C1-1A7EB43D7C58}" type="slidenum">
              <a:rPr lang="en-US" smtClean="0"/>
              <a:t>112</a:t>
            </a:fld>
            <a:endParaRPr lang="en-US"/>
          </a:p>
        </p:txBody>
      </p:sp>
    </p:spTree>
    <p:extLst>
      <p:ext uri="{BB962C8B-B14F-4D97-AF65-F5344CB8AC3E}">
        <p14:creationId xmlns:p14="http://schemas.microsoft.com/office/powerpoint/2010/main" val="531348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762F7E-9C43-4A64-89C1-1A7EB43D7C58}" type="slidenum">
              <a:rPr lang="en-US" smtClean="0"/>
              <a:t>113</a:t>
            </a:fld>
            <a:endParaRPr lang="en-US"/>
          </a:p>
        </p:txBody>
      </p:sp>
    </p:spTree>
    <p:extLst>
      <p:ext uri="{BB962C8B-B14F-4D97-AF65-F5344CB8AC3E}">
        <p14:creationId xmlns:p14="http://schemas.microsoft.com/office/powerpoint/2010/main" val="1850267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Mayank Parasar from Georgia Tech. Today I will talk about a novel technique called DRAIN, which provides deadlock freedom in any network topology by periodically moving packets in the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122</a:t>
            </a:fld>
            <a:endParaRPr lang="en-US"/>
          </a:p>
        </p:txBody>
      </p:sp>
    </p:spTree>
    <p:extLst>
      <p:ext uri="{BB962C8B-B14F-4D97-AF65-F5344CB8AC3E}">
        <p14:creationId xmlns:p14="http://schemas.microsoft.com/office/powerpoint/2010/main" val="2892675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123</a:t>
            </a:fld>
            <a:endParaRPr lang="en-US"/>
          </a:p>
        </p:txBody>
      </p:sp>
    </p:spTree>
    <p:extLst>
      <p:ext uri="{BB962C8B-B14F-4D97-AF65-F5344CB8AC3E}">
        <p14:creationId xmlns:p14="http://schemas.microsoft.com/office/powerpoint/2010/main" val="4110193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is a virtual network</a:t>
            </a:r>
          </a:p>
          <a:p>
            <a:endParaRPr lang="en-US" dirty="0"/>
          </a:p>
          <a:p>
            <a:r>
              <a:rPr lang="en-US" dirty="0"/>
              <a:t>There can be different types of packets flowing in the network. If all types of packet share the same queue then</a:t>
            </a:r>
          </a:p>
          <a:p>
            <a:r>
              <a:rPr lang="en-US" dirty="0"/>
              <a:t>Higher priority packets may get blocked by lower priority packets as shown in the figure.</a:t>
            </a:r>
          </a:p>
          <a:p>
            <a:r>
              <a:rPr lang="en-US" dirty="0"/>
              <a:t>Here there is no cyclic dependency, but all the buffers of the network are exhausted by the request packet. This blocks the response packet forever to make forward progress. Response packet needs to reach to its destination for making forward progress of the whole system. This results in protocol level deadlock.</a:t>
            </a:r>
          </a:p>
          <a:p>
            <a:endParaRPr lang="en-US" dirty="0"/>
          </a:p>
          <a:p>
            <a:r>
              <a:rPr lang="en-US" dirty="0"/>
              <a:t>To resolve protocol deadlock separate queue for each message type is allocated, so that packets of one message type do not take up the buffers of other message types. These are called Virtual Network</a:t>
            </a:r>
          </a:p>
        </p:txBody>
      </p:sp>
      <p:sp>
        <p:nvSpPr>
          <p:cNvPr id="4" name="Slide Number Placeholder 3"/>
          <p:cNvSpPr>
            <a:spLocks noGrp="1"/>
          </p:cNvSpPr>
          <p:nvPr>
            <p:ph type="sldNum" sz="quarter" idx="5"/>
          </p:nvPr>
        </p:nvSpPr>
        <p:spPr/>
        <p:txBody>
          <a:bodyPr/>
          <a:lstStyle/>
          <a:p>
            <a:fld id="{01FF8F3D-8EC2-401A-A382-71B6C9BA2D7E}" type="slidenum">
              <a:rPr lang="en-US" smtClean="0"/>
              <a:t>15</a:t>
            </a:fld>
            <a:endParaRPr lang="en-US"/>
          </a:p>
        </p:txBody>
      </p:sp>
    </p:spTree>
    <p:extLst>
      <p:ext uri="{BB962C8B-B14F-4D97-AF65-F5344CB8AC3E}">
        <p14:creationId xmlns:p14="http://schemas.microsoft.com/office/powerpoint/2010/main" val="189194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after introduction of virtual network to just show, how much buffering is typically  present in the modern routers and our schemes free most of it, providing higher area and power benefits.</a:t>
            </a:r>
          </a:p>
        </p:txBody>
      </p:sp>
      <p:sp>
        <p:nvSpPr>
          <p:cNvPr id="4" name="Slide Number Placeholder 3"/>
          <p:cNvSpPr>
            <a:spLocks noGrp="1"/>
          </p:cNvSpPr>
          <p:nvPr>
            <p:ph type="sldNum" sz="quarter" idx="5"/>
          </p:nvPr>
        </p:nvSpPr>
        <p:spPr/>
        <p:txBody>
          <a:bodyPr/>
          <a:lstStyle/>
          <a:p>
            <a:fld id="{79762F7E-9C43-4A64-89C1-1A7EB43D7C58}" type="slidenum">
              <a:rPr lang="en-US" smtClean="0"/>
              <a:t>16</a:t>
            </a:fld>
            <a:endParaRPr lang="en-US"/>
          </a:p>
        </p:txBody>
      </p:sp>
    </p:spTree>
    <p:extLst>
      <p:ext uri="{BB962C8B-B14F-4D97-AF65-F5344CB8AC3E}">
        <p14:creationId xmlns:p14="http://schemas.microsoft.com/office/powerpoint/2010/main" val="3194742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stacked bar-graphs shows the distribution of active and wasted power per virtual network…</a:t>
            </a:r>
          </a:p>
          <a:p>
            <a:endParaRPr lang="en-US" dirty="0"/>
          </a:p>
          <a:p>
            <a:endParaRPr lang="en-US" dirty="0"/>
          </a:p>
          <a:p>
            <a:r>
              <a:rPr lang="en-US" dirty="0"/>
              <a:t>Wasted power is XX times more than active power</a:t>
            </a:r>
          </a:p>
          <a:p>
            <a:r>
              <a:rPr lang="en-US" dirty="0"/>
              <a:t>And specifically more for MOESI protocol compared to MESI protocol.</a:t>
            </a:r>
          </a:p>
          <a:p>
            <a:r>
              <a:rPr lang="en-US" dirty="0"/>
              <a:t>------</a:t>
            </a:r>
            <a:br>
              <a:rPr lang="en-US" dirty="0"/>
            </a:br>
            <a:r>
              <a:rPr lang="en-US" sz="1200" b="0" i="0" kern="1200" dirty="0">
                <a:solidFill>
                  <a:schemeClr val="tx1"/>
                </a:solidFill>
                <a:effectLst/>
                <a:latin typeface="+mn-lt"/>
                <a:ea typeface="+mn-ea"/>
                <a:cs typeface="+mn-cs"/>
              </a:rPr>
              <a:t>Total number of cycles flits spends at all routers  =  ((Avg Latency per flit / Avg Hop Count) - 1) * Avg Hop Count * Total Flits Received</a:t>
            </a:r>
          </a:p>
          <a:p>
            <a:r>
              <a:rPr lang="en-US" sz="1200" b="0" i="0" kern="1200" dirty="0">
                <a:solidFill>
                  <a:schemeClr val="tx1"/>
                </a:solidFill>
                <a:effectLst/>
                <a:latin typeface="+mn-lt"/>
                <a:ea typeface="+mn-ea"/>
                <a:cs typeface="+mn-cs"/>
              </a:rPr>
              <a:t>U = total number of cycles all the flits spend in all routers / (total sim cycle * total flit buffers)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then in this: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-----active power should be 0.2*A; 0.6*A; 0.2*A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wasted power should be (total power of 1 </a:t>
            </a:r>
            <a:r>
              <a:rPr lang="en-US" sz="1200" b="0" i="0" kern="1200" dirty="0" err="1">
                <a:solidFill>
                  <a:schemeClr val="tx1"/>
                </a:solidFill>
                <a:effectLst/>
                <a:latin typeface="+mn-lt"/>
                <a:ea typeface="+mn-ea"/>
                <a:cs typeface="+mn-cs"/>
              </a:rPr>
              <a:t>VNet</a:t>
            </a:r>
            <a:r>
              <a:rPr lang="en-US" sz="1200" b="0" i="0" kern="1200" dirty="0">
                <a:solidFill>
                  <a:schemeClr val="tx1"/>
                </a:solidFill>
                <a:effectLst/>
                <a:latin typeface="+mn-lt"/>
                <a:ea typeface="+mn-ea"/>
                <a:cs typeface="+mn-cs"/>
              </a:rPr>
              <a:t>) - 0.2*A; (total power of 1VNet) - 0.6*A; (total power of 1VNet) - 0.2*A----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is U*(total power of 3 </a:t>
            </a:r>
            <a:r>
              <a:rPr lang="en-US" sz="1200" b="0" i="0" kern="1200" dirty="0" err="1">
                <a:solidFill>
                  <a:schemeClr val="tx1"/>
                </a:solidFill>
                <a:effectLst/>
                <a:latin typeface="+mn-lt"/>
                <a:ea typeface="+mn-ea"/>
                <a:cs typeface="+mn-cs"/>
              </a:rPr>
              <a:t>VNet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right?</a:t>
            </a: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958922-96C1-4651-9568-26E521ADEFA5}" type="slidenum">
              <a:rPr lang="en-US" smtClean="0"/>
              <a:t>17</a:t>
            </a:fld>
            <a:endParaRPr lang="en-US"/>
          </a:p>
        </p:txBody>
      </p:sp>
    </p:spTree>
    <p:extLst>
      <p:ext uri="{BB962C8B-B14F-4D97-AF65-F5344CB8AC3E}">
        <p14:creationId xmlns:p14="http://schemas.microsoft.com/office/powerpoint/2010/main" val="77156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 – Dimension order routing</a:t>
            </a:r>
          </a:p>
          <a:p>
            <a:r>
              <a:rPr lang="en-US" dirty="0"/>
              <a:t>WF/NFT: Turn model</a:t>
            </a:r>
          </a:p>
        </p:txBody>
      </p:sp>
      <p:sp>
        <p:nvSpPr>
          <p:cNvPr id="4" name="Slide Number Placeholder 3"/>
          <p:cNvSpPr>
            <a:spLocks noGrp="1"/>
          </p:cNvSpPr>
          <p:nvPr>
            <p:ph type="sldNum" sz="quarter" idx="5"/>
          </p:nvPr>
        </p:nvSpPr>
        <p:spPr/>
        <p:txBody>
          <a:bodyPr/>
          <a:lstStyle/>
          <a:p>
            <a:fld id="{F3958922-96C1-4651-9568-26E521ADEFA5}" type="slidenum">
              <a:rPr lang="en-US" smtClean="0"/>
              <a:t>22</a:t>
            </a:fld>
            <a:endParaRPr lang="en-US"/>
          </a:p>
        </p:txBody>
      </p:sp>
    </p:spTree>
    <p:extLst>
      <p:ext uri="{BB962C8B-B14F-4D97-AF65-F5344CB8AC3E}">
        <p14:creationId xmlns:p14="http://schemas.microsoft.com/office/powerpoint/2010/main" val="197695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88824" cy="6858000"/>
            <a:chOff x="0" y="0"/>
            <a:chExt cx="12188824" cy="6858000"/>
          </a:xfrm>
        </p:grpSpPr>
        <p:sp>
          <p:nvSpPr>
            <p:cNvPr id="31" name="Isosceles Triangle 30"/>
            <p:cNvSpPr/>
            <p:nvPr/>
          </p:nvSpPr>
          <p:spPr>
            <a:xfrm>
              <a:off x="10956175" y="3589867"/>
              <a:ext cx="123264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748146" y="1872520"/>
            <a:ext cx="10041774"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48146" y="3518819"/>
            <a:ext cx="10041774" cy="1096899"/>
          </a:xfrm>
        </p:spPr>
        <p:txBody>
          <a:bodyPr anchor="t">
            <a:normAutofit/>
          </a:bodyPr>
          <a:lstStyle>
            <a:lvl1pPr marL="0" indent="0" algn="r">
              <a:buNone/>
              <a:defRPr sz="32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grpSp>
        <p:nvGrpSpPr>
          <p:cNvPr id="56" name="Group 55"/>
          <p:cNvGrpSpPr/>
          <p:nvPr userDrawn="1"/>
        </p:nvGrpSpPr>
        <p:grpSpPr>
          <a:xfrm>
            <a:off x="11074487" y="83871"/>
            <a:ext cx="1061254" cy="941624"/>
            <a:chOff x="-2220464" y="3217020"/>
            <a:chExt cx="2637151" cy="2586083"/>
          </a:xfrm>
          <a:solidFill>
            <a:schemeClr val="accent2"/>
          </a:solidFill>
        </p:grpSpPr>
        <p:cxnSp>
          <p:nvCxnSpPr>
            <p:cNvPr id="57" name="Straight Connector 56"/>
            <p:cNvCxnSpPr/>
            <p:nvPr/>
          </p:nvCxnSpPr>
          <p:spPr>
            <a:xfrm>
              <a:off x="-1884826" y="4137709"/>
              <a:ext cx="1946100" cy="0"/>
            </a:xfrm>
            <a:prstGeom prst="line">
              <a:avLst/>
            </a:prstGeom>
            <a:grpFill/>
            <a:ln w="38100" cap="flat" cmpd="sng" algn="ctr">
              <a:solidFill>
                <a:schemeClr val="accent1"/>
              </a:solidFill>
              <a:prstDash val="solid"/>
            </a:ln>
            <a:effectLst/>
          </p:spPr>
        </p:cxnSp>
        <p:cxnSp>
          <p:nvCxnSpPr>
            <p:cNvPr id="58" name="Straight Connector 57"/>
            <p:cNvCxnSpPr/>
            <p:nvPr/>
          </p:nvCxnSpPr>
          <p:spPr>
            <a:xfrm>
              <a:off x="-1884826" y="4893147"/>
              <a:ext cx="1965876" cy="0"/>
            </a:xfrm>
            <a:prstGeom prst="line">
              <a:avLst/>
            </a:prstGeom>
            <a:grpFill/>
            <a:ln w="38100" cap="flat" cmpd="sng" algn="ctr">
              <a:solidFill>
                <a:schemeClr val="accent1"/>
              </a:solidFill>
              <a:prstDash val="solid"/>
            </a:ln>
            <a:effectLst/>
          </p:spPr>
        </p:cxnSp>
        <p:cxnSp>
          <p:nvCxnSpPr>
            <p:cNvPr id="59" name="Straight Connector 58"/>
            <p:cNvCxnSpPr/>
            <p:nvPr/>
          </p:nvCxnSpPr>
          <p:spPr>
            <a:xfrm>
              <a:off x="-1884826" y="5637851"/>
              <a:ext cx="1965876" cy="0"/>
            </a:xfrm>
            <a:prstGeom prst="line">
              <a:avLst/>
            </a:prstGeom>
            <a:grpFill/>
            <a:ln w="38100" cap="flat" cmpd="sng" algn="ctr">
              <a:solidFill>
                <a:schemeClr val="accent1"/>
              </a:solidFill>
              <a:prstDash val="solid"/>
            </a:ln>
            <a:effectLst/>
          </p:spPr>
        </p:cxnSp>
        <p:cxnSp>
          <p:nvCxnSpPr>
            <p:cNvPr id="60" name="Straight Connector 59"/>
            <p:cNvCxnSpPr/>
            <p:nvPr/>
          </p:nvCxnSpPr>
          <p:spPr>
            <a:xfrm flipV="1">
              <a:off x="-2052645" y="3547524"/>
              <a:ext cx="0" cy="1925075"/>
            </a:xfrm>
            <a:prstGeom prst="line">
              <a:avLst/>
            </a:prstGeom>
            <a:grpFill/>
            <a:ln w="38100" cap="flat" cmpd="sng" algn="ctr">
              <a:solidFill>
                <a:schemeClr val="accent1"/>
              </a:solidFill>
              <a:prstDash val="solid"/>
            </a:ln>
            <a:effectLst/>
          </p:spPr>
        </p:cxnSp>
        <p:cxnSp>
          <p:nvCxnSpPr>
            <p:cNvPr id="61" name="Straight Connector 60"/>
            <p:cNvCxnSpPr/>
            <p:nvPr/>
          </p:nvCxnSpPr>
          <p:spPr>
            <a:xfrm>
              <a:off x="-1285473" y="3547524"/>
              <a:ext cx="0" cy="1925075"/>
            </a:xfrm>
            <a:prstGeom prst="line">
              <a:avLst/>
            </a:prstGeom>
            <a:grpFill/>
            <a:ln w="38100" cap="flat" cmpd="sng" algn="ctr">
              <a:solidFill>
                <a:schemeClr val="accent1"/>
              </a:solidFill>
              <a:prstDash val="solid"/>
            </a:ln>
            <a:effectLst/>
          </p:spPr>
        </p:cxnSp>
        <p:cxnSp>
          <p:nvCxnSpPr>
            <p:cNvPr id="62" name="Straight Connector 61"/>
            <p:cNvCxnSpPr/>
            <p:nvPr/>
          </p:nvCxnSpPr>
          <p:spPr>
            <a:xfrm>
              <a:off x="-518303" y="3547524"/>
              <a:ext cx="0" cy="1925075"/>
            </a:xfrm>
            <a:prstGeom prst="line">
              <a:avLst/>
            </a:prstGeom>
            <a:grpFill/>
            <a:ln w="38100" cap="flat" cmpd="sng" algn="ctr">
              <a:solidFill>
                <a:schemeClr val="accent1"/>
              </a:solidFill>
              <a:prstDash val="solid"/>
            </a:ln>
            <a:effectLst/>
          </p:spPr>
        </p:cxnSp>
        <p:cxnSp>
          <p:nvCxnSpPr>
            <p:cNvPr id="63" name="Straight Connector 62"/>
            <p:cNvCxnSpPr/>
            <p:nvPr/>
          </p:nvCxnSpPr>
          <p:spPr>
            <a:xfrm>
              <a:off x="248869" y="3547524"/>
              <a:ext cx="0" cy="1925075"/>
            </a:xfrm>
            <a:prstGeom prst="line">
              <a:avLst/>
            </a:prstGeom>
            <a:grpFill/>
            <a:ln w="38100" cap="flat" cmpd="sng" algn="ctr">
              <a:solidFill>
                <a:schemeClr val="accent1"/>
              </a:solidFill>
              <a:prstDash val="solid"/>
            </a:ln>
            <a:effectLst/>
          </p:spPr>
        </p:cxnSp>
        <p:cxnSp>
          <p:nvCxnSpPr>
            <p:cNvPr id="64" name="Straight Connector 63"/>
            <p:cNvCxnSpPr/>
            <p:nvPr/>
          </p:nvCxnSpPr>
          <p:spPr>
            <a:xfrm>
              <a:off x="-1884826" y="3382272"/>
              <a:ext cx="1965876" cy="0"/>
            </a:xfrm>
            <a:prstGeom prst="line">
              <a:avLst/>
            </a:prstGeom>
            <a:grpFill/>
            <a:ln w="38100" cap="flat" cmpd="sng" algn="ctr">
              <a:solidFill>
                <a:schemeClr val="accent1"/>
              </a:solidFill>
              <a:prstDash val="solid"/>
            </a:ln>
            <a:effectLst/>
          </p:spPr>
        </p:cxnSp>
        <p:sp>
          <p:nvSpPr>
            <p:cNvPr id="65" name="Rectangle 64"/>
            <p:cNvSpPr/>
            <p:nvPr/>
          </p:nvSpPr>
          <p:spPr>
            <a:xfrm>
              <a:off x="-2220464"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6" name="Rectangle 65"/>
            <p:cNvSpPr/>
            <p:nvPr/>
          </p:nvSpPr>
          <p:spPr>
            <a:xfrm>
              <a:off x="-1453293"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7" name="Rectangle 66"/>
            <p:cNvSpPr/>
            <p:nvPr/>
          </p:nvSpPr>
          <p:spPr>
            <a:xfrm>
              <a:off x="-686122"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8" name="Rectangle 67"/>
            <p:cNvSpPr/>
            <p:nvPr/>
          </p:nvSpPr>
          <p:spPr>
            <a:xfrm>
              <a:off x="81049"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69" name="Rectangle 68"/>
            <p:cNvSpPr/>
            <p:nvPr/>
          </p:nvSpPr>
          <p:spPr>
            <a:xfrm>
              <a:off x="-2220464"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0" name="Rectangle 69"/>
            <p:cNvSpPr/>
            <p:nvPr/>
          </p:nvSpPr>
          <p:spPr>
            <a:xfrm>
              <a:off x="-145329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1" name="Rectangle 70"/>
            <p:cNvSpPr/>
            <p:nvPr/>
          </p:nvSpPr>
          <p:spPr>
            <a:xfrm>
              <a:off x="-686122"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2" name="Rectangle 71"/>
            <p:cNvSpPr/>
            <p:nvPr/>
          </p:nvSpPr>
          <p:spPr>
            <a:xfrm>
              <a:off x="-2220464"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3" name="Rectangle 72"/>
            <p:cNvSpPr/>
            <p:nvPr/>
          </p:nvSpPr>
          <p:spPr>
            <a:xfrm>
              <a:off x="-1453293"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4" name="Rectangle 73"/>
            <p:cNvSpPr/>
            <p:nvPr/>
          </p:nvSpPr>
          <p:spPr>
            <a:xfrm>
              <a:off x="-686122"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5" name="Rectangle 74"/>
            <p:cNvSpPr/>
            <p:nvPr/>
          </p:nvSpPr>
          <p:spPr>
            <a:xfrm>
              <a:off x="81049"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6" name="Rectangle 75"/>
            <p:cNvSpPr/>
            <p:nvPr/>
          </p:nvSpPr>
          <p:spPr>
            <a:xfrm>
              <a:off x="-2220464"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7" name="Rectangle 76"/>
            <p:cNvSpPr/>
            <p:nvPr/>
          </p:nvSpPr>
          <p:spPr>
            <a:xfrm>
              <a:off x="-1453293"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8" name="Rectangle 77"/>
            <p:cNvSpPr/>
            <p:nvPr/>
          </p:nvSpPr>
          <p:spPr>
            <a:xfrm>
              <a:off x="-686122"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79" name="Rectangle 78"/>
            <p:cNvSpPr/>
            <p:nvPr/>
          </p:nvSpPr>
          <p:spPr>
            <a:xfrm>
              <a:off x="81049"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80" name="Rectangle 79"/>
            <p:cNvSpPr/>
            <p:nvPr/>
          </p:nvSpPr>
          <p:spPr>
            <a:xfrm>
              <a:off x="6127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grpSp>
      <p:sp>
        <p:nvSpPr>
          <p:cNvPr id="36" name="Footer Placeholder 4">
            <a:extLst>
              <a:ext uri="{FF2B5EF4-FFF2-40B4-BE49-F238E27FC236}">
                <a16:creationId xmlns:a16="http://schemas.microsoft.com/office/drawing/2014/main" id="{C8CA1FDA-9B56-4F77-BD7E-ADD43C358374}"/>
              </a:ext>
            </a:extLst>
          </p:cNvPr>
          <p:cNvSpPr>
            <a:spLocks noGrp="1"/>
          </p:cNvSpPr>
          <p:nvPr>
            <p:ph type="ftr" sz="quarter" idx="11"/>
          </p:nvPr>
        </p:nvSpPr>
        <p:spPr>
          <a:xfrm>
            <a:off x="3583710" y="6446220"/>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37" name="Date Placeholder 3">
            <a:extLst>
              <a:ext uri="{FF2B5EF4-FFF2-40B4-BE49-F238E27FC236}">
                <a16:creationId xmlns:a16="http://schemas.microsoft.com/office/drawing/2014/main" id="{3DF9083B-4BC6-4A2E-802E-7B64C8FD5A52}"/>
              </a:ext>
            </a:extLst>
          </p:cNvPr>
          <p:cNvSpPr>
            <a:spLocks noGrp="1"/>
          </p:cNvSpPr>
          <p:nvPr>
            <p:ph type="dt" sz="half" idx="10"/>
          </p:nvPr>
        </p:nvSpPr>
        <p:spPr>
          <a:xfrm>
            <a:off x="10001516" y="6474691"/>
            <a:ext cx="812911" cy="383309"/>
          </a:xfrm>
          <a:prstGeom prst="rect">
            <a:avLst/>
          </a:prstGeom>
        </p:spPr>
        <p:txBody>
          <a:bodyPr/>
          <a:lstStyle>
            <a:lvl1pPr>
              <a:defRPr sz="1200" b="1">
                <a:solidFill>
                  <a:schemeClr val="tx1"/>
                </a:solidFill>
              </a:defRPr>
            </a:lvl1pPr>
          </a:lstStyle>
          <a:p>
            <a:r>
              <a:rPr lang="en-US"/>
              <a:t>9/16/18</a:t>
            </a:r>
            <a:endParaRPr lang="en-US" dirty="0"/>
          </a:p>
        </p:txBody>
      </p:sp>
    </p:spTree>
    <p:extLst>
      <p:ext uri="{BB962C8B-B14F-4D97-AF65-F5344CB8AC3E}">
        <p14:creationId xmlns:p14="http://schemas.microsoft.com/office/powerpoint/2010/main" val="136174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44DEA409-3259-8546-8BA4-2B4CC5C7005C}"/>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130799C0-3956-8949-A242-17C01AAD5B6B}"/>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423576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Date Placeholder 3">
            <a:extLst>
              <a:ext uri="{FF2B5EF4-FFF2-40B4-BE49-F238E27FC236}">
                <a16:creationId xmlns:a16="http://schemas.microsoft.com/office/drawing/2014/main" id="{58ABAA53-CD8E-B441-96C4-444CE4C1B54C}"/>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1" name="Footer Placeholder 4">
            <a:extLst>
              <a:ext uri="{FF2B5EF4-FFF2-40B4-BE49-F238E27FC236}">
                <a16:creationId xmlns:a16="http://schemas.microsoft.com/office/drawing/2014/main" id="{F6BE6CC2-A0D0-4E46-9DFC-0E285A4A7817}"/>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509330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7EDBA232-0D0F-C247-B7C2-13A78E02CF26}"/>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B6231967-058E-A943-ACE0-8C42323CF08D}"/>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1740505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Date Placeholder 3">
            <a:extLst>
              <a:ext uri="{FF2B5EF4-FFF2-40B4-BE49-F238E27FC236}">
                <a16:creationId xmlns:a16="http://schemas.microsoft.com/office/drawing/2014/main" id="{BC9C02B4-7305-B644-9501-49128404186E}"/>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1" name="Footer Placeholder 4">
            <a:extLst>
              <a:ext uri="{FF2B5EF4-FFF2-40B4-BE49-F238E27FC236}">
                <a16:creationId xmlns:a16="http://schemas.microsoft.com/office/drawing/2014/main" id="{8A0784D3-4F5A-CD4A-A441-79943E7B22E9}"/>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3280572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FB0CAD69-7CEC-A14C-BFA2-EBDB43E5DB94}"/>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9" name="Footer Placeholder 4">
            <a:extLst>
              <a:ext uri="{FF2B5EF4-FFF2-40B4-BE49-F238E27FC236}">
                <a16:creationId xmlns:a16="http://schemas.microsoft.com/office/drawing/2014/main" id="{6F65E8B1-48D0-AB49-BFD9-00EC625ADBA3}"/>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187109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3E48784B-0C3D-D140-8B9A-F780F489FB76}"/>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25E73649-33CA-F046-BFFD-F1B33AE44635}"/>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2451778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FAA7E87E-A85C-8E4E-81C4-1AC2247D80F8}"/>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7BB5FC59-A4EE-2D45-A9C7-893D4EFC3273}"/>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236278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393107" y="1114425"/>
            <a:ext cx="10707879" cy="5203248"/>
          </a:xfrm>
        </p:spPr>
        <p:txBody>
          <a:bodyPr/>
          <a:lstStyle>
            <a:lvl1pPr>
              <a:spcBef>
                <a:spcPts val="1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001516" y="6474691"/>
            <a:ext cx="812911" cy="383309"/>
          </a:xfrm>
          <a:prstGeom prst="rect">
            <a:avLst/>
          </a:prstGeom>
        </p:spPr>
        <p:txBody>
          <a:bodyPr/>
          <a:lstStyle>
            <a:lvl1pPr>
              <a:defRPr sz="1200" b="1">
                <a:solidFill>
                  <a:schemeClr val="tx1"/>
                </a:solidFill>
              </a:defRPr>
            </a:lvl1pPr>
          </a:lstStyle>
          <a:p>
            <a:r>
              <a:rPr lang="en-US" dirty="0"/>
              <a:t>9/16/18</a:t>
            </a:r>
          </a:p>
        </p:txBody>
      </p:sp>
      <p:sp>
        <p:nvSpPr>
          <p:cNvPr id="5" name="Footer Placeholder 4"/>
          <p:cNvSpPr>
            <a:spLocks noGrp="1"/>
          </p:cNvSpPr>
          <p:nvPr>
            <p:ph type="ftr" sz="quarter" idx="11"/>
          </p:nvPr>
        </p:nvSpPr>
        <p:spPr>
          <a:xfrm>
            <a:off x="3583710" y="6446220"/>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Tree>
    <p:extLst>
      <p:ext uri="{BB962C8B-B14F-4D97-AF65-F5344CB8AC3E}">
        <p14:creationId xmlns:p14="http://schemas.microsoft.com/office/powerpoint/2010/main" val="14425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0D1D0697-F66A-EE4C-B4D3-9802540BCCA0}" type="slidenum">
              <a:rPr lang="en-US" smtClean="0"/>
              <a:t>‹#›</a:t>
            </a:fld>
            <a:endParaRPr lang="en-US"/>
          </a:p>
        </p:txBody>
      </p:sp>
      <p:sp>
        <p:nvSpPr>
          <p:cNvPr id="9" name="Date Placeholder 3">
            <a:extLst>
              <a:ext uri="{FF2B5EF4-FFF2-40B4-BE49-F238E27FC236}">
                <a16:creationId xmlns:a16="http://schemas.microsoft.com/office/drawing/2014/main" id="{B98AAD60-2777-C845-B3F2-9E68ADE1BE30}"/>
              </a:ext>
            </a:extLst>
          </p:cNvPr>
          <p:cNvSpPr>
            <a:spLocks noGrp="1"/>
          </p:cNvSpPr>
          <p:nvPr>
            <p:ph type="dt" sz="half" idx="10"/>
          </p:nvPr>
        </p:nvSpPr>
        <p:spPr>
          <a:xfrm>
            <a:off x="9584032"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7" name="Footer Placeholder 4">
            <a:extLst>
              <a:ext uri="{FF2B5EF4-FFF2-40B4-BE49-F238E27FC236}">
                <a16:creationId xmlns:a16="http://schemas.microsoft.com/office/drawing/2014/main" id="{55AF3ED8-95FA-4425-949A-5636C90633D1}"/>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23011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1072342"/>
            <a:ext cx="5332768" cy="4969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3229" y="1072343"/>
            <a:ext cx="5051143" cy="49690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3036571A-D92A-994D-8031-54E3E80C1694}"/>
              </a:ext>
            </a:extLst>
          </p:cNvPr>
          <p:cNvSpPr>
            <a:spLocks noGrp="1"/>
          </p:cNvSpPr>
          <p:nvPr>
            <p:ph type="dt" sz="half" idx="10"/>
          </p:nvPr>
        </p:nvSpPr>
        <p:spPr>
          <a:xfrm>
            <a:off x="9800164"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0" name="Footer Placeholder 4">
            <a:extLst>
              <a:ext uri="{FF2B5EF4-FFF2-40B4-BE49-F238E27FC236}">
                <a16:creationId xmlns:a16="http://schemas.microsoft.com/office/drawing/2014/main" id="{EF245DB2-ECC5-47C4-96C4-60D1D2EEFCC3}"/>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158692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7433" y="1080328"/>
            <a:ext cx="519304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1712422"/>
            <a:ext cx="5193040" cy="455537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43599" y="1088640"/>
            <a:ext cx="52702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7966" y="1723092"/>
            <a:ext cx="5260965" cy="45363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D1D0697-F66A-EE4C-B4D3-9802540BCCA0}" type="slidenum">
              <a:rPr lang="en-US" smtClean="0"/>
              <a:t>‹#›</a:t>
            </a:fld>
            <a:endParaRPr lang="en-US"/>
          </a:p>
        </p:txBody>
      </p:sp>
      <p:sp>
        <p:nvSpPr>
          <p:cNvPr id="10" name="Date Placeholder 3">
            <a:extLst>
              <a:ext uri="{FF2B5EF4-FFF2-40B4-BE49-F238E27FC236}">
                <a16:creationId xmlns:a16="http://schemas.microsoft.com/office/drawing/2014/main" id="{D78661A2-0243-F94A-BB59-825E2F21160E}"/>
              </a:ext>
            </a:extLst>
          </p:cNvPr>
          <p:cNvSpPr>
            <a:spLocks noGrp="1"/>
          </p:cNvSpPr>
          <p:nvPr>
            <p:ph type="dt" sz="half" idx="10"/>
          </p:nvPr>
        </p:nvSpPr>
        <p:spPr>
          <a:xfrm>
            <a:off x="9758599"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12" name="Footer Placeholder 4">
            <a:extLst>
              <a:ext uri="{FF2B5EF4-FFF2-40B4-BE49-F238E27FC236}">
                <a16:creationId xmlns:a16="http://schemas.microsoft.com/office/drawing/2014/main" id="{C587D291-D9E7-4A05-A824-03B34B4096A0}"/>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92549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385" y="169027"/>
            <a:ext cx="10598728" cy="728749"/>
          </a:xfr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0D1D0697-F66A-EE4C-B4D3-9802540BCCA0}" type="slidenum">
              <a:rPr lang="en-US" smtClean="0"/>
              <a:t>‹#›</a:t>
            </a:fld>
            <a:endParaRPr lang="en-US"/>
          </a:p>
        </p:txBody>
      </p:sp>
      <p:sp>
        <p:nvSpPr>
          <p:cNvPr id="6" name="Date Placeholder 3">
            <a:extLst>
              <a:ext uri="{FF2B5EF4-FFF2-40B4-BE49-F238E27FC236}">
                <a16:creationId xmlns:a16="http://schemas.microsoft.com/office/drawing/2014/main" id="{7E339530-0C7A-274F-9B38-6AFE97FA5888}"/>
              </a:ext>
            </a:extLst>
          </p:cNvPr>
          <p:cNvSpPr>
            <a:spLocks noGrp="1"/>
          </p:cNvSpPr>
          <p:nvPr>
            <p:ph type="dt" sz="half" idx="10"/>
          </p:nvPr>
        </p:nvSpPr>
        <p:spPr>
          <a:xfrm>
            <a:off x="9758596"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8" name="Footer Placeholder 4">
            <a:extLst>
              <a:ext uri="{FF2B5EF4-FFF2-40B4-BE49-F238E27FC236}">
                <a16:creationId xmlns:a16="http://schemas.microsoft.com/office/drawing/2014/main" id="{F8018404-8963-41C1-B24F-8D9C2D8C1414}"/>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211165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1D0697-F66A-EE4C-B4D3-9802540BCCA0}" type="slidenum">
              <a:rPr lang="en-US" smtClean="0"/>
              <a:t>‹#›</a:t>
            </a:fld>
            <a:endParaRPr lang="en-US"/>
          </a:p>
        </p:txBody>
      </p:sp>
      <p:sp>
        <p:nvSpPr>
          <p:cNvPr id="7" name="Date Placeholder 3">
            <a:extLst>
              <a:ext uri="{FF2B5EF4-FFF2-40B4-BE49-F238E27FC236}">
                <a16:creationId xmlns:a16="http://schemas.microsoft.com/office/drawing/2014/main" id="{6F66F08E-4DB8-DA49-9A48-3E3ED2C09220}"/>
              </a:ext>
            </a:extLst>
          </p:cNvPr>
          <p:cNvSpPr>
            <a:spLocks noGrp="1"/>
          </p:cNvSpPr>
          <p:nvPr>
            <p:ph type="dt" sz="half" idx="10"/>
          </p:nvPr>
        </p:nvSpPr>
        <p:spPr>
          <a:xfrm>
            <a:off x="9617284"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5" name="Footer Placeholder 4">
            <a:extLst>
              <a:ext uri="{FF2B5EF4-FFF2-40B4-BE49-F238E27FC236}">
                <a16:creationId xmlns:a16="http://schemas.microsoft.com/office/drawing/2014/main" id="{B528BDBA-293A-46FC-AAE1-EFBFD8DC747D}"/>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Tree>
    <p:extLst>
      <p:ext uri="{BB962C8B-B14F-4D97-AF65-F5344CB8AC3E}">
        <p14:creationId xmlns:p14="http://schemas.microsoft.com/office/powerpoint/2010/main" val="21764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10" name="Footer Placeholder 4">
            <a:extLst>
              <a:ext uri="{FF2B5EF4-FFF2-40B4-BE49-F238E27FC236}">
                <a16:creationId xmlns:a16="http://schemas.microsoft.com/office/drawing/2014/main" id="{7790A1D8-5927-469D-B8F4-E04F000926EA}"/>
              </a:ext>
            </a:extLst>
          </p:cNvPr>
          <p:cNvSpPr>
            <a:spLocks noGrp="1"/>
          </p:cNvSpPr>
          <p:nvPr>
            <p:ph type="ftr" sz="quarter" idx="11"/>
          </p:nvPr>
        </p:nvSpPr>
        <p:spPr>
          <a:xfrm>
            <a:off x="3583710" y="6492875"/>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11" name="Date Placeholder 3">
            <a:extLst>
              <a:ext uri="{FF2B5EF4-FFF2-40B4-BE49-F238E27FC236}">
                <a16:creationId xmlns:a16="http://schemas.microsoft.com/office/drawing/2014/main" id="{CC249F43-CFBE-4EDB-B5F6-27C3BA4E3AC8}"/>
              </a:ext>
            </a:extLst>
          </p:cNvPr>
          <p:cNvSpPr txBox="1">
            <a:spLocks/>
          </p:cNvSpPr>
          <p:nvPr userDrawn="1"/>
        </p:nvSpPr>
        <p:spPr>
          <a:xfrm>
            <a:off x="9617284" y="6401579"/>
            <a:ext cx="812911" cy="365125"/>
          </a:xfrm>
          <a:prstGeom prst="rect">
            <a:avLst/>
          </a:prstGeom>
        </p:spPr>
        <p:txBody>
          <a:bodyPr vert="horz" lIns="91440" tIns="45720" rIns="91440" bIns="45720" rtlCol="0" anchor="ctr"/>
          <a:lstStyle>
            <a:defPPr>
              <a:defRPr lang="en-US"/>
            </a:defPPr>
            <a:lvl1pPr marL="0" algn="r" defTabSz="914400" rtl="0" eaLnBrk="1" latinLnBrk="0" hangingPunct="1">
              <a:defRPr sz="10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9/16/18</a:t>
            </a:r>
            <a:endParaRPr lang="en-US" dirty="0"/>
          </a:p>
        </p:txBody>
      </p:sp>
    </p:spTree>
    <p:extLst>
      <p:ext uri="{BB962C8B-B14F-4D97-AF65-F5344CB8AC3E}">
        <p14:creationId xmlns:p14="http://schemas.microsoft.com/office/powerpoint/2010/main" val="144851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D1D0697-F66A-EE4C-B4D3-9802540BCCA0}" type="slidenum">
              <a:rPr lang="en-US" smtClean="0"/>
              <a:t>‹#›</a:t>
            </a:fld>
            <a:endParaRPr lang="en-US"/>
          </a:p>
        </p:txBody>
      </p:sp>
      <p:sp>
        <p:nvSpPr>
          <p:cNvPr id="8" name="Date Placeholder 3">
            <a:extLst>
              <a:ext uri="{FF2B5EF4-FFF2-40B4-BE49-F238E27FC236}">
                <a16:creationId xmlns:a16="http://schemas.microsoft.com/office/drawing/2014/main" id="{CE41EEE0-25E3-2740-BA4C-3E7232296B72}"/>
              </a:ext>
            </a:extLst>
          </p:cNvPr>
          <p:cNvSpPr>
            <a:spLocks noGrp="1"/>
          </p:cNvSpPr>
          <p:nvPr>
            <p:ph type="dt" sz="half" idx="10"/>
          </p:nvPr>
        </p:nvSpPr>
        <p:spPr>
          <a:xfrm>
            <a:off x="8262307" y="6401579"/>
            <a:ext cx="812911" cy="365125"/>
          </a:xfrm>
          <a:prstGeom prst="rect">
            <a:avLst/>
          </a:prstGeom>
        </p:spPr>
        <p:txBody>
          <a:bodyPr/>
          <a:lstStyle>
            <a:lvl1pPr>
              <a:defRPr sz="1050" b="1">
                <a:solidFill>
                  <a:schemeClr val="tx1"/>
                </a:solidFill>
              </a:defRPr>
            </a:lvl1pPr>
          </a:lstStyle>
          <a:p>
            <a:r>
              <a:rPr lang="en-US"/>
              <a:t>9/16/18</a:t>
            </a:r>
            <a:endParaRPr lang="en-US" dirty="0"/>
          </a:p>
        </p:txBody>
      </p:sp>
      <p:sp>
        <p:nvSpPr>
          <p:cNvPr id="9" name="Footer Placeholder 4">
            <a:extLst>
              <a:ext uri="{FF2B5EF4-FFF2-40B4-BE49-F238E27FC236}">
                <a16:creationId xmlns:a16="http://schemas.microsoft.com/office/drawing/2014/main" id="{5A25FCB7-3158-8D45-B8B2-E8E40E5F734F}"/>
              </a:ext>
            </a:extLst>
          </p:cNvPr>
          <p:cNvSpPr>
            <a:spLocks noGrp="1"/>
          </p:cNvSpPr>
          <p:nvPr>
            <p:ph type="ftr" sz="quarter" idx="11"/>
          </p:nvPr>
        </p:nvSpPr>
        <p:spPr>
          <a:xfrm>
            <a:off x="668866" y="6401580"/>
            <a:ext cx="7584973" cy="365125"/>
          </a:xfrm>
          <a:prstGeom prst="rect">
            <a:avLst/>
          </a:prstGeom>
        </p:spPr>
        <p:txBody>
          <a:bodyPr/>
          <a:lstStyle>
            <a:lvl1pPr>
              <a:defRPr sz="1050" b="1">
                <a:solidFill>
                  <a:schemeClr val="tx1"/>
                </a:solidFill>
              </a:defRPr>
            </a:lvl1p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410681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3589867"/>
            <a:ext cx="12188825" cy="3268133"/>
            <a:chOff x="0" y="3589867"/>
            <a:chExt cx="12188825" cy="3268133"/>
          </a:xfrm>
        </p:grpSpPr>
        <p:sp>
          <p:nvSpPr>
            <p:cNvPr id="28" name="Isosceles Triangle 27"/>
            <p:cNvSpPr/>
            <p:nvPr/>
          </p:nvSpPr>
          <p:spPr>
            <a:xfrm>
              <a:off x="10989425" y="3589867"/>
              <a:ext cx="119940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393107" y="213915"/>
            <a:ext cx="10690788" cy="76371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01653" y="1042587"/>
            <a:ext cx="10648060" cy="5267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58436" y="6401579"/>
            <a:ext cx="683339" cy="365125"/>
          </a:xfrm>
          <a:prstGeom prst="rect">
            <a:avLst/>
          </a:prstGeom>
        </p:spPr>
        <p:txBody>
          <a:bodyPr vert="horz" lIns="91440" tIns="45720" rIns="91440" bIns="45720" rtlCol="0" anchor="ctr"/>
          <a:lstStyle>
            <a:lvl1pPr algn="r">
              <a:defRPr sz="1600">
                <a:solidFill>
                  <a:schemeClr val="accent2"/>
                </a:solidFill>
              </a:defRPr>
            </a:lvl1pPr>
          </a:lstStyle>
          <a:p>
            <a:fld id="{0D1D0697-F66A-EE4C-B4D3-9802540BCCA0}" type="slidenum">
              <a:rPr lang="en-US" smtClean="0"/>
              <a:pPr/>
              <a:t>‹#›</a:t>
            </a:fld>
            <a:endParaRPr lang="en-US" dirty="0"/>
          </a:p>
        </p:txBody>
      </p:sp>
      <p:cxnSp>
        <p:nvCxnSpPr>
          <p:cNvPr id="9" name="Straight Connector 8"/>
          <p:cNvCxnSpPr>
            <a:cxnSpLocks/>
          </p:cNvCxnSpPr>
          <p:nvPr userDrawn="1"/>
        </p:nvCxnSpPr>
        <p:spPr>
          <a:xfrm>
            <a:off x="377554" y="6401579"/>
            <a:ext cx="10778126" cy="0"/>
          </a:xfrm>
          <a:prstGeom prst="line">
            <a:avLst/>
          </a:prstGeom>
          <a:ln w="44450">
            <a:solidFill>
              <a:schemeClr val="accent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a:cxnSpLocks/>
          </p:cNvCxnSpPr>
          <p:nvPr userDrawn="1"/>
        </p:nvCxnSpPr>
        <p:spPr>
          <a:xfrm>
            <a:off x="707009" y="977633"/>
            <a:ext cx="10103421" cy="0"/>
          </a:xfrm>
          <a:prstGeom prst="line">
            <a:avLst/>
          </a:prstGeom>
          <a:ln w="57150">
            <a:solidFill>
              <a:schemeClr val="accent2">
                <a:lumMod val="50000"/>
              </a:schemeClr>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a:off x="29675" y="977633"/>
            <a:ext cx="677334" cy="0"/>
          </a:xfrm>
          <a:prstGeom prst="line">
            <a:avLst/>
          </a:prstGeom>
          <a:ln w="57150">
            <a:solidFill>
              <a:schemeClr val="accent1"/>
            </a:solidFill>
          </a:ln>
        </p:spPr>
        <p:style>
          <a:lnRef idx="1">
            <a:schemeClr val="dk1"/>
          </a:lnRef>
          <a:fillRef idx="0">
            <a:schemeClr val="dk1"/>
          </a:fillRef>
          <a:effectRef idx="0">
            <a:schemeClr val="dk1"/>
          </a:effectRef>
          <a:fontRef idx="minor">
            <a:schemeClr val="tx1"/>
          </a:fontRef>
        </p:style>
      </p:cxnSp>
      <p:cxnSp>
        <p:nvCxnSpPr>
          <p:cNvPr id="34" name="Straight Connector 33"/>
          <p:cNvCxnSpPr>
            <a:cxnSpLocks/>
          </p:cNvCxnSpPr>
          <p:nvPr userDrawn="1"/>
        </p:nvCxnSpPr>
        <p:spPr>
          <a:xfrm>
            <a:off x="10801884" y="977633"/>
            <a:ext cx="1261128" cy="0"/>
          </a:xfrm>
          <a:prstGeom prst="line">
            <a:avLst/>
          </a:prstGeom>
          <a:ln w="57150">
            <a:solidFill>
              <a:schemeClr val="accent1"/>
            </a:solidFill>
          </a:ln>
        </p:spPr>
        <p:style>
          <a:lnRef idx="1">
            <a:schemeClr val="dk1"/>
          </a:lnRef>
          <a:fillRef idx="0">
            <a:schemeClr val="dk1"/>
          </a:fillRef>
          <a:effectRef idx="0">
            <a:schemeClr val="dk1"/>
          </a:effectRef>
          <a:fontRef idx="minor">
            <a:schemeClr val="tx1"/>
          </a:fontRef>
        </p:style>
      </p:cxnSp>
      <p:grpSp>
        <p:nvGrpSpPr>
          <p:cNvPr id="35" name="Group 34"/>
          <p:cNvGrpSpPr/>
          <p:nvPr userDrawn="1"/>
        </p:nvGrpSpPr>
        <p:grpSpPr>
          <a:xfrm>
            <a:off x="11065941" y="32595"/>
            <a:ext cx="1000721" cy="887914"/>
            <a:chOff x="-2220464" y="3217020"/>
            <a:chExt cx="2637151" cy="2586083"/>
          </a:xfrm>
          <a:solidFill>
            <a:schemeClr val="accent2"/>
          </a:solidFill>
        </p:grpSpPr>
        <p:cxnSp>
          <p:nvCxnSpPr>
            <p:cNvPr id="36" name="Straight Connector 35"/>
            <p:cNvCxnSpPr/>
            <p:nvPr/>
          </p:nvCxnSpPr>
          <p:spPr>
            <a:xfrm>
              <a:off x="-1884826" y="4137709"/>
              <a:ext cx="1946100" cy="0"/>
            </a:xfrm>
            <a:prstGeom prst="line">
              <a:avLst/>
            </a:prstGeom>
            <a:grpFill/>
            <a:ln w="38100" cap="flat" cmpd="sng" algn="ctr">
              <a:solidFill>
                <a:schemeClr val="accent1"/>
              </a:solidFill>
              <a:prstDash val="solid"/>
            </a:ln>
            <a:effectLst/>
          </p:spPr>
        </p:cxnSp>
        <p:cxnSp>
          <p:nvCxnSpPr>
            <p:cNvPr id="37" name="Straight Connector 36"/>
            <p:cNvCxnSpPr/>
            <p:nvPr/>
          </p:nvCxnSpPr>
          <p:spPr>
            <a:xfrm>
              <a:off x="-1884826" y="4893147"/>
              <a:ext cx="1965876" cy="0"/>
            </a:xfrm>
            <a:prstGeom prst="line">
              <a:avLst/>
            </a:prstGeom>
            <a:grpFill/>
            <a:ln w="38100" cap="flat" cmpd="sng" algn="ctr">
              <a:solidFill>
                <a:schemeClr val="accent1"/>
              </a:solidFill>
              <a:prstDash val="solid"/>
            </a:ln>
            <a:effectLst/>
          </p:spPr>
        </p:cxnSp>
        <p:cxnSp>
          <p:nvCxnSpPr>
            <p:cNvPr id="38" name="Straight Connector 37"/>
            <p:cNvCxnSpPr/>
            <p:nvPr/>
          </p:nvCxnSpPr>
          <p:spPr>
            <a:xfrm>
              <a:off x="-1884826" y="5637851"/>
              <a:ext cx="1965876" cy="0"/>
            </a:xfrm>
            <a:prstGeom prst="line">
              <a:avLst/>
            </a:prstGeom>
            <a:grpFill/>
            <a:ln w="38100" cap="flat" cmpd="sng" algn="ctr">
              <a:solidFill>
                <a:schemeClr val="accent1"/>
              </a:solidFill>
              <a:prstDash val="solid"/>
            </a:ln>
            <a:effectLst/>
          </p:spPr>
        </p:cxnSp>
        <p:cxnSp>
          <p:nvCxnSpPr>
            <p:cNvPr id="39" name="Straight Connector 38"/>
            <p:cNvCxnSpPr/>
            <p:nvPr/>
          </p:nvCxnSpPr>
          <p:spPr>
            <a:xfrm flipV="1">
              <a:off x="-2052645" y="3547524"/>
              <a:ext cx="0" cy="1925075"/>
            </a:xfrm>
            <a:prstGeom prst="line">
              <a:avLst/>
            </a:prstGeom>
            <a:grpFill/>
            <a:ln w="38100" cap="flat" cmpd="sng" algn="ctr">
              <a:solidFill>
                <a:schemeClr val="accent1"/>
              </a:solidFill>
              <a:prstDash val="solid"/>
            </a:ln>
            <a:effectLst/>
          </p:spPr>
        </p:cxnSp>
        <p:cxnSp>
          <p:nvCxnSpPr>
            <p:cNvPr id="40" name="Straight Connector 39"/>
            <p:cNvCxnSpPr/>
            <p:nvPr/>
          </p:nvCxnSpPr>
          <p:spPr>
            <a:xfrm>
              <a:off x="-1285473" y="3547524"/>
              <a:ext cx="0" cy="1925075"/>
            </a:xfrm>
            <a:prstGeom prst="line">
              <a:avLst/>
            </a:prstGeom>
            <a:grpFill/>
            <a:ln w="38100" cap="flat" cmpd="sng" algn="ctr">
              <a:solidFill>
                <a:schemeClr val="accent1"/>
              </a:solidFill>
              <a:prstDash val="solid"/>
            </a:ln>
            <a:effectLst/>
          </p:spPr>
        </p:cxnSp>
        <p:cxnSp>
          <p:nvCxnSpPr>
            <p:cNvPr id="41" name="Straight Connector 40"/>
            <p:cNvCxnSpPr/>
            <p:nvPr/>
          </p:nvCxnSpPr>
          <p:spPr>
            <a:xfrm>
              <a:off x="-518303" y="3547524"/>
              <a:ext cx="0" cy="1925075"/>
            </a:xfrm>
            <a:prstGeom prst="line">
              <a:avLst/>
            </a:prstGeom>
            <a:grpFill/>
            <a:ln w="38100" cap="flat" cmpd="sng" algn="ctr">
              <a:solidFill>
                <a:schemeClr val="accent1"/>
              </a:solidFill>
              <a:prstDash val="solid"/>
            </a:ln>
            <a:effectLst/>
          </p:spPr>
        </p:cxnSp>
        <p:cxnSp>
          <p:nvCxnSpPr>
            <p:cNvPr id="42" name="Straight Connector 41"/>
            <p:cNvCxnSpPr/>
            <p:nvPr/>
          </p:nvCxnSpPr>
          <p:spPr>
            <a:xfrm>
              <a:off x="248869" y="3547524"/>
              <a:ext cx="0" cy="1925075"/>
            </a:xfrm>
            <a:prstGeom prst="line">
              <a:avLst/>
            </a:prstGeom>
            <a:grpFill/>
            <a:ln w="38100" cap="flat" cmpd="sng" algn="ctr">
              <a:solidFill>
                <a:schemeClr val="accent1"/>
              </a:solidFill>
              <a:prstDash val="solid"/>
            </a:ln>
            <a:effectLst/>
          </p:spPr>
        </p:cxnSp>
        <p:cxnSp>
          <p:nvCxnSpPr>
            <p:cNvPr id="43" name="Straight Connector 42"/>
            <p:cNvCxnSpPr/>
            <p:nvPr/>
          </p:nvCxnSpPr>
          <p:spPr>
            <a:xfrm>
              <a:off x="-1884826" y="3382272"/>
              <a:ext cx="1965876" cy="0"/>
            </a:xfrm>
            <a:prstGeom prst="line">
              <a:avLst/>
            </a:prstGeom>
            <a:grpFill/>
            <a:ln w="38100" cap="flat" cmpd="sng" algn="ctr">
              <a:solidFill>
                <a:schemeClr val="accent1"/>
              </a:solidFill>
              <a:prstDash val="solid"/>
            </a:ln>
            <a:effectLst/>
          </p:spPr>
        </p:cxnSp>
        <p:sp>
          <p:nvSpPr>
            <p:cNvPr id="44" name="Rectangle 43"/>
            <p:cNvSpPr/>
            <p:nvPr/>
          </p:nvSpPr>
          <p:spPr>
            <a:xfrm>
              <a:off x="-2220464"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5" name="Rectangle 44"/>
            <p:cNvSpPr/>
            <p:nvPr/>
          </p:nvSpPr>
          <p:spPr>
            <a:xfrm>
              <a:off x="-1453293"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6" name="Rectangle 45"/>
            <p:cNvSpPr/>
            <p:nvPr/>
          </p:nvSpPr>
          <p:spPr>
            <a:xfrm>
              <a:off x="-686122"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7" name="Rectangle 46"/>
            <p:cNvSpPr/>
            <p:nvPr/>
          </p:nvSpPr>
          <p:spPr>
            <a:xfrm>
              <a:off x="81049" y="3217020"/>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8" name="Rectangle 47"/>
            <p:cNvSpPr/>
            <p:nvPr/>
          </p:nvSpPr>
          <p:spPr>
            <a:xfrm>
              <a:off x="-2220464"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49" name="Rectangle 48"/>
            <p:cNvSpPr/>
            <p:nvPr/>
          </p:nvSpPr>
          <p:spPr>
            <a:xfrm>
              <a:off x="-145329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0" name="Rectangle 49"/>
            <p:cNvSpPr/>
            <p:nvPr/>
          </p:nvSpPr>
          <p:spPr>
            <a:xfrm>
              <a:off x="-686122"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1" name="Rectangle 50"/>
            <p:cNvSpPr/>
            <p:nvPr/>
          </p:nvSpPr>
          <p:spPr>
            <a:xfrm>
              <a:off x="-2220464"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2" name="Rectangle 51"/>
            <p:cNvSpPr/>
            <p:nvPr/>
          </p:nvSpPr>
          <p:spPr>
            <a:xfrm>
              <a:off x="-1453293"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3" name="Rectangle 52"/>
            <p:cNvSpPr/>
            <p:nvPr/>
          </p:nvSpPr>
          <p:spPr>
            <a:xfrm>
              <a:off x="-686122"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4" name="Rectangle 53"/>
            <p:cNvSpPr/>
            <p:nvPr/>
          </p:nvSpPr>
          <p:spPr>
            <a:xfrm>
              <a:off x="81049" y="4727895"/>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5" name="Rectangle 54"/>
            <p:cNvSpPr/>
            <p:nvPr/>
          </p:nvSpPr>
          <p:spPr>
            <a:xfrm>
              <a:off x="-2220464"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6" name="Rectangle 55"/>
            <p:cNvSpPr/>
            <p:nvPr/>
          </p:nvSpPr>
          <p:spPr>
            <a:xfrm>
              <a:off x="-1453293"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7" name="Rectangle 56"/>
            <p:cNvSpPr/>
            <p:nvPr/>
          </p:nvSpPr>
          <p:spPr>
            <a:xfrm>
              <a:off x="-686122"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8" name="Rectangle 57"/>
            <p:cNvSpPr/>
            <p:nvPr/>
          </p:nvSpPr>
          <p:spPr>
            <a:xfrm>
              <a:off x="81049" y="5472599"/>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sp>
          <p:nvSpPr>
            <p:cNvPr id="59" name="Rectangle 58"/>
            <p:cNvSpPr/>
            <p:nvPr/>
          </p:nvSpPr>
          <p:spPr>
            <a:xfrm>
              <a:off x="61273" y="3972457"/>
              <a:ext cx="335638" cy="330504"/>
            </a:xfrm>
            <a:prstGeom prst="rect">
              <a:avLst/>
            </a:prstGeom>
            <a:grp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a:ea typeface="+mn-ea"/>
                <a:cs typeface="+mn-cs"/>
              </a:endParaRPr>
            </a:p>
          </p:txBody>
        </p:sp>
      </p:grpSp>
      <p:sp>
        <p:nvSpPr>
          <p:cNvPr id="61" name="Footer Placeholder 4">
            <a:extLst>
              <a:ext uri="{FF2B5EF4-FFF2-40B4-BE49-F238E27FC236}">
                <a16:creationId xmlns:a16="http://schemas.microsoft.com/office/drawing/2014/main" id="{39608CBE-E3BA-40B6-A49C-79E8D536552E}"/>
              </a:ext>
            </a:extLst>
          </p:cNvPr>
          <p:cNvSpPr>
            <a:spLocks noGrp="1"/>
          </p:cNvSpPr>
          <p:nvPr>
            <p:ph type="ftr" sz="quarter" idx="3"/>
          </p:nvPr>
        </p:nvSpPr>
        <p:spPr>
          <a:xfrm>
            <a:off x="3583710" y="6455551"/>
            <a:ext cx="4064000" cy="365125"/>
          </a:xfrm>
          <a:prstGeom prst="rect">
            <a:avLst/>
          </a:prstGeom>
        </p:spPr>
        <p:txBody>
          <a:bodyPr/>
          <a:lstStyle>
            <a:lvl1pPr algn="ctr">
              <a:defRPr sz="1200" b="1">
                <a:solidFill>
                  <a:schemeClr val="tx1"/>
                </a:solidFill>
              </a:defRPr>
            </a:lvl1pPr>
          </a:lstStyle>
          <a:p>
            <a:r>
              <a:rPr lang="en-US" dirty="0"/>
              <a:t>Mayank Parasar, School of Electrical and Computer Engineering, Georgia Tech</a:t>
            </a:r>
          </a:p>
        </p:txBody>
      </p:sp>
      <p:sp>
        <p:nvSpPr>
          <p:cNvPr id="62" name="Date Placeholder 3">
            <a:extLst>
              <a:ext uri="{FF2B5EF4-FFF2-40B4-BE49-F238E27FC236}">
                <a16:creationId xmlns:a16="http://schemas.microsoft.com/office/drawing/2014/main" id="{6D8D822D-556C-4EB5-A37C-4F157CAE010B}"/>
              </a:ext>
            </a:extLst>
          </p:cNvPr>
          <p:cNvSpPr>
            <a:spLocks noGrp="1"/>
          </p:cNvSpPr>
          <p:nvPr>
            <p:ph type="dt" sz="half" idx="2"/>
          </p:nvPr>
        </p:nvSpPr>
        <p:spPr>
          <a:xfrm>
            <a:off x="10001516" y="6474691"/>
            <a:ext cx="812911" cy="383309"/>
          </a:xfrm>
          <a:prstGeom prst="rect">
            <a:avLst/>
          </a:prstGeom>
        </p:spPr>
        <p:txBody>
          <a:bodyPr/>
          <a:lstStyle>
            <a:lvl1pPr>
              <a:defRPr sz="1200" b="1">
                <a:solidFill>
                  <a:schemeClr val="tx1"/>
                </a:solidFill>
              </a:defRPr>
            </a:lvl1pPr>
          </a:lstStyle>
          <a:p>
            <a:r>
              <a:rPr lang="en-US"/>
              <a:t>9/16/18</a:t>
            </a:r>
            <a:endParaRPr lang="en-US" dirty="0"/>
          </a:p>
        </p:txBody>
      </p:sp>
    </p:spTree>
    <p:extLst>
      <p:ext uri="{BB962C8B-B14F-4D97-AF65-F5344CB8AC3E}">
        <p14:creationId xmlns:p14="http://schemas.microsoft.com/office/powerpoint/2010/main" val="2576636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3"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3" charset="2"/>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parasar3@gatech.ed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tif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hyperlink" Target="mailto:mparasar3@gatech.edu"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105.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5.svg"/></Relationships>
</file>

<file path=ppt/slides/_rels/slide1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11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11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tif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hyperlink" Target="mailto:mparasar3@gatech.edu"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17/06/relationships/model3d" Target="../media/model3d2.glb"/></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emf"/></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tushar@ece.gatech.edu" TargetMode="External"/><Relationship Id="rId5" Type="http://schemas.openxmlformats.org/officeDocument/2006/relationships/hyperlink" Target="mailto:ankit.Sinha@gatech.edu" TargetMode="External"/><Relationship Id="rId4" Type="http://schemas.openxmlformats.org/officeDocument/2006/relationships/hyperlink" Target="mailto:mparasar3@gatech.ed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tushar@ece.gatech.edu" TargetMode="External"/><Relationship Id="rId4" Type="http://schemas.openxmlformats.org/officeDocument/2006/relationships/hyperlink" Target="mailto:mparasar3@gatech.ed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5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hyperlink" Target="mailto:mparasar3@gatech.edu"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tif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hyperlink" Target="mailto:mparasar3@gatech.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52.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14.png"/><Relationship Id="rId5" Type="http://schemas.openxmlformats.org/officeDocument/2006/relationships/image" Target="../media/image50.sv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63.emf"/><Relationship Id="rId5" Type="http://schemas.openxmlformats.org/officeDocument/2006/relationships/image" Target="../media/image58.emf"/><Relationship Id="rId10" Type="http://schemas.openxmlformats.org/officeDocument/2006/relationships/image" Target="../media/image62.emf"/><Relationship Id="rId4" Type="http://schemas.openxmlformats.org/officeDocument/2006/relationships/image" Target="../media/image57.emf"/><Relationship Id="rId9" Type="http://schemas.openxmlformats.org/officeDocument/2006/relationships/image" Target="../media/image14.png"/></Relationships>
</file>

<file path=ppt/slides/_rels/slide7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71.emf"/><Relationship Id="rId5" Type="http://schemas.openxmlformats.org/officeDocument/2006/relationships/image" Target="../media/image66.emf"/><Relationship Id="rId10" Type="http://schemas.openxmlformats.org/officeDocument/2006/relationships/image" Target="../media/image70.emf"/><Relationship Id="rId4" Type="http://schemas.openxmlformats.org/officeDocument/2006/relationships/image" Target="../media/image65.emf"/><Relationship Id="rId9"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7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tif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hyperlink" Target="mailto:mparasar3@gatech.edu"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44.png"/><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8" Type="http://schemas.openxmlformats.org/officeDocument/2006/relationships/image" Target="../media/image79.png&amp;ehk=UHXXgbBv9kk7hMLpytqvsw&amp;r=0&amp;pid=OfficeInsert"/><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7.jpeg"/><Relationship Id="rId4" Type="http://schemas.openxmlformats.org/officeDocument/2006/relationships/image" Target="../media/image76.png"/><Relationship Id="rId9"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amp;ehk=UHXXgbBv9kk7hMLpytqvsw&amp;r=0&amp;pid=OfficeInsert"/><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image" Target="../media/image83.png"/><Relationship Id="rId4" Type="http://schemas.openxmlformats.org/officeDocument/2006/relationships/image" Target="../media/image76.png"/><Relationship Id="rId9" Type="http://schemas.openxmlformats.org/officeDocument/2006/relationships/image" Target="../media/image8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17/06/relationships/model3d" Target="../media/model3d1.glb"/><Relationship Id="rId7"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17/06/relationships/model3d" Target="../media/model3d2.glb"/><Relationship Id="rId4" Type="http://schemas.openxmlformats.org/officeDocument/2006/relationships/image" Target="../media/image20.png"/></Relationships>
</file>

<file path=ppt/slides/_rels/slide9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9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chart" Target="../charts/char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D47E-2F6B-4211-9409-B2624168552F}"/>
              </a:ext>
            </a:extLst>
          </p:cNvPr>
          <p:cNvSpPr>
            <a:spLocks noGrp="1"/>
          </p:cNvSpPr>
          <p:nvPr>
            <p:ph type="ctrTitle"/>
          </p:nvPr>
        </p:nvSpPr>
        <p:spPr>
          <a:xfrm>
            <a:off x="293615" y="1895195"/>
            <a:ext cx="10496305" cy="1646302"/>
          </a:xfrm>
        </p:spPr>
        <p:txBody>
          <a:bodyPr/>
          <a:lstStyle/>
          <a:p>
            <a:r>
              <a:rPr lang="en-US" i="1" dirty="0"/>
              <a:t>Subactive</a:t>
            </a:r>
            <a:r>
              <a:rPr lang="en-US" dirty="0"/>
              <a:t> Techniques for Guaranteeing Routing and Protocol Deadlock Freedom in Interconnection Networks </a:t>
            </a:r>
          </a:p>
        </p:txBody>
      </p:sp>
      <p:sp>
        <p:nvSpPr>
          <p:cNvPr id="3" name="Subtitle 2">
            <a:extLst>
              <a:ext uri="{FF2B5EF4-FFF2-40B4-BE49-F238E27FC236}">
                <a16:creationId xmlns:a16="http://schemas.microsoft.com/office/drawing/2014/main" id="{633CB1D7-AECB-4335-87F9-D08057BE50B1}"/>
              </a:ext>
            </a:extLst>
          </p:cNvPr>
          <p:cNvSpPr>
            <a:spLocks noGrp="1"/>
          </p:cNvSpPr>
          <p:nvPr>
            <p:ph type="subTitle" idx="1"/>
          </p:nvPr>
        </p:nvSpPr>
        <p:spPr>
          <a:xfrm>
            <a:off x="748146" y="3429001"/>
            <a:ext cx="10041774" cy="2038124"/>
          </a:xfrm>
        </p:spPr>
        <p:txBody>
          <a:bodyPr>
            <a:normAutofit/>
          </a:bodyPr>
          <a:lstStyle/>
          <a:p>
            <a:r>
              <a:rPr lang="en-US" sz="2400" dirty="0">
                <a:solidFill>
                  <a:schemeClr val="tx1"/>
                </a:solidFill>
              </a:rPr>
              <a:t>Mayank Parasar</a:t>
            </a:r>
          </a:p>
          <a:p>
            <a:r>
              <a:rPr lang="en-US" sz="2400" dirty="0">
                <a:solidFill>
                  <a:schemeClr val="tx1"/>
                </a:solidFill>
              </a:rPr>
              <a:t>Ph.D. Defense</a:t>
            </a:r>
          </a:p>
          <a:p>
            <a:r>
              <a:rPr lang="en-US" sz="2400" dirty="0">
                <a:solidFill>
                  <a:schemeClr val="tx1"/>
                </a:solidFill>
              </a:rPr>
              <a:t>School of Electrical and Computer Engineering</a:t>
            </a:r>
          </a:p>
          <a:p>
            <a:r>
              <a:rPr lang="en-US" sz="2400" dirty="0">
                <a:solidFill>
                  <a:schemeClr val="tx1"/>
                </a:solidFill>
              </a:rPr>
              <a:t>Georgia Institute of Technology</a:t>
            </a:r>
          </a:p>
          <a:p>
            <a:endParaRPr lang="en-US" sz="2400" dirty="0"/>
          </a:p>
        </p:txBody>
      </p:sp>
      <p:sp>
        <p:nvSpPr>
          <p:cNvPr id="4" name="Subtitle 2">
            <a:extLst>
              <a:ext uri="{FF2B5EF4-FFF2-40B4-BE49-F238E27FC236}">
                <a16:creationId xmlns:a16="http://schemas.microsoft.com/office/drawing/2014/main" id="{3E69A702-2601-4B56-A472-973F66DE47CA}"/>
              </a:ext>
            </a:extLst>
          </p:cNvPr>
          <p:cNvSpPr txBox="1">
            <a:spLocks/>
          </p:cNvSpPr>
          <p:nvPr/>
        </p:nvSpPr>
        <p:spPr>
          <a:xfrm>
            <a:off x="1164855" y="6217977"/>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2"/>
              </a:rPr>
              <a:t>mparasar3@gatech.edu</a:t>
            </a:r>
            <a:endParaRPr lang="en-US" sz="4200" b="1" dirty="0">
              <a:latin typeface="Helvetica" charset="0"/>
              <a:ea typeface="Helvetica" charset="0"/>
              <a:cs typeface="Helvetica" charset="0"/>
            </a:endParaRPr>
          </a:p>
        </p:txBody>
      </p:sp>
      <p:pic>
        <p:nvPicPr>
          <p:cNvPr id="5" name="Picture 4">
            <a:extLst>
              <a:ext uri="{FF2B5EF4-FFF2-40B4-BE49-F238E27FC236}">
                <a16:creationId xmlns:a16="http://schemas.microsoft.com/office/drawing/2014/main" id="{69740393-1A1E-40ED-8D3C-0744CE4AF83C}"/>
              </a:ext>
            </a:extLst>
          </p:cNvPr>
          <p:cNvPicPr>
            <a:picLocks noChangeAspect="1"/>
          </p:cNvPicPr>
          <p:nvPr/>
        </p:nvPicPr>
        <p:blipFill>
          <a:blip r:embed="rId3"/>
          <a:stretch>
            <a:fillRect/>
          </a:stretch>
        </p:blipFill>
        <p:spPr>
          <a:xfrm>
            <a:off x="1989987" y="4790457"/>
            <a:ext cx="1376089" cy="1376089"/>
          </a:xfrm>
          <a:prstGeom prst="rect">
            <a:avLst/>
          </a:prstGeom>
        </p:spPr>
      </p:pic>
      <p:pic>
        <p:nvPicPr>
          <p:cNvPr id="6" name="Picture 5">
            <a:extLst>
              <a:ext uri="{FF2B5EF4-FFF2-40B4-BE49-F238E27FC236}">
                <a16:creationId xmlns:a16="http://schemas.microsoft.com/office/drawing/2014/main" id="{6D453EE6-B7A6-4EA4-98F3-B3BC4C89C4D5}"/>
              </a:ext>
            </a:extLst>
          </p:cNvPr>
          <p:cNvPicPr>
            <a:picLocks noChangeAspect="1"/>
          </p:cNvPicPr>
          <p:nvPr/>
        </p:nvPicPr>
        <p:blipFill>
          <a:blip r:embed="rId4"/>
          <a:stretch>
            <a:fillRect/>
          </a:stretch>
        </p:blipFill>
        <p:spPr>
          <a:xfrm>
            <a:off x="8993244" y="5371780"/>
            <a:ext cx="1796676" cy="1402938"/>
          </a:xfrm>
          <a:prstGeom prst="rect">
            <a:avLst/>
          </a:prstGeom>
        </p:spPr>
      </p:pic>
    </p:spTree>
    <p:extLst>
      <p:ext uri="{BB962C8B-B14F-4D97-AF65-F5344CB8AC3E}">
        <p14:creationId xmlns:p14="http://schemas.microsoft.com/office/powerpoint/2010/main" val="686776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85000" lnSpcReduction="20000"/>
          </a:bodyPr>
          <a:lstStyle/>
          <a:p>
            <a:r>
              <a:rPr lang="en-US" dirty="0"/>
              <a:t>Introduction</a:t>
            </a:r>
          </a:p>
          <a:p>
            <a:pPr lvl="1"/>
            <a:r>
              <a:rPr lang="en-US" dirty="0"/>
              <a:t>Deadlocks</a:t>
            </a:r>
          </a:p>
          <a:p>
            <a:r>
              <a:rPr lang="en-US" dirty="0">
                <a:solidFill>
                  <a:schemeClr val="bg2">
                    <a:lumMod val="90000"/>
                  </a:schemeClr>
                </a:solidFill>
              </a:rPr>
              <a:t>Prior Work in Deadlock Freedom</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10</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77632"/>
            <a:ext cx="601717" cy="601717"/>
          </a:xfrm>
          <a:prstGeom prst="rect">
            <a:avLst/>
          </a:prstGeom>
        </p:spPr>
      </p:pic>
      <p:pic>
        <p:nvPicPr>
          <p:cNvPr id="7" name="Graphic 6" descr="Right pointing backhand index">
            <a:extLst>
              <a:ext uri="{FF2B5EF4-FFF2-40B4-BE49-F238E27FC236}">
                <a16:creationId xmlns:a16="http://schemas.microsoft.com/office/drawing/2014/main" id="{F5F65CF9-6BEF-544C-91BC-124121F38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629" y="1491156"/>
            <a:ext cx="500385" cy="500385"/>
          </a:xfrm>
          <a:prstGeom prst="rect">
            <a:avLst/>
          </a:prstGeom>
        </p:spPr>
      </p:pic>
    </p:spTree>
    <p:extLst>
      <p:ext uri="{BB962C8B-B14F-4D97-AF65-F5344CB8AC3E}">
        <p14:creationId xmlns:p14="http://schemas.microsoft.com/office/powerpoint/2010/main" val="3433384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6548148-A31E-44D0-B7AB-DB22E7E50459}"/>
              </a:ext>
            </a:extLst>
          </p:cNvPr>
          <p:cNvGraphicFramePr>
            <a:graphicFrameLocks noGrp="1"/>
          </p:cNvGraphicFramePr>
          <p:nvPr>
            <p:ph idx="1"/>
            <p:extLst>
              <p:ext uri="{D42A27DB-BD31-4B8C-83A1-F6EECF244321}">
                <p14:modId xmlns:p14="http://schemas.microsoft.com/office/powerpoint/2010/main" val="705126785"/>
              </p:ext>
            </p:extLst>
          </p:nvPr>
        </p:nvGraphicFramePr>
        <p:xfrm>
          <a:off x="116116" y="1041853"/>
          <a:ext cx="11742056" cy="52038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FC03BEA-7498-4D14-A32D-E1F87C3ADCA9}"/>
              </a:ext>
            </a:extLst>
          </p:cNvPr>
          <p:cNvSpPr>
            <a:spLocks noGrp="1"/>
          </p:cNvSpPr>
          <p:nvPr>
            <p:ph type="title"/>
          </p:nvPr>
        </p:nvSpPr>
        <p:spPr/>
        <p:txBody>
          <a:bodyPr/>
          <a:lstStyle/>
          <a:p>
            <a:r>
              <a:rPr lang="en-US" dirty="0"/>
              <a:t>Results: Full System Simulation</a:t>
            </a:r>
          </a:p>
        </p:txBody>
      </p:sp>
      <p:sp>
        <p:nvSpPr>
          <p:cNvPr id="4" name="Footer Placeholder 3">
            <a:extLst>
              <a:ext uri="{FF2B5EF4-FFF2-40B4-BE49-F238E27FC236}">
                <a16:creationId xmlns:a16="http://schemas.microsoft.com/office/drawing/2014/main" id="{1F6D58D2-20C6-4498-8BC3-D738486A19D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E6A3D57-F58B-49E0-A306-BD30B14B57ED}"/>
              </a:ext>
            </a:extLst>
          </p:cNvPr>
          <p:cNvSpPr>
            <a:spLocks noGrp="1"/>
          </p:cNvSpPr>
          <p:nvPr>
            <p:ph type="sldNum" sz="quarter" idx="12"/>
          </p:nvPr>
        </p:nvSpPr>
        <p:spPr/>
        <p:txBody>
          <a:bodyPr/>
          <a:lstStyle/>
          <a:p>
            <a:fld id="{0D1D0697-F66A-EE4C-B4D3-9802540BCCA0}" type="slidenum">
              <a:rPr lang="en-US" smtClean="0"/>
              <a:t>100</a:t>
            </a:fld>
            <a:endParaRPr lang="en-US"/>
          </a:p>
        </p:txBody>
      </p:sp>
      <p:sp>
        <p:nvSpPr>
          <p:cNvPr id="3" name="Rectangle 2">
            <a:extLst>
              <a:ext uri="{FF2B5EF4-FFF2-40B4-BE49-F238E27FC236}">
                <a16:creationId xmlns:a16="http://schemas.microsoft.com/office/drawing/2014/main" id="{1B872223-6C1F-4F28-AC4D-92D305FF28E6}"/>
              </a:ext>
            </a:extLst>
          </p:cNvPr>
          <p:cNvSpPr/>
          <p:nvPr/>
        </p:nvSpPr>
        <p:spPr>
          <a:xfrm>
            <a:off x="10292080" y="2814320"/>
            <a:ext cx="1371600" cy="330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8A33FE-26C6-1D4E-9AC1-E900EA6F8424}"/>
              </a:ext>
            </a:extLst>
          </p:cNvPr>
          <p:cNvSpPr/>
          <p:nvPr/>
        </p:nvSpPr>
        <p:spPr>
          <a:xfrm>
            <a:off x="10885" y="1020370"/>
            <a:ext cx="12181115" cy="532773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94C7F6-ED73-F34D-9D83-53C93D3E32C7}"/>
              </a:ext>
            </a:extLst>
          </p:cNvPr>
          <p:cNvSpPr/>
          <p:nvPr/>
        </p:nvSpPr>
        <p:spPr>
          <a:xfrm>
            <a:off x="1650769" y="3180769"/>
            <a:ext cx="8641311" cy="496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mSEEC</a:t>
            </a:r>
            <a:r>
              <a:rPr lang="en-US" sz="1600" b="1" dirty="0"/>
              <a:t> provides 37% lower packet latency compared to baseline Escape VC in 4x4 Mesh</a:t>
            </a:r>
          </a:p>
        </p:txBody>
      </p:sp>
      <p:sp>
        <p:nvSpPr>
          <p:cNvPr id="10" name="Rectangle 9">
            <a:extLst>
              <a:ext uri="{FF2B5EF4-FFF2-40B4-BE49-F238E27FC236}">
                <a16:creationId xmlns:a16="http://schemas.microsoft.com/office/drawing/2014/main" id="{44B6F612-4A23-9147-ADA0-F407ECAD0483}"/>
              </a:ext>
            </a:extLst>
          </p:cNvPr>
          <p:cNvSpPr/>
          <p:nvPr/>
        </p:nvSpPr>
        <p:spPr>
          <a:xfrm>
            <a:off x="3429436" y="3737169"/>
            <a:ext cx="4495800" cy="402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SEEC/</a:t>
            </a:r>
            <a:r>
              <a:rPr lang="en-US" sz="1600" b="1" dirty="0" err="1"/>
              <a:t>mSEEC</a:t>
            </a:r>
            <a:r>
              <a:rPr lang="en-US" sz="1600" b="1" dirty="0"/>
              <a:t> use 1/6</a:t>
            </a:r>
            <a:r>
              <a:rPr lang="en-US" sz="1600" b="1" baseline="30000" dirty="0"/>
              <a:t>th</a:t>
            </a:r>
            <a:r>
              <a:rPr lang="en-US" sz="1600" b="1" dirty="0"/>
              <a:t> of total buffer area</a:t>
            </a:r>
          </a:p>
        </p:txBody>
      </p:sp>
    </p:spTree>
    <p:extLst>
      <p:ext uri="{BB962C8B-B14F-4D97-AF65-F5344CB8AC3E}">
        <p14:creationId xmlns:p14="http://schemas.microsoft.com/office/powerpoint/2010/main" val="23833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37" dur="500"/>
                                        <p:tgtEl>
                                          <p:spTgt spid="7">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wipe(down)">
                                      <p:cBhvr>
                                        <p:cTn id="42" dur="500"/>
                                        <p:tgtEl>
                                          <p:spTgt spid="7">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wipe(down)">
                                      <p:cBhvr>
                                        <p:cTn id="47" dur="500"/>
                                        <p:tgtEl>
                                          <p:spTgt spid="7">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3" grpId="0" animBg="1"/>
      <p:bldP spid="8" grpId="0" animBg="1"/>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9F11-BAA5-451A-BAFE-00D178DD6A83}"/>
              </a:ext>
            </a:extLst>
          </p:cNvPr>
          <p:cNvSpPr>
            <a:spLocks noGrp="1"/>
          </p:cNvSpPr>
          <p:nvPr>
            <p:ph type="title"/>
          </p:nvPr>
        </p:nvSpPr>
        <p:spPr/>
        <p:txBody>
          <a:bodyPr/>
          <a:lstStyle/>
          <a:p>
            <a:r>
              <a:rPr lang="en-US" dirty="0"/>
              <a:t>Result: Max Packet Latency</a:t>
            </a:r>
          </a:p>
        </p:txBody>
      </p:sp>
      <p:sp>
        <p:nvSpPr>
          <p:cNvPr id="4" name="Footer Placeholder 3">
            <a:extLst>
              <a:ext uri="{FF2B5EF4-FFF2-40B4-BE49-F238E27FC236}">
                <a16:creationId xmlns:a16="http://schemas.microsoft.com/office/drawing/2014/main" id="{FD49B651-3F7C-494B-8CD5-84BEBF4F696D}"/>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A724BD7-1AD1-4B54-8282-F5CF39FB3C94}"/>
              </a:ext>
            </a:extLst>
          </p:cNvPr>
          <p:cNvSpPr>
            <a:spLocks noGrp="1"/>
          </p:cNvSpPr>
          <p:nvPr>
            <p:ph type="sldNum" sz="quarter" idx="12"/>
          </p:nvPr>
        </p:nvSpPr>
        <p:spPr/>
        <p:txBody>
          <a:bodyPr/>
          <a:lstStyle/>
          <a:p>
            <a:fld id="{0D1D0697-F66A-EE4C-B4D3-9802540BCCA0}" type="slidenum">
              <a:rPr lang="en-US" smtClean="0"/>
              <a:t>101</a:t>
            </a:fld>
            <a:endParaRPr lang="en-US"/>
          </a:p>
        </p:txBody>
      </p:sp>
      <p:graphicFrame>
        <p:nvGraphicFramePr>
          <p:cNvPr id="8" name="Content Placeholder 7">
            <a:extLst>
              <a:ext uri="{FF2B5EF4-FFF2-40B4-BE49-F238E27FC236}">
                <a16:creationId xmlns:a16="http://schemas.microsoft.com/office/drawing/2014/main" id="{470C047D-D699-49E9-A2F2-FA22D42ABCB5}"/>
              </a:ext>
            </a:extLst>
          </p:cNvPr>
          <p:cNvGraphicFramePr>
            <a:graphicFrameLocks noGrp="1"/>
          </p:cNvGraphicFramePr>
          <p:nvPr>
            <p:ph idx="1"/>
            <p:extLst>
              <p:ext uri="{D42A27DB-BD31-4B8C-83A1-F6EECF244321}">
                <p14:modId xmlns:p14="http://schemas.microsoft.com/office/powerpoint/2010/main" val="1795297678"/>
              </p:ext>
            </p:extLst>
          </p:nvPr>
        </p:nvGraphicFramePr>
        <p:xfrm>
          <a:off x="333829" y="1114425"/>
          <a:ext cx="10987314" cy="520382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F520744-2A31-4E6C-A77D-97BD25C15B12}"/>
              </a:ext>
            </a:extLst>
          </p:cNvPr>
          <p:cNvSpPr/>
          <p:nvPr/>
        </p:nvSpPr>
        <p:spPr>
          <a:xfrm>
            <a:off x="9723120" y="1757680"/>
            <a:ext cx="1584960" cy="44805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FD0EA-F7B7-42BE-9800-BBD61B11855E}"/>
              </a:ext>
            </a:extLst>
          </p:cNvPr>
          <p:cNvSpPr/>
          <p:nvPr/>
        </p:nvSpPr>
        <p:spPr>
          <a:xfrm>
            <a:off x="10885" y="1020370"/>
            <a:ext cx="12181115" cy="532773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AB28FE-7CC0-40BE-9B5E-7A676DEFD87D}"/>
              </a:ext>
            </a:extLst>
          </p:cNvPr>
          <p:cNvSpPr/>
          <p:nvPr/>
        </p:nvSpPr>
        <p:spPr>
          <a:xfrm>
            <a:off x="4070643" y="3730084"/>
            <a:ext cx="4495800" cy="402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mSEEC</a:t>
            </a:r>
            <a:r>
              <a:rPr lang="en-US" sz="1600" b="1" dirty="0"/>
              <a:t> has the lowest </a:t>
            </a:r>
            <a:r>
              <a:rPr lang="en-US" sz="1600" b="1" i="1" dirty="0"/>
              <a:t>max packet latency</a:t>
            </a:r>
            <a:endParaRPr lang="en-US" sz="1600" b="1" dirty="0"/>
          </a:p>
        </p:txBody>
      </p:sp>
    </p:spTree>
    <p:extLst>
      <p:ext uri="{BB962C8B-B14F-4D97-AF65-F5344CB8AC3E}">
        <p14:creationId xmlns:p14="http://schemas.microsoft.com/office/powerpoint/2010/main" val="2310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2" dur="500"/>
                                        <p:tgtEl>
                                          <p:spTgt spid="8">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7" dur="500"/>
                                        <p:tgtEl>
                                          <p:spTgt spid="8">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22" dur="500"/>
                                        <p:tgtEl>
                                          <p:spTgt spid="8">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27" dur="500"/>
                                        <p:tgtEl>
                                          <p:spTgt spid="8">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32" dur="500"/>
                                        <p:tgtEl>
                                          <p:spTgt spid="8">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graphicEl>
                                              <a:chart seriesIdx="5" categoryIdx="-4" bldStep="series"/>
                                            </p:graphicEl>
                                          </p:spTgt>
                                        </p:tgtEl>
                                        <p:attrNameLst>
                                          <p:attrName>style.visibility</p:attrName>
                                        </p:attrNameLst>
                                      </p:cBhvr>
                                      <p:to>
                                        <p:strVal val="visible"/>
                                      </p:to>
                                    </p:set>
                                    <p:animEffect transition="in" filter="wipe(down)">
                                      <p:cBhvr>
                                        <p:cTn id="37" dur="500"/>
                                        <p:tgtEl>
                                          <p:spTgt spid="8">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graphicEl>
                                              <a:chart seriesIdx="6" categoryIdx="-4" bldStep="series"/>
                                            </p:graphicEl>
                                          </p:spTgt>
                                        </p:tgtEl>
                                        <p:attrNameLst>
                                          <p:attrName>style.visibility</p:attrName>
                                        </p:attrNameLst>
                                      </p:cBhvr>
                                      <p:to>
                                        <p:strVal val="visible"/>
                                      </p:to>
                                    </p:set>
                                    <p:animEffect transition="in" filter="wipe(down)">
                                      <p:cBhvr>
                                        <p:cTn id="42" dur="500"/>
                                        <p:tgtEl>
                                          <p:spTgt spid="8">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graphicEl>
                                              <a:chart seriesIdx="7" categoryIdx="-4" bldStep="series"/>
                                            </p:graphicEl>
                                          </p:spTgt>
                                        </p:tgtEl>
                                        <p:attrNameLst>
                                          <p:attrName>style.visibility</p:attrName>
                                        </p:attrNameLst>
                                      </p:cBhvr>
                                      <p:to>
                                        <p:strVal val="visible"/>
                                      </p:to>
                                    </p:set>
                                    <p:animEffect transition="in" filter="wipe(down)">
                                      <p:cBhvr>
                                        <p:cTn id="47" dur="500"/>
                                        <p:tgtEl>
                                          <p:spTgt spid="8">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up)">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6" grpId="0" animBg="1"/>
      <p:bldP spid="7"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t>Contribution: Subactive Technique</a:t>
            </a:r>
          </a:p>
          <a:p>
            <a:pPr lvl="1"/>
            <a:r>
              <a:rPr lang="en-US" dirty="0"/>
              <a:t>BBR</a:t>
            </a:r>
          </a:p>
          <a:p>
            <a:pPr lvl="1"/>
            <a:r>
              <a:rPr lang="en-US" dirty="0"/>
              <a:t>BINDU</a:t>
            </a:r>
          </a:p>
          <a:p>
            <a:pPr lvl="1"/>
            <a:r>
              <a:rPr lang="en-US" dirty="0"/>
              <a:t>DRAIN</a:t>
            </a:r>
          </a:p>
          <a:p>
            <a:pPr lvl="1"/>
            <a:r>
              <a:rPr lang="en-US" dirty="0"/>
              <a:t>SWAP</a:t>
            </a:r>
          </a:p>
          <a:p>
            <a:pPr lvl="1"/>
            <a:r>
              <a:rPr lang="en-US" dirty="0"/>
              <a:t>SEEC</a:t>
            </a:r>
          </a:p>
          <a:p>
            <a:r>
              <a:rPr lang="en-US" dirty="0"/>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102</a:t>
            </a:fld>
            <a:endParaRPr lang="en-US"/>
          </a:p>
        </p:txBody>
      </p:sp>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8474" y="933545"/>
            <a:ext cx="488730" cy="488730"/>
          </a:xfrm>
          <a:prstGeom prst="rect">
            <a:avLst/>
          </a:prstGeom>
        </p:spPr>
      </p:pic>
      <p:pic>
        <p:nvPicPr>
          <p:cNvPr id="9" name="Graphic 8" descr="Thumbs up sign">
            <a:extLst>
              <a:ext uri="{FF2B5EF4-FFF2-40B4-BE49-F238E27FC236}">
                <a16:creationId xmlns:a16="http://schemas.microsoft.com/office/drawing/2014/main" id="{B8C8788A-D191-42C8-8FF7-B133B73E57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7506" y="1426187"/>
            <a:ext cx="488730" cy="488730"/>
          </a:xfrm>
          <a:prstGeom prst="rect">
            <a:avLst/>
          </a:prstGeom>
        </p:spPr>
      </p:pic>
      <p:pic>
        <p:nvPicPr>
          <p:cNvPr id="10" name="Graphic 9" descr="Right pointing backhand index">
            <a:extLst>
              <a:ext uri="{FF2B5EF4-FFF2-40B4-BE49-F238E27FC236}">
                <a16:creationId xmlns:a16="http://schemas.microsoft.com/office/drawing/2014/main" id="{E0AD3C6D-20E4-4FA5-A836-622D34010A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244105"/>
            <a:ext cx="601717" cy="601717"/>
          </a:xfrm>
          <a:prstGeom prst="rect">
            <a:avLst/>
          </a:prstGeom>
        </p:spPr>
      </p:pic>
      <p:pic>
        <p:nvPicPr>
          <p:cNvPr id="11" name="Graphic 10" descr="Thumbs up sign">
            <a:extLst>
              <a:ext uri="{FF2B5EF4-FFF2-40B4-BE49-F238E27FC236}">
                <a16:creationId xmlns:a16="http://schemas.microsoft.com/office/drawing/2014/main" id="{6A805CC1-EB2F-4091-8BEA-4FC931C881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1171" y="2716271"/>
            <a:ext cx="488730" cy="488730"/>
          </a:xfrm>
          <a:prstGeom prst="rect">
            <a:avLst/>
          </a:prstGeom>
        </p:spPr>
      </p:pic>
    </p:spTree>
    <p:extLst>
      <p:ext uri="{BB962C8B-B14F-4D97-AF65-F5344CB8AC3E}">
        <p14:creationId xmlns:p14="http://schemas.microsoft.com/office/powerpoint/2010/main" val="30752802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3800475" y="4218326"/>
            <a:ext cx="7415900" cy="381000"/>
          </a:xfrm>
        </p:spPr>
        <p:txBody>
          <a:bodyPr>
            <a:noAutofit/>
          </a:bodyPr>
          <a:lstStyle/>
          <a:p>
            <a:r>
              <a:rPr lang="en-US" sz="2100" b="1" u="sng" dirty="0">
                <a:solidFill>
                  <a:schemeClr val="tx1"/>
                </a:solidFill>
              </a:rPr>
              <a:t>Mayank Parasar</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Joshua San Miguel and Tushar Krishna</a:t>
            </a:r>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3037457" y="10275"/>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DRAGON: </a:t>
            </a:r>
            <a:r>
              <a:rPr lang="en-US" sz="3800" u="sng" dirty="0">
                <a:solidFill>
                  <a:schemeClr val="accent2"/>
                </a:solidFill>
              </a:rPr>
              <a:t>D</a:t>
            </a:r>
            <a:r>
              <a:rPr lang="en-US" sz="3800" dirty="0">
                <a:solidFill>
                  <a:schemeClr val="accent2"/>
                </a:solidFill>
              </a:rPr>
              <a:t>eadlock </a:t>
            </a:r>
            <a:r>
              <a:rPr lang="en-US" sz="3800" u="sng" dirty="0">
                <a:solidFill>
                  <a:schemeClr val="accent2"/>
                </a:solidFill>
              </a:rPr>
              <a:t>R</a:t>
            </a:r>
            <a:r>
              <a:rPr lang="en-US" sz="3800" dirty="0">
                <a:solidFill>
                  <a:schemeClr val="accent2"/>
                </a:solidFill>
              </a:rPr>
              <a:t>ecognizing Topology </a:t>
            </a:r>
            <a:r>
              <a:rPr lang="en-US" sz="3800" u="sng" dirty="0">
                <a:solidFill>
                  <a:schemeClr val="accent2"/>
                </a:solidFill>
              </a:rPr>
              <a:t>A</a:t>
            </a:r>
            <a:r>
              <a:rPr lang="en-US" sz="3800" dirty="0">
                <a:solidFill>
                  <a:schemeClr val="accent2"/>
                </a:solidFill>
              </a:rPr>
              <a:t>gn</a:t>
            </a:r>
            <a:r>
              <a:rPr lang="en-US" sz="3800" u="sng" dirty="0">
                <a:solidFill>
                  <a:schemeClr val="accent2"/>
                </a:solidFill>
              </a:rPr>
              <a:t>o</a:t>
            </a:r>
            <a:r>
              <a:rPr lang="en-US" sz="3800" dirty="0">
                <a:solidFill>
                  <a:schemeClr val="accent2"/>
                </a:solidFill>
              </a:rPr>
              <a:t>stic </a:t>
            </a:r>
            <a:r>
              <a:rPr lang="en-US" sz="3800" u="sng" dirty="0">
                <a:solidFill>
                  <a:schemeClr val="accent2"/>
                </a:solidFill>
              </a:rPr>
              <a:t>N</a:t>
            </a:r>
            <a:r>
              <a:rPr lang="en-US" sz="3800" dirty="0">
                <a:solidFill>
                  <a:schemeClr val="accent2"/>
                </a:solidFill>
              </a:rPr>
              <a:t>etwork</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6057751" y="5205756"/>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1173244" y="6008252"/>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5"/>
          <a:stretch>
            <a:fillRect/>
          </a:stretch>
        </p:blipFill>
        <p:spPr>
          <a:xfrm>
            <a:off x="7346270" y="4950206"/>
            <a:ext cx="1472796" cy="1472796"/>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6"/>
          <a:stretch>
            <a:fillRect/>
          </a:stretch>
        </p:blipFill>
        <p:spPr>
          <a:xfrm>
            <a:off x="8419324" y="5077153"/>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7"/>
          <a:stretch>
            <a:fillRect/>
          </a:stretch>
        </p:blipFill>
        <p:spPr>
          <a:xfrm>
            <a:off x="10107585" y="5205756"/>
            <a:ext cx="923937" cy="1242927"/>
          </a:xfrm>
          <a:prstGeom prst="rect">
            <a:avLst/>
          </a:prstGeom>
        </p:spPr>
      </p:pic>
    </p:spTree>
    <p:extLst>
      <p:ext uri="{BB962C8B-B14F-4D97-AF65-F5344CB8AC3E}">
        <p14:creationId xmlns:p14="http://schemas.microsoft.com/office/powerpoint/2010/main" val="31009306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EF5F2-7C52-CB48-9E50-C0D5F928C861}"/>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54A584BB-1FE2-3F4A-B281-ADBF920879AA}"/>
              </a:ext>
            </a:extLst>
          </p:cNvPr>
          <p:cNvSpPr>
            <a:spLocks noGrp="1"/>
          </p:cNvSpPr>
          <p:nvPr>
            <p:ph idx="1"/>
          </p:nvPr>
        </p:nvSpPr>
        <p:spPr>
          <a:xfrm>
            <a:off x="4967417" y="1114424"/>
            <a:ext cx="6133570" cy="5265827"/>
          </a:xfrm>
        </p:spPr>
        <p:txBody>
          <a:bodyPr>
            <a:normAutofit fontScale="85000" lnSpcReduction="20000"/>
          </a:bodyPr>
          <a:lstStyle/>
          <a:p>
            <a:r>
              <a:rPr lang="en-US" dirty="0"/>
              <a:t>ITG generates irregular topology as per spec.</a:t>
            </a:r>
          </a:p>
          <a:p>
            <a:r>
              <a:rPr lang="en-US" dirty="0"/>
              <a:t>RTG creates deadlock-free routing table for irregular Topology</a:t>
            </a:r>
          </a:p>
          <a:p>
            <a:r>
              <a:rPr lang="en-US" dirty="0"/>
              <a:t>Files generated by ITG and RTG are integrated into DRAGON gem5</a:t>
            </a:r>
          </a:p>
          <a:p>
            <a:r>
              <a:rPr lang="en-US" dirty="0"/>
              <a:t>DRAGON-gem5 simulates the </a:t>
            </a:r>
            <a:r>
              <a:rPr lang="en-US" dirty="0" err="1"/>
              <a:t>irr</a:t>
            </a:r>
            <a:r>
              <a:rPr lang="en-US" dirty="0"/>
              <a:t>. topology</a:t>
            </a:r>
          </a:p>
          <a:p>
            <a:pPr lvl="1"/>
            <a:r>
              <a:rPr lang="en-US" dirty="0"/>
              <a:t>Deadlock-prone</a:t>
            </a:r>
          </a:p>
          <a:p>
            <a:pPr lvl="1"/>
            <a:r>
              <a:rPr lang="en-US" dirty="0"/>
              <a:t>Deadlock-free (using RTG)</a:t>
            </a:r>
          </a:p>
          <a:p>
            <a:r>
              <a:rPr lang="en-US" dirty="0"/>
              <a:t>It counts number, shape and size of deadlocks formed at runtime</a:t>
            </a:r>
          </a:p>
        </p:txBody>
      </p:sp>
      <p:sp>
        <p:nvSpPr>
          <p:cNvPr id="4" name="Footer Placeholder 3">
            <a:extLst>
              <a:ext uri="{FF2B5EF4-FFF2-40B4-BE49-F238E27FC236}">
                <a16:creationId xmlns:a16="http://schemas.microsoft.com/office/drawing/2014/main" id="{2E676A5C-1E75-A04A-9E2C-B4C1327A9AE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3CF02C9B-C2EA-BD4F-83FA-B758208BA479}"/>
              </a:ext>
            </a:extLst>
          </p:cNvPr>
          <p:cNvSpPr>
            <a:spLocks noGrp="1"/>
          </p:cNvSpPr>
          <p:nvPr>
            <p:ph type="sldNum" sz="quarter" idx="12"/>
          </p:nvPr>
        </p:nvSpPr>
        <p:spPr/>
        <p:txBody>
          <a:bodyPr/>
          <a:lstStyle/>
          <a:p>
            <a:fld id="{0D1D0697-F66A-EE4C-B4D3-9802540BCCA0}" type="slidenum">
              <a:rPr lang="en-US" smtClean="0"/>
              <a:t>104</a:t>
            </a:fld>
            <a:endParaRPr lang="en-US" dirty="0"/>
          </a:p>
        </p:txBody>
      </p:sp>
      <p:pic>
        <p:nvPicPr>
          <p:cNvPr id="7" name="Picture 6">
            <a:extLst>
              <a:ext uri="{FF2B5EF4-FFF2-40B4-BE49-F238E27FC236}">
                <a16:creationId xmlns:a16="http://schemas.microsoft.com/office/drawing/2014/main" id="{9D52B3C8-D6B0-3040-A08D-3CEBA7032299}"/>
              </a:ext>
            </a:extLst>
          </p:cNvPr>
          <p:cNvPicPr>
            <a:picLocks noChangeAspect="1"/>
          </p:cNvPicPr>
          <p:nvPr/>
        </p:nvPicPr>
        <p:blipFill>
          <a:blip r:embed="rId2"/>
          <a:stretch>
            <a:fillRect/>
          </a:stretch>
        </p:blipFill>
        <p:spPr>
          <a:xfrm>
            <a:off x="0" y="1039276"/>
            <a:ext cx="3474861" cy="2027546"/>
          </a:xfrm>
          <a:prstGeom prst="rect">
            <a:avLst/>
          </a:prstGeom>
        </p:spPr>
      </p:pic>
      <p:pic>
        <p:nvPicPr>
          <p:cNvPr id="8" name="Picture 7">
            <a:extLst>
              <a:ext uri="{FF2B5EF4-FFF2-40B4-BE49-F238E27FC236}">
                <a16:creationId xmlns:a16="http://schemas.microsoft.com/office/drawing/2014/main" id="{95C3CA62-D51E-B04B-A079-C7B4B17F11CB}"/>
              </a:ext>
            </a:extLst>
          </p:cNvPr>
          <p:cNvPicPr>
            <a:picLocks noChangeAspect="1"/>
          </p:cNvPicPr>
          <p:nvPr/>
        </p:nvPicPr>
        <p:blipFill>
          <a:blip r:embed="rId3"/>
          <a:stretch>
            <a:fillRect/>
          </a:stretch>
        </p:blipFill>
        <p:spPr>
          <a:xfrm>
            <a:off x="225778" y="2536968"/>
            <a:ext cx="1332089" cy="936419"/>
          </a:xfrm>
          <a:prstGeom prst="rect">
            <a:avLst/>
          </a:prstGeom>
        </p:spPr>
      </p:pic>
      <p:pic>
        <p:nvPicPr>
          <p:cNvPr id="9" name="Picture 8">
            <a:extLst>
              <a:ext uri="{FF2B5EF4-FFF2-40B4-BE49-F238E27FC236}">
                <a16:creationId xmlns:a16="http://schemas.microsoft.com/office/drawing/2014/main" id="{3BEB69CD-6296-6941-A2FB-51AA2F516608}"/>
              </a:ext>
            </a:extLst>
          </p:cNvPr>
          <p:cNvPicPr>
            <a:picLocks noChangeAspect="1"/>
          </p:cNvPicPr>
          <p:nvPr/>
        </p:nvPicPr>
        <p:blipFill>
          <a:blip r:embed="rId4"/>
          <a:stretch>
            <a:fillRect/>
          </a:stretch>
        </p:blipFill>
        <p:spPr>
          <a:xfrm>
            <a:off x="1396295" y="2651478"/>
            <a:ext cx="2501444" cy="1352487"/>
          </a:xfrm>
          <a:prstGeom prst="rect">
            <a:avLst/>
          </a:prstGeom>
        </p:spPr>
      </p:pic>
      <p:pic>
        <p:nvPicPr>
          <p:cNvPr id="10" name="Picture 9">
            <a:extLst>
              <a:ext uri="{FF2B5EF4-FFF2-40B4-BE49-F238E27FC236}">
                <a16:creationId xmlns:a16="http://schemas.microsoft.com/office/drawing/2014/main" id="{3C71E0BE-9825-E247-8188-72D0B123875F}"/>
              </a:ext>
            </a:extLst>
          </p:cNvPr>
          <p:cNvPicPr>
            <a:picLocks noChangeAspect="1"/>
          </p:cNvPicPr>
          <p:nvPr/>
        </p:nvPicPr>
        <p:blipFill>
          <a:blip r:embed="rId5"/>
          <a:stretch>
            <a:fillRect/>
          </a:stretch>
        </p:blipFill>
        <p:spPr>
          <a:xfrm>
            <a:off x="426180" y="3448546"/>
            <a:ext cx="2501443" cy="2874228"/>
          </a:xfrm>
          <a:prstGeom prst="rect">
            <a:avLst/>
          </a:prstGeom>
        </p:spPr>
      </p:pic>
      <p:pic>
        <p:nvPicPr>
          <p:cNvPr id="12" name="Picture 11">
            <a:extLst>
              <a:ext uri="{FF2B5EF4-FFF2-40B4-BE49-F238E27FC236}">
                <a16:creationId xmlns:a16="http://schemas.microsoft.com/office/drawing/2014/main" id="{5F9B36F5-8C98-434C-B227-015B3828D5DF}"/>
              </a:ext>
            </a:extLst>
          </p:cNvPr>
          <p:cNvPicPr>
            <a:picLocks noChangeAspect="1"/>
          </p:cNvPicPr>
          <p:nvPr/>
        </p:nvPicPr>
        <p:blipFill>
          <a:blip r:embed="rId6"/>
          <a:stretch>
            <a:fillRect/>
          </a:stretch>
        </p:blipFill>
        <p:spPr>
          <a:xfrm>
            <a:off x="1793295" y="3158556"/>
            <a:ext cx="1394362" cy="763717"/>
          </a:xfrm>
          <a:prstGeom prst="rect">
            <a:avLst/>
          </a:prstGeom>
        </p:spPr>
      </p:pic>
    </p:spTree>
    <p:extLst>
      <p:ext uri="{BB962C8B-B14F-4D97-AF65-F5344CB8AC3E}">
        <p14:creationId xmlns:p14="http://schemas.microsoft.com/office/powerpoint/2010/main" val="544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AD74-3091-4E26-A2AC-347DB7531E61}"/>
              </a:ext>
            </a:extLst>
          </p:cNvPr>
          <p:cNvSpPr>
            <a:spLocks noGrp="1"/>
          </p:cNvSpPr>
          <p:nvPr>
            <p:ph type="title"/>
          </p:nvPr>
        </p:nvSpPr>
        <p:spPr/>
        <p:txBody>
          <a:bodyPr/>
          <a:lstStyle/>
          <a:p>
            <a:r>
              <a:rPr lang="en-US" dirty="0"/>
              <a:t>DRAGON: Walk through</a:t>
            </a:r>
          </a:p>
        </p:txBody>
      </p:sp>
      <p:sp>
        <p:nvSpPr>
          <p:cNvPr id="4" name="Footer Placeholder 3">
            <a:extLst>
              <a:ext uri="{FF2B5EF4-FFF2-40B4-BE49-F238E27FC236}">
                <a16:creationId xmlns:a16="http://schemas.microsoft.com/office/drawing/2014/main" id="{CA79C90A-C350-4F2E-8570-2D38F951158E}"/>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A6549E6D-91E3-4972-A8CA-9446D5CA29B2}"/>
              </a:ext>
            </a:extLst>
          </p:cNvPr>
          <p:cNvSpPr>
            <a:spLocks noGrp="1"/>
          </p:cNvSpPr>
          <p:nvPr>
            <p:ph type="sldNum" sz="quarter" idx="12"/>
          </p:nvPr>
        </p:nvSpPr>
        <p:spPr/>
        <p:txBody>
          <a:bodyPr/>
          <a:lstStyle/>
          <a:p>
            <a:fld id="{0D1D0697-F66A-EE4C-B4D3-9802540BCCA0}" type="slidenum">
              <a:rPr lang="en-US" smtClean="0"/>
              <a:t>105</a:t>
            </a:fld>
            <a:endParaRPr lang="en-US"/>
          </a:p>
        </p:txBody>
      </p:sp>
      <p:pic>
        <p:nvPicPr>
          <p:cNvPr id="7" name="Picture 6">
            <a:extLst>
              <a:ext uri="{FF2B5EF4-FFF2-40B4-BE49-F238E27FC236}">
                <a16:creationId xmlns:a16="http://schemas.microsoft.com/office/drawing/2014/main" id="{63E2AC70-3F76-D84B-B422-422E2AB3A402}"/>
              </a:ext>
            </a:extLst>
          </p:cNvPr>
          <p:cNvPicPr>
            <a:picLocks noChangeAspect="1"/>
          </p:cNvPicPr>
          <p:nvPr/>
        </p:nvPicPr>
        <p:blipFill>
          <a:blip r:embed="rId2"/>
          <a:stretch>
            <a:fillRect/>
          </a:stretch>
        </p:blipFill>
        <p:spPr>
          <a:xfrm>
            <a:off x="1867005" y="1167264"/>
            <a:ext cx="4489290" cy="4489290"/>
          </a:xfrm>
          <a:prstGeom prst="rect">
            <a:avLst/>
          </a:prstGeom>
        </p:spPr>
      </p:pic>
      <p:sp>
        <p:nvSpPr>
          <p:cNvPr id="8" name="TextBox 7">
            <a:extLst>
              <a:ext uri="{FF2B5EF4-FFF2-40B4-BE49-F238E27FC236}">
                <a16:creationId xmlns:a16="http://schemas.microsoft.com/office/drawing/2014/main" id="{2FFF43DC-96D9-844C-8926-A36F4918BDC3}"/>
              </a:ext>
            </a:extLst>
          </p:cNvPr>
          <p:cNvSpPr txBox="1"/>
          <p:nvPr/>
        </p:nvSpPr>
        <p:spPr>
          <a:xfrm>
            <a:off x="2991343" y="5750599"/>
            <a:ext cx="2088200" cy="369332"/>
          </a:xfrm>
          <a:prstGeom prst="rect">
            <a:avLst/>
          </a:prstGeom>
          <a:noFill/>
        </p:spPr>
        <p:txBody>
          <a:bodyPr wrap="none" rtlCol="0">
            <a:spAutoFit/>
          </a:bodyPr>
          <a:lstStyle/>
          <a:p>
            <a:r>
              <a:rPr lang="en-US" dirty="0"/>
              <a:t>4x4 Mesh Topology</a:t>
            </a:r>
          </a:p>
        </p:txBody>
      </p:sp>
      <p:sp>
        <p:nvSpPr>
          <p:cNvPr id="9" name="Rectangular Callout 8">
            <a:extLst>
              <a:ext uri="{FF2B5EF4-FFF2-40B4-BE49-F238E27FC236}">
                <a16:creationId xmlns:a16="http://schemas.microsoft.com/office/drawing/2014/main" id="{B07C8FF2-90CD-E84F-BDC9-FCF1CE8FA867}"/>
              </a:ext>
            </a:extLst>
          </p:cNvPr>
          <p:cNvSpPr/>
          <p:nvPr/>
        </p:nvSpPr>
        <p:spPr>
          <a:xfrm>
            <a:off x="361950" y="4162425"/>
            <a:ext cx="1238616" cy="831755"/>
          </a:xfrm>
          <a:prstGeom prst="wedgeRectCallout">
            <a:avLst>
              <a:gd name="adj1" fmla="val 88072"/>
              <a:gd name="adj2" fmla="val 6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Node-0_0:</a:t>
            </a:r>
          </a:p>
          <a:p>
            <a:pPr algn="ctr"/>
            <a:r>
              <a:rPr lang="en-US" dirty="0"/>
              <a:t>Router-0; Inport-0</a:t>
            </a:r>
          </a:p>
        </p:txBody>
      </p:sp>
      <p:sp>
        <p:nvSpPr>
          <p:cNvPr id="3" name="Rectangle 2">
            <a:extLst>
              <a:ext uri="{FF2B5EF4-FFF2-40B4-BE49-F238E27FC236}">
                <a16:creationId xmlns:a16="http://schemas.microsoft.com/office/drawing/2014/main" id="{478C7611-6EBD-40A3-BD6B-1F4BFB7702E3}"/>
              </a:ext>
            </a:extLst>
          </p:cNvPr>
          <p:cNvSpPr/>
          <p:nvPr/>
        </p:nvSpPr>
        <p:spPr>
          <a:xfrm>
            <a:off x="6653406" y="1260547"/>
            <a:ext cx="4827959"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DRAGON snapshot frequency specified by gem5 command-line</a:t>
            </a:r>
          </a:p>
        </p:txBody>
      </p:sp>
      <p:sp>
        <p:nvSpPr>
          <p:cNvPr id="6" name="Oval 5">
            <a:extLst>
              <a:ext uri="{FF2B5EF4-FFF2-40B4-BE49-F238E27FC236}">
                <a16:creationId xmlns:a16="http://schemas.microsoft.com/office/drawing/2014/main" id="{403AF179-8500-4F00-8AA0-AA68C316CC90}"/>
              </a:ext>
            </a:extLst>
          </p:cNvPr>
          <p:cNvSpPr/>
          <p:nvPr/>
        </p:nvSpPr>
        <p:spPr>
          <a:xfrm>
            <a:off x="4419600" y="522922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10" name="Oval 9">
            <a:extLst>
              <a:ext uri="{FF2B5EF4-FFF2-40B4-BE49-F238E27FC236}">
                <a16:creationId xmlns:a16="http://schemas.microsoft.com/office/drawing/2014/main" id="{36BA0342-5E97-4A83-B514-05DE9FB56DB6}"/>
              </a:ext>
            </a:extLst>
          </p:cNvPr>
          <p:cNvSpPr/>
          <p:nvPr/>
        </p:nvSpPr>
        <p:spPr>
          <a:xfrm>
            <a:off x="4670425" y="418147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4</a:t>
            </a:r>
          </a:p>
        </p:txBody>
      </p:sp>
      <p:sp>
        <p:nvSpPr>
          <p:cNvPr id="11" name="Oval 10">
            <a:extLst>
              <a:ext uri="{FF2B5EF4-FFF2-40B4-BE49-F238E27FC236}">
                <a16:creationId xmlns:a16="http://schemas.microsoft.com/office/drawing/2014/main" id="{B233118C-93EB-45DA-89F9-C2CFB6A4B0FC}"/>
              </a:ext>
            </a:extLst>
          </p:cNvPr>
          <p:cNvSpPr/>
          <p:nvPr/>
        </p:nvSpPr>
        <p:spPr>
          <a:xfrm>
            <a:off x="2371725" y="267652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12" name="Oval 11">
            <a:extLst>
              <a:ext uri="{FF2B5EF4-FFF2-40B4-BE49-F238E27FC236}">
                <a16:creationId xmlns:a16="http://schemas.microsoft.com/office/drawing/2014/main" id="{B751C58F-C26A-4D88-8E2C-FAF2A05741CD}"/>
              </a:ext>
            </a:extLst>
          </p:cNvPr>
          <p:cNvSpPr/>
          <p:nvPr/>
        </p:nvSpPr>
        <p:spPr>
          <a:xfrm>
            <a:off x="4914900" y="140017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13" name="Oval 12">
            <a:extLst>
              <a:ext uri="{FF2B5EF4-FFF2-40B4-BE49-F238E27FC236}">
                <a16:creationId xmlns:a16="http://schemas.microsoft.com/office/drawing/2014/main" id="{AE86B98E-CC7E-4940-84C6-18BA7B43E3BF}"/>
              </a:ext>
            </a:extLst>
          </p:cNvPr>
          <p:cNvSpPr/>
          <p:nvPr/>
        </p:nvSpPr>
        <p:spPr>
          <a:xfrm>
            <a:off x="4676775" y="2438400"/>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6</a:t>
            </a:r>
          </a:p>
        </p:txBody>
      </p:sp>
      <p:sp>
        <p:nvSpPr>
          <p:cNvPr id="14" name="Oval 13">
            <a:extLst>
              <a:ext uri="{FF2B5EF4-FFF2-40B4-BE49-F238E27FC236}">
                <a16:creationId xmlns:a16="http://schemas.microsoft.com/office/drawing/2014/main" id="{59432A19-84B4-42E8-BEDC-34E46DDEA0C1}"/>
              </a:ext>
            </a:extLst>
          </p:cNvPr>
          <p:cNvSpPr/>
          <p:nvPr/>
        </p:nvSpPr>
        <p:spPr>
          <a:xfrm>
            <a:off x="3619500" y="393382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15" name="Oval 14">
            <a:extLst>
              <a:ext uri="{FF2B5EF4-FFF2-40B4-BE49-F238E27FC236}">
                <a16:creationId xmlns:a16="http://schemas.microsoft.com/office/drawing/2014/main" id="{CC3BDFB0-8FF3-4341-8974-FFC187EDA2BC}"/>
              </a:ext>
            </a:extLst>
          </p:cNvPr>
          <p:cNvSpPr/>
          <p:nvPr/>
        </p:nvSpPr>
        <p:spPr>
          <a:xfrm>
            <a:off x="3362325" y="4981575"/>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16" name="Oval 15">
            <a:extLst>
              <a:ext uri="{FF2B5EF4-FFF2-40B4-BE49-F238E27FC236}">
                <a16:creationId xmlns:a16="http://schemas.microsoft.com/office/drawing/2014/main" id="{8EEE9B1A-7C3A-453B-8BDF-85EEF09AD048}"/>
              </a:ext>
            </a:extLst>
          </p:cNvPr>
          <p:cNvSpPr/>
          <p:nvPr/>
        </p:nvSpPr>
        <p:spPr>
          <a:xfrm>
            <a:off x="6819900" y="5372100"/>
            <a:ext cx="457200" cy="457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17" name="TextBox 16">
            <a:extLst>
              <a:ext uri="{FF2B5EF4-FFF2-40B4-BE49-F238E27FC236}">
                <a16:creationId xmlns:a16="http://schemas.microsoft.com/office/drawing/2014/main" id="{C7E608B1-1E47-4A1D-82E8-FD50A6AE7D50}"/>
              </a:ext>
            </a:extLst>
          </p:cNvPr>
          <p:cNvSpPr txBox="1"/>
          <p:nvPr/>
        </p:nvSpPr>
        <p:spPr>
          <a:xfrm>
            <a:off x="7181849" y="5314950"/>
            <a:ext cx="2428875" cy="646331"/>
          </a:xfrm>
          <a:prstGeom prst="rect">
            <a:avLst/>
          </a:prstGeom>
          <a:noFill/>
        </p:spPr>
        <p:txBody>
          <a:bodyPr wrap="square" rtlCol="0">
            <a:spAutoFit/>
          </a:bodyPr>
          <a:lstStyle/>
          <a:p>
            <a:pPr algn="ctr"/>
            <a:r>
              <a:rPr lang="en-US" dirty="0"/>
              <a:t>Packet with Destination Router-5</a:t>
            </a:r>
          </a:p>
        </p:txBody>
      </p:sp>
      <p:sp>
        <p:nvSpPr>
          <p:cNvPr id="18" name="Rectangular Callout 8">
            <a:extLst>
              <a:ext uri="{FF2B5EF4-FFF2-40B4-BE49-F238E27FC236}">
                <a16:creationId xmlns:a16="http://schemas.microsoft.com/office/drawing/2014/main" id="{55B3A8EF-DFD5-4E9D-80DB-A7BD366F7F39}"/>
              </a:ext>
            </a:extLst>
          </p:cNvPr>
          <p:cNvSpPr/>
          <p:nvPr/>
        </p:nvSpPr>
        <p:spPr>
          <a:xfrm>
            <a:off x="6652141" y="4219574"/>
            <a:ext cx="1234559" cy="771525"/>
          </a:xfrm>
          <a:prstGeom prst="wedgeRectCallout">
            <a:avLst>
              <a:gd name="adj1" fmla="val -91956"/>
              <a:gd name="adj2" fmla="val 490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Node-3_1:</a:t>
            </a:r>
          </a:p>
          <a:p>
            <a:pPr algn="ctr"/>
            <a:r>
              <a:rPr lang="en-US" dirty="0"/>
              <a:t>Router-3; Inport-1</a:t>
            </a:r>
          </a:p>
        </p:txBody>
      </p:sp>
      <p:sp>
        <p:nvSpPr>
          <p:cNvPr id="19" name="Rectangle 18">
            <a:extLst>
              <a:ext uri="{FF2B5EF4-FFF2-40B4-BE49-F238E27FC236}">
                <a16:creationId xmlns:a16="http://schemas.microsoft.com/office/drawing/2014/main" id="{30D795AB-9FD3-42F7-BA87-5AA950AF8323}"/>
              </a:ext>
            </a:extLst>
          </p:cNvPr>
          <p:cNvSpPr/>
          <p:nvPr/>
        </p:nvSpPr>
        <p:spPr>
          <a:xfrm>
            <a:off x="6662931" y="3051247"/>
            <a:ext cx="4827959"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DRAGON takes the snapshot of current network state and create gra</a:t>
            </a:r>
            <a:r>
              <a:rPr lang="en-US" sz="2800" dirty="0">
                <a:ln w="0"/>
                <a:effectLst>
                  <a:outerShdw blurRad="38100" dist="19050" dir="2700000" algn="tl" rotWithShape="0">
                    <a:schemeClr val="dk1">
                      <a:alpha val="40000"/>
                    </a:schemeClr>
                  </a:outerShdw>
                </a:effectLst>
              </a:rPr>
              <a:t>ph</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0" name="Rectangular Callout 8">
            <a:extLst>
              <a:ext uri="{FF2B5EF4-FFF2-40B4-BE49-F238E27FC236}">
                <a16:creationId xmlns:a16="http://schemas.microsoft.com/office/drawing/2014/main" id="{3D1B4F60-BB5E-499C-AA2B-1B3937F8C61D}"/>
              </a:ext>
            </a:extLst>
          </p:cNvPr>
          <p:cNvSpPr/>
          <p:nvPr/>
        </p:nvSpPr>
        <p:spPr>
          <a:xfrm>
            <a:off x="504825" y="3448050"/>
            <a:ext cx="1248141" cy="269780"/>
          </a:xfrm>
          <a:prstGeom prst="wedgeRectCallout">
            <a:avLst>
              <a:gd name="adj1" fmla="val 81967"/>
              <a:gd name="adj2" fmla="val 56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 Node</a:t>
            </a:r>
          </a:p>
        </p:txBody>
      </p:sp>
      <p:sp>
        <p:nvSpPr>
          <p:cNvPr id="21" name="Rectangular Callout 8">
            <a:extLst>
              <a:ext uri="{FF2B5EF4-FFF2-40B4-BE49-F238E27FC236}">
                <a16:creationId xmlns:a16="http://schemas.microsoft.com/office/drawing/2014/main" id="{0C5C02B2-6F6A-4779-B539-245581304CAC}"/>
              </a:ext>
            </a:extLst>
          </p:cNvPr>
          <p:cNvSpPr/>
          <p:nvPr/>
        </p:nvSpPr>
        <p:spPr>
          <a:xfrm>
            <a:off x="561975" y="2152651"/>
            <a:ext cx="1152891" cy="485774"/>
          </a:xfrm>
          <a:prstGeom prst="wedgeRectCallout">
            <a:avLst>
              <a:gd name="adj1" fmla="val 107579"/>
              <a:gd name="adj2" fmla="val 82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Blocked Node</a:t>
            </a:r>
          </a:p>
        </p:txBody>
      </p:sp>
    </p:spTree>
    <p:extLst>
      <p:ext uri="{BB962C8B-B14F-4D97-AF65-F5344CB8AC3E}">
        <p14:creationId xmlns:p14="http://schemas.microsoft.com/office/powerpoint/2010/main" val="6317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3" grpId="0"/>
      <p:bldP spid="6"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0" grpId="0" animBg="1"/>
      <p:bldP spid="2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8B5F-264F-4951-AEDA-8279B6E0EB6B}"/>
              </a:ext>
            </a:extLst>
          </p:cNvPr>
          <p:cNvSpPr>
            <a:spLocks noGrp="1"/>
          </p:cNvSpPr>
          <p:nvPr>
            <p:ph type="title"/>
          </p:nvPr>
        </p:nvSpPr>
        <p:spPr/>
        <p:txBody>
          <a:bodyPr/>
          <a:lstStyle/>
          <a:p>
            <a:r>
              <a:rPr lang="en-US" dirty="0"/>
              <a:t>DRAGON: First Pass</a:t>
            </a:r>
          </a:p>
        </p:txBody>
      </p:sp>
      <p:sp>
        <p:nvSpPr>
          <p:cNvPr id="4" name="Footer Placeholder 3">
            <a:extLst>
              <a:ext uri="{FF2B5EF4-FFF2-40B4-BE49-F238E27FC236}">
                <a16:creationId xmlns:a16="http://schemas.microsoft.com/office/drawing/2014/main" id="{EA04FEEC-798F-40BD-A76E-81B9C331C83C}"/>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5C235CB-AAFE-46DD-A56D-600352DD15FF}"/>
              </a:ext>
            </a:extLst>
          </p:cNvPr>
          <p:cNvSpPr>
            <a:spLocks noGrp="1"/>
          </p:cNvSpPr>
          <p:nvPr>
            <p:ph type="sldNum" sz="quarter" idx="12"/>
          </p:nvPr>
        </p:nvSpPr>
        <p:spPr/>
        <p:txBody>
          <a:bodyPr/>
          <a:lstStyle/>
          <a:p>
            <a:fld id="{0D1D0697-F66A-EE4C-B4D3-9802540BCCA0}" type="slidenum">
              <a:rPr lang="en-US" smtClean="0"/>
              <a:t>106</a:t>
            </a:fld>
            <a:endParaRPr lang="en-US"/>
          </a:p>
        </p:txBody>
      </p:sp>
      <p:sp>
        <p:nvSpPr>
          <p:cNvPr id="6" name="Oval 5">
            <a:extLst>
              <a:ext uri="{FF2B5EF4-FFF2-40B4-BE49-F238E27FC236}">
                <a16:creationId xmlns:a16="http://schemas.microsoft.com/office/drawing/2014/main" id="{57924041-B569-43F6-B351-059B8E4E00D0}"/>
              </a:ext>
            </a:extLst>
          </p:cNvPr>
          <p:cNvSpPr/>
          <p:nvPr/>
        </p:nvSpPr>
        <p:spPr>
          <a:xfrm>
            <a:off x="7408009" y="3039455"/>
            <a:ext cx="836001"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1_1</a:t>
            </a:r>
          </a:p>
        </p:txBody>
      </p:sp>
      <p:sp>
        <p:nvSpPr>
          <p:cNvPr id="7" name="Oval 6">
            <a:extLst>
              <a:ext uri="{FF2B5EF4-FFF2-40B4-BE49-F238E27FC236}">
                <a16:creationId xmlns:a16="http://schemas.microsoft.com/office/drawing/2014/main" id="{442FAC1F-6AD1-4AC2-B4AA-93CFCE274CF3}"/>
              </a:ext>
            </a:extLst>
          </p:cNvPr>
          <p:cNvSpPr/>
          <p:nvPr/>
        </p:nvSpPr>
        <p:spPr>
          <a:xfrm>
            <a:off x="7924473" y="1883754"/>
            <a:ext cx="927832"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2_0</a:t>
            </a:r>
          </a:p>
        </p:txBody>
      </p:sp>
      <p:sp>
        <p:nvSpPr>
          <p:cNvPr id="8" name="Oval 7">
            <a:extLst>
              <a:ext uri="{FF2B5EF4-FFF2-40B4-BE49-F238E27FC236}">
                <a16:creationId xmlns:a16="http://schemas.microsoft.com/office/drawing/2014/main" id="{BDBBB9B8-A720-4DBF-8F25-E32EF7E7F0EA}"/>
              </a:ext>
            </a:extLst>
          </p:cNvPr>
          <p:cNvSpPr/>
          <p:nvPr/>
        </p:nvSpPr>
        <p:spPr>
          <a:xfrm>
            <a:off x="5966391" y="1872032"/>
            <a:ext cx="798880"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5_2</a:t>
            </a:r>
          </a:p>
        </p:txBody>
      </p:sp>
      <p:sp>
        <p:nvSpPr>
          <p:cNvPr id="9" name="Oval 8">
            <a:extLst>
              <a:ext uri="{FF2B5EF4-FFF2-40B4-BE49-F238E27FC236}">
                <a16:creationId xmlns:a16="http://schemas.microsoft.com/office/drawing/2014/main" id="{840EEE48-7B1C-4F31-A5D2-589AC8D97046}"/>
              </a:ext>
            </a:extLst>
          </p:cNvPr>
          <p:cNvSpPr/>
          <p:nvPr/>
        </p:nvSpPr>
        <p:spPr>
          <a:xfrm>
            <a:off x="5516681" y="2997446"/>
            <a:ext cx="824281"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6_3</a:t>
            </a:r>
          </a:p>
        </p:txBody>
      </p:sp>
      <p:sp>
        <p:nvSpPr>
          <p:cNvPr id="10" name="Oval 9">
            <a:extLst>
              <a:ext uri="{FF2B5EF4-FFF2-40B4-BE49-F238E27FC236}">
                <a16:creationId xmlns:a16="http://schemas.microsoft.com/office/drawing/2014/main" id="{05AB0B6C-7C98-4F6E-89D6-B1AC8EAC4479}"/>
              </a:ext>
            </a:extLst>
          </p:cNvPr>
          <p:cNvSpPr/>
          <p:nvPr/>
        </p:nvSpPr>
        <p:spPr>
          <a:xfrm>
            <a:off x="9864641" y="1818300"/>
            <a:ext cx="908297"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8_1</a:t>
            </a:r>
          </a:p>
        </p:txBody>
      </p:sp>
      <p:sp>
        <p:nvSpPr>
          <p:cNvPr id="11" name="Oval 10">
            <a:extLst>
              <a:ext uri="{FF2B5EF4-FFF2-40B4-BE49-F238E27FC236}">
                <a16:creationId xmlns:a16="http://schemas.microsoft.com/office/drawing/2014/main" id="{FD531603-610E-4267-AFB1-3D9C32C57B14}"/>
              </a:ext>
            </a:extLst>
          </p:cNvPr>
          <p:cNvSpPr/>
          <p:nvPr/>
        </p:nvSpPr>
        <p:spPr>
          <a:xfrm>
            <a:off x="8730109" y="3009169"/>
            <a:ext cx="968866"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10_1</a:t>
            </a:r>
          </a:p>
        </p:txBody>
      </p:sp>
      <p:sp>
        <p:nvSpPr>
          <p:cNvPr id="12" name="Oval 11">
            <a:extLst>
              <a:ext uri="{FF2B5EF4-FFF2-40B4-BE49-F238E27FC236}">
                <a16:creationId xmlns:a16="http://schemas.microsoft.com/office/drawing/2014/main" id="{F0837A47-7E5F-42BF-8052-6D87CC8F882D}"/>
              </a:ext>
            </a:extLst>
          </p:cNvPr>
          <p:cNvSpPr/>
          <p:nvPr/>
        </p:nvSpPr>
        <p:spPr>
          <a:xfrm>
            <a:off x="10274299" y="3009169"/>
            <a:ext cx="953233"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14_1</a:t>
            </a:r>
          </a:p>
        </p:txBody>
      </p:sp>
      <p:grpSp>
        <p:nvGrpSpPr>
          <p:cNvPr id="26" name="Group 25">
            <a:extLst>
              <a:ext uri="{FF2B5EF4-FFF2-40B4-BE49-F238E27FC236}">
                <a16:creationId xmlns:a16="http://schemas.microsoft.com/office/drawing/2014/main" id="{F9717D53-94F3-4E7E-8754-98808B73F14F}"/>
              </a:ext>
            </a:extLst>
          </p:cNvPr>
          <p:cNvGrpSpPr/>
          <p:nvPr/>
        </p:nvGrpSpPr>
        <p:grpSpPr>
          <a:xfrm>
            <a:off x="260944" y="1284496"/>
            <a:ext cx="4489290" cy="4489290"/>
            <a:chOff x="260944" y="1284496"/>
            <a:chExt cx="4489290" cy="4489290"/>
          </a:xfrm>
        </p:grpSpPr>
        <p:pic>
          <p:nvPicPr>
            <p:cNvPr id="13" name="Picture 12">
              <a:extLst>
                <a:ext uri="{FF2B5EF4-FFF2-40B4-BE49-F238E27FC236}">
                  <a16:creationId xmlns:a16="http://schemas.microsoft.com/office/drawing/2014/main" id="{89F31C4D-F839-49A9-929D-8EA4559ED5D9}"/>
                </a:ext>
              </a:extLst>
            </p:cNvPr>
            <p:cNvPicPr>
              <a:picLocks noChangeAspect="1"/>
            </p:cNvPicPr>
            <p:nvPr/>
          </p:nvPicPr>
          <p:blipFill>
            <a:blip r:embed="rId2"/>
            <a:stretch>
              <a:fillRect/>
            </a:stretch>
          </p:blipFill>
          <p:spPr>
            <a:xfrm>
              <a:off x="260944" y="1284496"/>
              <a:ext cx="4489290" cy="4489290"/>
            </a:xfrm>
            <a:prstGeom prst="rect">
              <a:avLst/>
            </a:prstGeom>
          </p:spPr>
        </p:pic>
        <p:sp>
          <p:nvSpPr>
            <p:cNvPr id="14" name="Oval 13">
              <a:extLst>
                <a:ext uri="{FF2B5EF4-FFF2-40B4-BE49-F238E27FC236}">
                  <a16:creationId xmlns:a16="http://schemas.microsoft.com/office/drawing/2014/main" id="{BB139C3C-3ED8-4207-AE09-A10CF424A8AB}"/>
                </a:ext>
              </a:extLst>
            </p:cNvPr>
            <p:cNvSpPr/>
            <p:nvPr/>
          </p:nvSpPr>
          <p:spPr>
            <a:xfrm>
              <a:off x="2813539" y="534645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15" name="Oval 14">
              <a:extLst>
                <a:ext uri="{FF2B5EF4-FFF2-40B4-BE49-F238E27FC236}">
                  <a16:creationId xmlns:a16="http://schemas.microsoft.com/office/drawing/2014/main" id="{5D813283-7292-48AE-BED0-F5ACB5E667A5}"/>
                </a:ext>
              </a:extLst>
            </p:cNvPr>
            <p:cNvSpPr/>
            <p:nvPr/>
          </p:nvSpPr>
          <p:spPr>
            <a:xfrm>
              <a:off x="3038964" y="432410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4</a:t>
              </a:r>
            </a:p>
          </p:txBody>
        </p:sp>
        <p:sp>
          <p:nvSpPr>
            <p:cNvPr id="16" name="Oval 15">
              <a:extLst>
                <a:ext uri="{FF2B5EF4-FFF2-40B4-BE49-F238E27FC236}">
                  <a16:creationId xmlns:a16="http://schemas.microsoft.com/office/drawing/2014/main" id="{F892D460-F1C5-48B5-86DD-3D82E3507A4D}"/>
                </a:ext>
              </a:extLst>
            </p:cNvPr>
            <p:cNvSpPr/>
            <p:nvPr/>
          </p:nvSpPr>
          <p:spPr>
            <a:xfrm>
              <a:off x="765664" y="279375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5</a:t>
              </a:r>
            </a:p>
          </p:txBody>
        </p:sp>
        <p:sp>
          <p:nvSpPr>
            <p:cNvPr id="17" name="Oval 16">
              <a:extLst>
                <a:ext uri="{FF2B5EF4-FFF2-40B4-BE49-F238E27FC236}">
                  <a16:creationId xmlns:a16="http://schemas.microsoft.com/office/drawing/2014/main" id="{257C9540-C94F-43B0-A017-146934A97667}"/>
                </a:ext>
              </a:extLst>
            </p:cNvPr>
            <p:cNvSpPr/>
            <p:nvPr/>
          </p:nvSpPr>
          <p:spPr>
            <a:xfrm>
              <a:off x="3308839" y="151740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sp>
          <p:nvSpPr>
            <p:cNvPr id="18" name="Oval 17">
              <a:extLst>
                <a:ext uri="{FF2B5EF4-FFF2-40B4-BE49-F238E27FC236}">
                  <a16:creationId xmlns:a16="http://schemas.microsoft.com/office/drawing/2014/main" id="{95C5063E-DE2F-45E1-95B3-398106302D00}"/>
                </a:ext>
              </a:extLst>
            </p:cNvPr>
            <p:cNvSpPr/>
            <p:nvPr/>
          </p:nvSpPr>
          <p:spPr>
            <a:xfrm>
              <a:off x="3070714" y="2555632"/>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6</a:t>
              </a:r>
            </a:p>
          </p:txBody>
        </p:sp>
        <p:sp>
          <p:nvSpPr>
            <p:cNvPr id="19" name="Oval 18">
              <a:extLst>
                <a:ext uri="{FF2B5EF4-FFF2-40B4-BE49-F238E27FC236}">
                  <a16:creationId xmlns:a16="http://schemas.microsoft.com/office/drawing/2014/main" id="{910123A9-9071-4662-988B-A78BA294CD40}"/>
                </a:ext>
              </a:extLst>
            </p:cNvPr>
            <p:cNvSpPr/>
            <p:nvPr/>
          </p:nvSpPr>
          <p:spPr>
            <a:xfrm>
              <a:off x="2013439" y="405105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0" name="Oval 19">
              <a:extLst>
                <a:ext uri="{FF2B5EF4-FFF2-40B4-BE49-F238E27FC236}">
                  <a16:creationId xmlns:a16="http://schemas.microsoft.com/office/drawing/2014/main" id="{EE2545E0-D107-4020-A636-DCD538EE9E45}"/>
                </a:ext>
              </a:extLst>
            </p:cNvPr>
            <p:cNvSpPr/>
            <p:nvPr/>
          </p:nvSpPr>
          <p:spPr>
            <a:xfrm>
              <a:off x="1756264" y="5098807"/>
              <a:ext cx="190500" cy="1905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3</a:t>
              </a:r>
            </a:p>
          </p:txBody>
        </p:sp>
      </p:grpSp>
      <p:sp>
        <p:nvSpPr>
          <p:cNvPr id="21" name="TextBox 20">
            <a:extLst>
              <a:ext uri="{FF2B5EF4-FFF2-40B4-BE49-F238E27FC236}">
                <a16:creationId xmlns:a16="http://schemas.microsoft.com/office/drawing/2014/main" id="{48AD73FD-263F-4DD3-B759-9A330349F742}"/>
              </a:ext>
            </a:extLst>
          </p:cNvPr>
          <p:cNvSpPr txBox="1"/>
          <p:nvPr/>
        </p:nvSpPr>
        <p:spPr>
          <a:xfrm>
            <a:off x="5173784" y="3989753"/>
            <a:ext cx="69928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DRAGON first create a graph with </a:t>
            </a:r>
            <a:r>
              <a:rPr lang="en-US" sz="2800" i="1" dirty="0"/>
              <a:t>blocked nodes</a:t>
            </a:r>
            <a:r>
              <a:rPr lang="en-US" sz="2800" dirty="0"/>
              <a:t> only</a:t>
            </a:r>
          </a:p>
          <a:p>
            <a:pPr marL="285750" indent="-285750">
              <a:buFont typeface="Arial" panose="020B0604020202020204" pitchFamily="34" charset="0"/>
              <a:buChar char="•"/>
            </a:pPr>
            <a:r>
              <a:rPr lang="en-US" sz="2800" i="1" dirty="0"/>
              <a:t>Routing Algorithm </a:t>
            </a:r>
            <a:r>
              <a:rPr lang="en-US" sz="2800" dirty="0"/>
              <a:t>determines the connection between nodes</a:t>
            </a:r>
            <a:endParaRPr lang="en-US" sz="2800" i="1" dirty="0"/>
          </a:p>
        </p:txBody>
      </p:sp>
      <p:sp>
        <p:nvSpPr>
          <p:cNvPr id="25" name="Rectangle 24">
            <a:extLst>
              <a:ext uri="{FF2B5EF4-FFF2-40B4-BE49-F238E27FC236}">
                <a16:creationId xmlns:a16="http://schemas.microsoft.com/office/drawing/2014/main" id="{979EA1D3-A7CA-441A-8FFD-61C1D95DA198}"/>
              </a:ext>
            </a:extLst>
          </p:cNvPr>
          <p:cNvSpPr/>
          <p:nvPr/>
        </p:nvSpPr>
        <p:spPr>
          <a:xfrm>
            <a:off x="6981820" y="1208873"/>
            <a:ext cx="2847253"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Blocked Nodes</a:t>
            </a:r>
          </a:p>
        </p:txBody>
      </p:sp>
      <p:cxnSp>
        <p:nvCxnSpPr>
          <p:cNvPr id="28" name="Straight Arrow Connector 27">
            <a:extLst>
              <a:ext uri="{FF2B5EF4-FFF2-40B4-BE49-F238E27FC236}">
                <a16:creationId xmlns:a16="http://schemas.microsoft.com/office/drawing/2014/main" id="{B87B430F-41AA-41A6-8E7E-D12A243B1365}"/>
              </a:ext>
            </a:extLst>
          </p:cNvPr>
          <p:cNvCxnSpPr>
            <a:cxnSpLocks/>
            <a:stCxn id="6" idx="0"/>
            <a:endCxn id="7" idx="4"/>
          </p:cNvCxnSpPr>
          <p:nvPr/>
        </p:nvCxnSpPr>
        <p:spPr>
          <a:xfrm flipV="1">
            <a:off x="7826010" y="2579079"/>
            <a:ext cx="562379" cy="460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C1E5C11-C019-4AA2-B3E0-97C775143260}"/>
              </a:ext>
            </a:extLst>
          </p:cNvPr>
          <p:cNvCxnSpPr>
            <a:cxnSpLocks/>
            <a:stCxn id="7" idx="3"/>
            <a:endCxn id="9" idx="7"/>
          </p:cNvCxnSpPr>
          <p:nvPr/>
        </p:nvCxnSpPr>
        <p:spPr>
          <a:xfrm flipH="1">
            <a:off x="6220249" y="2477251"/>
            <a:ext cx="1840102" cy="622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003F36D-3B5E-4B4E-ABFC-A3E4AFABF0C0}"/>
              </a:ext>
            </a:extLst>
          </p:cNvPr>
          <p:cNvCxnSpPr>
            <a:cxnSpLocks/>
            <a:stCxn id="9" idx="0"/>
            <a:endCxn id="8" idx="4"/>
          </p:cNvCxnSpPr>
          <p:nvPr/>
        </p:nvCxnSpPr>
        <p:spPr>
          <a:xfrm flipV="1">
            <a:off x="5928822" y="2567357"/>
            <a:ext cx="437009" cy="4300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AEC8B5D-ECA8-4914-BD53-B49CBE1F2B2C}"/>
              </a:ext>
            </a:extLst>
          </p:cNvPr>
          <p:cNvCxnSpPr>
            <a:cxnSpLocks/>
            <a:stCxn id="8" idx="5"/>
            <a:endCxn id="6" idx="1"/>
          </p:cNvCxnSpPr>
          <p:nvPr/>
        </p:nvCxnSpPr>
        <p:spPr>
          <a:xfrm>
            <a:off x="6648278" y="2465529"/>
            <a:ext cx="882161" cy="675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2E1DCBD-5B9B-4515-8982-5C2F016755A2}"/>
              </a:ext>
            </a:extLst>
          </p:cNvPr>
          <p:cNvCxnSpPr>
            <a:cxnSpLocks/>
            <a:stCxn id="12" idx="2"/>
            <a:endCxn id="11" idx="6"/>
          </p:cNvCxnSpPr>
          <p:nvPr/>
        </p:nvCxnSpPr>
        <p:spPr>
          <a:xfrm flipH="1">
            <a:off x="9698975" y="3356832"/>
            <a:ext cx="5753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4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21" grpId="0"/>
      <p:bldP spid="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EFED-3A87-4D1F-BDC6-D244CD8C0844}"/>
              </a:ext>
            </a:extLst>
          </p:cNvPr>
          <p:cNvSpPr>
            <a:spLocks noGrp="1"/>
          </p:cNvSpPr>
          <p:nvPr>
            <p:ph type="title"/>
          </p:nvPr>
        </p:nvSpPr>
        <p:spPr/>
        <p:txBody>
          <a:bodyPr/>
          <a:lstStyle/>
          <a:p>
            <a:r>
              <a:rPr lang="en-US" dirty="0"/>
              <a:t>DRAGON: Second Pass (</a:t>
            </a:r>
            <a:r>
              <a:rPr lang="en-US" i="1" dirty="0"/>
              <a:t>DRAGON Graph</a:t>
            </a:r>
            <a:r>
              <a:rPr lang="en-US" dirty="0"/>
              <a:t>)</a:t>
            </a:r>
          </a:p>
        </p:txBody>
      </p:sp>
      <p:sp>
        <p:nvSpPr>
          <p:cNvPr id="3" name="Content Placeholder 2">
            <a:extLst>
              <a:ext uri="{FF2B5EF4-FFF2-40B4-BE49-F238E27FC236}">
                <a16:creationId xmlns:a16="http://schemas.microsoft.com/office/drawing/2014/main" id="{2FF8AB73-CB30-460F-9D7C-579293F6E98D}"/>
              </a:ext>
            </a:extLst>
          </p:cNvPr>
          <p:cNvSpPr>
            <a:spLocks noGrp="1"/>
          </p:cNvSpPr>
          <p:nvPr>
            <p:ph idx="1"/>
          </p:nvPr>
        </p:nvSpPr>
        <p:spPr/>
        <p:txBody>
          <a:bodyPr/>
          <a:lstStyle/>
          <a:p>
            <a:r>
              <a:rPr lang="en-US" dirty="0"/>
              <a:t>Any </a:t>
            </a:r>
            <a:r>
              <a:rPr lang="en-US" i="1" dirty="0"/>
              <a:t>blocked </a:t>
            </a:r>
            <a:r>
              <a:rPr lang="en-US" dirty="0"/>
              <a:t>node which depends on </a:t>
            </a:r>
            <a:r>
              <a:rPr lang="en-US" i="1" dirty="0"/>
              <a:t>unblocked </a:t>
            </a:r>
            <a:r>
              <a:rPr lang="en-US" dirty="0"/>
              <a:t>node is marked as </a:t>
            </a:r>
            <a:r>
              <a:rPr lang="en-US" i="1" dirty="0"/>
              <a:t>unblocked </a:t>
            </a:r>
            <a:r>
              <a:rPr lang="en-US" dirty="0"/>
              <a:t>recursively in First Pass Graph</a:t>
            </a:r>
          </a:p>
          <a:p>
            <a:r>
              <a:rPr lang="en-US" dirty="0"/>
              <a:t>At the end of this elimination process only blocked nodes will be present</a:t>
            </a:r>
          </a:p>
          <a:p>
            <a:r>
              <a:rPr lang="en-US" dirty="0"/>
              <a:t>Number of cycles in the blocked nodes will give us number of routing deadlocks</a:t>
            </a:r>
          </a:p>
          <a:p>
            <a:endParaRPr lang="en-US" dirty="0"/>
          </a:p>
        </p:txBody>
      </p:sp>
      <p:sp>
        <p:nvSpPr>
          <p:cNvPr id="4" name="Footer Placeholder 3">
            <a:extLst>
              <a:ext uri="{FF2B5EF4-FFF2-40B4-BE49-F238E27FC236}">
                <a16:creationId xmlns:a16="http://schemas.microsoft.com/office/drawing/2014/main" id="{48236169-61C9-466F-B4A7-31A85851B1D1}"/>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71A96915-40BD-46FC-ACBF-406797A1860C}"/>
              </a:ext>
            </a:extLst>
          </p:cNvPr>
          <p:cNvSpPr>
            <a:spLocks noGrp="1"/>
          </p:cNvSpPr>
          <p:nvPr>
            <p:ph type="sldNum" sz="quarter" idx="12"/>
          </p:nvPr>
        </p:nvSpPr>
        <p:spPr/>
        <p:txBody>
          <a:bodyPr/>
          <a:lstStyle/>
          <a:p>
            <a:fld id="{0D1D0697-F66A-EE4C-B4D3-9802540BCCA0}" type="slidenum">
              <a:rPr lang="en-US" smtClean="0"/>
              <a:t>107</a:t>
            </a:fld>
            <a:endParaRPr lang="en-US"/>
          </a:p>
        </p:txBody>
      </p:sp>
      <p:sp>
        <p:nvSpPr>
          <p:cNvPr id="6" name="Oval 5">
            <a:extLst>
              <a:ext uri="{FF2B5EF4-FFF2-40B4-BE49-F238E27FC236}">
                <a16:creationId xmlns:a16="http://schemas.microsoft.com/office/drawing/2014/main" id="{029D8AEE-56BA-47DE-90C4-F5C9835F7758}"/>
              </a:ext>
            </a:extLst>
          </p:cNvPr>
          <p:cNvSpPr/>
          <p:nvPr/>
        </p:nvSpPr>
        <p:spPr>
          <a:xfrm>
            <a:off x="7839809" y="5592155"/>
            <a:ext cx="836001"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1_1</a:t>
            </a:r>
          </a:p>
        </p:txBody>
      </p:sp>
      <p:sp>
        <p:nvSpPr>
          <p:cNvPr id="7" name="Oval 6">
            <a:extLst>
              <a:ext uri="{FF2B5EF4-FFF2-40B4-BE49-F238E27FC236}">
                <a16:creationId xmlns:a16="http://schemas.microsoft.com/office/drawing/2014/main" id="{C72DE27A-66FD-4E5B-A394-7572D4C32C94}"/>
              </a:ext>
            </a:extLst>
          </p:cNvPr>
          <p:cNvSpPr/>
          <p:nvPr/>
        </p:nvSpPr>
        <p:spPr>
          <a:xfrm>
            <a:off x="8356273" y="4436454"/>
            <a:ext cx="927832"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2_0</a:t>
            </a:r>
          </a:p>
        </p:txBody>
      </p:sp>
      <p:sp>
        <p:nvSpPr>
          <p:cNvPr id="8" name="Oval 7">
            <a:extLst>
              <a:ext uri="{FF2B5EF4-FFF2-40B4-BE49-F238E27FC236}">
                <a16:creationId xmlns:a16="http://schemas.microsoft.com/office/drawing/2014/main" id="{62C40486-DD91-4982-B777-71D7F0F1589E}"/>
              </a:ext>
            </a:extLst>
          </p:cNvPr>
          <p:cNvSpPr/>
          <p:nvPr/>
        </p:nvSpPr>
        <p:spPr>
          <a:xfrm>
            <a:off x="6398191" y="4424732"/>
            <a:ext cx="798880"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5_2</a:t>
            </a:r>
          </a:p>
        </p:txBody>
      </p:sp>
      <p:sp>
        <p:nvSpPr>
          <p:cNvPr id="9" name="Oval 8">
            <a:extLst>
              <a:ext uri="{FF2B5EF4-FFF2-40B4-BE49-F238E27FC236}">
                <a16:creationId xmlns:a16="http://schemas.microsoft.com/office/drawing/2014/main" id="{28A9BB60-D873-4104-9504-2E1CCC38BB78}"/>
              </a:ext>
            </a:extLst>
          </p:cNvPr>
          <p:cNvSpPr/>
          <p:nvPr/>
        </p:nvSpPr>
        <p:spPr>
          <a:xfrm>
            <a:off x="5948481" y="5550146"/>
            <a:ext cx="824281" cy="69532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6_3</a:t>
            </a:r>
          </a:p>
        </p:txBody>
      </p:sp>
      <p:cxnSp>
        <p:nvCxnSpPr>
          <p:cNvPr id="10" name="Straight Arrow Connector 9">
            <a:extLst>
              <a:ext uri="{FF2B5EF4-FFF2-40B4-BE49-F238E27FC236}">
                <a16:creationId xmlns:a16="http://schemas.microsoft.com/office/drawing/2014/main" id="{CCF7F5EE-51D8-40F2-96DB-F12833DEF14F}"/>
              </a:ext>
            </a:extLst>
          </p:cNvPr>
          <p:cNvCxnSpPr>
            <a:cxnSpLocks/>
            <a:stCxn id="6" idx="0"/>
            <a:endCxn id="7" idx="4"/>
          </p:cNvCxnSpPr>
          <p:nvPr/>
        </p:nvCxnSpPr>
        <p:spPr>
          <a:xfrm flipV="1">
            <a:off x="8257810" y="5131779"/>
            <a:ext cx="562379" cy="460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1A1880-06F5-4A46-8415-BFF4096BB359}"/>
              </a:ext>
            </a:extLst>
          </p:cNvPr>
          <p:cNvCxnSpPr>
            <a:cxnSpLocks/>
            <a:stCxn id="7" idx="3"/>
            <a:endCxn id="9" idx="7"/>
          </p:cNvCxnSpPr>
          <p:nvPr/>
        </p:nvCxnSpPr>
        <p:spPr>
          <a:xfrm flipH="1">
            <a:off x="6652049" y="5029951"/>
            <a:ext cx="1840102" cy="622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9D14B7-133E-4CFD-A9B2-7F7426F50EB7}"/>
              </a:ext>
            </a:extLst>
          </p:cNvPr>
          <p:cNvCxnSpPr>
            <a:cxnSpLocks/>
            <a:stCxn id="9" idx="0"/>
            <a:endCxn id="8" idx="4"/>
          </p:cNvCxnSpPr>
          <p:nvPr/>
        </p:nvCxnSpPr>
        <p:spPr>
          <a:xfrm flipV="1">
            <a:off x="6360622" y="5120057"/>
            <a:ext cx="437009" cy="4300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25F124A-78C5-4163-AFD0-F234C871350D}"/>
              </a:ext>
            </a:extLst>
          </p:cNvPr>
          <p:cNvCxnSpPr>
            <a:cxnSpLocks/>
            <a:stCxn id="8" idx="5"/>
            <a:endCxn id="6" idx="1"/>
          </p:cNvCxnSpPr>
          <p:nvPr/>
        </p:nvCxnSpPr>
        <p:spPr>
          <a:xfrm>
            <a:off x="7080078" y="5018229"/>
            <a:ext cx="882161" cy="675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769B2A-751C-41D8-86FA-1282B0A4D499}"/>
              </a:ext>
            </a:extLst>
          </p:cNvPr>
          <p:cNvSpPr txBox="1"/>
          <p:nvPr/>
        </p:nvSpPr>
        <p:spPr>
          <a:xfrm>
            <a:off x="2286000" y="4902200"/>
            <a:ext cx="3937296" cy="584775"/>
          </a:xfrm>
          <a:prstGeom prst="rect">
            <a:avLst/>
          </a:prstGeom>
          <a:noFill/>
        </p:spPr>
        <p:txBody>
          <a:bodyPr wrap="none" rtlCol="0">
            <a:spAutoFit/>
          </a:bodyPr>
          <a:lstStyle/>
          <a:p>
            <a:r>
              <a:rPr lang="en-US" sz="3200" dirty="0"/>
              <a:t>1 deadlock cycle </a:t>
            </a:r>
            <a:r>
              <a:rPr lang="en-US" sz="3200" dirty="0">
                <a:sym typeface="Wingdings" panose="05000000000000000000" pitchFamily="2" charset="2"/>
              </a:rPr>
              <a:t></a:t>
            </a:r>
            <a:endParaRPr lang="en-US" sz="3200" dirty="0"/>
          </a:p>
        </p:txBody>
      </p:sp>
    </p:spTree>
    <p:extLst>
      <p:ext uri="{BB962C8B-B14F-4D97-AF65-F5344CB8AC3E}">
        <p14:creationId xmlns:p14="http://schemas.microsoft.com/office/powerpoint/2010/main" val="40108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9" grpId="0" animBg="1"/>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13B2-8623-4D3C-80D1-4D3D58D101FE}"/>
              </a:ext>
            </a:extLst>
          </p:cNvPr>
          <p:cNvSpPr>
            <a:spLocks noGrp="1"/>
          </p:cNvSpPr>
          <p:nvPr>
            <p:ph type="title"/>
          </p:nvPr>
        </p:nvSpPr>
        <p:spPr/>
        <p:txBody>
          <a:bodyPr/>
          <a:lstStyle/>
          <a:p>
            <a:r>
              <a:rPr lang="en-US"/>
              <a:t>DRAGON Graph</a:t>
            </a:r>
          </a:p>
        </p:txBody>
      </p:sp>
      <p:sp>
        <p:nvSpPr>
          <p:cNvPr id="4" name="Footer Placeholder 3">
            <a:extLst>
              <a:ext uri="{FF2B5EF4-FFF2-40B4-BE49-F238E27FC236}">
                <a16:creationId xmlns:a16="http://schemas.microsoft.com/office/drawing/2014/main" id="{2D45C1D3-513C-4AE8-8990-64F3F3D7BBF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709DB4D7-4034-4286-B9E9-54C2B07E4AB4}"/>
              </a:ext>
            </a:extLst>
          </p:cNvPr>
          <p:cNvSpPr>
            <a:spLocks noGrp="1"/>
          </p:cNvSpPr>
          <p:nvPr>
            <p:ph type="sldNum" sz="quarter" idx="12"/>
          </p:nvPr>
        </p:nvSpPr>
        <p:spPr/>
        <p:txBody>
          <a:bodyPr/>
          <a:lstStyle/>
          <a:p>
            <a:fld id="{0D1D0697-F66A-EE4C-B4D3-9802540BCCA0}" type="slidenum">
              <a:rPr lang="en-US" smtClean="0"/>
              <a:t>108</a:t>
            </a:fld>
            <a:endParaRPr lang="en-US"/>
          </a:p>
        </p:txBody>
      </p:sp>
      <p:pic>
        <p:nvPicPr>
          <p:cNvPr id="7" name="Picture 6">
            <a:extLst>
              <a:ext uri="{FF2B5EF4-FFF2-40B4-BE49-F238E27FC236}">
                <a16:creationId xmlns:a16="http://schemas.microsoft.com/office/drawing/2014/main" id="{A8E9A4F8-484D-FB41-9D88-ECCBDBE96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101" y="1435100"/>
            <a:ext cx="6908800" cy="3987800"/>
          </a:xfrm>
          <a:prstGeom prst="rect">
            <a:avLst/>
          </a:prstGeom>
        </p:spPr>
      </p:pic>
      <p:sp>
        <p:nvSpPr>
          <p:cNvPr id="8" name="TextBox 7">
            <a:extLst>
              <a:ext uri="{FF2B5EF4-FFF2-40B4-BE49-F238E27FC236}">
                <a16:creationId xmlns:a16="http://schemas.microsoft.com/office/drawing/2014/main" id="{429F1EA5-3A19-B740-A0FB-1C886A132876}"/>
              </a:ext>
            </a:extLst>
          </p:cNvPr>
          <p:cNvSpPr txBox="1"/>
          <p:nvPr/>
        </p:nvSpPr>
        <p:spPr>
          <a:xfrm>
            <a:off x="2468282" y="5557202"/>
            <a:ext cx="7255435" cy="646331"/>
          </a:xfrm>
          <a:prstGeom prst="rect">
            <a:avLst/>
          </a:prstGeom>
          <a:noFill/>
        </p:spPr>
        <p:txBody>
          <a:bodyPr wrap="square" rtlCol="0">
            <a:spAutoFit/>
          </a:bodyPr>
          <a:lstStyle/>
          <a:p>
            <a:pPr algn="ctr"/>
            <a:r>
              <a:rPr lang="en-US" dirty="0"/>
              <a:t>Generic DRAGON Graph to analyze shape, size and number of deadlocks in any network topology</a:t>
            </a:r>
          </a:p>
        </p:txBody>
      </p:sp>
    </p:spTree>
    <p:extLst>
      <p:ext uri="{BB962C8B-B14F-4D97-AF65-F5344CB8AC3E}">
        <p14:creationId xmlns:p14="http://schemas.microsoft.com/office/powerpoint/2010/main" val="17364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F0DCC-E423-4083-891D-A07F968E6BAD}"/>
              </a:ext>
            </a:extLst>
          </p:cNvPr>
          <p:cNvSpPr>
            <a:spLocks noGrp="1"/>
          </p:cNvSpPr>
          <p:nvPr>
            <p:ph type="title"/>
          </p:nvPr>
        </p:nvSpPr>
        <p:spPr/>
        <p:txBody>
          <a:bodyPr/>
          <a:lstStyle/>
          <a:p>
            <a:r>
              <a:rPr lang="en-US" dirty="0"/>
              <a:t>Irregular Topology Generator</a:t>
            </a:r>
          </a:p>
        </p:txBody>
      </p:sp>
      <p:sp>
        <p:nvSpPr>
          <p:cNvPr id="3" name="Content Placeholder 2">
            <a:extLst>
              <a:ext uri="{FF2B5EF4-FFF2-40B4-BE49-F238E27FC236}">
                <a16:creationId xmlns:a16="http://schemas.microsoft.com/office/drawing/2014/main" id="{EDBCF2EF-0949-487E-BD77-29E3C852E594}"/>
              </a:ext>
            </a:extLst>
          </p:cNvPr>
          <p:cNvSpPr>
            <a:spLocks noGrp="1"/>
          </p:cNvSpPr>
          <p:nvPr>
            <p:ph idx="1"/>
          </p:nvPr>
        </p:nvSpPr>
        <p:spPr>
          <a:xfrm>
            <a:off x="393107" y="1114425"/>
            <a:ext cx="11084518" cy="5203248"/>
          </a:xfrm>
        </p:spPr>
        <p:txBody>
          <a:bodyPr/>
          <a:lstStyle/>
          <a:p>
            <a:r>
              <a:rPr lang="en-US" dirty="0"/>
              <a:t>Irregular Topology Generator (ITG) automates the generation of irregular topology</a:t>
            </a:r>
          </a:p>
          <a:p>
            <a:r>
              <a:rPr lang="en-US" dirty="0"/>
              <a:t>Number of faults can be user specified</a:t>
            </a:r>
          </a:p>
          <a:p>
            <a:r>
              <a:rPr lang="en-US" dirty="0"/>
              <a:t>Number of random topologies can be used specified</a:t>
            </a:r>
          </a:p>
          <a:p>
            <a:r>
              <a:rPr lang="en-US" dirty="0"/>
              <a:t>Directly integrated to gem5</a:t>
            </a:r>
          </a:p>
          <a:p>
            <a:r>
              <a:rPr lang="en-US" dirty="0"/>
              <a:t>DRAGON tool + ITG can be used to study:</a:t>
            </a:r>
          </a:p>
          <a:p>
            <a:pPr lvl="1"/>
            <a:r>
              <a:rPr lang="en-US" dirty="0"/>
              <a:t>Number of deadlocks for real applications </a:t>
            </a:r>
          </a:p>
          <a:p>
            <a:pPr lvl="1"/>
            <a:r>
              <a:rPr lang="en-US" dirty="0"/>
              <a:t>Deadlocks Sensitivity in irregular topology for real applications</a:t>
            </a:r>
          </a:p>
          <a:p>
            <a:endParaRPr lang="en-US" dirty="0"/>
          </a:p>
        </p:txBody>
      </p:sp>
      <p:sp>
        <p:nvSpPr>
          <p:cNvPr id="4" name="Footer Placeholder 3">
            <a:extLst>
              <a:ext uri="{FF2B5EF4-FFF2-40B4-BE49-F238E27FC236}">
                <a16:creationId xmlns:a16="http://schemas.microsoft.com/office/drawing/2014/main" id="{BFDDEDE0-D653-46E4-9501-7921152BED4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6B5F761-C13D-4EA6-A6BA-8FD3E7E44DE1}"/>
              </a:ext>
            </a:extLst>
          </p:cNvPr>
          <p:cNvSpPr>
            <a:spLocks noGrp="1"/>
          </p:cNvSpPr>
          <p:nvPr>
            <p:ph type="sldNum" sz="quarter" idx="12"/>
          </p:nvPr>
        </p:nvSpPr>
        <p:spPr/>
        <p:txBody>
          <a:bodyPr/>
          <a:lstStyle/>
          <a:p>
            <a:fld id="{0D1D0697-F66A-EE4C-B4D3-9802540BCCA0}" type="slidenum">
              <a:rPr lang="en-US" smtClean="0"/>
              <a:t>109</a:t>
            </a:fld>
            <a:endParaRPr lang="en-US"/>
          </a:p>
        </p:txBody>
      </p:sp>
    </p:spTree>
    <p:extLst>
      <p:ext uri="{BB962C8B-B14F-4D97-AF65-F5344CB8AC3E}">
        <p14:creationId xmlns:p14="http://schemas.microsoft.com/office/powerpoint/2010/main" val="20061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C9B1-E564-486A-B1AF-56E3D2C6B6E1}"/>
              </a:ext>
            </a:extLst>
          </p:cNvPr>
          <p:cNvSpPr>
            <a:spLocks noGrp="1"/>
          </p:cNvSpPr>
          <p:nvPr>
            <p:ph type="title"/>
          </p:nvPr>
        </p:nvSpPr>
        <p:spPr/>
        <p:txBody>
          <a:bodyPr/>
          <a:lstStyle/>
          <a:p>
            <a:r>
              <a:rPr lang="en-US" dirty="0"/>
              <a:t>Deadlock: Philosophy</a:t>
            </a:r>
          </a:p>
        </p:txBody>
      </p:sp>
      <p:sp>
        <p:nvSpPr>
          <p:cNvPr id="3" name="Content Placeholder 2">
            <a:extLst>
              <a:ext uri="{FF2B5EF4-FFF2-40B4-BE49-F238E27FC236}">
                <a16:creationId xmlns:a16="http://schemas.microsoft.com/office/drawing/2014/main" id="{B45AF739-7A2C-4397-A05E-7A259A9C8245}"/>
              </a:ext>
            </a:extLst>
          </p:cNvPr>
          <p:cNvSpPr>
            <a:spLocks noGrp="1"/>
          </p:cNvSpPr>
          <p:nvPr>
            <p:ph idx="1"/>
          </p:nvPr>
        </p:nvSpPr>
        <p:spPr/>
        <p:txBody>
          <a:bodyPr/>
          <a:lstStyle/>
          <a:p>
            <a:pPr algn="ctr"/>
            <a:r>
              <a:rPr lang="en-US" dirty="0"/>
              <a:t>Dining Philosopher Problem</a:t>
            </a:r>
          </a:p>
        </p:txBody>
      </p:sp>
      <p:sp>
        <p:nvSpPr>
          <p:cNvPr id="4" name="Footer Placeholder 3">
            <a:extLst>
              <a:ext uri="{FF2B5EF4-FFF2-40B4-BE49-F238E27FC236}">
                <a16:creationId xmlns:a16="http://schemas.microsoft.com/office/drawing/2014/main" id="{634B8820-83B3-4722-BD51-64F96A9C09DB}"/>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FDDA618F-C550-4B05-92E5-94F08C9D47DA}"/>
              </a:ext>
            </a:extLst>
          </p:cNvPr>
          <p:cNvSpPr>
            <a:spLocks noGrp="1"/>
          </p:cNvSpPr>
          <p:nvPr>
            <p:ph type="sldNum" sz="quarter" idx="12"/>
          </p:nvPr>
        </p:nvSpPr>
        <p:spPr/>
        <p:txBody>
          <a:bodyPr/>
          <a:lstStyle/>
          <a:p>
            <a:fld id="{0D1D0697-F66A-EE4C-B4D3-9802540BCCA0}" type="slidenum">
              <a:rPr lang="en-US" smtClean="0"/>
              <a:t>11</a:t>
            </a:fld>
            <a:endParaRPr lang="en-US"/>
          </a:p>
        </p:txBody>
      </p:sp>
      <p:pic>
        <p:nvPicPr>
          <p:cNvPr id="7" name="Picture 6">
            <a:extLst>
              <a:ext uri="{FF2B5EF4-FFF2-40B4-BE49-F238E27FC236}">
                <a16:creationId xmlns:a16="http://schemas.microsoft.com/office/drawing/2014/main" id="{0CD7F337-8E4B-D042-926C-A9D0C5760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88" y="2225119"/>
            <a:ext cx="4132468" cy="2981859"/>
          </a:xfrm>
          <a:prstGeom prst="rect">
            <a:avLst/>
          </a:prstGeom>
        </p:spPr>
      </p:pic>
      <p:pic>
        <p:nvPicPr>
          <p:cNvPr id="9" name="Picture 8">
            <a:extLst>
              <a:ext uri="{FF2B5EF4-FFF2-40B4-BE49-F238E27FC236}">
                <a16:creationId xmlns:a16="http://schemas.microsoft.com/office/drawing/2014/main" id="{74100198-28FD-204F-8356-36E48411B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39" y="2397922"/>
            <a:ext cx="6551871" cy="2726340"/>
          </a:xfrm>
          <a:prstGeom prst="rect">
            <a:avLst/>
          </a:prstGeom>
        </p:spPr>
      </p:pic>
      <p:sp>
        <p:nvSpPr>
          <p:cNvPr id="10" name="Striped Right Arrow 9">
            <a:extLst>
              <a:ext uri="{FF2B5EF4-FFF2-40B4-BE49-F238E27FC236}">
                <a16:creationId xmlns:a16="http://schemas.microsoft.com/office/drawing/2014/main" id="{0E892A0F-5DC8-B741-B0DC-E9E6287EFC09}"/>
              </a:ext>
            </a:extLst>
          </p:cNvPr>
          <p:cNvSpPr/>
          <p:nvPr/>
        </p:nvSpPr>
        <p:spPr>
          <a:xfrm>
            <a:off x="4296786" y="3472012"/>
            <a:ext cx="943274" cy="5781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9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C8A5-E3A1-D54F-98E5-F59383DEDE52}"/>
              </a:ext>
            </a:extLst>
          </p:cNvPr>
          <p:cNvSpPr>
            <a:spLocks noGrp="1"/>
          </p:cNvSpPr>
          <p:nvPr>
            <p:ph type="title"/>
          </p:nvPr>
        </p:nvSpPr>
        <p:spPr/>
        <p:txBody>
          <a:bodyPr/>
          <a:lstStyle/>
          <a:p>
            <a:r>
              <a:rPr lang="en-US" dirty="0"/>
              <a:t>ITG: Walk though</a:t>
            </a:r>
          </a:p>
        </p:txBody>
      </p:sp>
      <p:sp>
        <p:nvSpPr>
          <p:cNvPr id="4" name="Footer Placeholder 3">
            <a:extLst>
              <a:ext uri="{FF2B5EF4-FFF2-40B4-BE49-F238E27FC236}">
                <a16:creationId xmlns:a16="http://schemas.microsoft.com/office/drawing/2014/main" id="{440EC718-BADA-BF40-A2CA-7E5225CB9B7E}"/>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1C3A1AA7-1071-0144-B837-F7FB6D1CB998}"/>
              </a:ext>
            </a:extLst>
          </p:cNvPr>
          <p:cNvSpPr>
            <a:spLocks noGrp="1"/>
          </p:cNvSpPr>
          <p:nvPr>
            <p:ph type="sldNum" sz="quarter" idx="12"/>
          </p:nvPr>
        </p:nvSpPr>
        <p:spPr/>
        <p:txBody>
          <a:bodyPr/>
          <a:lstStyle/>
          <a:p>
            <a:fld id="{0D1D0697-F66A-EE4C-B4D3-9802540BCCA0}" type="slidenum">
              <a:rPr lang="en-US" smtClean="0"/>
              <a:t>110</a:t>
            </a:fld>
            <a:endParaRPr lang="en-US"/>
          </a:p>
        </p:txBody>
      </p:sp>
      <p:sp>
        <p:nvSpPr>
          <p:cNvPr id="6" name="Rounded Rectangle 5">
            <a:extLst>
              <a:ext uri="{FF2B5EF4-FFF2-40B4-BE49-F238E27FC236}">
                <a16:creationId xmlns:a16="http://schemas.microsoft.com/office/drawing/2014/main" id="{4529A911-00B9-3841-8BB1-8F6276649122}"/>
              </a:ext>
            </a:extLst>
          </p:cNvPr>
          <p:cNvSpPr/>
          <p:nvPr/>
        </p:nvSpPr>
        <p:spPr>
          <a:xfrm>
            <a:off x="393107" y="135507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a:t>
            </a:r>
          </a:p>
        </p:txBody>
      </p:sp>
      <p:sp>
        <p:nvSpPr>
          <p:cNvPr id="7" name="Rounded Rectangle 6">
            <a:extLst>
              <a:ext uri="{FF2B5EF4-FFF2-40B4-BE49-F238E27FC236}">
                <a16:creationId xmlns:a16="http://schemas.microsoft.com/office/drawing/2014/main" id="{1397CCB8-F672-1D40-B0E5-EA3FA60339D9}"/>
              </a:ext>
            </a:extLst>
          </p:cNvPr>
          <p:cNvSpPr/>
          <p:nvPr/>
        </p:nvSpPr>
        <p:spPr>
          <a:xfrm>
            <a:off x="1635102" y="135507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a:t>
            </a:r>
          </a:p>
        </p:txBody>
      </p:sp>
      <p:sp>
        <p:nvSpPr>
          <p:cNvPr id="8" name="Rounded Rectangle 7">
            <a:extLst>
              <a:ext uri="{FF2B5EF4-FFF2-40B4-BE49-F238E27FC236}">
                <a16:creationId xmlns:a16="http://schemas.microsoft.com/office/drawing/2014/main" id="{FD502A4C-5B0E-9F4A-8849-1AFD11F31A2A}"/>
              </a:ext>
            </a:extLst>
          </p:cNvPr>
          <p:cNvSpPr/>
          <p:nvPr/>
        </p:nvSpPr>
        <p:spPr>
          <a:xfrm>
            <a:off x="2877097" y="135507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a:t>
            </a:r>
          </a:p>
        </p:txBody>
      </p:sp>
      <p:sp>
        <p:nvSpPr>
          <p:cNvPr id="9" name="Rounded Rectangle 8">
            <a:extLst>
              <a:ext uri="{FF2B5EF4-FFF2-40B4-BE49-F238E27FC236}">
                <a16:creationId xmlns:a16="http://schemas.microsoft.com/office/drawing/2014/main" id="{47B1A094-561F-7D48-8C75-0221AB3CE64C}"/>
              </a:ext>
            </a:extLst>
          </p:cNvPr>
          <p:cNvSpPr/>
          <p:nvPr/>
        </p:nvSpPr>
        <p:spPr>
          <a:xfrm>
            <a:off x="4119091" y="135507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p>
        </p:txBody>
      </p:sp>
      <p:sp>
        <p:nvSpPr>
          <p:cNvPr id="10" name="Rounded Rectangle 9">
            <a:extLst>
              <a:ext uri="{FF2B5EF4-FFF2-40B4-BE49-F238E27FC236}">
                <a16:creationId xmlns:a16="http://schemas.microsoft.com/office/drawing/2014/main" id="{A2D56D53-9B33-BE4C-8FEC-37EF223FED27}"/>
              </a:ext>
            </a:extLst>
          </p:cNvPr>
          <p:cNvSpPr/>
          <p:nvPr/>
        </p:nvSpPr>
        <p:spPr>
          <a:xfrm>
            <a:off x="393107" y="2348430"/>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1" name="Rounded Rectangle 10">
            <a:extLst>
              <a:ext uri="{FF2B5EF4-FFF2-40B4-BE49-F238E27FC236}">
                <a16:creationId xmlns:a16="http://schemas.microsoft.com/office/drawing/2014/main" id="{28457CBC-61B9-1E4E-BFD3-2285536F559E}"/>
              </a:ext>
            </a:extLst>
          </p:cNvPr>
          <p:cNvSpPr/>
          <p:nvPr/>
        </p:nvSpPr>
        <p:spPr>
          <a:xfrm>
            <a:off x="1635102" y="2348430"/>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2" name="Rounded Rectangle 11">
            <a:extLst>
              <a:ext uri="{FF2B5EF4-FFF2-40B4-BE49-F238E27FC236}">
                <a16:creationId xmlns:a16="http://schemas.microsoft.com/office/drawing/2014/main" id="{D1434541-0E04-0B47-866E-662940998073}"/>
              </a:ext>
            </a:extLst>
          </p:cNvPr>
          <p:cNvSpPr/>
          <p:nvPr/>
        </p:nvSpPr>
        <p:spPr>
          <a:xfrm>
            <a:off x="2877097" y="2348430"/>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13" name="Rounded Rectangle 12">
            <a:extLst>
              <a:ext uri="{FF2B5EF4-FFF2-40B4-BE49-F238E27FC236}">
                <a16:creationId xmlns:a16="http://schemas.microsoft.com/office/drawing/2014/main" id="{6216EC71-38F2-F944-902E-3AE946C1CABF}"/>
              </a:ext>
            </a:extLst>
          </p:cNvPr>
          <p:cNvSpPr/>
          <p:nvPr/>
        </p:nvSpPr>
        <p:spPr>
          <a:xfrm>
            <a:off x="4119091" y="2348430"/>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a:t>
            </a:r>
          </a:p>
        </p:txBody>
      </p:sp>
      <p:sp>
        <p:nvSpPr>
          <p:cNvPr id="14" name="Rounded Rectangle 13">
            <a:extLst>
              <a:ext uri="{FF2B5EF4-FFF2-40B4-BE49-F238E27FC236}">
                <a16:creationId xmlns:a16="http://schemas.microsoft.com/office/drawing/2014/main" id="{CFC14D4F-8FA5-FE4C-B818-37B40C205440}"/>
              </a:ext>
            </a:extLst>
          </p:cNvPr>
          <p:cNvSpPr/>
          <p:nvPr/>
        </p:nvSpPr>
        <p:spPr>
          <a:xfrm>
            <a:off x="393107" y="334178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Rounded Rectangle 14">
            <a:extLst>
              <a:ext uri="{FF2B5EF4-FFF2-40B4-BE49-F238E27FC236}">
                <a16:creationId xmlns:a16="http://schemas.microsoft.com/office/drawing/2014/main" id="{611EFAFF-FF7C-A24D-AD64-D487074CDBB6}"/>
              </a:ext>
            </a:extLst>
          </p:cNvPr>
          <p:cNvSpPr/>
          <p:nvPr/>
        </p:nvSpPr>
        <p:spPr>
          <a:xfrm>
            <a:off x="1635102" y="334178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Rounded Rectangle 15">
            <a:extLst>
              <a:ext uri="{FF2B5EF4-FFF2-40B4-BE49-F238E27FC236}">
                <a16:creationId xmlns:a16="http://schemas.microsoft.com/office/drawing/2014/main" id="{BD7C706F-E792-5F48-80C3-559084DC4D6E}"/>
              </a:ext>
            </a:extLst>
          </p:cNvPr>
          <p:cNvSpPr/>
          <p:nvPr/>
        </p:nvSpPr>
        <p:spPr>
          <a:xfrm>
            <a:off x="2877097" y="334178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7" name="Rounded Rectangle 16">
            <a:extLst>
              <a:ext uri="{FF2B5EF4-FFF2-40B4-BE49-F238E27FC236}">
                <a16:creationId xmlns:a16="http://schemas.microsoft.com/office/drawing/2014/main" id="{25D0544C-0450-764E-A918-17E2CDA13185}"/>
              </a:ext>
            </a:extLst>
          </p:cNvPr>
          <p:cNvSpPr/>
          <p:nvPr/>
        </p:nvSpPr>
        <p:spPr>
          <a:xfrm>
            <a:off x="4119091" y="3341785"/>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8" name="Rounded Rectangle 17">
            <a:extLst>
              <a:ext uri="{FF2B5EF4-FFF2-40B4-BE49-F238E27FC236}">
                <a16:creationId xmlns:a16="http://schemas.microsoft.com/office/drawing/2014/main" id="{2B9F2F3C-4060-A348-A762-922DF5ED09F2}"/>
              </a:ext>
            </a:extLst>
          </p:cNvPr>
          <p:cNvSpPr/>
          <p:nvPr/>
        </p:nvSpPr>
        <p:spPr>
          <a:xfrm>
            <a:off x="393107" y="4335139"/>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9" name="Rounded Rectangle 18">
            <a:extLst>
              <a:ext uri="{FF2B5EF4-FFF2-40B4-BE49-F238E27FC236}">
                <a16:creationId xmlns:a16="http://schemas.microsoft.com/office/drawing/2014/main" id="{43831B28-2FC4-8544-9AE5-E518ECBB041F}"/>
              </a:ext>
            </a:extLst>
          </p:cNvPr>
          <p:cNvSpPr/>
          <p:nvPr/>
        </p:nvSpPr>
        <p:spPr>
          <a:xfrm>
            <a:off x="1635102" y="4335139"/>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0" name="Rounded Rectangle 19">
            <a:extLst>
              <a:ext uri="{FF2B5EF4-FFF2-40B4-BE49-F238E27FC236}">
                <a16:creationId xmlns:a16="http://schemas.microsoft.com/office/drawing/2014/main" id="{3849AA1A-31FD-9D49-A75F-40FD84B4EFF9}"/>
              </a:ext>
            </a:extLst>
          </p:cNvPr>
          <p:cNvSpPr/>
          <p:nvPr/>
        </p:nvSpPr>
        <p:spPr>
          <a:xfrm>
            <a:off x="2877097" y="4335139"/>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1" name="Rounded Rectangle 20">
            <a:extLst>
              <a:ext uri="{FF2B5EF4-FFF2-40B4-BE49-F238E27FC236}">
                <a16:creationId xmlns:a16="http://schemas.microsoft.com/office/drawing/2014/main" id="{0F4A5325-F8A0-E94F-9CAB-5D1CA7F0DC42}"/>
              </a:ext>
            </a:extLst>
          </p:cNvPr>
          <p:cNvSpPr/>
          <p:nvPr/>
        </p:nvSpPr>
        <p:spPr>
          <a:xfrm>
            <a:off x="4119091" y="4335139"/>
            <a:ext cx="510004" cy="510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3" name="Straight Connector 22">
            <a:extLst>
              <a:ext uri="{FF2B5EF4-FFF2-40B4-BE49-F238E27FC236}">
                <a16:creationId xmlns:a16="http://schemas.microsoft.com/office/drawing/2014/main" id="{1D69AD7F-DD26-2C4F-83AB-50F10892686C}"/>
              </a:ext>
            </a:extLst>
          </p:cNvPr>
          <p:cNvCxnSpPr>
            <a:cxnSpLocks/>
            <a:stCxn id="18" idx="3"/>
            <a:endCxn id="19" idx="1"/>
          </p:cNvCxnSpPr>
          <p:nvPr/>
        </p:nvCxnSpPr>
        <p:spPr>
          <a:xfrm>
            <a:off x="903111" y="4590141"/>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96C0BE-06C3-B74F-A445-B86614D1816B}"/>
              </a:ext>
            </a:extLst>
          </p:cNvPr>
          <p:cNvCxnSpPr>
            <a:cxnSpLocks/>
          </p:cNvCxnSpPr>
          <p:nvPr/>
        </p:nvCxnSpPr>
        <p:spPr>
          <a:xfrm>
            <a:off x="2145106" y="4595429"/>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C961BA-43C0-B04A-91E4-62CE6DE7A0F3}"/>
              </a:ext>
            </a:extLst>
          </p:cNvPr>
          <p:cNvCxnSpPr>
            <a:cxnSpLocks/>
          </p:cNvCxnSpPr>
          <p:nvPr/>
        </p:nvCxnSpPr>
        <p:spPr>
          <a:xfrm>
            <a:off x="3402552" y="4590141"/>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434F73A-3B06-E540-A2E0-232641FF5DF1}"/>
              </a:ext>
            </a:extLst>
          </p:cNvPr>
          <p:cNvCxnSpPr>
            <a:cxnSpLocks/>
          </p:cNvCxnSpPr>
          <p:nvPr/>
        </p:nvCxnSpPr>
        <p:spPr>
          <a:xfrm>
            <a:off x="903111" y="3596787"/>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91EAE33-E9D1-AE46-B8EB-EC6C5A6CE1D6}"/>
              </a:ext>
            </a:extLst>
          </p:cNvPr>
          <p:cNvCxnSpPr>
            <a:cxnSpLocks/>
          </p:cNvCxnSpPr>
          <p:nvPr/>
        </p:nvCxnSpPr>
        <p:spPr>
          <a:xfrm>
            <a:off x="2145106" y="3596787"/>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4E8DE6-B269-F141-9C0E-17907E659245}"/>
              </a:ext>
            </a:extLst>
          </p:cNvPr>
          <p:cNvCxnSpPr>
            <a:cxnSpLocks/>
          </p:cNvCxnSpPr>
          <p:nvPr/>
        </p:nvCxnSpPr>
        <p:spPr>
          <a:xfrm>
            <a:off x="3372253" y="3596787"/>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8FAF22-5806-A84D-8093-D46E3D32EB58}"/>
              </a:ext>
            </a:extLst>
          </p:cNvPr>
          <p:cNvCxnSpPr>
            <a:cxnSpLocks/>
          </p:cNvCxnSpPr>
          <p:nvPr/>
        </p:nvCxnSpPr>
        <p:spPr>
          <a:xfrm>
            <a:off x="903111" y="2603432"/>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168663-BA70-6840-AFED-BA081A5ACF3A}"/>
              </a:ext>
            </a:extLst>
          </p:cNvPr>
          <p:cNvCxnSpPr>
            <a:cxnSpLocks/>
          </p:cNvCxnSpPr>
          <p:nvPr/>
        </p:nvCxnSpPr>
        <p:spPr>
          <a:xfrm>
            <a:off x="2190271" y="2603432"/>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56231E-28A2-7C45-BEEE-A2F184BF9D85}"/>
              </a:ext>
            </a:extLst>
          </p:cNvPr>
          <p:cNvCxnSpPr>
            <a:cxnSpLocks/>
          </p:cNvCxnSpPr>
          <p:nvPr/>
        </p:nvCxnSpPr>
        <p:spPr>
          <a:xfrm>
            <a:off x="3420169" y="2605047"/>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65233-7807-D84F-9279-151BF4EF9126}"/>
              </a:ext>
            </a:extLst>
          </p:cNvPr>
          <p:cNvCxnSpPr>
            <a:cxnSpLocks/>
          </p:cNvCxnSpPr>
          <p:nvPr/>
        </p:nvCxnSpPr>
        <p:spPr>
          <a:xfrm>
            <a:off x="890262" y="1610077"/>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25D6F-EF0F-204E-B32F-207CF62AAC65}"/>
              </a:ext>
            </a:extLst>
          </p:cNvPr>
          <p:cNvCxnSpPr>
            <a:cxnSpLocks/>
          </p:cNvCxnSpPr>
          <p:nvPr/>
        </p:nvCxnSpPr>
        <p:spPr>
          <a:xfrm>
            <a:off x="2145105" y="1598838"/>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2427F95-C671-6045-9FE0-1B121D375BA6}"/>
              </a:ext>
            </a:extLst>
          </p:cNvPr>
          <p:cNvCxnSpPr>
            <a:cxnSpLocks/>
          </p:cNvCxnSpPr>
          <p:nvPr/>
        </p:nvCxnSpPr>
        <p:spPr>
          <a:xfrm>
            <a:off x="3387101" y="1598838"/>
            <a:ext cx="731991" cy="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BD4B27-4864-BA48-A013-12320079F453}"/>
              </a:ext>
            </a:extLst>
          </p:cNvPr>
          <p:cNvCxnSpPr>
            <a:cxnSpLocks/>
          </p:cNvCxnSpPr>
          <p:nvPr/>
        </p:nvCxnSpPr>
        <p:spPr>
          <a:xfrm flipV="1">
            <a:off x="4386946" y="385178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11660D-2C88-CC4E-80D8-1BB5B891D680}"/>
              </a:ext>
            </a:extLst>
          </p:cNvPr>
          <p:cNvCxnSpPr>
            <a:cxnSpLocks/>
          </p:cNvCxnSpPr>
          <p:nvPr/>
        </p:nvCxnSpPr>
        <p:spPr>
          <a:xfrm flipV="1">
            <a:off x="3132099" y="385178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F834B02-96C7-704B-8F04-11DADBA1B582}"/>
              </a:ext>
            </a:extLst>
          </p:cNvPr>
          <p:cNvCxnSpPr>
            <a:cxnSpLocks/>
          </p:cNvCxnSpPr>
          <p:nvPr/>
        </p:nvCxnSpPr>
        <p:spPr>
          <a:xfrm flipV="1">
            <a:off x="1890104" y="385178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6589B2-B228-DE49-9589-BABC6598BCD6}"/>
              </a:ext>
            </a:extLst>
          </p:cNvPr>
          <p:cNvCxnSpPr>
            <a:cxnSpLocks/>
          </p:cNvCxnSpPr>
          <p:nvPr/>
        </p:nvCxnSpPr>
        <p:spPr>
          <a:xfrm flipV="1">
            <a:off x="668842" y="385178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50AFB8-A56E-D74B-89B5-6C2A9C49C5BC}"/>
              </a:ext>
            </a:extLst>
          </p:cNvPr>
          <p:cNvCxnSpPr>
            <a:cxnSpLocks/>
          </p:cNvCxnSpPr>
          <p:nvPr/>
        </p:nvCxnSpPr>
        <p:spPr>
          <a:xfrm flipV="1">
            <a:off x="648109" y="2858434"/>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7F0BDC-3AD8-D44C-9757-23504DC2572C}"/>
              </a:ext>
            </a:extLst>
          </p:cNvPr>
          <p:cNvCxnSpPr>
            <a:cxnSpLocks/>
          </p:cNvCxnSpPr>
          <p:nvPr/>
        </p:nvCxnSpPr>
        <p:spPr>
          <a:xfrm flipV="1">
            <a:off x="1924765" y="2858434"/>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40F1B2-3F55-CD43-B596-AB4B412290B5}"/>
              </a:ext>
            </a:extLst>
          </p:cNvPr>
          <p:cNvCxnSpPr>
            <a:cxnSpLocks/>
          </p:cNvCxnSpPr>
          <p:nvPr/>
        </p:nvCxnSpPr>
        <p:spPr>
          <a:xfrm flipV="1">
            <a:off x="3132099" y="2858434"/>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B1D1515-3FB1-B148-A472-19B54FD4BE83}"/>
              </a:ext>
            </a:extLst>
          </p:cNvPr>
          <p:cNvCxnSpPr>
            <a:cxnSpLocks/>
          </p:cNvCxnSpPr>
          <p:nvPr/>
        </p:nvCxnSpPr>
        <p:spPr>
          <a:xfrm flipV="1">
            <a:off x="4386946" y="2858434"/>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7B4BA1-576C-4242-AF66-EE2D880DBC92}"/>
              </a:ext>
            </a:extLst>
          </p:cNvPr>
          <p:cNvCxnSpPr>
            <a:cxnSpLocks/>
          </p:cNvCxnSpPr>
          <p:nvPr/>
        </p:nvCxnSpPr>
        <p:spPr>
          <a:xfrm flipV="1">
            <a:off x="4386946" y="186507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A678606-BE89-744B-8A9C-8252D18A4F8E}"/>
              </a:ext>
            </a:extLst>
          </p:cNvPr>
          <p:cNvCxnSpPr>
            <a:cxnSpLocks/>
          </p:cNvCxnSpPr>
          <p:nvPr/>
        </p:nvCxnSpPr>
        <p:spPr>
          <a:xfrm flipV="1">
            <a:off x="3132099" y="186507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09D317-C453-DF4F-BF24-770B80E5FC37}"/>
              </a:ext>
            </a:extLst>
          </p:cNvPr>
          <p:cNvCxnSpPr>
            <a:cxnSpLocks/>
          </p:cNvCxnSpPr>
          <p:nvPr/>
        </p:nvCxnSpPr>
        <p:spPr>
          <a:xfrm flipV="1">
            <a:off x="1920553" y="186507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2FB65E-A7CC-924D-9015-99E7FBB31AD6}"/>
              </a:ext>
            </a:extLst>
          </p:cNvPr>
          <p:cNvCxnSpPr>
            <a:cxnSpLocks/>
          </p:cNvCxnSpPr>
          <p:nvPr/>
        </p:nvCxnSpPr>
        <p:spPr>
          <a:xfrm flipV="1">
            <a:off x="648109" y="1865079"/>
            <a:ext cx="0" cy="483350"/>
          </a:xfrm>
          <a:prstGeom prst="line">
            <a:avLst/>
          </a:prstGeom>
          <a:ln w="63500" cap="sq">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BB2949F-92B2-CC46-AADD-5116103317B8}"/>
              </a:ext>
            </a:extLst>
          </p:cNvPr>
          <p:cNvSpPr txBox="1"/>
          <p:nvPr/>
        </p:nvSpPr>
        <p:spPr>
          <a:xfrm>
            <a:off x="5249544" y="3328345"/>
            <a:ext cx="3284041" cy="369332"/>
          </a:xfrm>
          <a:prstGeom prst="rect">
            <a:avLst/>
          </a:prstGeom>
          <a:noFill/>
        </p:spPr>
        <p:txBody>
          <a:bodyPr wrap="none" rtlCol="0">
            <a:spAutoFit/>
          </a:bodyPr>
          <a:lstStyle/>
          <a:p>
            <a:r>
              <a:rPr lang="en-US" dirty="0"/>
              <a:t>Number of Irregular Topology:</a:t>
            </a:r>
          </a:p>
        </p:txBody>
      </p:sp>
      <p:sp>
        <p:nvSpPr>
          <p:cNvPr id="51" name="TextBox 50">
            <a:extLst>
              <a:ext uri="{FF2B5EF4-FFF2-40B4-BE49-F238E27FC236}">
                <a16:creationId xmlns:a16="http://schemas.microsoft.com/office/drawing/2014/main" id="{614CD674-7A45-E04C-8647-68853652BC37}"/>
              </a:ext>
            </a:extLst>
          </p:cNvPr>
          <p:cNvSpPr txBox="1"/>
          <p:nvPr/>
        </p:nvSpPr>
        <p:spPr>
          <a:xfrm>
            <a:off x="5249543" y="2510096"/>
            <a:ext cx="1914307" cy="369332"/>
          </a:xfrm>
          <a:prstGeom prst="rect">
            <a:avLst/>
          </a:prstGeom>
          <a:noFill/>
        </p:spPr>
        <p:txBody>
          <a:bodyPr wrap="none" rtlCol="0">
            <a:spAutoFit/>
          </a:bodyPr>
          <a:lstStyle/>
          <a:p>
            <a:r>
              <a:rPr lang="en-US" dirty="0"/>
              <a:t>Size of topology:</a:t>
            </a:r>
          </a:p>
        </p:txBody>
      </p:sp>
      <p:sp>
        <p:nvSpPr>
          <p:cNvPr id="52" name="TextBox 51">
            <a:extLst>
              <a:ext uri="{FF2B5EF4-FFF2-40B4-BE49-F238E27FC236}">
                <a16:creationId xmlns:a16="http://schemas.microsoft.com/office/drawing/2014/main" id="{1FC5DA21-15AA-2743-B3C4-C05497657851}"/>
              </a:ext>
            </a:extLst>
          </p:cNvPr>
          <p:cNvSpPr txBox="1"/>
          <p:nvPr/>
        </p:nvSpPr>
        <p:spPr>
          <a:xfrm>
            <a:off x="5249543" y="2919220"/>
            <a:ext cx="2866490" cy="369332"/>
          </a:xfrm>
          <a:prstGeom prst="rect">
            <a:avLst/>
          </a:prstGeom>
          <a:noFill/>
        </p:spPr>
        <p:txBody>
          <a:bodyPr wrap="none" rtlCol="0">
            <a:spAutoFit/>
          </a:bodyPr>
          <a:lstStyle/>
          <a:p>
            <a:r>
              <a:rPr lang="en-US" dirty="0"/>
              <a:t>Number of links removed:</a:t>
            </a:r>
          </a:p>
        </p:txBody>
      </p:sp>
      <p:sp>
        <p:nvSpPr>
          <p:cNvPr id="53" name="TextBox 52">
            <a:extLst>
              <a:ext uri="{FF2B5EF4-FFF2-40B4-BE49-F238E27FC236}">
                <a16:creationId xmlns:a16="http://schemas.microsoft.com/office/drawing/2014/main" id="{010298C5-D035-4148-A3B1-9CE4C50B7F4F}"/>
              </a:ext>
            </a:extLst>
          </p:cNvPr>
          <p:cNvSpPr txBox="1"/>
          <p:nvPr/>
        </p:nvSpPr>
        <p:spPr>
          <a:xfrm>
            <a:off x="2430572" y="5265617"/>
            <a:ext cx="7330853" cy="646331"/>
          </a:xfrm>
          <a:prstGeom prst="rect">
            <a:avLst/>
          </a:prstGeom>
          <a:noFill/>
        </p:spPr>
        <p:txBody>
          <a:bodyPr wrap="none" rtlCol="0">
            <a:spAutoFit/>
          </a:bodyPr>
          <a:lstStyle/>
          <a:p>
            <a:r>
              <a:rPr lang="en-US" dirty="0"/>
              <a:t>Currently ITG assumes baseline Mesh topology as the starting point.</a:t>
            </a:r>
          </a:p>
          <a:p>
            <a:r>
              <a:rPr lang="en-US" dirty="0"/>
              <a:t>This can be modified in the code.</a:t>
            </a:r>
          </a:p>
        </p:txBody>
      </p:sp>
      <p:sp>
        <p:nvSpPr>
          <p:cNvPr id="54" name="TextBox 53">
            <a:extLst>
              <a:ext uri="{FF2B5EF4-FFF2-40B4-BE49-F238E27FC236}">
                <a16:creationId xmlns:a16="http://schemas.microsoft.com/office/drawing/2014/main" id="{F5B3DAB8-6723-459E-8053-3A4918D0B8E0}"/>
              </a:ext>
            </a:extLst>
          </p:cNvPr>
          <p:cNvSpPr txBox="1"/>
          <p:nvPr/>
        </p:nvSpPr>
        <p:spPr>
          <a:xfrm>
            <a:off x="8771866" y="2487836"/>
            <a:ext cx="428322" cy="369332"/>
          </a:xfrm>
          <a:prstGeom prst="rect">
            <a:avLst/>
          </a:prstGeom>
          <a:noFill/>
        </p:spPr>
        <p:txBody>
          <a:bodyPr wrap="none" rtlCol="0">
            <a:spAutoFit/>
          </a:bodyPr>
          <a:lstStyle/>
          <a:p>
            <a:r>
              <a:rPr lang="en-US" dirty="0"/>
              <a:t>16</a:t>
            </a:r>
          </a:p>
        </p:txBody>
      </p:sp>
      <p:sp>
        <p:nvSpPr>
          <p:cNvPr id="55" name="TextBox 54">
            <a:extLst>
              <a:ext uri="{FF2B5EF4-FFF2-40B4-BE49-F238E27FC236}">
                <a16:creationId xmlns:a16="http://schemas.microsoft.com/office/drawing/2014/main" id="{5CE05C04-B12B-4232-B955-9B4757AF9622}"/>
              </a:ext>
            </a:extLst>
          </p:cNvPr>
          <p:cNvSpPr txBox="1"/>
          <p:nvPr/>
        </p:nvSpPr>
        <p:spPr>
          <a:xfrm>
            <a:off x="8790702" y="2927912"/>
            <a:ext cx="306494" cy="369332"/>
          </a:xfrm>
          <a:prstGeom prst="rect">
            <a:avLst/>
          </a:prstGeom>
          <a:noFill/>
        </p:spPr>
        <p:txBody>
          <a:bodyPr wrap="none" rtlCol="0">
            <a:spAutoFit/>
          </a:bodyPr>
          <a:lstStyle/>
          <a:p>
            <a:r>
              <a:rPr lang="en-US" dirty="0"/>
              <a:t>2</a:t>
            </a:r>
          </a:p>
        </p:txBody>
      </p:sp>
      <p:sp>
        <p:nvSpPr>
          <p:cNvPr id="56" name="TextBox 55">
            <a:extLst>
              <a:ext uri="{FF2B5EF4-FFF2-40B4-BE49-F238E27FC236}">
                <a16:creationId xmlns:a16="http://schemas.microsoft.com/office/drawing/2014/main" id="{C5A2A21F-365F-4365-98F9-6EDC5B8CA4DE}"/>
              </a:ext>
            </a:extLst>
          </p:cNvPr>
          <p:cNvSpPr txBox="1"/>
          <p:nvPr/>
        </p:nvSpPr>
        <p:spPr>
          <a:xfrm>
            <a:off x="8819812" y="3357715"/>
            <a:ext cx="306494" cy="369332"/>
          </a:xfrm>
          <a:prstGeom prst="rect">
            <a:avLst/>
          </a:prstGeom>
          <a:noFill/>
        </p:spPr>
        <p:txBody>
          <a:bodyPr wrap="none" rtlCol="0">
            <a:spAutoFit/>
          </a:bodyPr>
          <a:lstStyle/>
          <a:p>
            <a:r>
              <a:rPr lang="en-US" dirty="0"/>
              <a:t>2</a:t>
            </a:r>
          </a:p>
        </p:txBody>
      </p:sp>
      <p:sp>
        <p:nvSpPr>
          <p:cNvPr id="57" name="TextBox 56">
            <a:extLst>
              <a:ext uri="{FF2B5EF4-FFF2-40B4-BE49-F238E27FC236}">
                <a16:creationId xmlns:a16="http://schemas.microsoft.com/office/drawing/2014/main" id="{6B79974F-8CE4-491A-8F97-709AC4737583}"/>
              </a:ext>
            </a:extLst>
          </p:cNvPr>
          <p:cNvSpPr txBox="1"/>
          <p:nvPr/>
        </p:nvSpPr>
        <p:spPr>
          <a:xfrm>
            <a:off x="8784195" y="2936132"/>
            <a:ext cx="306494" cy="369332"/>
          </a:xfrm>
          <a:prstGeom prst="rect">
            <a:avLst/>
          </a:prstGeom>
          <a:noFill/>
        </p:spPr>
        <p:txBody>
          <a:bodyPr wrap="none" rtlCol="0">
            <a:spAutoFit/>
          </a:bodyPr>
          <a:lstStyle/>
          <a:p>
            <a:r>
              <a:rPr lang="en-US" dirty="0"/>
              <a:t>4</a:t>
            </a:r>
          </a:p>
        </p:txBody>
      </p:sp>
      <p:sp>
        <p:nvSpPr>
          <p:cNvPr id="58" name="TextBox 57">
            <a:extLst>
              <a:ext uri="{FF2B5EF4-FFF2-40B4-BE49-F238E27FC236}">
                <a16:creationId xmlns:a16="http://schemas.microsoft.com/office/drawing/2014/main" id="{684AAD26-D72A-4916-AA89-7A134D3B8D11}"/>
              </a:ext>
            </a:extLst>
          </p:cNvPr>
          <p:cNvSpPr txBox="1"/>
          <p:nvPr/>
        </p:nvSpPr>
        <p:spPr>
          <a:xfrm>
            <a:off x="8813305" y="3365935"/>
            <a:ext cx="306494"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34039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3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4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3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4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26"/>
                                        </p:tgtEl>
                                      </p:cBhvr>
                                    </p:animEffect>
                                    <p:set>
                                      <p:cBhvr>
                                        <p:cTn id="159" dur="1" fill="hold">
                                          <p:stCondLst>
                                            <p:cond delay="499"/>
                                          </p:stCondLst>
                                        </p:cTn>
                                        <p:tgtEl>
                                          <p:spTgt spid="26"/>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7"/>
                                        </p:tgtEl>
                                      </p:cBhvr>
                                    </p:animEffect>
                                    <p:set>
                                      <p:cBhvr>
                                        <p:cTn id="162" dur="1" fill="hold">
                                          <p:stCondLst>
                                            <p:cond delay="499"/>
                                          </p:stCondLst>
                                        </p:cTn>
                                        <p:tgtEl>
                                          <p:spTgt spid="2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6"/>
                                        </p:tgtEl>
                                        <p:attrNameLst>
                                          <p:attrName>style.visibility</p:attrName>
                                        </p:attrNameLst>
                                      </p:cBhvr>
                                      <p:to>
                                        <p:strVal val="visible"/>
                                      </p:to>
                                    </p:set>
                                    <p:animEffect transition="in" filter="fade">
                                      <p:cBhvr>
                                        <p:cTn id="167" dur="500"/>
                                        <p:tgtEl>
                                          <p:spTgt spid="26"/>
                                        </p:tgtEl>
                                      </p:cBhvr>
                                    </p:animEffect>
                                  </p:childTnLst>
                                </p:cTn>
                              </p:par>
                              <p:par>
                                <p:cTn id="168" presetID="10" presetClass="exit" presetSubtype="0" fill="hold" nodeType="withEffect">
                                  <p:stCondLst>
                                    <p:cond delay="0"/>
                                  </p:stCondLst>
                                  <p:childTnLst>
                                    <p:animEffect transition="out" filter="fade">
                                      <p:cBhvr>
                                        <p:cTn id="169" dur="500"/>
                                        <p:tgtEl>
                                          <p:spTgt spid="45"/>
                                        </p:tgtEl>
                                      </p:cBhvr>
                                    </p:animEffect>
                                    <p:set>
                                      <p:cBhvr>
                                        <p:cTn id="170" dur="1" fill="hold">
                                          <p:stCondLst>
                                            <p:cond delay="499"/>
                                          </p:stCondLst>
                                        </p:cTn>
                                        <p:tgtEl>
                                          <p:spTgt spid="4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55"/>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56"/>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fade">
                                      <p:cBhvr>
                                        <p:cTn id="179" dur="500"/>
                                        <p:tgtEl>
                                          <p:spTgt spid="45"/>
                                        </p:tgtEl>
                                      </p:cBhvr>
                                    </p:animEffect>
                                  </p:childTnLst>
                                </p:cTn>
                              </p:par>
                              <p:par>
                                <p:cTn id="180" presetID="10" presetClass="entr" presetSubtype="0" fill="hold" nodeType="withEffect">
                                  <p:stCondLst>
                                    <p:cond delay="0"/>
                                  </p:stCondLst>
                                  <p:childTnLst>
                                    <p:set>
                                      <p:cBhvr>
                                        <p:cTn id="181" dur="1" fill="hold">
                                          <p:stCondLst>
                                            <p:cond delay="0"/>
                                          </p:stCondLst>
                                        </p:cTn>
                                        <p:tgtEl>
                                          <p:spTgt spid="27"/>
                                        </p:tgtEl>
                                        <p:attrNameLst>
                                          <p:attrName>style.visibility</p:attrName>
                                        </p:attrNameLst>
                                      </p:cBhvr>
                                      <p:to>
                                        <p:strVal val="visible"/>
                                      </p:to>
                                    </p:set>
                                    <p:animEffect transition="in" filter="fade">
                                      <p:cBhvr>
                                        <p:cTn id="182" dur="500"/>
                                        <p:tgtEl>
                                          <p:spTgt spid="27"/>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7"/>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5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44"/>
                                        </p:tgtEl>
                                      </p:cBhvr>
                                    </p:animEffect>
                                    <p:set>
                                      <p:cBhvr>
                                        <p:cTn id="193" dur="1" fill="hold">
                                          <p:stCondLst>
                                            <p:cond delay="499"/>
                                          </p:stCondLst>
                                        </p:cTn>
                                        <p:tgtEl>
                                          <p:spTgt spid="44"/>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4"/>
                                        </p:tgtEl>
                                      </p:cBhvr>
                                    </p:animEffect>
                                    <p:set>
                                      <p:cBhvr>
                                        <p:cTn id="196" dur="1" fill="hold">
                                          <p:stCondLst>
                                            <p:cond delay="499"/>
                                          </p:stCondLst>
                                        </p:cTn>
                                        <p:tgtEl>
                                          <p:spTgt spid="34"/>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5"/>
                                        </p:tgtEl>
                                      </p:cBhvr>
                                    </p:animEffect>
                                    <p:set>
                                      <p:cBhvr>
                                        <p:cTn id="199" dur="1" fill="hold">
                                          <p:stCondLst>
                                            <p:cond delay="499"/>
                                          </p:stCondLst>
                                        </p:cTn>
                                        <p:tgtEl>
                                          <p:spTgt spid="3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6"/>
                                        </p:tgtEl>
                                      </p:cBhvr>
                                    </p:animEffect>
                                    <p:set>
                                      <p:cBhvr>
                                        <p:cTn id="202" dur="1" fill="hold">
                                          <p:stCondLst>
                                            <p:cond delay="499"/>
                                          </p:stCondLst>
                                        </p:cTn>
                                        <p:tgtEl>
                                          <p:spTgt spid="3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500"/>
                                        <p:tgtEl>
                                          <p:spTgt spid="44"/>
                                        </p:tgtEl>
                                      </p:cBhvr>
                                    </p:animEffect>
                                  </p:childTnLst>
                                </p:cTn>
                              </p:par>
                              <p:par>
                                <p:cTn id="208" presetID="10" presetClass="exit" presetSubtype="0" fill="hold" nodeType="withEffect">
                                  <p:stCondLst>
                                    <p:cond delay="0"/>
                                  </p:stCondLst>
                                  <p:childTnLst>
                                    <p:animEffect transition="out" filter="fade">
                                      <p:cBhvr>
                                        <p:cTn id="209" dur="500"/>
                                        <p:tgtEl>
                                          <p:spTgt spid="45"/>
                                        </p:tgtEl>
                                      </p:cBhvr>
                                    </p:animEffect>
                                    <p:set>
                                      <p:cBhvr>
                                        <p:cTn id="210" dur="1" fill="hold">
                                          <p:stCondLst>
                                            <p:cond delay="499"/>
                                          </p:stCondLst>
                                        </p:cTn>
                                        <p:tgtEl>
                                          <p:spTgt spid="45"/>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nodeType="clickEffect">
                                  <p:stCondLst>
                                    <p:cond delay="0"/>
                                  </p:stCondLst>
                                  <p:childTnLst>
                                    <p:set>
                                      <p:cBhvr>
                                        <p:cTn id="214" dur="1" fill="hold">
                                          <p:stCondLst>
                                            <p:cond delay="0"/>
                                          </p:stCondLst>
                                        </p:cTn>
                                        <p:tgtEl>
                                          <p:spTgt spid="45"/>
                                        </p:tgtEl>
                                        <p:attrNameLst>
                                          <p:attrName>style.visibility</p:attrName>
                                        </p:attrNameLst>
                                      </p:cBhvr>
                                      <p:to>
                                        <p:strVal val="visible"/>
                                      </p:to>
                                    </p:set>
                                    <p:animEffect transition="in" filter="fade">
                                      <p:cBhvr>
                                        <p:cTn id="215" dur="500"/>
                                        <p:tgtEl>
                                          <p:spTgt spid="45"/>
                                        </p:tgtEl>
                                      </p:cBhvr>
                                    </p:animEffect>
                                  </p:childTnLst>
                                </p:cTn>
                              </p:par>
                              <p:par>
                                <p:cTn id="216" presetID="10" presetClass="exit" presetSubtype="0" fill="hold" nodeType="withEffect">
                                  <p:stCondLst>
                                    <p:cond delay="0"/>
                                  </p:stCondLst>
                                  <p:childTnLst>
                                    <p:animEffect transition="out" filter="fade">
                                      <p:cBhvr>
                                        <p:cTn id="217" dur="500"/>
                                        <p:tgtEl>
                                          <p:spTgt spid="42"/>
                                        </p:tgtEl>
                                      </p:cBhvr>
                                    </p:animEffect>
                                    <p:set>
                                      <p:cBhvr>
                                        <p:cTn id="218" dur="1" fill="hold">
                                          <p:stCondLst>
                                            <p:cond delay="499"/>
                                          </p:stCondLst>
                                        </p:cTn>
                                        <p:tgtEl>
                                          <p:spTgt spid="42"/>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42"/>
                                        </p:tgtEl>
                                        <p:attrNameLst>
                                          <p:attrName>style.visibility</p:attrName>
                                        </p:attrNameLst>
                                      </p:cBhvr>
                                      <p:to>
                                        <p:strVal val="visible"/>
                                      </p:to>
                                    </p:set>
                                    <p:animEffect transition="in" filter="fade">
                                      <p:cBhvr>
                                        <p:cTn id="223" dur="500"/>
                                        <p:tgtEl>
                                          <p:spTgt spid="42"/>
                                        </p:tgtEl>
                                      </p:cBhvr>
                                    </p:animEffect>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50" grpId="0"/>
      <p:bldP spid="51" grpId="0"/>
      <p:bldP spid="52" grpId="0"/>
      <p:bldP spid="53" grpId="0"/>
      <p:bldP spid="54" grpId="0"/>
      <p:bldP spid="55" grpId="0"/>
      <p:bldP spid="55" grpId="1"/>
      <p:bldP spid="56" grpId="0"/>
      <p:bldP spid="56" grpId="1"/>
      <p:bldP spid="57" grpId="0"/>
      <p:bldP spid="5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C10AE9-CC27-DF40-A029-FCC5535542B5}"/>
              </a:ext>
            </a:extLst>
          </p:cNvPr>
          <p:cNvSpPr/>
          <p:nvPr/>
        </p:nvSpPr>
        <p:spPr>
          <a:xfrm>
            <a:off x="1547395" y="1585197"/>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3" name="Rounded Rectangle 2">
            <a:extLst>
              <a:ext uri="{FF2B5EF4-FFF2-40B4-BE49-F238E27FC236}">
                <a16:creationId xmlns:a16="http://schemas.microsoft.com/office/drawing/2014/main" id="{83AE43B4-ACE5-8146-B5C3-DA2FB788F018}"/>
              </a:ext>
            </a:extLst>
          </p:cNvPr>
          <p:cNvSpPr/>
          <p:nvPr/>
        </p:nvSpPr>
        <p:spPr>
          <a:xfrm>
            <a:off x="4288137" y="158519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 name="Rounded Rectangle 3">
            <a:extLst>
              <a:ext uri="{FF2B5EF4-FFF2-40B4-BE49-F238E27FC236}">
                <a16:creationId xmlns:a16="http://schemas.microsoft.com/office/drawing/2014/main" id="{82F77F2C-0015-6B4F-AEEE-1BAB182F41E8}"/>
              </a:ext>
            </a:extLst>
          </p:cNvPr>
          <p:cNvSpPr/>
          <p:nvPr/>
        </p:nvSpPr>
        <p:spPr>
          <a:xfrm>
            <a:off x="7028880" y="158519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 name="Rounded Rectangle 4">
            <a:extLst>
              <a:ext uri="{FF2B5EF4-FFF2-40B4-BE49-F238E27FC236}">
                <a16:creationId xmlns:a16="http://schemas.microsoft.com/office/drawing/2014/main" id="{47E72BDA-F0E0-1E48-B8DE-383D908A4E72}"/>
              </a:ext>
            </a:extLst>
          </p:cNvPr>
          <p:cNvSpPr/>
          <p:nvPr/>
        </p:nvSpPr>
        <p:spPr>
          <a:xfrm>
            <a:off x="9769622" y="158519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 name="Rounded Rectangle 5">
            <a:extLst>
              <a:ext uri="{FF2B5EF4-FFF2-40B4-BE49-F238E27FC236}">
                <a16:creationId xmlns:a16="http://schemas.microsoft.com/office/drawing/2014/main" id="{D56C7B79-6943-4B48-92B7-21B5B10B6CC4}"/>
              </a:ext>
            </a:extLst>
          </p:cNvPr>
          <p:cNvSpPr/>
          <p:nvPr/>
        </p:nvSpPr>
        <p:spPr>
          <a:xfrm>
            <a:off x="1552310" y="2887971"/>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Rounded Rectangle 6">
            <a:extLst>
              <a:ext uri="{FF2B5EF4-FFF2-40B4-BE49-F238E27FC236}">
                <a16:creationId xmlns:a16="http://schemas.microsoft.com/office/drawing/2014/main" id="{21FDC460-6A8A-D845-9BEE-A9501062E7A7}"/>
              </a:ext>
            </a:extLst>
          </p:cNvPr>
          <p:cNvSpPr/>
          <p:nvPr/>
        </p:nvSpPr>
        <p:spPr>
          <a:xfrm>
            <a:off x="4293052" y="2887969"/>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8" name="Rounded Rectangle 7">
            <a:extLst>
              <a:ext uri="{FF2B5EF4-FFF2-40B4-BE49-F238E27FC236}">
                <a16:creationId xmlns:a16="http://schemas.microsoft.com/office/drawing/2014/main" id="{B3189CF2-F307-7545-9283-C77DD85B0014}"/>
              </a:ext>
            </a:extLst>
          </p:cNvPr>
          <p:cNvSpPr/>
          <p:nvPr/>
        </p:nvSpPr>
        <p:spPr>
          <a:xfrm>
            <a:off x="7033795" y="2887970"/>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9" name="Rounded Rectangle 8">
            <a:extLst>
              <a:ext uri="{FF2B5EF4-FFF2-40B4-BE49-F238E27FC236}">
                <a16:creationId xmlns:a16="http://schemas.microsoft.com/office/drawing/2014/main" id="{B6D85924-C364-774B-898B-6890083ED614}"/>
              </a:ext>
            </a:extLst>
          </p:cNvPr>
          <p:cNvSpPr/>
          <p:nvPr/>
        </p:nvSpPr>
        <p:spPr>
          <a:xfrm>
            <a:off x="9774537" y="2887968"/>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0" name="Rounded Rectangle 9">
            <a:extLst>
              <a:ext uri="{FF2B5EF4-FFF2-40B4-BE49-F238E27FC236}">
                <a16:creationId xmlns:a16="http://schemas.microsoft.com/office/drawing/2014/main" id="{53B78B5F-B75E-3640-91B3-2E04FB566A9A}"/>
              </a:ext>
            </a:extLst>
          </p:cNvPr>
          <p:cNvSpPr/>
          <p:nvPr/>
        </p:nvSpPr>
        <p:spPr>
          <a:xfrm>
            <a:off x="1557226" y="4249737"/>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1" name="Rounded Rectangle 10">
            <a:extLst>
              <a:ext uri="{FF2B5EF4-FFF2-40B4-BE49-F238E27FC236}">
                <a16:creationId xmlns:a16="http://schemas.microsoft.com/office/drawing/2014/main" id="{3A6F383A-A10C-894C-8E78-79C9306A1959}"/>
              </a:ext>
            </a:extLst>
          </p:cNvPr>
          <p:cNvSpPr/>
          <p:nvPr/>
        </p:nvSpPr>
        <p:spPr>
          <a:xfrm>
            <a:off x="4297968" y="424973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2" name="Rounded Rectangle 11">
            <a:extLst>
              <a:ext uri="{FF2B5EF4-FFF2-40B4-BE49-F238E27FC236}">
                <a16:creationId xmlns:a16="http://schemas.microsoft.com/office/drawing/2014/main" id="{04269D26-0231-1143-89C5-B8BAF2219F00}"/>
              </a:ext>
            </a:extLst>
          </p:cNvPr>
          <p:cNvSpPr/>
          <p:nvPr/>
        </p:nvSpPr>
        <p:spPr>
          <a:xfrm>
            <a:off x="7038711" y="424973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13" name="Rounded Rectangle 12">
            <a:extLst>
              <a:ext uri="{FF2B5EF4-FFF2-40B4-BE49-F238E27FC236}">
                <a16:creationId xmlns:a16="http://schemas.microsoft.com/office/drawing/2014/main" id="{5645AA0F-9E4E-CB4C-AAE9-E387CDD9AE5B}"/>
              </a:ext>
            </a:extLst>
          </p:cNvPr>
          <p:cNvSpPr/>
          <p:nvPr/>
        </p:nvSpPr>
        <p:spPr>
          <a:xfrm>
            <a:off x="9779453" y="424973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a:t>
            </a:r>
          </a:p>
        </p:txBody>
      </p:sp>
      <p:sp>
        <p:nvSpPr>
          <p:cNvPr id="14" name="Rounded Rectangle 13">
            <a:extLst>
              <a:ext uri="{FF2B5EF4-FFF2-40B4-BE49-F238E27FC236}">
                <a16:creationId xmlns:a16="http://schemas.microsoft.com/office/drawing/2014/main" id="{08E6A3B2-3214-8742-8A38-5F80B5E9CB4E}"/>
              </a:ext>
            </a:extLst>
          </p:cNvPr>
          <p:cNvSpPr/>
          <p:nvPr/>
        </p:nvSpPr>
        <p:spPr>
          <a:xfrm>
            <a:off x="1576891" y="568524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a:t>
            </a:r>
          </a:p>
        </p:txBody>
      </p:sp>
      <p:sp>
        <p:nvSpPr>
          <p:cNvPr id="15" name="Rounded Rectangle 14">
            <a:extLst>
              <a:ext uri="{FF2B5EF4-FFF2-40B4-BE49-F238E27FC236}">
                <a16:creationId xmlns:a16="http://schemas.microsoft.com/office/drawing/2014/main" id="{0390DAE9-65FF-E643-B345-9C940A4368D6}"/>
              </a:ext>
            </a:extLst>
          </p:cNvPr>
          <p:cNvSpPr/>
          <p:nvPr/>
        </p:nvSpPr>
        <p:spPr>
          <a:xfrm>
            <a:off x="4317633" y="5685243"/>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a:t>
            </a:r>
          </a:p>
        </p:txBody>
      </p:sp>
      <p:sp>
        <p:nvSpPr>
          <p:cNvPr id="16" name="Rounded Rectangle 15">
            <a:extLst>
              <a:ext uri="{FF2B5EF4-FFF2-40B4-BE49-F238E27FC236}">
                <a16:creationId xmlns:a16="http://schemas.microsoft.com/office/drawing/2014/main" id="{6B22028E-FB6B-D14C-81DA-F37A44567F57}"/>
              </a:ext>
            </a:extLst>
          </p:cNvPr>
          <p:cNvSpPr/>
          <p:nvPr/>
        </p:nvSpPr>
        <p:spPr>
          <a:xfrm>
            <a:off x="7058376" y="568524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a:t>
            </a:r>
          </a:p>
        </p:txBody>
      </p:sp>
      <p:sp>
        <p:nvSpPr>
          <p:cNvPr id="17" name="Rounded Rectangle 16">
            <a:extLst>
              <a:ext uri="{FF2B5EF4-FFF2-40B4-BE49-F238E27FC236}">
                <a16:creationId xmlns:a16="http://schemas.microsoft.com/office/drawing/2014/main" id="{0C4651A8-3E80-694F-BDF0-69890C0187A4}"/>
              </a:ext>
            </a:extLst>
          </p:cNvPr>
          <p:cNvSpPr/>
          <p:nvPr/>
        </p:nvSpPr>
        <p:spPr>
          <a:xfrm>
            <a:off x="9799118" y="5685242"/>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p>
        </p:txBody>
      </p:sp>
      <p:cxnSp>
        <p:nvCxnSpPr>
          <p:cNvPr id="19" name="Straight Arrow Connector 18">
            <a:extLst>
              <a:ext uri="{FF2B5EF4-FFF2-40B4-BE49-F238E27FC236}">
                <a16:creationId xmlns:a16="http://schemas.microsoft.com/office/drawing/2014/main" id="{96D5D800-F825-2E4D-8F0A-2EEB15F73E2B}"/>
              </a:ext>
            </a:extLst>
          </p:cNvPr>
          <p:cNvCxnSpPr>
            <a:cxnSpLocks/>
          </p:cNvCxnSpPr>
          <p:nvPr/>
        </p:nvCxnSpPr>
        <p:spPr>
          <a:xfrm>
            <a:off x="1104942" y="1231236"/>
            <a:ext cx="429568" cy="3978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045B249-AA43-5046-A994-94CC60214DC2}"/>
              </a:ext>
            </a:extLst>
          </p:cNvPr>
          <p:cNvSpPr/>
          <p:nvPr/>
        </p:nvSpPr>
        <p:spPr>
          <a:xfrm>
            <a:off x="171578" y="833064"/>
            <a:ext cx="1043876"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root</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1" name="Straight Arrow Connector 20">
            <a:extLst>
              <a:ext uri="{FF2B5EF4-FFF2-40B4-BE49-F238E27FC236}">
                <a16:creationId xmlns:a16="http://schemas.microsoft.com/office/drawing/2014/main" id="{7D2316AB-C145-3A49-ABB4-B6CA26952B54}"/>
              </a:ext>
            </a:extLst>
          </p:cNvPr>
          <p:cNvCxnSpPr>
            <a:cxnSpLocks/>
          </p:cNvCxnSpPr>
          <p:nvPr/>
        </p:nvCxnSpPr>
        <p:spPr>
          <a:xfrm flipH="1">
            <a:off x="2081048" y="1275479"/>
            <a:ext cx="334054" cy="3431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2BCC07-AAB3-2C4F-B1EB-91D081972A31}"/>
              </a:ext>
            </a:extLst>
          </p:cNvPr>
          <p:cNvSpPr/>
          <p:nvPr/>
        </p:nvSpPr>
        <p:spPr>
          <a:xfrm>
            <a:off x="2327424" y="780840"/>
            <a:ext cx="1563248"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sender</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5" name="Straight Arrow Connector 24">
            <a:extLst>
              <a:ext uri="{FF2B5EF4-FFF2-40B4-BE49-F238E27FC236}">
                <a16:creationId xmlns:a16="http://schemas.microsoft.com/office/drawing/2014/main" id="{7CA6A4E6-CE04-6443-954C-ADE65ACEF604}"/>
              </a:ext>
            </a:extLst>
          </p:cNvPr>
          <p:cNvCxnSpPr>
            <a:cxnSpLocks/>
          </p:cNvCxnSpPr>
          <p:nvPr/>
        </p:nvCxnSpPr>
        <p:spPr>
          <a:xfrm flipH="1" flipV="1">
            <a:off x="4612152" y="3330417"/>
            <a:ext cx="637087" cy="3932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09E9C2-2152-C24F-BC79-6BDC4D92BD02}"/>
              </a:ext>
            </a:extLst>
          </p:cNvPr>
          <p:cNvSpPr/>
          <p:nvPr/>
        </p:nvSpPr>
        <p:spPr>
          <a:xfrm>
            <a:off x="4956222" y="3418911"/>
            <a:ext cx="1885453"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receiver</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9" name="Straight Connector 28">
            <a:extLst>
              <a:ext uri="{FF2B5EF4-FFF2-40B4-BE49-F238E27FC236}">
                <a16:creationId xmlns:a16="http://schemas.microsoft.com/office/drawing/2014/main" id="{543F2333-136C-6D44-A689-F7666666BAE5}"/>
              </a:ext>
            </a:extLst>
          </p:cNvPr>
          <p:cNvCxnSpPr>
            <a:cxnSpLocks/>
            <a:stCxn id="2" idx="3"/>
            <a:endCxn id="3" idx="1"/>
          </p:cNvCxnSpPr>
          <p:nvPr/>
        </p:nvCxnSpPr>
        <p:spPr>
          <a:xfrm flipV="1">
            <a:off x="2102471" y="1850667"/>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F86B9CD-C4C1-FE43-A545-A285232FDB26}"/>
              </a:ext>
            </a:extLst>
          </p:cNvPr>
          <p:cNvCxnSpPr>
            <a:cxnSpLocks/>
          </p:cNvCxnSpPr>
          <p:nvPr/>
        </p:nvCxnSpPr>
        <p:spPr>
          <a:xfrm flipV="1">
            <a:off x="4843213" y="1850663"/>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6CB3876-400A-1E48-9A47-2F103037697E}"/>
              </a:ext>
            </a:extLst>
          </p:cNvPr>
          <p:cNvCxnSpPr>
            <a:cxnSpLocks/>
            <a:stCxn id="9" idx="0"/>
            <a:endCxn id="5" idx="2"/>
          </p:cNvCxnSpPr>
          <p:nvPr/>
        </p:nvCxnSpPr>
        <p:spPr>
          <a:xfrm flipH="1" flipV="1">
            <a:off x="10047160" y="2116137"/>
            <a:ext cx="4915" cy="771831"/>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64DCC92-2319-9248-90ED-A415EFA83DF3}"/>
              </a:ext>
            </a:extLst>
          </p:cNvPr>
          <p:cNvCxnSpPr>
            <a:cxnSpLocks/>
          </p:cNvCxnSpPr>
          <p:nvPr/>
        </p:nvCxnSpPr>
        <p:spPr>
          <a:xfrm flipV="1">
            <a:off x="7631674" y="5965499"/>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35719727-DAB3-904D-B016-0ACC17DEFE3B}"/>
              </a:ext>
            </a:extLst>
          </p:cNvPr>
          <p:cNvCxnSpPr>
            <a:cxnSpLocks/>
          </p:cNvCxnSpPr>
          <p:nvPr/>
        </p:nvCxnSpPr>
        <p:spPr>
          <a:xfrm flipV="1">
            <a:off x="4843212" y="3179233"/>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920A49C1-116D-D943-9853-6FEA982F06B9}"/>
              </a:ext>
            </a:extLst>
          </p:cNvPr>
          <p:cNvCxnSpPr>
            <a:cxnSpLocks/>
          </p:cNvCxnSpPr>
          <p:nvPr/>
        </p:nvCxnSpPr>
        <p:spPr>
          <a:xfrm flipV="1">
            <a:off x="2105934" y="3179231"/>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4278C86-CEA1-F947-A5CC-EC024796C8A5}"/>
              </a:ext>
            </a:extLst>
          </p:cNvPr>
          <p:cNvCxnSpPr>
            <a:cxnSpLocks/>
          </p:cNvCxnSpPr>
          <p:nvPr/>
        </p:nvCxnSpPr>
        <p:spPr>
          <a:xfrm flipV="1">
            <a:off x="2131967" y="5965499"/>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D762F26C-8A1D-CC47-8B3C-872E0EF0D2E5}"/>
              </a:ext>
            </a:extLst>
          </p:cNvPr>
          <p:cNvCxnSpPr>
            <a:cxnSpLocks/>
          </p:cNvCxnSpPr>
          <p:nvPr/>
        </p:nvCxnSpPr>
        <p:spPr>
          <a:xfrm flipV="1">
            <a:off x="4862875" y="4520082"/>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9CBBDBD-096A-D545-A292-E3C333046454}"/>
              </a:ext>
            </a:extLst>
          </p:cNvPr>
          <p:cNvCxnSpPr>
            <a:cxnSpLocks/>
            <a:stCxn id="13" idx="0"/>
            <a:endCxn id="9" idx="2"/>
          </p:cNvCxnSpPr>
          <p:nvPr/>
        </p:nvCxnSpPr>
        <p:spPr>
          <a:xfrm flipH="1" flipV="1">
            <a:off x="10052075" y="3418911"/>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45A8EC32-BB68-7B41-A3D4-DC64B89197A6}"/>
              </a:ext>
            </a:extLst>
          </p:cNvPr>
          <p:cNvCxnSpPr>
            <a:cxnSpLocks/>
            <a:stCxn id="17" idx="0"/>
            <a:endCxn id="13" idx="2"/>
          </p:cNvCxnSpPr>
          <p:nvPr/>
        </p:nvCxnSpPr>
        <p:spPr>
          <a:xfrm flipH="1" flipV="1">
            <a:off x="10056991" y="4780677"/>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9E0A8E56-3E24-7E4F-87EA-323B80A5A30D}"/>
              </a:ext>
            </a:extLst>
          </p:cNvPr>
          <p:cNvCxnSpPr>
            <a:cxnSpLocks/>
            <a:stCxn id="16" idx="0"/>
            <a:endCxn id="12" idx="2"/>
          </p:cNvCxnSpPr>
          <p:nvPr/>
        </p:nvCxnSpPr>
        <p:spPr>
          <a:xfrm flipH="1" flipV="1">
            <a:off x="7316249" y="4780679"/>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7AC1B82D-A70E-CB4B-A357-A7A675CD6640}"/>
              </a:ext>
            </a:extLst>
          </p:cNvPr>
          <p:cNvCxnSpPr>
            <a:cxnSpLocks/>
            <a:stCxn id="15" idx="0"/>
            <a:endCxn id="11" idx="2"/>
          </p:cNvCxnSpPr>
          <p:nvPr/>
        </p:nvCxnSpPr>
        <p:spPr>
          <a:xfrm flipH="1" flipV="1">
            <a:off x="4575506" y="4780678"/>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7BE8EBF0-88D1-4D47-93EB-C8377596817B}"/>
              </a:ext>
            </a:extLst>
          </p:cNvPr>
          <p:cNvCxnSpPr>
            <a:cxnSpLocks/>
            <a:stCxn id="14" idx="0"/>
            <a:endCxn id="10" idx="2"/>
          </p:cNvCxnSpPr>
          <p:nvPr/>
        </p:nvCxnSpPr>
        <p:spPr>
          <a:xfrm flipH="1" flipV="1">
            <a:off x="1834764" y="4780680"/>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6D7B88E4-602D-734D-829E-8D3CAD6DAB0D}"/>
              </a:ext>
            </a:extLst>
          </p:cNvPr>
          <p:cNvCxnSpPr>
            <a:cxnSpLocks/>
            <a:stCxn id="10" idx="0"/>
            <a:endCxn id="6" idx="2"/>
          </p:cNvCxnSpPr>
          <p:nvPr/>
        </p:nvCxnSpPr>
        <p:spPr>
          <a:xfrm flipH="1" flipV="1">
            <a:off x="1829848" y="3418914"/>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B36FAAA6-1C72-7D42-9B64-902B9A94A42B}"/>
              </a:ext>
            </a:extLst>
          </p:cNvPr>
          <p:cNvCxnSpPr>
            <a:cxnSpLocks/>
          </p:cNvCxnSpPr>
          <p:nvPr/>
        </p:nvCxnSpPr>
        <p:spPr>
          <a:xfrm flipH="1" flipV="1">
            <a:off x="1860014" y="2086640"/>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41818264-F473-4448-AA18-C201EFA0B57D}"/>
              </a:ext>
            </a:extLst>
          </p:cNvPr>
          <p:cNvCxnSpPr>
            <a:cxnSpLocks/>
          </p:cNvCxnSpPr>
          <p:nvPr/>
        </p:nvCxnSpPr>
        <p:spPr>
          <a:xfrm flipH="1" flipV="1">
            <a:off x="7321165" y="2116139"/>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5" name="Straight Arrow Connector 64">
            <a:extLst>
              <a:ext uri="{FF2B5EF4-FFF2-40B4-BE49-F238E27FC236}">
                <a16:creationId xmlns:a16="http://schemas.microsoft.com/office/drawing/2014/main" id="{45F774CF-53A4-BB45-814E-E956090C7EC1}"/>
              </a:ext>
            </a:extLst>
          </p:cNvPr>
          <p:cNvCxnSpPr>
            <a:cxnSpLocks/>
          </p:cNvCxnSpPr>
          <p:nvPr/>
        </p:nvCxnSpPr>
        <p:spPr>
          <a:xfrm>
            <a:off x="2672403" y="1998152"/>
            <a:ext cx="113428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A60EBB-CD96-9E46-97B7-B995BA655EDD}"/>
              </a:ext>
            </a:extLst>
          </p:cNvPr>
          <p:cNvSpPr/>
          <p:nvPr/>
        </p:nvSpPr>
        <p:spPr>
          <a:xfrm>
            <a:off x="2948354" y="1880199"/>
            <a:ext cx="617477" cy="584775"/>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rPr>
              <a:t>dn</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47" name="Straight Arrow Connector 46">
            <a:extLst>
              <a:ext uri="{FF2B5EF4-FFF2-40B4-BE49-F238E27FC236}">
                <a16:creationId xmlns:a16="http://schemas.microsoft.com/office/drawing/2014/main" id="{4C9CD86E-E2FD-2145-A0C5-9D116D0EC058}"/>
              </a:ext>
            </a:extLst>
          </p:cNvPr>
          <p:cNvCxnSpPr>
            <a:cxnSpLocks/>
          </p:cNvCxnSpPr>
          <p:nvPr/>
        </p:nvCxnSpPr>
        <p:spPr>
          <a:xfrm>
            <a:off x="4404054" y="2146300"/>
            <a:ext cx="1" cy="8079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B9E5B85-59E5-3B43-B7AE-B4EB844BE736}"/>
              </a:ext>
            </a:extLst>
          </p:cNvPr>
          <p:cNvSpPr/>
          <p:nvPr/>
        </p:nvSpPr>
        <p:spPr>
          <a:xfrm>
            <a:off x="3690281" y="2115764"/>
            <a:ext cx="617477" cy="584775"/>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rPr>
              <a:t>dn</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56" name="Straight Arrow Connector 55">
            <a:extLst>
              <a:ext uri="{FF2B5EF4-FFF2-40B4-BE49-F238E27FC236}">
                <a16:creationId xmlns:a16="http://schemas.microsoft.com/office/drawing/2014/main" id="{78DA8A60-3C57-E441-AC56-5ECD87929902}"/>
              </a:ext>
            </a:extLst>
          </p:cNvPr>
          <p:cNvCxnSpPr>
            <a:cxnSpLocks/>
          </p:cNvCxnSpPr>
          <p:nvPr/>
        </p:nvCxnSpPr>
        <p:spPr>
          <a:xfrm>
            <a:off x="1727250" y="2071891"/>
            <a:ext cx="0" cy="747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6BFE94A-265C-CD49-9889-997C31001680}"/>
              </a:ext>
            </a:extLst>
          </p:cNvPr>
          <p:cNvSpPr/>
          <p:nvPr/>
        </p:nvSpPr>
        <p:spPr>
          <a:xfrm>
            <a:off x="1118064" y="2121061"/>
            <a:ext cx="617477" cy="584775"/>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rPr>
              <a:t>dn</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59" name="Straight Arrow Connector 58">
            <a:extLst>
              <a:ext uri="{FF2B5EF4-FFF2-40B4-BE49-F238E27FC236}">
                <a16:creationId xmlns:a16="http://schemas.microsoft.com/office/drawing/2014/main" id="{FA912D00-FA16-A946-9C4D-8039536464E1}"/>
              </a:ext>
            </a:extLst>
          </p:cNvPr>
          <p:cNvCxnSpPr>
            <a:cxnSpLocks/>
          </p:cNvCxnSpPr>
          <p:nvPr/>
        </p:nvCxnSpPr>
        <p:spPr>
          <a:xfrm>
            <a:off x="2587201" y="3330417"/>
            <a:ext cx="149691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92AE3261-CAF3-B343-98B1-286821D56030}"/>
              </a:ext>
            </a:extLst>
          </p:cNvPr>
          <p:cNvSpPr/>
          <p:nvPr/>
        </p:nvSpPr>
        <p:spPr>
          <a:xfrm>
            <a:off x="2994284" y="3257096"/>
            <a:ext cx="617477" cy="584775"/>
          </a:xfrm>
          <a:prstGeom prst="rect">
            <a:avLst/>
          </a:prstGeom>
          <a:noFill/>
        </p:spPr>
        <p:txBody>
          <a:bodyPr wrap="none" lIns="91440" tIns="45720" rIns="91440" bIns="45720">
            <a:spAutoFit/>
          </a:bodyPr>
          <a:lstStyle/>
          <a:p>
            <a:pPr algn="ctr"/>
            <a:r>
              <a:rPr lang="en-US" sz="3200" dirty="0" err="1">
                <a:ln w="0"/>
                <a:effectLst>
                  <a:outerShdw blurRad="38100" dist="19050" dir="2700000" algn="tl" rotWithShape="0">
                    <a:schemeClr val="dk1">
                      <a:alpha val="40000"/>
                    </a:schemeClr>
                  </a:outerShdw>
                </a:effectLst>
              </a:rPr>
              <a:t>dn</a:t>
            </a:r>
            <a:endParaRPr lang="en-US" sz="3200" b="0" cap="none" spc="0" dirty="0">
              <a:ln w="0"/>
              <a:solidFill>
                <a:schemeClr val="tx1"/>
              </a:solidFill>
              <a:effectLst>
                <a:outerShdw blurRad="38100" dist="19050" dir="2700000" algn="tl" rotWithShape="0">
                  <a:schemeClr val="dk1">
                    <a:alpha val="40000"/>
                  </a:schemeClr>
                </a:outerShdw>
              </a:effectLst>
            </a:endParaRPr>
          </a:p>
        </p:txBody>
      </p:sp>
      <p:cxnSp>
        <p:nvCxnSpPr>
          <p:cNvPr id="64" name="Straight Connector 63">
            <a:extLst>
              <a:ext uri="{FF2B5EF4-FFF2-40B4-BE49-F238E27FC236}">
                <a16:creationId xmlns:a16="http://schemas.microsoft.com/office/drawing/2014/main" id="{ADB57DF5-775C-4BEF-AE89-1FB0012A1879}"/>
              </a:ext>
            </a:extLst>
          </p:cNvPr>
          <p:cNvCxnSpPr>
            <a:cxnSpLocks/>
          </p:cNvCxnSpPr>
          <p:nvPr/>
        </p:nvCxnSpPr>
        <p:spPr>
          <a:xfrm flipH="1" flipV="1">
            <a:off x="4575506" y="2085804"/>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pic>
        <p:nvPicPr>
          <p:cNvPr id="67" name="Graphic 66" descr="Checkmark">
            <a:extLst>
              <a:ext uri="{FF2B5EF4-FFF2-40B4-BE49-F238E27FC236}">
                <a16:creationId xmlns:a16="http://schemas.microsoft.com/office/drawing/2014/main" id="{5B750BE3-59FA-4537-BE3B-F89965319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0928" y="1850123"/>
            <a:ext cx="624656" cy="624656"/>
          </a:xfrm>
          <a:prstGeom prst="rect">
            <a:avLst/>
          </a:prstGeom>
        </p:spPr>
      </p:pic>
      <p:pic>
        <p:nvPicPr>
          <p:cNvPr id="68" name="Graphic 67" descr="Checkmark">
            <a:extLst>
              <a:ext uri="{FF2B5EF4-FFF2-40B4-BE49-F238E27FC236}">
                <a16:creationId xmlns:a16="http://schemas.microsoft.com/office/drawing/2014/main" id="{612945B0-4FBA-45C9-8AB1-D0F992F15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4155" y="2553923"/>
            <a:ext cx="624656" cy="624656"/>
          </a:xfrm>
          <a:prstGeom prst="rect">
            <a:avLst/>
          </a:prstGeom>
        </p:spPr>
      </p:pic>
      <p:sp>
        <p:nvSpPr>
          <p:cNvPr id="70" name="Title 1">
            <a:extLst>
              <a:ext uri="{FF2B5EF4-FFF2-40B4-BE49-F238E27FC236}">
                <a16:creationId xmlns:a16="http://schemas.microsoft.com/office/drawing/2014/main" id="{4438993E-42D1-416B-9C0E-EEB4E7894723}"/>
              </a:ext>
            </a:extLst>
          </p:cNvPr>
          <p:cNvSpPr txBox="1">
            <a:spLocks/>
          </p:cNvSpPr>
          <p:nvPr/>
        </p:nvSpPr>
        <p:spPr>
          <a:xfrm>
            <a:off x="393107" y="213915"/>
            <a:ext cx="10690788" cy="763717"/>
          </a:xfrm>
          <a:prstGeom prst="rect">
            <a:avLst/>
          </a:prstGeom>
        </p:spPr>
        <p:txBody>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RTG: Walk though</a:t>
            </a:r>
          </a:p>
        </p:txBody>
      </p:sp>
      <p:sp>
        <p:nvSpPr>
          <p:cNvPr id="52" name="Footer Placeholder 3">
            <a:extLst>
              <a:ext uri="{FF2B5EF4-FFF2-40B4-BE49-F238E27FC236}">
                <a16:creationId xmlns:a16="http://schemas.microsoft.com/office/drawing/2014/main" id="{4752ABF7-E490-D24E-BF64-BA1F86C54776}"/>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53" name="Slide Number Placeholder 4">
            <a:extLst>
              <a:ext uri="{FF2B5EF4-FFF2-40B4-BE49-F238E27FC236}">
                <a16:creationId xmlns:a16="http://schemas.microsoft.com/office/drawing/2014/main" id="{156760AD-A023-4D48-A669-B08935A98450}"/>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111</a:t>
            </a:fld>
            <a:endParaRPr lang="en-US" dirty="0"/>
          </a:p>
        </p:txBody>
      </p:sp>
      <p:sp>
        <p:nvSpPr>
          <p:cNvPr id="18" name="Rectangle 17">
            <a:extLst>
              <a:ext uri="{FF2B5EF4-FFF2-40B4-BE49-F238E27FC236}">
                <a16:creationId xmlns:a16="http://schemas.microsoft.com/office/drawing/2014/main" id="{B8E255F6-A3C1-47EC-B368-7B8449B87C2D}"/>
              </a:ext>
            </a:extLst>
          </p:cNvPr>
          <p:cNvSpPr/>
          <p:nvPr/>
        </p:nvSpPr>
        <p:spPr>
          <a:xfrm>
            <a:off x="4607452" y="992903"/>
            <a:ext cx="6096000" cy="769441"/>
          </a:xfrm>
          <a:prstGeom prst="rect">
            <a:avLst/>
          </a:prstGeom>
        </p:spPr>
        <p:txBody>
          <a:bodyPr>
            <a:spAutoFit/>
          </a:bodyPr>
          <a:lstStyle/>
          <a:p>
            <a:pPr marL="228600" indent="-228600">
              <a:buAutoNum type="arabicPeriod"/>
            </a:pPr>
            <a:r>
              <a:rPr lang="en-US" sz="1100" dirty="0"/>
              <a:t>Schroeder, Michael D., et al. “</a:t>
            </a:r>
            <a:r>
              <a:rPr lang="en-US" sz="1100" dirty="0" err="1">
                <a:solidFill>
                  <a:schemeClr val="accent5"/>
                </a:solidFill>
              </a:rPr>
              <a:t>Autonet</a:t>
            </a:r>
            <a:r>
              <a:rPr lang="en-US" sz="1100" dirty="0">
                <a:solidFill>
                  <a:schemeClr val="accent5"/>
                </a:solidFill>
              </a:rPr>
              <a:t>: a high-speed, self-configuring local area network using point-to-point links</a:t>
            </a:r>
            <a:r>
              <a:rPr lang="en-US" sz="1100" dirty="0"/>
              <a:t>” IEEE Journal on Selected Areas in Communications, 1991. </a:t>
            </a:r>
          </a:p>
          <a:p>
            <a:pPr marL="228600" indent="-228600">
              <a:buAutoNum type="arabicPeriod"/>
            </a:pPr>
            <a:r>
              <a:rPr lang="en-US" sz="1100" dirty="0" err="1"/>
              <a:t>Aisopos</a:t>
            </a:r>
            <a:r>
              <a:rPr lang="en-US" sz="1100" dirty="0"/>
              <a:t>, Konstantinos, et al. "</a:t>
            </a:r>
            <a:r>
              <a:rPr lang="en-US" sz="1100" dirty="0">
                <a:solidFill>
                  <a:schemeClr val="accent5"/>
                </a:solidFill>
              </a:rPr>
              <a:t>Ariadne: Agnostic reconfiguration in a disconnected network environment</a:t>
            </a:r>
            <a:r>
              <a:rPr lang="en-US" sz="1100" dirty="0"/>
              <a:t>" 2011 PACT. IEEE, 2011.</a:t>
            </a:r>
          </a:p>
        </p:txBody>
      </p:sp>
    </p:spTree>
    <p:extLst>
      <p:ext uri="{BB962C8B-B14F-4D97-AF65-F5344CB8AC3E}">
        <p14:creationId xmlns:p14="http://schemas.microsoft.com/office/powerpoint/2010/main" val="230080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P spid="69" grpId="0"/>
      <p:bldP spid="49" grpId="0"/>
      <p:bldP spid="58" grpId="0"/>
      <p:bldP spid="62" grpId="0"/>
      <p:bldP spid="1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C10AE9-CC27-DF40-A029-FCC5535542B5}"/>
              </a:ext>
            </a:extLst>
          </p:cNvPr>
          <p:cNvSpPr/>
          <p:nvPr/>
        </p:nvSpPr>
        <p:spPr>
          <a:xfrm>
            <a:off x="1650578" y="161246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3" name="Rounded Rectangle 2">
            <a:extLst>
              <a:ext uri="{FF2B5EF4-FFF2-40B4-BE49-F238E27FC236}">
                <a16:creationId xmlns:a16="http://schemas.microsoft.com/office/drawing/2014/main" id="{83AE43B4-ACE5-8146-B5C3-DA2FB788F018}"/>
              </a:ext>
            </a:extLst>
          </p:cNvPr>
          <p:cNvSpPr/>
          <p:nvPr/>
        </p:nvSpPr>
        <p:spPr>
          <a:xfrm>
            <a:off x="4391320" y="1612463"/>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 name="Rounded Rectangle 3">
            <a:extLst>
              <a:ext uri="{FF2B5EF4-FFF2-40B4-BE49-F238E27FC236}">
                <a16:creationId xmlns:a16="http://schemas.microsoft.com/office/drawing/2014/main" id="{82F77F2C-0015-6B4F-AEEE-1BAB182F41E8}"/>
              </a:ext>
            </a:extLst>
          </p:cNvPr>
          <p:cNvSpPr/>
          <p:nvPr/>
        </p:nvSpPr>
        <p:spPr>
          <a:xfrm>
            <a:off x="7132063" y="161246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 name="Rounded Rectangle 4">
            <a:extLst>
              <a:ext uri="{FF2B5EF4-FFF2-40B4-BE49-F238E27FC236}">
                <a16:creationId xmlns:a16="http://schemas.microsoft.com/office/drawing/2014/main" id="{47E72BDA-F0E0-1E48-B8DE-383D908A4E72}"/>
              </a:ext>
            </a:extLst>
          </p:cNvPr>
          <p:cNvSpPr/>
          <p:nvPr/>
        </p:nvSpPr>
        <p:spPr>
          <a:xfrm>
            <a:off x="9872805" y="1612462"/>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 name="Rounded Rectangle 5">
            <a:extLst>
              <a:ext uri="{FF2B5EF4-FFF2-40B4-BE49-F238E27FC236}">
                <a16:creationId xmlns:a16="http://schemas.microsoft.com/office/drawing/2014/main" id="{D56C7B79-6943-4B48-92B7-21B5B10B6CC4}"/>
              </a:ext>
            </a:extLst>
          </p:cNvPr>
          <p:cNvSpPr/>
          <p:nvPr/>
        </p:nvSpPr>
        <p:spPr>
          <a:xfrm>
            <a:off x="1655493" y="2915239"/>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Rounded Rectangle 6">
            <a:extLst>
              <a:ext uri="{FF2B5EF4-FFF2-40B4-BE49-F238E27FC236}">
                <a16:creationId xmlns:a16="http://schemas.microsoft.com/office/drawing/2014/main" id="{21FDC460-6A8A-D845-9BEE-A9501062E7A7}"/>
              </a:ext>
            </a:extLst>
          </p:cNvPr>
          <p:cNvSpPr/>
          <p:nvPr/>
        </p:nvSpPr>
        <p:spPr>
          <a:xfrm>
            <a:off x="4396235" y="2915237"/>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8" name="Rounded Rectangle 7">
            <a:extLst>
              <a:ext uri="{FF2B5EF4-FFF2-40B4-BE49-F238E27FC236}">
                <a16:creationId xmlns:a16="http://schemas.microsoft.com/office/drawing/2014/main" id="{B3189CF2-F307-7545-9283-C77DD85B0014}"/>
              </a:ext>
            </a:extLst>
          </p:cNvPr>
          <p:cNvSpPr/>
          <p:nvPr/>
        </p:nvSpPr>
        <p:spPr>
          <a:xfrm>
            <a:off x="7136978" y="2915238"/>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9" name="Rounded Rectangle 8">
            <a:extLst>
              <a:ext uri="{FF2B5EF4-FFF2-40B4-BE49-F238E27FC236}">
                <a16:creationId xmlns:a16="http://schemas.microsoft.com/office/drawing/2014/main" id="{B6D85924-C364-774B-898B-6890083ED614}"/>
              </a:ext>
            </a:extLst>
          </p:cNvPr>
          <p:cNvSpPr/>
          <p:nvPr/>
        </p:nvSpPr>
        <p:spPr>
          <a:xfrm>
            <a:off x="9877720" y="291523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0" name="Rounded Rectangle 9">
            <a:extLst>
              <a:ext uri="{FF2B5EF4-FFF2-40B4-BE49-F238E27FC236}">
                <a16:creationId xmlns:a16="http://schemas.microsoft.com/office/drawing/2014/main" id="{53B78B5F-B75E-3640-91B3-2E04FB566A9A}"/>
              </a:ext>
            </a:extLst>
          </p:cNvPr>
          <p:cNvSpPr/>
          <p:nvPr/>
        </p:nvSpPr>
        <p:spPr>
          <a:xfrm>
            <a:off x="1660409" y="427700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1" name="Rounded Rectangle 10">
            <a:extLst>
              <a:ext uri="{FF2B5EF4-FFF2-40B4-BE49-F238E27FC236}">
                <a16:creationId xmlns:a16="http://schemas.microsoft.com/office/drawing/2014/main" id="{3A6F383A-A10C-894C-8E78-79C9306A1959}"/>
              </a:ext>
            </a:extLst>
          </p:cNvPr>
          <p:cNvSpPr/>
          <p:nvPr/>
        </p:nvSpPr>
        <p:spPr>
          <a:xfrm>
            <a:off x="4401151" y="4277003"/>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2" name="Rounded Rectangle 11">
            <a:extLst>
              <a:ext uri="{FF2B5EF4-FFF2-40B4-BE49-F238E27FC236}">
                <a16:creationId xmlns:a16="http://schemas.microsoft.com/office/drawing/2014/main" id="{04269D26-0231-1143-89C5-B8BAF2219F00}"/>
              </a:ext>
            </a:extLst>
          </p:cNvPr>
          <p:cNvSpPr/>
          <p:nvPr/>
        </p:nvSpPr>
        <p:spPr>
          <a:xfrm>
            <a:off x="7141894" y="427700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13" name="Rounded Rectangle 12">
            <a:extLst>
              <a:ext uri="{FF2B5EF4-FFF2-40B4-BE49-F238E27FC236}">
                <a16:creationId xmlns:a16="http://schemas.microsoft.com/office/drawing/2014/main" id="{5645AA0F-9E4E-CB4C-AAE9-E387CDD9AE5B}"/>
              </a:ext>
            </a:extLst>
          </p:cNvPr>
          <p:cNvSpPr/>
          <p:nvPr/>
        </p:nvSpPr>
        <p:spPr>
          <a:xfrm>
            <a:off x="9882636" y="4277002"/>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a:t>
            </a:r>
          </a:p>
        </p:txBody>
      </p:sp>
      <p:sp>
        <p:nvSpPr>
          <p:cNvPr id="14" name="Rounded Rectangle 13">
            <a:extLst>
              <a:ext uri="{FF2B5EF4-FFF2-40B4-BE49-F238E27FC236}">
                <a16:creationId xmlns:a16="http://schemas.microsoft.com/office/drawing/2014/main" id="{08E6A3B2-3214-8742-8A38-5F80B5E9CB4E}"/>
              </a:ext>
            </a:extLst>
          </p:cNvPr>
          <p:cNvSpPr/>
          <p:nvPr/>
        </p:nvSpPr>
        <p:spPr>
          <a:xfrm>
            <a:off x="1680074" y="5712513"/>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a:t>
            </a:r>
          </a:p>
        </p:txBody>
      </p:sp>
      <p:sp>
        <p:nvSpPr>
          <p:cNvPr id="15" name="Rounded Rectangle 14">
            <a:extLst>
              <a:ext uri="{FF2B5EF4-FFF2-40B4-BE49-F238E27FC236}">
                <a16:creationId xmlns:a16="http://schemas.microsoft.com/office/drawing/2014/main" id="{0390DAE9-65FF-E643-B345-9C940A4368D6}"/>
              </a:ext>
            </a:extLst>
          </p:cNvPr>
          <p:cNvSpPr/>
          <p:nvPr/>
        </p:nvSpPr>
        <p:spPr>
          <a:xfrm>
            <a:off x="4420816" y="5712511"/>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a:t>
            </a:r>
          </a:p>
        </p:txBody>
      </p:sp>
      <p:sp>
        <p:nvSpPr>
          <p:cNvPr id="16" name="Rounded Rectangle 15">
            <a:extLst>
              <a:ext uri="{FF2B5EF4-FFF2-40B4-BE49-F238E27FC236}">
                <a16:creationId xmlns:a16="http://schemas.microsoft.com/office/drawing/2014/main" id="{6B22028E-FB6B-D14C-81DA-F37A44567F57}"/>
              </a:ext>
            </a:extLst>
          </p:cNvPr>
          <p:cNvSpPr/>
          <p:nvPr/>
        </p:nvSpPr>
        <p:spPr>
          <a:xfrm>
            <a:off x="7161559" y="5712512"/>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a:t>
            </a:r>
          </a:p>
        </p:txBody>
      </p:sp>
      <p:sp>
        <p:nvSpPr>
          <p:cNvPr id="17" name="Rounded Rectangle 16">
            <a:extLst>
              <a:ext uri="{FF2B5EF4-FFF2-40B4-BE49-F238E27FC236}">
                <a16:creationId xmlns:a16="http://schemas.microsoft.com/office/drawing/2014/main" id="{0C4651A8-3E80-694F-BDF0-69890C0187A4}"/>
              </a:ext>
            </a:extLst>
          </p:cNvPr>
          <p:cNvSpPr/>
          <p:nvPr/>
        </p:nvSpPr>
        <p:spPr>
          <a:xfrm>
            <a:off x="9902301" y="5712510"/>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p>
        </p:txBody>
      </p:sp>
      <p:cxnSp>
        <p:nvCxnSpPr>
          <p:cNvPr id="19" name="Straight Arrow Connector 18">
            <a:extLst>
              <a:ext uri="{FF2B5EF4-FFF2-40B4-BE49-F238E27FC236}">
                <a16:creationId xmlns:a16="http://schemas.microsoft.com/office/drawing/2014/main" id="{96D5D800-F825-2E4D-8F0A-2EEB15F73E2B}"/>
              </a:ext>
            </a:extLst>
          </p:cNvPr>
          <p:cNvCxnSpPr>
            <a:cxnSpLocks/>
          </p:cNvCxnSpPr>
          <p:nvPr/>
        </p:nvCxnSpPr>
        <p:spPr>
          <a:xfrm>
            <a:off x="1208125" y="1258504"/>
            <a:ext cx="480975" cy="4305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045B249-AA43-5046-A994-94CC60214DC2}"/>
              </a:ext>
            </a:extLst>
          </p:cNvPr>
          <p:cNvSpPr/>
          <p:nvPr/>
        </p:nvSpPr>
        <p:spPr>
          <a:xfrm>
            <a:off x="274761" y="860332"/>
            <a:ext cx="1043876"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root</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1" name="Straight Arrow Connector 20">
            <a:extLst>
              <a:ext uri="{FF2B5EF4-FFF2-40B4-BE49-F238E27FC236}">
                <a16:creationId xmlns:a16="http://schemas.microsoft.com/office/drawing/2014/main" id="{7D2316AB-C145-3A49-ABB4-B6CA26952B54}"/>
              </a:ext>
            </a:extLst>
          </p:cNvPr>
          <p:cNvCxnSpPr>
            <a:cxnSpLocks/>
          </p:cNvCxnSpPr>
          <p:nvPr/>
        </p:nvCxnSpPr>
        <p:spPr>
          <a:xfrm flipH="1">
            <a:off x="7601548" y="1358900"/>
            <a:ext cx="424852" cy="290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2BCC07-AAB3-2C4F-B1EB-91D081972A31}"/>
              </a:ext>
            </a:extLst>
          </p:cNvPr>
          <p:cNvSpPr/>
          <p:nvPr/>
        </p:nvSpPr>
        <p:spPr>
          <a:xfrm>
            <a:off x="8079669" y="873032"/>
            <a:ext cx="1563248"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sender</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5" name="Straight Arrow Connector 24">
            <a:extLst>
              <a:ext uri="{FF2B5EF4-FFF2-40B4-BE49-F238E27FC236}">
                <a16:creationId xmlns:a16="http://schemas.microsoft.com/office/drawing/2014/main" id="{7CA6A4E6-CE04-6443-954C-ADE65ACEF604}"/>
              </a:ext>
            </a:extLst>
          </p:cNvPr>
          <p:cNvCxnSpPr>
            <a:cxnSpLocks/>
          </p:cNvCxnSpPr>
          <p:nvPr/>
        </p:nvCxnSpPr>
        <p:spPr>
          <a:xfrm flipH="1" flipV="1">
            <a:off x="4918536" y="3370386"/>
            <a:ext cx="517064" cy="3888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09E9C2-2152-C24F-BC79-6BDC4D92BD02}"/>
              </a:ext>
            </a:extLst>
          </p:cNvPr>
          <p:cNvSpPr/>
          <p:nvPr/>
        </p:nvSpPr>
        <p:spPr>
          <a:xfrm>
            <a:off x="5148305" y="3573179"/>
            <a:ext cx="1885453"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receiver</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29" name="Straight Connector 28">
            <a:extLst>
              <a:ext uri="{FF2B5EF4-FFF2-40B4-BE49-F238E27FC236}">
                <a16:creationId xmlns:a16="http://schemas.microsoft.com/office/drawing/2014/main" id="{543F2333-136C-6D44-A689-F7666666BAE5}"/>
              </a:ext>
            </a:extLst>
          </p:cNvPr>
          <p:cNvCxnSpPr>
            <a:cxnSpLocks/>
            <a:stCxn id="2" idx="3"/>
            <a:endCxn id="3" idx="1"/>
          </p:cNvCxnSpPr>
          <p:nvPr/>
        </p:nvCxnSpPr>
        <p:spPr>
          <a:xfrm flipV="1">
            <a:off x="2205654" y="1877935"/>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F86B9CD-C4C1-FE43-A545-A285232FDB26}"/>
              </a:ext>
            </a:extLst>
          </p:cNvPr>
          <p:cNvCxnSpPr>
            <a:cxnSpLocks/>
          </p:cNvCxnSpPr>
          <p:nvPr/>
        </p:nvCxnSpPr>
        <p:spPr>
          <a:xfrm flipV="1">
            <a:off x="4946396" y="1877931"/>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6CB3876-400A-1E48-9A47-2F103037697E}"/>
              </a:ext>
            </a:extLst>
          </p:cNvPr>
          <p:cNvCxnSpPr>
            <a:cxnSpLocks/>
            <a:stCxn id="9" idx="0"/>
            <a:endCxn id="5" idx="2"/>
          </p:cNvCxnSpPr>
          <p:nvPr/>
        </p:nvCxnSpPr>
        <p:spPr>
          <a:xfrm flipH="1" flipV="1">
            <a:off x="10150343" y="2143405"/>
            <a:ext cx="4915" cy="771831"/>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64DCC92-2319-9248-90ED-A415EFA83DF3}"/>
              </a:ext>
            </a:extLst>
          </p:cNvPr>
          <p:cNvCxnSpPr>
            <a:cxnSpLocks/>
          </p:cNvCxnSpPr>
          <p:nvPr/>
        </p:nvCxnSpPr>
        <p:spPr>
          <a:xfrm flipV="1">
            <a:off x="7734857" y="5992767"/>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35719727-DAB3-904D-B016-0ACC17DEFE3B}"/>
              </a:ext>
            </a:extLst>
          </p:cNvPr>
          <p:cNvCxnSpPr>
            <a:cxnSpLocks/>
          </p:cNvCxnSpPr>
          <p:nvPr/>
        </p:nvCxnSpPr>
        <p:spPr>
          <a:xfrm flipV="1">
            <a:off x="4946395" y="3206501"/>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920A49C1-116D-D943-9853-6FEA982F06B9}"/>
              </a:ext>
            </a:extLst>
          </p:cNvPr>
          <p:cNvCxnSpPr>
            <a:cxnSpLocks/>
          </p:cNvCxnSpPr>
          <p:nvPr/>
        </p:nvCxnSpPr>
        <p:spPr>
          <a:xfrm flipV="1">
            <a:off x="2209117" y="3206499"/>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4278C86-CEA1-F947-A5CC-EC024796C8A5}"/>
              </a:ext>
            </a:extLst>
          </p:cNvPr>
          <p:cNvCxnSpPr>
            <a:cxnSpLocks/>
          </p:cNvCxnSpPr>
          <p:nvPr/>
        </p:nvCxnSpPr>
        <p:spPr>
          <a:xfrm flipV="1">
            <a:off x="2235150" y="5992767"/>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D762F26C-8A1D-CC47-8B3C-872E0EF0D2E5}"/>
              </a:ext>
            </a:extLst>
          </p:cNvPr>
          <p:cNvCxnSpPr>
            <a:cxnSpLocks/>
          </p:cNvCxnSpPr>
          <p:nvPr/>
        </p:nvCxnSpPr>
        <p:spPr>
          <a:xfrm flipV="1">
            <a:off x="4966058" y="4547350"/>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9CBBDBD-096A-D545-A292-E3C333046454}"/>
              </a:ext>
            </a:extLst>
          </p:cNvPr>
          <p:cNvCxnSpPr>
            <a:cxnSpLocks/>
            <a:stCxn id="13" idx="0"/>
            <a:endCxn id="9" idx="2"/>
          </p:cNvCxnSpPr>
          <p:nvPr/>
        </p:nvCxnSpPr>
        <p:spPr>
          <a:xfrm flipH="1" flipV="1">
            <a:off x="10155258" y="3446179"/>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45A8EC32-BB68-7B41-A3D4-DC64B89197A6}"/>
              </a:ext>
            </a:extLst>
          </p:cNvPr>
          <p:cNvCxnSpPr>
            <a:cxnSpLocks/>
            <a:stCxn id="17" idx="0"/>
            <a:endCxn id="13" idx="2"/>
          </p:cNvCxnSpPr>
          <p:nvPr/>
        </p:nvCxnSpPr>
        <p:spPr>
          <a:xfrm flipH="1" flipV="1">
            <a:off x="10160174" y="4807945"/>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9E0A8E56-3E24-7E4F-87EA-323B80A5A30D}"/>
              </a:ext>
            </a:extLst>
          </p:cNvPr>
          <p:cNvCxnSpPr>
            <a:cxnSpLocks/>
            <a:stCxn id="16" idx="0"/>
            <a:endCxn id="12" idx="2"/>
          </p:cNvCxnSpPr>
          <p:nvPr/>
        </p:nvCxnSpPr>
        <p:spPr>
          <a:xfrm flipH="1" flipV="1">
            <a:off x="7419432" y="4807947"/>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7AC1B82D-A70E-CB4B-A357-A7A675CD6640}"/>
              </a:ext>
            </a:extLst>
          </p:cNvPr>
          <p:cNvCxnSpPr>
            <a:cxnSpLocks/>
            <a:stCxn id="15" idx="0"/>
            <a:endCxn id="11" idx="2"/>
          </p:cNvCxnSpPr>
          <p:nvPr/>
        </p:nvCxnSpPr>
        <p:spPr>
          <a:xfrm flipH="1" flipV="1">
            <a:off x="4678689" y="4807946"/>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7BE8EBF0-88D1-4D47-93EB-C8377596817B}"/>
              </a:ext>
            </a:extLst>
          </p:cNvPr>
          <p:cNvCxnSpPr>
            <a:cxnSpLocks/>
            <a:stCxn id="14" idx="0"/>
            <a:endCxn id="10" idx="2"/>
          </p:cNvCxnSpPr>
          <p:nvPr/>
        </p:nvCxnSpPr>
        <p:spPr>
          <a:xfrm flipH="1" flipV="1">
            <a:off x="1937947" y="4807948"/>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6D7B88E4-602D-734D-829E-8D3CAD6DAB0D}"/>
              </a:ext>
            </a:extLst>
          </p:cNvPr>
          <p:cNvCxnSpPr>
            <a:cxnSpLocks/>
            <a:stCxn id="10" idx="0"/>
            <a:endCxn id="6" idx="2"/>
          </p:cNvCxnSpPr>
          <p:nvPr/>
        </p:nvCxnSpPr>
        <p:spPr>
          <a:xfrm flipH="1" flipV="1">
            <a:off x="1933031" y="3446182"/>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B36FAAA6-1C72-7D42-9B64-902B9A94A42B}"/>
              </a:ext>
            </a:extLst>
          </p:cNvPr>
          <p:cNvCxnSpPr>
            <a:cxnSpLocks/>
          </p:cNvCxnSpPr>
          <p:nvPr/>
        </p:nvCxnSpPr>
        <p:spPr>
          <a:xfrm flipH="1" flipV="1">
            <a:off x="1963197" y="2113908"/>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41818264-F473-4448-AA18-C201EFA0B57D}"/>
              </a:ext>
            </a:extLst>
          </p:cNvPr>
          <p:cNvCxnSpPr>
            <a:cxnSpLocks/>
          </p:cNvCxnSpPr>
          <p:nvPr/>
        </p:nvCxnSpPr>
        <p:spPr>
          <a:xfrm flipH="1" flipV="1">
            <a:off x="7424348" y="2143407"/>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3" name="Straight Arrow Connector 62">
            <a:extLst>
              <a:ext uri="{FF2B5EF4-FFF2-40B4-BE49-F238E27FC236}">
                <a16:creationId xmlns:a16="http://schemas.microsoft.com/office/drawing/2014/main" id="{EB8F0746-5C6F-D84E-A9DB-89DBF283FBCF}"/>
              </a:ext>
            </a:extLst>
          </p:cNvPr>
          <p:cNvCxnSpPr>
            <a:cxnSpLocks/>
          </p:cNvCxnSpPr>
          <p:nvPr/>
        </p:nvCxnSpPr>
        <p:spPr>
          <a:xfrm>
            <a:off x="7179188" y="2197479"/>
            <a:ext cx="0" cy="747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5F774CF-53A4-BB45-814E-E956090C7EC1}"/>
              </a:ext>
            </a:extLst>
          </p:cNvPr>
          <p:cNvCxnSpPr>
            <a:cxnSpLocks/>
          </p:cNvCxnSpPr>
          <p:nvPr/>
        </p:nvCxnSpPr>
        <p:spPr>
          <a:xfrm flipH="1">
            <a:off x="5373256" y="3057803"/>
            <a:ext cx="1758805" cy="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A60EBB-CD96-9E46-97B7-B995BA655EDD}"/>
              </a:ext>
            </a:extLst>
          </p:cNvPr>
          <p:cNvSpPr/>
          <p:nvPr/>
        </p:nvSpPr>
        <p:spPr>
          <a:xfrm>
            <a:off x="6492887" y="2074574"/>
            <a:ext cx="723276" cy="707886"/>
          </a:xfrm>
          <a:prstGeom prst="rect">
            <a:avLst/>
          </a:prstGeom>
          <a:noFill/>
        </p:spPr>
        <p:txBody>
          <a:bodyPr wrap="none" lIns="91440" tIns="45720" rIns="91440" bIns="45720">
            <a:spAutoFit/>
          </a:bodyPr>
          <a:lstStyle/>
          <a:p>
            <a:pPr algn="ctr"/>
            <a:r>
              <a:rPr lang="en-US" sz="4000" dirty="0" err="1">
                <a:ln w="0"/>
                <a:effectLst>
                  <a:outerShdw blurRad="38100" dist="19050" dir="2700000" algn="tl" rotWithShape="0">
                    <a:schemeClr val="dk1">
                      <a:alpha val="40000"/>
                    </a:schemeClr>
                  </a:outerShdw>
                </a:effectLst>
              </a:rPr>
              <a:t>dn</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85D951F9-3D57-494F-96AD-250133057792}"/>
              </a:ext>
            </a:extLst>
          </p:cNvPr>
          <p:cNvSpPr/>
          <p:nvPr/>
        </p:nvSpPr>
        <p:spPr>
          <a:xfrm>
            <a:off x="5642675" y="2421813"/>
            <a:ext cx="72327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up</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1" name="Cross 70">
            <a:extLst>
              <a:ext uri="{FF2B5EF4-FFF2-40B4-BE49-F238E27FC236}">
                <a16:creationId xmlns:a16="http://schemas.microsoft.com/office/drawing/2014/main" id="{09B21F2A-1FEA-2B46-8EE8-41B7E376C87B}"/>
              </a:ext>
            </a:extLst>
          </p:cNvPr>
          <p:cNvSpPr/>
          <p:nvPr/>
        </p:nvSpPr>
        <p:spPr>
          <a:xfrm rot="2625758">
            <a:off x="6624952" y="2529304"/>
            <a:ext cx="616936" cy="639091"/>
          </a:xfrm>
          <a:prstGeom prst="plus">
            <a:avLst>
              <a:gd name="adj" fmla="val 3653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ine Callout 1 74">
            <a:extLst>
              <a:ext uri="{FF2B5EF4-FFF2-40B4-BE49-F238E27FC236}">
                <a16:creationId xmlns:a16="http://schemas.microsoft.com/office/drawing/2014/main" id="{5C7BE2F0-A7E6-974E-A52D-56D724AE5305}"/>
              </a:ext>
            </a:extLst>
          </p:cNvPr>
          <p:cNvSpPr/>
          <p:nvPr/>
        </p:nvSpPr>
        <p:spPr>
          <a:xfrm>
            <a:off x="8090260" y="1722830"/>
            <a:ext cx="1455621" cy="1570158"/>
          </a:xfrm>
          <a:prstGeom prst="borderCallout1">
            <a:avLst>
              <a:gd name="adj1" fmla="val 42280"/>
              <a:gd name="adj2" fmla="val -1988"/>
              <a:gd name="adj3" fmla="val 55397"/>
              <a:gd name="adj4" fmla="val -63094"/>
            </a:avLst>
          </a:prstGeom>
          <a:ln w="508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DN-&gt;UP not allowed by routing algorithm</a:t>
            </a:r>
          </a:p>
        </p:txBody>
      </p:sp>
      <p:sp>
        <p:nvSpPr>
          <p:cNvPr id="47" name="Title 1">
            <a:extLst>
              <a:ext uri="{FF2B5EF4-FFF2-40B4-BE49-F238E27FC236}">
                <a16:creationId xmlns:a16="http://schemas.microsoft.com/office/drawing/2014/main" id="{D47A12B3-BF03-4837-8516-175D5F4C1AE1}"/>
              </a:ext>
            </a:extLst>
          </p:cNvPr>
          <p:cNvSpPr txBox="1">
            <a:spLocks/>
          </p:cNvSpPr>
          <p:nvPr/>
        </p:nvSpPr>
        <p:spPr>
          <a:xfrm>
            <a:off x="393107" y="213915"/>
            <a:ext cx="10690788" cy="763717"/>
          </a:xfrm>
          <a:prstGeom prst="rect">
            <a:avLst/>
          </a:prstGeom>
        </p:spPr>
        <p:txBody>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RTG: Walk though</a:t>
            </a:r>
          </a:p>
        </p:txBody>
      </p:sp>
      <p:sp>
        <p:nvSpPr>
          <p:cNvPr id="49" name="Footer Placeholder 3">
            <a:extLst>
              <a:ext uri="{FF2B5EF4-FFF2-40B4-BE49-F238E27FC236}">
                <a16:creationId xmlns:a16="http://schemas.microsoft.com/office/drawing/2014/main" id="{487DA860-D76F-4841-9488-4A464ED91780}"/>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50" name="Slide Number Placeholder 4">
            <a:extLst>
              <a:ext uri="{FF2B5EF4-FFF2-40B4-BE49-F238E27FC236}">
                <a16:creationId xmlns:a16="http://schemas.microsoft.com/office/drawing/2014/main" id="{A9D97270-5792-8741-A7BF-763676C2DAD7}"/>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112</a:t>
            </a:fld>
            <a:endParaRPr lang="en-US" dirty="0"/>
          </a:p>
        </p:txBody>
      </p:sp>
    </p:spTree>
    <p:extLst>
      <p:ext uri="{BB962C8B-B14F-4D97-AF65-F5344CB8AC3E}">
        <p14:creationId xmlns:p14="http://schemas.microsoft.com/office/powerpoint/2010/main" val="19518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P spid="69" grpId="0"/>
      <p:bldP spid="70" grpId="0"/>
      <p:bldP spid="71" grpId="0" animBg="1"/>
      <p:bldP spid="7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C10AE9-CC27-DF40-A029-FCC5535542B5}"/>
              </a:ext>
            </a:extLst>
          </p:cNvPr>
          <p:cNvSpPr/>
          <p:nvPr/>
        </p:nvSpPr>
        <p:spPr>
          <a:xfrm>
            <a:off x="1650578" y="1701108"/>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3" name="Rounded Rectangle 2">
            <a:extLst>
              <a:ext uri="{FF2B5EF4-FFF2-40B4-BE49-F238E27FC236}">
                <a16:creationId xmlns:a16="http://schemas.microsoft.com/office/drawing/2014/main" id="{83AE43B4-ACE5-8146-B5C3-DA2FB788F018}"/>
              </a:ext>
            </a:extLst>
          </p:cNvPr>
          <p:cNvSpPr/>
          <p:nvPr/>
        </p:nvSpPr>
        <p:spPr>
          <a:xfrm>
            <a:off x="4391320" y="170110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4" name="Rounded Rectangle 3">
            <a:extLst>
              <a:ext uri="{FF2B5EF4-FFF2-40B4-BE49-F238E27FC236}">
                <a16:creationId xmlns:a16="http://schemas.microsoft.com/office/drawing/2014/main" id="{82F77F2C-0015-6B4F-AEEE-1BAB182F41E8}"/>
              </a:ext>
            </a:extLst>
          </p:cNvPr>
          <p:cNvSpPr/>
          <p:nvPr/>
        </p:nvSpPr>
        <p:spPr>
          <a:xfrm>
            <a:off x="7132063" y="1701107"/>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 name="Rounded Rectangle 4">
            <a:extLst>
              <a:ext uri="{FF2B5EF4-FFF2-40B4-BE49-F238E27FC236}">
                <a16:creationId xmlns:a16="http://schemas.microsoft.com/office/drawing/2014/main" id="{47E72BDA-F0E0-1E48-B8DE-383D908A4E72}"/>
              </a:ext>
            </a:extLst>
          </p:cNvPr>
          <p:cNvSpPr/>
          <p:nvPr/>
        </p:nvSpPr>
        <p:spPr>
          <a:xfrm>
            <a:off x="9872805" y="170110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 name="Rounded Rectangle 5">
            <a:extLst>
              <a:ext uri="{FF2B5EF4-FFF2-40B4-BE49-F238E27FC236}">
                <a16:creationId xmlns:a16="http://schemas.microsoft.com/office/drawing/2014/main" id="{D56C7B79-6943-4B48-92B7-21B5B10B6CC4}"/>
              </a:ext>
            </a:extLst>
          </p:cNvPr>
          <p:cNvSpPr/>
          <p:nvPr/>
        </p:nvSpPr>
        <p:spPr>
          <a:xfrm>
            <a:off x="1655493" y="3003882"/>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Rounded Rectangle 6">
            <a:extLst>
              <a:ext uri="{FF2B5EF4-FFF2-40B4-BE49-F238E27FC236}">
                <a16:creationId xmlns:a16="http://schemas.microsoft.com/office/drawing/2014/main" id="{21FDC460-6A8A-D845-9BEE-A9501062E7A7}"/>
              </a:ext>
            </a:extLst>
          </p:cNvPr>
          <p:cNvSpPr/>
          <p:nvPr/>
        </p:nvSpPr>
        <p:spPr>
          <a:xfrm>
            <a:off x="4396235" y="3003880"/>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8" name="Rounded Rectangle 7">
            <a:extLst>
              <a:ext uri="{FF2B5EF4-FFF2-40B4-BE49-F238E27FC236}">
                <a16:creationId xmlns:a16="http://schemas.microsoft.com/office/drawing/2014/main" id="{B3189CF2-F307-7545-9283-C77DD85B0014}"/>
              </a:ext>
            </a:extLst>
          </p:cNvPr>
          <p:cNvSpPr/>
          <p:nvPr/>
        </p:nvSpPr>
        <p:spPr>
          <a:xfrm>
            <a:off x="7136978" y="3003881"/>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9" name="Rounded Rectangle 8">
            <a:extLst>
              <a:ext uri="{FF2B5EF4-FFF2-40B4-BE49-F238E27FC236}">
                <a16:creationId xmlns:a16="http://schemas.microsoft.com/office/drawing/2014/main" id="{B6D85924-C364-774B-898B-6890083ED614}"/>
              </a:ext>
            </a:extLst>
          </p:cNvPr>
          <p:cNvSpPr/>
          <p:nvPr/>
        </p:nvSpPr>
        <p:spPr>
          <a:xfrm>
            <a:off x="9877720" y="3003879"/>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0" name="Rounded Rectangle 9">
            <a:extLst>
              <a:ext uri="{FF2B5EF4-FFF2-40B4-BE49-F238E27FC236}">
                <a16:creationId xmlns:a16="http://schemas.microsoft.com/office/drawing/2014/main" id="{53B78B5F-B75E-3640-91B3-2E04FB566A9A}"/>
              </a:ext>
            </a:extLst>
          </p:cNvPr>
          <p:cNvSpPr/>
          <p:nvPr/>
        </p:nvSpPr>
        <p:spPr>
          <a:xfrm>
            <a:off x="1660409" y="4365648"/>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1" name="Rounded Rectangle 10">
            <a:extLst>
              <a:ext uri="{FF2B5EF4-FFF2-40B4-BE49-F238E27FC236}">
                <a16:creationId xmlns:a16="http://schemas.microsoft.com/office/drawing/2014/main" id="{3A6F383A-A10C-894C-8E78-79C9306A1959}"/>
              </a:ext>
            </a:extLst>
          </p:cNvPr>
          <p:cNvSpPr/>
          <p:nvPr/>
        </p:nvSpPr>
        <p:spPr>
          <a:xfrm>
            <a:off x="4401151" y="436564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2" name="Rounded Rectangle 11">
            <a:extLst>
              <a:ext uri="{FF2B5EF4-FFF2-40B4-BE49-F238E27FC236}">
                <a16:creationId xmlns:a16="http://schemas.microsoft.com/office/drawing/2014/main" id="{04269D26-0231-1143-89C5-B8BAF2219F00}"/>
              </a:ext>
            </a:extLst>
          </p:cNvPr>
          <p:cNvSpPr/>
          <p:nvPr/>
        </p:nvSpPr>
        <p:spPr>
          <a:xfrm>
            <a:off x="7141894" y="4365647"/>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13" name="Rounded Rectangle 12">
            <a:extLst>
              <a:ext uri="{FF2B5EF4-FFF2-40B4-BE49-F238E27FC236}">
                <a16:creationId xmlns:a16="http://schemas.microsoft.com/office/drawing/2014/main" id="{5645AA0F-9E4E-CB4C-AAE9-E387CDD9AE5B}"/>
              </a:ext>
            </a:extLst>
          </p:cNvPr>
          <p:cNvSpPr/>
          <p:nvPr/>
        </p:nvSpPr>
        <p:spPr>
          <a:xfrm>
            <a:off x="9882636" y="436564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a:t>
            </a:r>
          </a:p>
        </p:txBody>
      </p:sp>
      <p:sp>
        <p:nvSpPr>
          <p:cNvPr id="14" name="Rounded Rectangle 13">
            <a:extLst>
              <a:ext uri="{FF2B5EF4-FFF2-40B4-BE49-F238E27FC236}">
                <a16:creationId xmlns:a16="http://schemas.microsoft.com/office/drawing/2014/main" id="{08E6A3B2-3214-8742-8A38-5F80B5E9CB4E}"/>
              </a:ext>
            </a:extLst>
          </p:cNvPr>
          <p:cNvSpPr/>
          <p:nvPr/>
        </p:nvSpPr>
        <p:spPr>
          <a:xfrm>
            <a:off x="1680074" y="5801156"/>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a:t>
            </a:r>
          </a:p>
        </p:txBody>
      </p:sp>
      <p:sp>
        <p:nvSpPr>
          <p:cNvPr id="15" name="Rounded Rectangle 14">
            <a:extLst>
              <a:ext uri="{FF2B5EF4-FFF2-40B4-BE49-F238E27FC236}">
                <a16:creationId xmlns:a16="http://schemas.microsoft.com/office/drawing/2014/main" id="{0390DAE9-65FF-E643-B345-9C940A4368D6}"/>
              </a:ext>
            </a:extLst>
          </p:cNvPr>
          <p:cNvSpPr/>
          <p:nvPr/>
        </p:nvSpPr>
        <p:spPr>
          <a:xfrm>
            <a:off x="4420816" y="5801154"/>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13</a:t>
            </a:r>
          </a:p>
        </p:txBody>
      </p:sp>
      <p:sp>
        <p:nvSpPr>
          <p:cNvPr id="16" name="Rounded Rectangle 15">
            <a:extLst>
              <a:ext uri="{FF2B5EF4-FFF2-40B4-BE49-F238E27FC236}">
                <a16:creationId xmlns:a16="http://schemas.microsoft.com/office/drawing/2014/main" id="{6B22028E-FB6B-D14C-81DA-F37A44567F57}"/>
              </a:ext>
            </a:extLst>
          </p:cNvPr>
          <p:cNvSpPr/>
          <p:nvPr/>
        </p:nvSpPr>
        <p:spPr>
          <a:xfrm>
            <a:off x="7161559" y="5801155"/>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a:t>
            </a:r>
          </a:p>
        </p:txBody>
      </p:sp>
      <p:sp>
        <p:nvSpPr>
          <p:cNvPr id="17" name="Rounded Rectangle 16">
            <a:extLst>
              <a:ext uri="{FF2B5EF4-FFF2-40B4-BE49-F238E27FC236}">
                <a16:creationId xmlns:a16="http://schemas.microsoft.com/office/drawing/2014/main" id="{0C4651A8-3E80-694F-BDF0-69890C0187A4}"/>
              </a:ext>
            </a:extLst>
          </p:cNvPr>
          <p:cNvSpPr/>
          <p:nvPr/>
        </p:nvSpPr>
        <p:spPr>
          <a:xfrm>
            <a:off x="9902301" y="5801153"/>
            <a:ext cx="555076" cy="530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p>
        </p:txBody>
      </p:sp>
      <p:cxnSp>
        <p:nvCxnSpPr>
          <p:cNvPr id="29" name="Straight Connector 28">
            <a:extLst>
              <a:ext uri="{FF2B5EF4-FFF2-40B4-BE49-F238E27FC236}">
                <a16:creationId xmlns:a16="http://schemas.microsoft.com/office/drawing/2014/main" id="{543F2333-136C-6D44-A689-F7666666BAE5}"/>
              </a:ext>
            </a:extLst>
          </p:cNvPr>
          <p:cNvCxnSpPr>
            <a:cxnSpLocks/>
            <a:stCxn id="2" idx="3"/>
            <a:endCxn id="3" idx="1"/>
          </p:cNvCxnSpPr>
          <p:nvPr/>
        </p:nvCxnSpPr>
        <p:spPr>
          <a:xfrm flipV="1">
            <a:off x="2205654" y="1966578"/>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F86B9CD-C4C1-FE43-A545-A285232FDB26}"/>
              </a:ext>
            </a:extLst>
          </p:cNvPr>
          <p:cNvCxnSpPr>
            <a:cxnSpLocks/>
          </p:cNvCxnSpPr>
          <p:nvPr/>
        </p:nvCxnSpPr>
        <p:spPr>
          <a:xfrm flipV="1">
            <a:off x="4946396" y="1966574"/>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46CB3876-400A-1E48-9A47-2F103037697E}"/>
              </a:ext>
            </a:extLst>
          </p:cNvPr>
          <p:cNvCxnSpPr>
            <a:cxnSpLocks/>
            <a:stCxn id="9" idx="0"/>
            <a:endCxn id="5" idx="2"/>
          </p:cNvCxnSpPr>
          <p:nvPr/>
        </p:nvCxnSpPr>
        <p:spPr>
          <a:xfrm flipH="1" flipV="1">
            <a:off x="10150343" y="2232048"/>
            <a:ext cx="4915" cy="771831"/>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64DCC92-2319-9248-90ED-A415EFA83DF3}"/>
              </a:ext>
            </a:extLst>
          </p:cNvPr>
          <p:cNvCxnSpPr>
            <a:cxnSpLocks/>
          </p:cNvCxnSpPr>
          <p:nvPr/>
        </p:nvCxnSpPr>
        <p:spPr>
          <a:xfrm flipV="1">
            <a:off x="7734857" y="6081410"/>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35719727-DAB3-904D-B016-0ACC17DEFE3B}"/>
              </a:ext>
            </a:extLst>
          </p:cNvPr>
          <p:cNvCxnSpPr>
            <a:cxnSpLocks/>
          </p:cNvCxnSpPr>
          <p:nvPr/>
        </p:nvCxnSpPr>
        <p:spPr>
          <a:xfrm flipV="1">
            <a:off x="4946395" y="3295144"/>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920A49C1-116D-D943-9853-6FEA982F06B9}"/>
              </a:ext>
            </a:extLst>
          </p:cNvPr>
          <p:cNvCxnSpPr>
            <a:cxnSpLocks/>
          </p:cNvCxnSpPr>
          <p:nvPr/>
        </p:nvCxnSpPr>
        <p:spPr>
          <a:xfrm flipV="1">
            <a:off x="2209117" y="3295142"/>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44278C86-CEA1-F947-A5CC-EC024796C8A5}"/>
              </a:ext>
            </a:extLst>
          </p:cNvPr>
          <p:cNvCxnSpPr>
            <a:cxnSpLocks/>
          </p:cNvCxnSpPr>
          <p:nvPr/>
        </p:nvCxnSpPr>
        <p:spPr>
          <a:xfrm flipV="1">
            <a:off x="2235150" y="6081410"/>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D762F26C-8A1D-CC47-8B3C-872E0EF0D2E5}"/>
              </a:ext>
            </a:extLst>
          </p:cNvPr>
          <p:cNvCxnSpPr>
            <a:cxnSpLocks/>
          </p:cNvCxnSpPr>
          <p:nvPr/>
        </p:nvCxnSpPr>
        <p:spPr>
          <a:xfrm flipV="1">
            <a:off x="4966058" y="4635993"/>
            <a:ext cx="2185666" cy="2"/>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9CBBDBD-096A-D545-A292-E3C333046454}"/>
              </a:ext>
            </a:extLst>
          </p:cNvPr>
          <p:cNvCxnSpPr>
            <a:cxnSpLocks/>
            <a:stCxn id="13" idx="0"/>
            <a:endCxn id="9" idx="2"/>
          </p:cNvCxnSpPr>
          <p:nvPr/>
        </p:nvCxnSpPr>
        <p:spPr>
          <a:xfrm flipH="1" flipV="1">
            <a:off x="10155258" y="3534822"/>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45A8EC32-BB68-7B41-A3D4-DC64B89197A6}"/>
              </a:ext>
            </a:extLst>
          </p:cNvPr>
          <p:cNvCxnSpPr>
            <a:cxnSpLocks/>
            <a:stCxn id="17" idx="0"/>
            <a:endCxn id="13" idx="2"/>
          </p:cNvCxnSpPr>
          <p:nvPr/>
        </p:nvCxnSpPr>
        <p:spPr>
          <a:xfrm flipH="1" flipV="1">
            <a:off x="10160174" y="4896588"/>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9E0A8E56-3E24-7E4F-87EA-323B80A5A30D}"/>
              </a:ext>
            </a:extLst>
          </p:cNvPr>
          <p:cNvCxnSpPr>
            <a:cxnSpLocks/>
            <a:stCxn id="16" idx="0"/>
            <a:endCxn id="12" idx="2"/>
          </p:cNvCxnSpPr>
          <p:nvPr/>
        </p:nvCxnSpPr>
        <p:spPr>
          <a:xfrm flipH="1" flipV="1">
            <a:off x="7419432" y="4896590"/>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7AC1B82D-A70E-CB4B-A357-A7A675CD6640}"/>
              </a:ext>
            </a:extLst>
          </p:cNvPr>
          <p:cNvCxnSpPr>
            <a:cxnSpLocks/>
            <a:stCxn id="15" idx="0"/>
            <a:endCxn id="11" idx="2"/>
          </p:cNvCxnSpPr>
          <p:nvPr/>
        </p:nvCxnSpPr>
        <p:spPr>
          <a:xfrm flipH="1" flipV="1">
            <a:off x="4678689" y="4896589"/>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7BE8EBF0-88D1-4D47-93EB-C8377596817B}"/>
              </a:ext>
            </a:extLst>
          </p:cNvPr>
          <p:cNvCxnSpPr>
            <a:cxnSpLocks/>
            <a:stCxn id="14" idx="0"/>
            <a:endCxn id="10" idx="2"/>
          </p:cNvCxnSpPr>
          <p:nvPr/>
        </p:nvCxnSpPr>
        <p:spPr>
          <a:xfrm flipH="1" flipV="1">
            <a:off x="1937947" y="4896591"/>
            <a:ext cx="19665" cy="904565"/>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6D7B88E4-602D-734D-829E-8D3CAD6DAB0D}"/>
              </a:ext>
            </a:extLst>
          </p:cNvPr>
          <p:cNvCxnSpPr>
            <a:cxnSpLocks/>
            <a:stCxn id="10" idx="0"/>
            <a:endCxn id="6" idx="2"/>
          </p:cNvCxnSpPr>
          <p:nvPr/>
        </p:nvCxnSpPr>
        <p:spPr>
          <a:xfrm flipH="1" flipV="1">
            <a:off x="1933031" y="3534825"/>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B36FAAA6-1C72-7D42-9B64-902B9A94A42B}"/>
              </a:ext>
            </a:extLst>
          </p:cNvPr>
          <p:cNvCxnSpPr>
            <a:cxnSpLocks/>
          </p:cNvCxnSpPr>
          <p:nvPr/>
        </p:nvCxnSpPr>
        <p:spPr>
          <a:xfrm flipH="1" flipV="1">
            <a:off x="1963197" y="2202551"/>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41818264-F473-4448-AA18-C201EFA0B57D}"/>
              </a:ext>
            </a:extLst>
          </p:cNvPr>
          <p:cNvCxnSpPr>
            <a:cxnSpLocks/>
          </p:cNvCxnSpPr>
          <p:nvPr/>
        </p:nvCxnSpPr>
        <p:spPr>
          <a:xfrm flipH="1" flipV="1">
            <a:off x="7424348" y="2232050"/>
            <a:ext cx="4916" cy="830823"/>
          </a:xfrm>
          <a:prstGeom prst="line">
            <a:avLst/>
          </a:prstGeom>
          <a:ln w="76200" cap="sq">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63" name="Straight Arrow Connector 62">
            <a:extLst>
              <a:ext uri="{FF2B5EF4-FFF2-40B4-BE49-F238E27FC236}">
                <a16:creationId xmlns:a16="http://schemas.microsoft.com/office/drawing/2014/main" id="{EB8F0746-5C6F-D84E-A9DB-89DBF283FBCF}"/>
              </a:ext>
            </a:extLst>
          </p:cNvPr>
          <p:cNvCxnSpPr>
            <a:cxnSpLocks/>
          </p:cNvCxnSpPr>
          <p:nvPr/>
        </p:nvCxnSpPr>
        <p:spPr>
          <a:xfrm>
            <a:off x="7179188" y="2286122"/>
            <a:ext cx="0" cy="747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5F774CF-53A4-BB45-814E-E956090C7EC1}"/>
              </a:ext>
            </a:extLst>
          </p:cNvPr>
          <p:cNvCxnSpPr>
            <a:cxnSpLocks/>
          </p:cNvCxnSpPr>
          <p:nvPr/>
        </p:nvCxnSpPr>
        <p:spPr>
          <a:xfrm flipH="1">
            <a:off x="5373256" y="3146446"/>
            <a:ext cx="1758805" cy="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0A60EBB-CD96-9E46-97B7-B995BA655EDD}"/>
              </a:ext>
            </a:extLst>
          </p:cNvPr>
          <p:cNvSpPr/>
          <p:nvPr/>
        </p:nvSpPr>
        <p:spPr>
          <a:xfrm>
            <a:off x="6492887" y="2163217"/>
            <a:ext cx="723276" cy="707886"/>
          </a:xfrm>
          <a:prstGeom prst="rect">
            <a:avLst/>
          </a:prstGeom>
          <a:noFill/>
        </p:spPr>
        <p:txBody>
          <a:bodyPr wrap="none" lIns="91440" tIns="45720" rIns="91440" bIns="45720">
            <a:spAutoFit/>
          </a:bodyPr>
          <a:lstStyle/>
          <a:p>
            <a:pPr algn="ctr"/>
            <a:r>
              <a:rPr lang="en-US" sz="4000" dirty="0" err="1">
                <a:ln w="0"/>
                <a:effectLst>
                  <a:outerShdw blurRad="38100" dist="19050" dir="2700000" algn="tl" rotWithShape="0">
                    <a:schemeClr val="dk1">
                      <a:alpha val="40000"/>
                    </a:schemeClr>
                  </a:outerShdw>
                </a:effectLst>
              </a:rPr>
              <a:t>dn</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0" name="Rectangle 69">
            <a:extLst>
              <a:ext uri="{FF2B5EF4-FFF2-40B4-BE49-F238E27FC236}">
                <a16:creationId xmlns:a16="http://schemas.microsoft.com/office/drawing/2014/main" id="{85D951F9-3D57-494F-96AD-250133057792}"/>
              </a:ext>
            </a:extLst>
          </p:cNvPr>
          <p:cNvSpPr/>
          <p:nvPr/>
        </p:nvSpPr>
        <p:spPr>
          <a:xfrm>
            <a:off x="5769611" y="2471593"/>
            <a:ext cx="72327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up</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1" name="Cross 70">
            <a:extLst>
              <a:ext uri="{FF2B5EF4-FFF2-40B4-BE49-F238E27FC236}">
                <a16:creationId xmlns:a16="http://schemas.microsoft.com/office/drawing/2014/main" id="{09B21F2A-1FEA-2B46-8EE8-41B7E376C87B}"/>
              </a:ext>
            </a:extLst>
          </p:cNvPr>
          <p:cNvSpPr/>
          <p:nvPr/>
        </p:nvSpPr>
        <p:spPr>
          <a:xfrm rot="2625758">
            <a:off x="6624952" y="2617947"/>
            <a:ext cx="616936" cy="639091"/>
          </a:xfrm>
          <a:prstGeom prst="plus">
            <a:avLst>
              <a:gd name="adj" fmla="val 3653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ine Callout 1 74">
            <a:extLst>
              <a:ext uri="{FF2B5EF4-FFF2-40B4-BE49-F238E27FC236}">
                <a16:creationId xmlns:a16="http://schemas.microsoft.com/office/drawing/2014/main" id="{5C7BE2F0-A7E6-974E-A52D-56D724AE5305}"/>
              </a:ext>
            </a:extLst>
          </p:cNvPr>
          <p:cNvSpPr/>
          <p:nvPr/>
        </p:nvSpPr>
        <p:spPr>
          <a:xfrm>
            <a:off x="8090260" y="1811473"/>
            <a:ext cx="1455621" cy="1570158"/>
          </a:xfrm>
          <a:prstGeom prst="borderCallout1">
            <a:avLst>
              <a:gd name="adj1" fmla="val 42280"/>
              <a:gd name="adj2" fmla="val -1988"/>
              <a:gd name="adj3" fmla="val 55397"/>
              <a:gd name="adj4" fmla="val -63094"/>
            </a:avLst>
          </a:prstGeom>
          <a:ln w="50800">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DN-&gt;UP not allowed by routing algorithm</a:t>
            </a:r>
          </a:p>
        </p:txBody>
      </p:sp>
      <p:cxnSp>
        <p:nvCxnSpPr>
          <p:cNvPr id="47" name="Straight Arrow Connector 46">
            <a:extLst>
              <a:ext uri="{FF2B5EF4-FFF2-40B4-BE49-F238E27FC236}">
                <a16:creationId xmlns:a16="http://schemas.microsoft.com/office/drawing/2014/main" id="{E0B83E16-0CAA-443D-82E1-BF0211FE347D}"/>
              </a:ext>
            </a:extLst>
          </p:cNvPr>
          <p:cNvCxnSpPr>
            <a:cxnSpLocks/>
          </p:cNvCxnSpPr>
          <p:nvPr/>
        </p:nvCxnSpPr>
        <p:spPr>
          <a:xfrm flipH="1">
            <a:off x="5174575" y="1811473"/>
            <a:ext cx="1758805" cy="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9C6D31E-46EC-4B3C-87A0-E2BB9147AB05}"/>
              </a:ext>
            </a:extLst>
          </p:cNvPr>
          <p:cNvSpPr/>
          <p:nvPr/>
        </p:nvSpPr>
        <p:spPr>
          <a:xfrm>
            <a:off x="5766344" y="1169580"/>
            <a:ext cx="72327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up</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50" name="Straight Arrow Connector 49">
            <a:extLst>
              <a:ext uri="{FF2B5EF4-FFF2-40B4-BE49-F238E27FC236}">
                <a16:creationId xmlns:a16="http://schemas.microsoft.com/office/drawing/2014/main" id="{7E91E326-C709-4F88-885B-5482670FC866}"/>
              </a:ext>
            </a:extLst>
          </p:cNvPr>
          <p:cNvCxnSpPr>
            <a:cxnSpLocks/>
          </p:cNvCxnSpPr>
          <p:nvPr/>
        </p:nvCxnSpPr>
        <p:spPr>
          <a:xfrm flipH="1">
            <a:off x="2435993" y="1806553"/>
            <a:ext cx="1758805" cy="49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188F4F1-1998-4BC7-8878-9C463AEF4A59}"/>
              </a:ext>
            </a:extLst>
          </p:cNvPr>
          <p:cNvSpPr/>
          <p:nvPr/>
        </p:nvSpPr>
        <p:spPr>
          <a:xfrm>
            <a:off x="2928930" y="1175483"/>
            <a:ext cx="723276"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up</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53" name="Straight Arrow Connector 52">
            <a:extLst>
              <a:ext uri="{FF2B5EF4-FFF2-40B4-BE49-F238E27FC236}">
                <a16:creationId xmlns:a16="http://schemas.microsoft.com/office/drawing/2014/main" id="{2C3C9031-BAE3-4C87-97CA-D987BB399951}"/>
              </a:ext>
            </a:extLst>
          </p:cNvPr>
          <p:cNvCxnSpPr>
            <a:cxnSpLocks/>
          </p:cNvCxnSpPr>
          <p:nvPr/>
        </p:nvCxnSpPr>
        <p:spPr>
          <a:xfrm>
            <a:off x="2210569" y="2256627"/>
            <a:ext cx="0" cy="7472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85D32D9-76E2-4550-A654-575BEFCA4EDF}"/>
              </a:ext>
            </a:extLst>
          </p:cNvPr>
          <p:cNvSpPr/>
          <p:nvPr/>
        </p:nvSpPr>
        <p:spPr>
          <a:xfrm>
            <a:off x="2205654" y="2194304"/>
            <a:ext cx="723276" cy="707886"/>
          </a:xfrm>
          <a:prstGeom prst="rect">
            <a:avLst/>
          </a:prstGeom>
          <a:noFill/>
        </p:spPr>
        <p:txBody>
          <a:bodyPr wrap="none" lIns="91440" tIns="45720" rIns="91440" bIns="45720">
            <a:spAutoFit/>
          </a:bodyPr>
          <a:lstStyle/>
          <a:p>
            <a:pPr algn="ctr"/>
            <a:r>
              <a:rPr lang="en-US" sz="4000" dirty="0" err="1">
                <a:ln w="0"/>
                <a:effectLst>
                  <a:outerShdw blurRad="38100" dist="19050" dir="2700000" algn="tl" rotWithShape="0">
                    <a:schemeClr val="dk1">
                      <a:alpha val="40000"/>
                    </a:schemeClr>
                  </a:outerShdw>
                </a:effectLst>
              </a:rPr>
              <a:t>dn</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56" name="Straight Arrow Connector 55">
            <a:extLst>
              <a:ext uri="{FF2B5EF4-FFF2-40B4-BE49-F238E27FC236}">
                <a16:creationId xmlns:a16="http://schemas.microsoft.com/office/drawing/2014/main" id="{1674C46A-BBE8-4325-A1C4-3428BAC9AAF2}"/>
              </a:ext>
            </a:extLst>
          </p:cNvPr>
          <p:cNvCxnSpPr>
            <a:cxnSpLocks/>
          </p:cNvCxnSpPr>
          <p:nvPr/>
        </p:nvCxnSpPr>
        <p:spPr>
          <a:xfrm>
            <a:off x="2602000" y="3176618"/>
            <a:ext cx="15927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B506FFA-9C93-41D4-BB4F-0DD35299E0A0}"/>
              </a:ext>
            </a:extLst>
          </p:cNvPr>
          <p:cNvSpPr/>
          <p:nvPr/>
        </p:nvSpPr>
        <p:spPr>
          <a:xfrm>
            <a:off x="3068380" y="2517160"/>
            <a:ext cx="723276" cy="707886"/>
          </a:xfrm>
          <a:prstGeom prst="rect">
            <a:avLst/>
          </a:prstGeom>
          <a:noFill/>
        </p:spPr>
        <p:txBody>
          <a:bodyPr wrap="none" lIns="91440" tIns="45720" rIns="91440" bIns="45720">
            <a:spAutoFit/>
          </a:bodyPr>
          <a:lstStyle/>
          <a:p>
            <a:pPr algn="ctr"/>
            <a:r>
              <a:rPr lang="en-US" sz="4000" dirty="0" err="1">
                <a:ln w="0"/>
                <a:effectLst>
                  <a:outerShdw blurRad="38100" dist="19050" dir="2700000" algn="tl" rotWithShape="0">
                    <a:schemeClr val="dk1">
                      <a:alpha val="40000"/>
                    </a:schemeClr>
                  </a:outerShdw>
                </a:effectLst>
              </a:rPr>
              <a:t>dn</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24" name="Graphic 23" descr="Checkmark">
            <a:extLst>
              <a:ext uri="{FF2B5EF4-FFF2-40B4-BE49-F238E27FC236}">
                <a16:creationId xmlns:a16="http://schemas.microsoft.com/office/drawing/2014/main" id="{49EBA35A-966A-44B2-AFF0-DC3ABFF732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5993" y="1892504"/>
            <a:ext cx="624656" cy="624656"/>
          </a:xfrm>
          <a:prstGeom prst="rect">
            <a:avLst/>
          </a:prstGeom>
        </p:spPr>
      </p:pic>
      <p:sp>
        <p:nvSpPr>
          <p:cNvPr id="59" name="Title 1">
            <a:extLst>
              <a:ext uri="{FF2B5EF4-FFF2-40B4-BE49-F238E27FC236}">
                <a16:creationId xmlns:a16="http://schemas.microsoft.com/office/drawing/2014/main" id="{DF151423-6775-40CD-89FF-02604D0A0AB3}"/>
              </a:ext>
            </a:extLst>
          </p:cNvPr>
          <p:cNvSpPr txBox="1">
            <a:spLocks/>
          </p:cNvSpPr>
          <p:nvPr/>
        </p:nvSpPr>
        <p:spPr>
          <a:xfrm>
            <a:off x="393107" y="213915"/>
            <a:ext cx="10690788" cy="763717"/>
          </a:xfrm>
          <a:prstGeom prst="rect">
            <a:avLst/>
          </a:prstGeom>
        </p:spPr>
        <p:txBody>
          <a:bodyPr/>
          <a:lstStyle>
            <a:lvl1pPr algn="l" defTabSz="4572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RTG: Walk though</a:t>
            </a:r>
          </a:p>
        </p:txBody>
      </p:sp>
      <p:cxnSp>
        <p:nvCxnSpPr>
          <p:cNvPr id="62" name="Straight Arrow Connector 61">
            <a:extLst>
              <a:ext uri="{FF2B5EF4-FFF2-40B4-BE49-F238E27FC236}">
                <a16:creationId xmlns:a16="http://schemas.microsoft.com/office/drawing/2014/main" id="{948CF5AA-3FE0-4818-9C19-E1561CBDF15B}"/>
              </a:ext>
            </a:extLst>
          </p:cNvPr>
          <p:cNvCxnSpPr>
            <a:cxnSpLocks/>
          </p:cNvCxnSpPr>
          <p:nvPr/>
        </p:nvCxnSpPr>
        <p:spPr>
          <a:xfrm>
            <a:off x="1208125" y="1258504"/>
            <a:ext cx="480975" cy="4305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D603401-D797-493B-B849-58CEEAA72CAC}"/>
              </a:ext>
            </a:extLst>
          </p:cNvPr>
          <p:cNvSpPr/>
          <p:nvPr/>
        </p:nvSpPr>
        <p:spPr>
          <a:xfrm>
            <a:off x="274761" y="860332"/>
            <a:ext cx="1043876"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root</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66" name="Straight Arrow Connector 65">
            <a:extLst>
              <a:ext uri="{FF2B5EF4-FFF2-40B4-BE49-F238E27FC236}">
                <a16:creationId xmlns:a16="http://schemas.microsoft.com/office/drawing/2014/main" id="{E071E048-FC03-4464-9629-2286CA9830FD}"/>
              </a:ext>
            </a:extLst>
          </p:cNvPr>
          <p:cNvCxnSpPr>
            <a:cxnSpLocks/>
          </p:cNvCxnSpPr>
          <p:nvPr/>
        </p:nvCxnSpPr>
        <p:spPr>
          <a:xfrm flipH="1">
            <a:off x="7601548" y="1358900"/>
            <a:ext cx="424852" cy="290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A8669FE4-A8DA-4260-8B83-72FAA9E1AF0D}"/>
              </a:ext>
            </a:extLst>
          </p:cNvPr>
          <p:cNvSpPr/>
          <p:nvPr/>
        </p:nvSpPr>
        <p:spPr>
          <a:xfrm>
            <a:off x="8079669" y="873032"/>
            <a:ext cx="1563248"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sender</a:t>
            </a:r>
            <a:endParaRPr lang="en-US" sz="3600" b="0" cap="none" spc="0" dirty="0">
              <a:ln w="0"/>
              <a:solidFill>
                <a:schemeClr val="tx1"/>
              </a:solidFill>
              <a:effectLst>
                <a:outerShdw blurRad="38100" dist="19050" dir="2700000" algn="tl" rotWithShape="0">
                  <a:schemeClr val="dk1">
                    <a:alpha val="40000"/>
                  </a:schemeClr>
                </a:outerShdw>
              </a:effectLst>
            </a:endParaRPr>
          </a:p>
        </p:txBody>
      </p:sp>
      <p:cxnSp>
        <p:nvCxnSpPr>
          <p:cNvPr id="68" name="Straight Arrow Connector 67">
            <a:extLst>
              <a:ext uri="{FF2B5EF4-FFF2-40B4-BE49-F238E27FC236}">
                <a16:creationId xmlns:a16="http://schemas.microsoft.com/office/drawing/2014/main" id="{ABDADFFD-0B13-4FAC-BF58-66DA698824E8}"/>
              </a:ext>
            </a:extLst>
          </p:cNvPr>
          <p:cNvCxnSpPr>
            <a:cxnSpLocks/>
          </p:cNvCxnSpPr>
          <p:nvPr/>
        </p:nvCxnSpPr>
        <p:spPr>
          <a:xfrm flipH="1" flipV="1">
            <a:off x="4918536" y="3370386"/>
            <a:ext cx="517064" cy="3888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D3F5144D-9CB9-4DB7-8E85-16D66C2E9D68}"/>
              </a:ext>
            </a:extLst>
          </p:cNvPr>
          <p:cNvSpPr/>
          <p:nvPr/>
        </p:nvSpPr>
        <p:spPr>
          <a:xfrm>
            <a:off x="5148305" y="3573179"/>
            <a:ext cx="1885453"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receiver</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73" name="Slide Number Placeholder 4">
            <a:extLst>
              <a:ext uri="{FF2B5EF4-FFF2-40B4-BE49-F238E27FC236}">
                <a16:creationId xmlns:a16="http://schemas.microsoft.com/office/drawing/2014/main" id="{3B17EB4D-E572-194E-BD5E-699EE9539C51}"/>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113</a:t>
            </a:fld>
            <a:endParaRPr lang="en-US" dirty="0"/>
          </a:p>
        </p:txBody>
      </p:sp>
      <p:sp>
        <p:nvSpPr>
          <p:cNvPr id="74" name="Footer Placeholder 3">
            <a:extLst>
              <a:ext uri="{FF2B5EF4-FFF2-40B4-BE49-F238E27FC236}">
                <a16:creationId xmlns:a16="http://schemas.microsoft.com/office/drawing/2014/main" id="{2172B02D-72CA-DE4D-8234-AE1D0565A1A7}"/>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93695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P spid="49" grpId="0"/>
      <p:bldP spid="52" grpId="0"/>
      <p:bldP spid="55" grpId="0"/>
      <p:bldP spid="5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4A16-D41C-44BE-B7F0-54176AE3EE6C}"/>
              </a:ext>
            </a:extLst>
          </p:cNvPr>
          <p:cNvSpPr>
            <a:spLocks noGrp="1"/>
          </p:cNvSpPr>
          <p:nvPr>
            <p:ph type="title"/>
          </p:nvPr>
        </p:nvSpPr>
        <p:spPr/>
        <p:txBody>
          <a:bodyPr/>
          <a:lstStyle/>
          <a:p>
            <a:r>
              <a:rPr lang="en-US" dirty="0"/>
              <a:t>Deadlock Probability: Topology Sweep</a:t>
            </a:r>
          </a:p>
        </p:txBody>
      </p:sp>
      <p:sp>
        <p:nvSpPr>
          <p:cNvPr id="4" name="Footer Placeholder 3">
            <a:extLst>
              <a:ext uri="{FF2B5EF4-FFF2-40B4-BE49-F238E27FC236}">
                <a16:creationId xmlns:a16="http://schemas.microsoft.com/office/drawing/2014/main" id="{8A2775DC-F707-422E-B27C-17405A22EAF6}"/>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6D8A2E0B-8F94-4964-9A65-C648BBE0391A}"/>
              </a:ext>
            </a:extLst>
          </p:cNvPr>
          <p:cNvSpPr>
            <a:spLocks noGrp="1"/>
          </p:cNvSpPr>
          <p:nvPr>
            <p:ph type="sldNum" sz="quarter" idx="12"/>
          </p:nvPr>
        </p:nvSpPr>
        <p:spPr/>
        <p:txBody>
          <a:bodyPr/>
          <a:lstStyle/>
          <a:p>
            <a:fld id="{0D1D0697-F66A-EE4C-B4D3-9802540BCCA0}" type="slidenum">
              <a:rPr lang="en-US" smtClean="0"/>
              <a:t>114</a:t>
            </a:fld>
            <a:endParaRPr lang="en-US"/>
          </a:p>
        </p:txBody>
      </p:sp>
      <p:graphicFrame>
        <p:nvGraphicFramePr>
          <p:cNvPr id="6" name="Chart 5">
            <a:extLst>
              <a:ext uri="{FF2B5EF4-FFF2-40B4-BE49-F238E27FC236}">
                <a16:creationId xmlns:a16="http://schemas.microsoft.com/office/drawing/2014/main" id="{B4DCEDEE-A1FB-4E0D-B068-11A4122BB24F}"/>
              </a:ext>
            </a:extLst>
          </p:cNvPr>
          <p:cNvGraphicFramePr>
            <a:graphicFrameLocks/>
          </p:cNvGraphicFramePr>
          <p:nvPr>
            <p:extLst>
              <p:ext uri="{D42A27DB-BD31-4B8C-83A1-F6EECF244321}">
                <p14:modId xmlns:p14="http://schemas.microsoft.com/office/powerpoint/2010/main" val="3653807867"/>
              </p:ext>
            </p:extLst>
          </p:nvPr>
        </p:nvGraphicFramePr>
        <p:xfrm>
          <a:off x="1" y="1049353"/>
          <a:ext cx="6095999" cy="27294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BA1A8B9-6567-407B-9362-97230815DD38}"/>
              </a:ext>
            </a:extLst>
          </p:cNvPr>
          <p:cNvGraphicFramePr>
            <a:graphicFrameLocks/>
          </p:cNvGraphicFramePr>
          <p:nvPr>
            <p:extLst>
              <p:ext uri="{D42A27DB-BD31-4B8C-83A1-F6EECF244321}">
                <p14:modId xmlns:p14="http://schemas.microsoft.com/office/powerpoint/2010/main" val="2395764125"/>
              </p:ext>
            </p:extLst>
          </p:nvPr>
        </p:nvGraphicFramePr>
        <p:xfrm>
          <a:off x="6096000" y="1121074"/>
          <a:ext cx="6095999" cy="2729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3C01AD4-5728-49DD-B4AC-437C480F5B6C}"/>
              </a:ext>
            </a:extLst>
          </p:cNvPr>
          <p:cNvGraphicFramePr>
            <a:graphicFrameLocks/>
          </p:cNvGraphicFramePr>
          <p:nvPr>
            <p:extLst>
              <p:ext uri="{D42A27DB-BD31-4B8C-83A1-F6EECF244321}">
                <p14:modId xmlns:p14="http://schemas.microsoft.com/office/powerpoint/2010/main" val="1129176699"/>
              </p:ext>
            </p:extLst>
          </p:nvPr>
        </p:nvGraphicFramePr>
        <p:xfrm>
          <a:off x="2866221" y="3689135"/>
          <a:ext cx="6459557" cy="26345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629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2" dur="500"/>
                                        <p:tgtEl>
                                          <p:spTgt spid="6">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27" dur="500"/>
                                        <p:tgtEl>
                                          <p:spTgt spid="7">
                                            <p:graphicEl>
                                              <a:chart seriesIdx="-3" categoryIdx="-3" bldStep="gridLegen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32" dur="500"/>
                                        <p:tgtEl>
                                          <p:spTgt spid="7">
                                            <p:graphicEl>
                                              <a:chart seriesIdx="0"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37" dur="500"/>
                                        <p:tgtEl>
                                          <p:spTgt spid="7">
                                            <p:graphicEl>
                                              <a:chart seriesIdx="1"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42" dur="500"/>
                                        <p:tgtEl>
                                          <p:spTgt spid="7">
                                            <p:graphicEl>
                                              <a:chart seriesIdx="2"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47" dur="500"/>
                                        <p:tgtEl>
                                          <p:spTgt spid="8">
                                            <p:graphicEl>
                                              <a:chart seriesIdx="-3" categoryIdx="-3" bldStep="gridLegen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52" dur="500"/>
                                        <p:tgtEl>
                                          <p:spTgt spid="8">
                                            <p:graphicEl>
                                              <a:chart seriesIdx="0"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57" dur="500"/>
                                        <p:tgtEl>
                                          <p:spTgt spid="8">
                                            <p:graphicEl>
                                              <a:chart seriesIdx="1" categoryIdx="-4" bldStep="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62" dur="500"/>
                                        <p:tgtEl>
                                          <p:spTgt spid="8">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Graphic spid="8" grpId="0">
        <p:bldSub>
          <a:bldChart bld="series"/>
        </p:bldSub>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8BC3-9CB4-3D40-BB74-71BA87C0848B}"/>
              </a:ext>
            </a:extLst>
          </p:cNvPr>
          <p:cNvSpPr>
            <a:spLocks noGrp="1"/>
          </p:cNvSpPr>
          <p:nvPr>
            <p:ph type="title"/>
          </p:nvPr>
        </p:nvSpPr>
        <p:spPr/>
        <p:txBody>
          <a:bodyPr/>
          <a:lstStyle/>
          <a:p>
            <a:r>
              <a:rPr lang="en-US" dirty="0"/>
              <a:t>Deadlock Probability: Traffic Pattern Sweep</a:t>
            </a:r>
          </a:p>
        </p:txBody>
      </p:sp>
      <p:sp>
        <p:nvSpPr>
          <p:cNvPr id="4" name="Footer Placeholder 3">
            <a:extLst>
              <a:ext uri="{FF2B5EF4-FFF2-40B4-BE49-F238E27FC236}">
                <a16:creationId xmlns:a16="http://schemas.microsoft.com/office/drawing/2014/main" id="{B90B9537-B6DE-3748-9592-4A9292EA536C}"/>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1C7365B-12E3-B540-9AC9-AA3EC6CF0654}"/>
              </a:ext>
            </a:extLst>
          </p:cNvPr>
          <p:cNvSpPr>
            <a:spLocks noGrp="1"/>
          </p:cNvSpPr>
          <p:nvPr>
            <p:ph type="sldNum" sz="quarter" idx="12"/>
          </p:nvPr>
        </p:nvSpPr>
        <p:spPr/>
        <p:txBody>
          <a:bodyPr/>
          <a:lstStyle/>
          <a:p>
            <a:fld id="{0D1D0697-F66A-EE4C-B4D3-9802540BCCA0}" type="slidenum">
              <a:rPr lang="en-US" smtClean="0"/>
              <a:t>115</a:t>
            </a:fld>
            <a:endParaRPr lang="en-US"/>
          </a:p>
        </p:txBody>
      </p:sp>
      <p:graphicFrame>
        <p:nvGraphicFramePr>
          <p:cNvPr id="11" name="Chart 10">
            <a:extLst>
              <a:ext uri="{FF2B5EF4-FFF2-40B4-BE49-F238E27FC236}">
                <a16:creationId xmlns:a16="http://schemas.microsoft.com/office/drawing/2014/main" id="{559DB32A-8914-4C35-9632-BDF097844480}"/>
              </a:ext>
            </a:extLst>
          </p:cNvPr>
          <p:cNvGraphicFramePr>
            <a:graphicFrameLocks/>
          </p:cNvGraphicFramePr>
          <p:nvPr>
            <p:extLst>
              <p:ext uri="{D42A27DB-BD31-4B8C-83A1-F6EECF244321}">
                <p14:modId xmlns:p14="http://schemas.microsoft.com/office/powerpoint/2010/main" val="3774561773"/>
              </p:ext>
            </p:extLst>
          </p:nvPr>
        </p:nvGraphicFramePr>
        <p:xfrm>
          <a:off x="0" y="1053994"/>
          <a:ext cx="6011537" cy="2515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9BC7D8FA-E95D-4CC1-84E5-F8E4FA7870C2}"/>
              </a:ext>
            </a:extLst>
          </p:cNvPr>
          <p:cNvGraphicFramePr>
            <a:graphicFrameLocks/>
          </p:cNvGraphicFramePr>
          <p:nvPr>
            <p:extLst>
              <p:ext uri="{D42A27DB-BD31-4B8C-83A1-F6EECF244321}">
                <p14:modId xmlns:p14="http://schemas.microsoft.com/office/powerpoint/2010/main" val="3255982491"/>
              </p:ext>
            </p:extLst>
          </p:nvPr>
        </p:nvGraphicFramePr>
        <p:xfrm>
          <a:off x="6147413" y="1053993"/>
          <a:ext cx="6011536" cy="25154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DDB5C35D-40B6-49E6-80E4-4E435C41628D}"/>
              </a:ext>
            </a:extLst>
          </p:cNvPr>
          <p:cNvGraphicFramePr>
            <a:graphicFrameLocks/>
          </p:cNvGraphicFramePr>
          <p:nvPr>
            <p:extLst>
              <p:ext uri="{D42A27DB-BD31-4B8C-83A1-F6EECF244321}">
                <p14:modId xmlns:p14="http://schemas.microsoft.com/office/powerpoint/2010/main" val="1975092665"/>
              </p:ext>
            </p:extLst>
          </p:nvPr>
        </p:nvGraphicFramePr>
        <p:xfrm>
          <a:off x="2653910" y="3647715"/>
          <a:ext cx="6011536" cy="2676745"/>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Left 2">
            <a:extLst>
              <a:ext uri="{FF2B5EF4-FFF2-40B4-BE49-F238E27FC236}">
                <a16:creationId xmlns:a16="http://schemas.microsoft.com/office/drawing/2014/main" id="{513DA646-39A7-4749-9B36-2DEDCC770EB3}"/>
              </a:ext>
            </a:extLst>
          </p:cNvPr>
          <p:cNvSpPr/>
          <p:nvPr/>
        </p:nvSpPr>
        <p:spPr>
          <a:xfrm rot="1800000" flipH="1">
            <a:off x="2951948" y="1862372"/>
            <a:ext cx="1396652" cy="343446"/>
          </a:xfrm>
          <a:prstGeom prst="leftArrow">
            <a:avLst>
              <a:gd name="adj1" fmla="val 50000"/>
              <a:gd name="adj2" fmla="val 885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9AC1DF64-69C1-4535-8B06-AB8D9C4B7262}"/>
              </a:ext>
            </a:extLst>
          </p:cNvPr>
          <p:cNvSpPr/>
          <p:nvPr/>
        </p:nvSpPr>
        <p:spPr>
          <a:xfrm rot="1454261" flipH="1">
            <a:off x="8971749" y="1963972"/>
            <a:ext cx="1396652" cy="343446"/>
          </a:xfrm>
          <a:prstGeom prst="leftArrow">
            <a:avLst>
              <a:gd name="adj1" fmla="val 50000"/>
              <a:gd name="adj2" fmla="val 885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F78FCF27-F448-4D9B-A490-25E808CD66FC}"/>
              </a:ext>
            </a:extLst>
          </p:cNvPr>
          <p:cNvSpPr/>
          <p:nvPr/>
        </p:nvSpPr>
        <p:spPr>
          <a:xfrm rot="1800000" flipH="1">
            <a:off x="5606248" y="4630972"/>
            <a:ext cx="1396652" cy="343446"/>
          </a:xfrm>
          <a:prstGeom prst="leftArrow">
            <a:avLst>
              <a:gd name="adj1" fmla="val 50000"/>
              <a:gd name="adj2" fmla="val 885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0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7" dur="500"/>
                                        <p:tgtEl>
                                          <p:spTgt spid="1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down)">
                                      <p:cBhvr>
                                        <p:cTn id="12" dur="500"/>
                                        <p:tgtEl>
                                          <p:spTgt spid="11">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down)">
                                      <p:cBhvr>
                                        <p:cTn id="17" dur="500"/>
                                        <p:tgtEl>
                                          <p:spTgt spid="11">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wipe(down)">
                                      <p:cBhvr>
                                        <p:cTn id="22" dur="500"/>
                                        <p:tgtEl>
                                          <p:spTgt spid="11">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32" dur="500"/>
                                        <p:tgtEl>
                                          <p:spTgt spid="13">
                                            <p:graphicEl>
                                              <a:chart seriesIdx="-3" categoryIdx="-3" bldStep="gridLegen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down)">
                                      <p:cBhvr>
                                        <p:cTn id="37" dur="500"/>
                                        <p:tgtEl>
                                          <p:spTgt spid="13">
                                            <p:graphicEl>
                                              <a:chart seriesIdx="0"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down)">
                                      <p:cBhvr>
                                        <p:cTn id="42" dur="500"/>
                                        <p:tgtEl>
                                          <p:spTgt spid="13">
                                            <p:graphicEl>
                                              <a:chart seriesIdx="1"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wipe(down)">
                                      <p:cBhvr>
                                        <p:cTn id="47" dur="500"/>
                                        <p:tgtEl>
                                          <p:spTgt spid="13">
                                            <p:graphicEl>
                                              <a:chart seriesIdx="2"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down)">
                                      <p:cBhvr>
                                        <p:cTn id="57" dur="500"/>
                                        <p:tgtEl>
                                          <p:spTgt spid="14">
                                            <p:graphicEl>
                                              <a:chart seriesIdx="-3" categoryIdx="-3" bldStep="gridLegen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down)">
                                      <p:cBhvr>
                                        <p:cTn id="62" dur="500"/>
                                        <p:tgtEl>
                                          <p:spTgt spid="14">
                                            <p:graphicEl>
                                              <a:chart seriesIdx="0" categoryIdx="-4" bldStep="series"/>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4">
                                            <p:graphicEl>
                                              <a:chart seriesIdx="1" categoryIdx="-4" bldStep="series"/>
                                            </p:graphicEl>
                                          </p:spTgt>
                                        </p:tgtEl>
                                        <p:attrNameLst>
                                          <p:attrName>style.visibility</p:attrName>
                                        </p:attrNameLst>
                                      </p:cBhvr>
                                      <p:to>
                                        <p:strVal val="visible"/>
                                      </p:to>
                                    </p:set>
                                    <p:animEffect transition="in" filter="wipe(down)">
                                      <p:cBhvr>
                                        <p:cTn id="67" dur="500"/>
                                        <p:tgtEl>
                                          <p:spTgt spid="14">
                                            <p:graphicEl>
                                              <a:chart seriesIdx="1" categoryIdx="-4" bldStep="series"/>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4">
                                            <p:graphicEl>
                                              <a:chart seriesIdx="2" categoryIdx="-4" bldStep="series"/>
                                            </p:graphicEl>
                                          </p:spTgt>
                                        </p:tgtEl>
                                        <p:attrNameLst>
                                          <p:attrName>style.visibility</p:attrName>
                                        </p:attrNameLst>
                                      </p:cBhvr>
                                      <p:to>
                                        <p:strVal val="visible"/>
                                      </p:to>
                                    </p:set>
                                    <p:animEffect transition="in" filter="wipe(down)">
                                      <p:cBhvr>
                                        <p:cTn id="72" dur="500"/>
                                        <p:tgtEl>
                                          <p:spTgt spid="14">
                                            <p:graphicEl>
                                              <a:chart seriesIdx="2" categoryIdx="-4" bldStep="series"/>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Chart bld="series"/>
        </p:bldSub>
      </p:bldGraphic>
      <p:bldGraphic spid="13" grpId="0">
        <p:bldSub>
          <a:bldChart bld="series"/>
        </p:bldSub>
      </p:bldGraphic>
      <p:bldGraphic spid="14" grpId="0">
        <p:bldSub>
          <a:bldChart bld="series"/>
        </p:bldSub>
      </p:bldGraphic>
      <p:bldP spid="3" grpId="0" animBg="1"/>
      <p:bldP spid="9"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27BE-4983-432C-ABCD-53C24F0FCE0D}"/>
              </a:ext>
            </a:extLst>
          </p:cNvPr>
          <p:cNvSpPr>
            <a:spLocks noGrp="1"/>
          </p:cNvSpPr>
          <p:nvPr>
            <p:ph type="title"/>
          </p:nvPr>
        </p:nvSpPr>
        <p:spPr/>
        <p:txBody>
          <a:bodyPr/>
          <a:lstStyle/>
          <a:p>
            <a:r>
              <a:rPr lang="en-US" dirty="0"/>
              <a:t>Synthetic Traffic: Throughput</a:t>
            </a:r>
          </a:p>
        </p:txBody>
      </p:sp>
      <p:sp>
        <p:nvSpPr>
          <p:cNvPr id="4" name="Footer Placeholder 3">
            <a:extLst>
              <a:ext uri="{FF2B5EF4-FFF2-40B4-BE49-F238E27FC236}">
                <a16:creationId xmlns:a16="http://schemas.microsoft.com/office/drawing/2014/main" id="{9F600C62-7B60-436B-9B54-C019323E89AD}"/>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E531075D-3683-4469-8D32-242C52AABFFE}"/>
              </a:ext>
            </a:extLst>
          </p:cNvPr>
          <p:cNvSpPr>
            <a:spLocks noGrp="1"/>
          </p:cNvSpPr>
          <p:nvPr>
            <p:ph type="sldNum" sz="quarter" idx="12"/>
          </p:nvPr>
        </p:nvSpPr>
        <p:spPr/>
        <p:txBody>
          <a:bodyPr/>
          <a:lstStyle/>
          <a:p>
            <a:fld id="{0D1D0697-F66A-EE4C-B4D3-9802540BCCA0}" type="slidenum">
              <a:rPr lang="en-US" smtClean="0"/>
              <a:t>116</a:t>
            </a:fld>
            <a:endParaRPr lang="en-US"/>
          </a:p>
        </p:txBody>
      </p:sp>
      <p:graphicFrame>
        <p:nvGraphicFramePr>
          <p:cNvPr id="6" name="Chart 5">
            <a:extLst>
              <a:ext uri="{FF2B5EF4-FFF2-40B4-BE49-F238E27FC236}">
                <a16:creationId xmlns:a16="http://schemas.microsoft.com/office/drawing/2014/main" id="{C589E03B-066C-4545-8540-57E64382ACDE}"/>
              </a:ext>
            </a:extLst>
          </p:cNvPr>
          <p:cNvGraphicFramePr>
            <a:graphicFrameLocks/>
          </p:cNvGraphicFramePr>
          <p:nvPr>
            <p:extLst>
              <p:ext uri="{D42A27DB-BD31-4B8C-83A1-F6EECF244321}">
                <p14:modId xmlns:p14="http://schemas.microsoft.com/office/powerpoint/2010/main" val="4015919196"/>
              </p:ext>
            </p:extLst>
          </p:nvPr>
        </p:nvGraphicFramePr>
        <p:xfrm>
          <a:off x="96373" y="1691481"/>
          <a:ext cx="5554492" cy="3027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FAFF2285-8C00-42D6-9A97-8837450DA408}"/>
              </a:ext>
            </a:extLst>
          </p:cNvPr>
          <p:cNvGraphicFramePr>
            <a:graphicFrameLocks/>
          </p:cNvGraphicFramePr>
          <p:nvPr>
            <p:extLst>
              <p:ext uri="{D42A27DB-BD31-4B8C-83A1-F6EECF244321}">
                <p14:modId xmlns:p14="http://schemas.microsoft.com/office/powerpoint/2010/main" val="3217332395"/>
              </p:ext>
            </p:extLst>
          </p:nvPr>
        </p:nvGraphicFramePr>
        <p:xfrm>
          <a:off x="5695695" y="1759576"/>
          <a:ext cx="6232752" cy="2986391"/>
        </p:xfrm>
        <a:graphic>
          <a:graphicData uri="http://schemas.openxmlformats.org/drawingml/2006/chart">
            <c:chart xmlns:c="http://schemas.openxmlformats.org/drawingml/2006/chart" xmlns:r="http://schemas.openxmlformats.org/officeDocument/2006/relationships" r:id="rId3"/>
          </a:graphicData>
        </a:graphic>
      </p:graphicFrame>
      <p:sp>
        <p:nvSpPr>
          <p:cNvPr id="8" name="Arrow: Left 7">
            <a:extLst>
              <a:ext uri="{FF2B5EF4-FFF2-40B4-BE49-F238E27FC236}">
                <a16:creationId xmlns:a16="http://schemas.microsoft.com/office/drawing/2014/main" id="{3A5E077E-B9D8-48A7-B2E0-3158E13D6A2B}"/>
              </a:ext>
            </a:extLst>
          </p:cNvPr>
          <p:cNvSpPr/>
          <p:nvPr/>
        </p:nvSpPr>
        <p:spPr>
          <a:xfrm rot="900000" flipH="1">
            <a:off x="2739297" y="2489694"/>
            <a:ext cx="1396652" cy="343446"/>
          </a:xfrm>
          <a:prstGeom prst="leftArrow">
            <a:avLst>
              <a:gd name="adj1" fmla="val 50000"/>
              <a:gd name="adj2" fmla="val 885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FFE3F093-E0E2-434B-B41F-98DB9F3CB704}"/>
              </a:ext>
            </a:extLst>
          </p:cNvPr>
          <p:cNvSpPr/>
          <p:nvPr/>
        </p:nvSpPr>
        <p:spPr>
          <a:xfrm rot="861189" flipH="1">
            <a:off x="8503916" y="2410539"/>
            <a:ext cx="1396652" cy="343446"/>
          </a:xfrm>
          <a:prstGeom prst="leftArrow">
            <a:avLst>
              <a:gd name="adj1" fmla="val 50000"/>
              <a:gd name="adj2" fmla="val 8852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14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2" dur="500"/>
                                        <p:tgtEl>
                                          <p:spTgt spid="6">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7" dur="500"/>
                                        <p:tgtEl>
                                          <p:spTgt spid="6">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32" dur="500"/>
                                        <p:tgtEl>
                                          <p:spTgt spid="7">
                                            <p:graphicEl>
                                              <a:chart seriesIdx="-3" categoryIdx="-3" bldStep="gridLegen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37" dur="500"/>
                                        <p:tgtEl>
                                          <p:spTgt spid="7">
                                            <p:graphicEl>
                                              <a:chart seriesIdx="0"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42" dur="500"/>
                                        <p:tgtEl>
                                          <p:spTgt spid="7">
                                            <p:graphicEl>
                                              <a:chart seriesIdx="1"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47" dur="500"/>
                                        <p:tgtEl>
                                          <p:spTgt spid="7">
                                            <p:graphicEl>
                                              <a:chart seriesIdx="2"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52" dur="500"/>
                                        <p:tgtEl>
                                          <p:spTgt spid="7">
                                            <p:graphicEl>
                                              <a:chart seriesIdx="3"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P spid="8" grpId="0"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DA49-E853-4944-AAF3-75115E446240}"/>
              </a:ext>
            </a:extLst>
          </p:cNvPr>
          <p:cNvSpPr>
            <a:spLocks noGrp="1"/>
          </p:cNvSpPr>
          <p:nvPr>
            <p:ph type="title"/>
          </p:nvPr>
        </p:nvSpPr>
        <p:spPr/>
        <p:txBody>
          <a:bodyPr/>
          <a:lstStyle/>
          <a:p>
            <a:r>
              <a:rPr lang="en-US" dirty="0"/>
              <a:t>Full System Results</a:t>
            </a:r>
          </a:p>
        </p:txBody>
      </p:sp>
      <p:pic>
        <p:nvPicPr>
          <p:cNvPr id="7" name="Content Placeholder 6" descr="A screenshot of a cell phone&#10;&#10;Description automatically generated">
            <a:extLst>
              <a:ext uri="{FF2B5EF4-FFF2-40B4-BE49-F238E27FC236}">
                <a16:creationId xmlns:a16="http://schemas.microsoft.com/office/drawing/2014/main" id="{A0F25E32-4B25-B24E-8708-39DABE5FA3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859" y="1086136"/>
            <a:ext cx="7979283" cy="3120104"/>
          </a:xfrm>
        </p:spPr>
      </p:pic>
      <p:sp>
        <p:nvSpPr>
          <p:cNvPr id="4" name="Footer Placeholder 3">
            <a:extLst>
              <a:ext uri="{FF2B5EF4-FFF2-40B4-BE49-F238E27FC236}">
                <a16:creationId xmlns:a16="http://schemas.microsoft.com/office/drawing/2014/main" id="{419756BB-A00B-4E1B-9ACF-EFC3A704CC0E}"/>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6E3FA37-B2BF-4A97-8E6A-5E7932BD8BA2}"/>
              </a:ext>
            </a:extLst>
          </p:cNvPr>
          <p:cNvSpPr>
            <a:spLocks noGrp="1"/>
          </p:cNvSpPr>
          <p:nvPr>
            <p:ph type="sldNum" sz="quarter" idx="12"/>
          </p:nvPr>
        </p:nvSpPr>
        <p:spPr/>
        <p:txBody>
          <a:bodyPr/>
          <a:lstStyle/>
          <a:p>
            <a:fld id="{0D1D0697-F66A-EE4C-B4D3-9802540BCCA0}" type="slidenum">
              <a:rPr lang="en-US" smtClean="0"/>
              <a:t>117</a:t>
            </a:fld>
            <a:endParaRPr lang="en-US"/>
          </a:p>
        </p:txBody>
      </p:sp>
      <p:sp>
        <p:nvSpPr>
          <p:cNvPr id="9" name="Content Placeholder 2">
            <a:extLst>
              <a:ext uri="{FF2B5EF4-FFF2-40B4-BE49-F238E27FC236}">
                <a16:creationId xmlns:a16="http://schemas.microsoft.com/office/drawing/2014/main" id="{2DAB9E63-6471-0042-B91D-A9DCB444F23D}"/>
              </a:ext>
            </a:extLst>
          </p:cNvPr>
          <p:cNvSpPr txBox="1">
            <a:spLocks/>
          </p:cNvSpPr>
          <p:nvPr/>
        </p:nvSpPr>
        <p:spPr>
          <a:xfrm>
            <a:off x="393107" y="4025153"/>
            <a:ext cx="10785881" cy="2292519"/>
          </a:xfrm>
          <a:prstGeom prst="rect">
            <a:avLst/>
          </a:prstGeom>
        </p:spPr>
        <p:txBody>
          <a:bodyPr vert="horz" lIns="91440" tIns="45720" rIns="91440" bIns="45720" rtlCol="0">
            <a:normAutofit/>
          </a:bodyPr>
          <a:lstStyle>
            <a:lvl1pPr marL="342900" indent="-342900" algn="l" defTabSz="457200" rtl="0" eaLnBrk="1" latinLnBrk="0" hangingPunct="1">
              <a:spcBef>
                <a:spcPts val="1600"/>
              </a:spcBef>
              <a:spcAft>
                <a:spcPts val="0"/>
              </a:spcAft>
              <a:buClr>
                <a:schemeClr val="accent1"/>
              </a:buClr>
              <a:buSzPct val="80000"/>
              <a:buFont typeface="Wingdings 3" charset="2"/>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3"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3" charset="2"/>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Done on 4x4 Mesh, using Parsec3.0 with full-system</a:t>
            </a:r>
          </a:p>
          <a:p>
            <a:r>
              <a:rPr lang="en-US" dirty="0"/>
              <a:t>FFT shows maximum DMC</a:t>
            </a:r>
          </a:p>
          <a:p>
            <a:r>
              <a:rPr lang="en-US" dirty="0"/>
              <a:t>Drastic decrease in DMC with increase in VCs/input port</a:t>
            </a:r>
          </a:p>
        </p:txBody>
      </p:sp>
    </p:spTree>
    <p:extLst>
      <p:ext uri="{BB962C8B-B14F-4D97-AF65-F5344CB8AC3E}">
        <p14:creationId xmlns:p14="http://schemas.microsoft.com/office/powerpoint/2010/main" val="411855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t>Contribution: Subactive Technique</a:t>
            </a:r>
          </a:p>
          <a:p>
            <a:pPr lvl="1"/>
            <a:r>
              <a:rPr lang="en-US" dirty="0"/>
              <a:t>BBR</a:t>
            </a:r>
          </a:p>
          <a:p>
            <a:pPr lvl="1"/>
            <a:r>
              <a:rPr lang="en-US" dirty="0"/>
              <a:t>BINDU</a:t>
            </a:r>
          </a:p>
          <a:p>
            <a:pPr lvl="1"/>
            <a:r>
              <a:rPr lang="en-US" dirty="0"/>
              <a:t>DRAIN</a:t>
            </a:r>
          </a:p>
          <a:p>
            <a:pPr lvl="1"/>
            <a:r>
              <a:rPr lang="en-US" dirty="0"/>
              <a:t>SWAP</a:t>
            </a:r>
          </a:p>
          <a:p>
            <a:pPr lvl="1"/>
            <a:r>
              <a:rPr lang="en-US" dirty="0"/>
              <a:t>SEEC</a:t>
            </a:r>
          </a:p>
          <a:p>
            <a:r>
              <a:rPr lang="en-US" dirty="0"/>
              <a:t>DRAGON Tool</a:t>
            </a:r>
          </a:p>
          <a:p>
            <a:r>
              <a:rPr lang="en-US" dirty="0"/>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118</a:t>
            </a:fld>
            <a:endParaRPr lang="en-US"/>
          </a:p>
        </p:txBody>
      </p:sp>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8474" y="933545"/>
            <a:ext cx="488730" cy="488730"/>
          </a:xfrm>
          <a:prstGeom prst="rect">
            <a:avLst/>
          </a:prstGeom>
        </p:spPr>
      </p:pic>
      <p:pic>
        <p:nvPicPr>
          <p:cNvPr id="9" name="Graphic 8" descr="Thumbs up sign">
            <a:extLst>
              <a:ext uri="{FF2B5EF4-FFF2-40B4-BE49-F238E27FC236}">
                <a16:creationId xmlns:a16="http://schemas.microsoft.com/office/drawing/2014/main" id="{B8C8788A-D191-42C8-8FF7-B133B73E57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7506" y="1426187"/>
            <a:ext cx="488730" cy="488730"/>
          </a:xfrm>
          <a:prstGeom prst="rect">
            <a:avLst/>
          </a:prstGeom>
        </p:spPr>
      </p:pic>
      <p:pic>
        <p:nvPicPr>
          <p:cNvPr id="11" name="Graphic 10" descr="Thumbs up sign">
            <a:extLst>
              <a:ext uri="{FF2B5EF4-FFF2-40B4-BE49-F238E27FC236}">
                <a16:creationId xmlns:a16="http://schemas.microsoft.com/office/drawing/2014/main" id="{6A805CC1-EB2F-4091-8BEA-4FC931C881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1171" y="2716271"/>
            <a:ext cx="488730" cy="488730"/>
          </a:xfrm>
          <a:prstGeom prst="rect">
            <a:avLst/>
          </a:prstGeom>
        </p:spPr>
      </p:pic>
      <p:pic>
        <p:nvPicPr>
          <p:cNvPr id="12" name="Graphic 11" descr="Right pointing backhand index">
            <a:extLst>
              <a:ext uri="{FF2B5EF4-FFF2-40B4-BE49-F238E27FC236}">
                <a16:creationId xmlns:a16="http://schemas.microsoft.com/office/drawing/2014/main" id="{A9ECDCAE-8BB0-401C-A844-DD8B8185C6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768644"/>
            <a:ext cx="601717" cy="601717"/>
          </a:xfrm>
          <a:prstGeom prst="rect">
            <a:avLst/>
          </a:prstGeom>
        </p:spPr>
      </p:pic>
      <p:pic>
        <p:nvPicPr>
          <p:cNvPr id="13" name="Graphic 12" descr="Thumbs up sign">
            <a:extLst>
              <a:ext uri="{FF2B5EF4-FFF2-40B4-BE49-F238E27FC236}">
                <a16:creationId xmlns:a16="http://schemas.microsoft.com/office/drawing/2014/main" id="{AE53D1BC-6CF9-4B3F-AB2D-2AB632359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6966" y="5186568"/>
            <a:ext cx="488730" cy="488730"/>
          </a:xfrm>
          <a:prstGeom prst="rect">
            <a:avLst/>
          </a:prstGeom>
        </p:spPr>
      </p:pic>
    </p:spTree>
    <p:extLst>
      <p:ext uri="{BB962C8B-B14F-4D97-AF65-F5344CB8AC3E}">
        <p14:creationId xmlns:p14="http://schemas.microsoft.com/office/powerpoint/2010/main" val="37044914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0CA2-7B42-41D0-9A59-76E04E2CED22}"/>
              </a:ext>
            </a:extLst>
          </p:cNvPr>
          <p:cNvSpPr>
            <a:spLocks noGrp="1"/>
          </p:cNvSpPr>
          <p:nvPr>
            <p:ph type="ctrTitle"/>
          </p:nvPr>
        </p:nvSpPr>
        <p:spPr/>
        <p:txBody>
          <a:bodyPr/>
          <a:lstStyle/>
          <a:p>
            <a:r>
              <a:rPr lang="en-US" dirty="0"/>
              <a:t>Conclusion</a:t>
            </a:r>
          </a:p>
        </p:txBody>
      </p:sp>
      <p:sp>
        <p:nvSpPr>
          <p:cNvPr id="3" name="Subtitle 2">
            <a:extLst>
              <a:ext uri="{FF2B5EF4-FFF2-40B4-BE49-F238E27FC236}">
                <a16:creationId xmlns:a16="http://schemas.microsoft.com/office/drawing/2014/main" id="{5BED090D-146A-4FB2-A6F9-AD9F21C2035E}"/>
              </a:ext>
            </a:extLst>
          </p:cNvPr>
          <p:cNvSpPr>
            <a:spLocks noGrp="1"/>
          </p:cNvSpPr>
          <p:nvPr>
            <p:ph type="subTitle" idx="1"/>
          </p:nvPr>
        </p:nvSpPr>
        <p:spPr/>
        <p:txBody>
          <a:bodyPr/>
          <a:lstStyle/>
          <a:p>
            <a:r>
              <a:rPr lang="en-US" dirty="0"/>
              <a:t>The Subactive Techniques</a:t>
            </a:r>
          </a:p>
        </p:txBody>
      </p:sp>
      <p:sp>
        <p:nvSpPr>
          <p:cNvPr id="4" name="Slide Number Placeholder 3">
            <a:extLst>
              <a:ext uri="{FF2B5EF4-FFF2-40B4-BE49-F238E27FC236}">
                <a16:creationId xmlns:a16="http://schemas.microsoft.com/office/drawing/2014/main" id="{4878EC65-1B34-4732-A783-ECD4D51E096B}"/>
              </a:ext>
            </a:extLst>
          </p:cNvPr>
          <p:cNvSpPr>
            <a:spLocks noGrp="1"/>
          </p:cNvSpPr>
          <p:nvPr>
            <p:ph type="sldNum" sz="quarter" idx="12"/>
          </p:nvPr>
        </p:nvSpPr>
        <p:spPr/>
        <p:txBody>
          <a:bodyPr/>
          <a:lstStyle/>
          <a:p>
            <a:fld id="{0D1D0697-F66A-EE4C-B4D3-9802540BCCA0}" type="slidenum">
              <a:rPr lang="en-US" smtClean="0"/>
              <a:t>119</a:t>
            </a:fld>
            <a:endParaRPr lang="en-US"/>
          </a:p>
        </p:txBody>
      </p:sp>
      <p:sp>
        <p:nvSpPr>
          <p:cNvPr id="5" name="Footer Placeholder 4">
            <a:extLst>
              <a:ext uri="{FF2B5EF4-FFF2-40B4-BE49-F238E27FC236}">
                <a16:creationId xmlns:a16="http://schemas.microsoft.com/office/drawing/2014/main" id="{32E037D9-52A0-44DE-94F4-A1E93B16121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279743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8DB7DB03-65E6-4ECA-9A01-14750568675B}"/>
              </a:ext>
            </a:extLst>
          </p:cNvPr>
          <p:cNvCxnSpPr>
            <a:cxnSpLocks/>
          </p:cNvCxnSpPr>
          <p:nvPr/>
        </p:nvCxnSpPr>
        <p:spPr>
          <a:xfrm>
            <a:off x="1525144" y="4236198"/>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A02FB40-B97E-4ECD-9097-0594BE9D41BA}"/>
              </a:ext>
            </a:extLst>
          </p:cNvPr>
          <p:cNvCxnSpPr>
            <a:cxnSpLocks/>
          </p:cNvCxnSpPr>
          <p:nvPr/>
        </p:nvCxnSpPr>
        <p:spPr>
          <a:xfrm>
            <a:off x="4561618" y="3008953"/>
            <a:ext cx="45648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3C5627-8ED4-4AAD-85D0-580936BC1D5C}"/>
              </a:ext>
            </a:extLst>
          </p:cNvPr>
          <p:cNvCxnSpPr>
            <a:cxnSpLocks/>
          </p:cNvCxnSpPr>
          <p:nvPr/>
        </p:nvCxnSpPr>
        <p:spPr>
          <a:xfrm flipV="1">
            <a:off x="2465033" y="2307251"/>
            <a:ext cx="0" cy="2351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BC962C-BE3D-49E6-8882-FB25AEAD13E5}"/>
              </a:ext>
            </a:extLst>
          </p:cNvPr>
          <p:cNvCxnSpPr>
            <a:cxnSpLocks/>
          </p:cNvCxnSpPr>
          <p:nvPr/>
        </p:nvCxnSpPr>
        <p:spPr>
          <a:xfrm flipV="1">
            <a:off x="2465033" y="4758205"/>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44EC341-C316-4467-AEB3-C89CEF4240D6}"/>
              </a:ext>
            </a:extLst>
          </p:cNvPr>
          <p:cNvSpPr>
            <a:spLocks noGrp="1"/>
          </p:cNvSpPr>
          <p:nvPr>
            <p:ph type="sldNum" sz="quarter" idx="12"/>
          </p:nvPr>
        </p:nvSpPr>
        <p:spPr/>
        <p:txBody>
          <a:bodyPr/>
          <a:lstStyle/>
          <a:p>
            <a:fld id="{AE678206-0642-9F48-9727-6B519CB285FA}" type="slidenum">
              <a:rPr lang="en-US" smtClean="0"/>
              <a:t>12</a:t>
            </a:fld>
            <a:endParaRPr lang="en-US"/>
          </a:p>
        </p:txBody>
      </p:sp>
      <p:sp>
        <p:nvSpPr>
          <p:cNvPr id="4" name="Title 3">
            <a:extLst>
              <a:ext uri="{FF2B5EF4-FFF2-40B4-BE49-F238E27FC236}">
                <a16:creationId xmlns:a16="http://schemas.microsoft.com/office/drawing/2014/main" id="{FE53A9D5-CB0B-48C9-A8C5-42F5E6BC2ED9}"/>
              </a:ext>
            </a:extLst>
          </p:cNvPr>
          <p:cNvSpPr>
            <a:spLocks noGrp="1"/>
          </p:cNvSpPr>
          <p:nvPr>
            <p:ph type="title"/>
          </p:nvPr>
        </p:nvSpPr>
        <p:spPr/>
        <p:txBody>
          <a:bodyPr/>
          <a:lstStyle/>
          <a:p>
            <a:r>
              <a:rPr lang="en-US" dirty="0"/>
              <a:t>Challenge I: Routing Deadlock</a:t>
            </a:r>
          </a:p>
        </p:txBody>
      </p:sp>
      <p:cxnSp>
        <p:nvCxnSpPr>
          <p:cNvPr id="5" name="Straight Connector 4">
            <a:extLst>
              <a:ext uri="{FF2B5EF4-FFF2-40B4-BE49-F238E27FC236}">
                <a16:creationId xmlns:a16="http://schemas.microsoft.com/office/drawing/2014/main" id="{D670865C-7FE3-497E-90D4-5B617809740F}"/>
              </a:ext>
            </a:extLst>
          </p:cNvPr>
          <p:cNvCxnSpPr>
            <a:cxnSpLocks/>
          </p:cNvCxnSpPr>
          <p:nvPr/>
        </p:nvCxnSpPr>
        <p:spPr>
          <a:xfrm>
            <a:off x="2921886" y="4274217"/>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13E0A4-F54E-47B1-957B-4A55DF8DF20E}"/>
              </a:ext>
            </a:extLst>
          </p:cNvPr>
          <p:cNvCxnSpPr>
            <a:cxnSpLocks/>
          </p:cNvCxnSpPr>
          <p:nvPr/>
        </p:nvCxnSpPr>
        <p:spPr>
          <a:xfrm flipV="1">
            <a:off x="4100386" y="4751112"/>
            <a:ext cx="0" cy="2242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3FF1AD-8076-430A-AFEE-387F10D463A2}"/>
              </a:ext>
            </a:extLst>
          </p:cNvPr>
          <p:cNvCxnSpPr>
            <a:cxnSpLocks/>
          </p:cNvCxnSpPr>
          <p:nvPr/>
        </p:nvCxnSpPr>
        <p:spPr>
          <a:xfrm flipV="1">
            <a:off x="4100386" y="3498089"/>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B9DF47-2BE2-4C2F-841E-F09932A722FA}"/>
              </a:ext>
            </a:extLst>
          </p:cNvPr>
          <p:cNvCxnSpPr>
            <a:cxnSpLocks/>
          </p:cNvCxnSpPr>
          <p:nvPr/>
        </p:nvCxnSpPr>
        <p:spPr>
          <a:xfrm flipV="1">
            <a:off x="2481549" y="3521118"/>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13CCF4-1AE0-4ED1-BE18-25DE4B70EF0C}"/>
              </a:ext>
            </a:extLst>
          </p:cNvPr>
          <p:cNvGrpSpPr/>
          <p:nvPr/>
        </p:nvGrpSpPr>
        <p:grpSpPr>
          <a:xfrm>
            <a:off x="1973836" y="2529524"/>
            <a:ext cx="965975" cy="965975"/>
            <a:chOff x="3313739" y="2271697"/>
            <a:chExt cx="1316984" cy="1316984"/>
          </a:xfrm>
        </p:grpSpPr>
        <p:sp>
          <p:nvSpPr>
            <p:cNvPr id="11" name="Rectangle 10">
              <a:extLst>
                <a:ext uri="{FF2B5EF4-FFF2-40B4-BE49-F238E27FC236}">
                  <a16:creationId xmlns:a16="http://schemas.microsoft.com/office/drawing/2014/main" id="{175E8EA6-A082-42A5-A9AD-E4ABEF6BF403}"/>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12" name="Rectangle 11">
              <a:extLst>
                <a:ext uri="{FF2B5EF4-FFF2-40B4-BE49-F238E27FC236}">
                  <a16:creationId xmlns:a16="http://schemas.microsoft.com/office/drawing/2014/main" id="{D2844899-E714-4B07-BC53-2BB73417D95A}"/>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AE80748F-6C8A-4C83-8621-DB66D15A555F}"/>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5183976C-C98C-49DE-99FB-C9580BB24FEA}"/>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A52008C2-3FCB-426B-BA69-55DAE55C6F82}"/>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6" name="Group 15">
            <a:extLst>
              <a:ext uri="{FF2B5EF4-FFF2-40B4-BE49-F238E27FC236}">
                <a16:creationId xmlns:a16="http://schemas.microsoft.com/office/drawing/2014/main" id="{D2F41D09-EE41-45A6-BD2F-FA174782AABB}"/>
              </a:ext>
            </a:extLst>
          </p:cNvPr>
          <p:cNvGrpSpPr/>
          <p:nvPr/>
        </p:nvGrpSpPr>
        <p:grpSpPr>
          <a:xfrm>
            <a:off x="1969938" y="3785744"/>
            <a:ext cx="969870" cy="969870"/>
            <a:chOff x="3313739" y="2271697"/>
            <a:chExt cx="1316984" cy="1316984"/>
          </a:xfrm>
        </p:grpSpPr>
        <p:sp>
          <p:nvSpPr>
            <p:cNvPr id="17" name="Rectangle 16">
              <a:extLst>
                <a:ext uri="{FF2B5EF4-FFF2-40B4-BE49-F238E27FC236}">
                  <a16:creationId xmlns:a16="http://schemas.microsoft.com/office/drawing/2014/main" id="{4505FBC9-9DCF-4A9D-970D-1E9A8F3A7B0A}"/>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18" name="Rectangle 17">
              <a:extLst>
                <a:ext uri="{FF2B5EF4-FFF2-40B4-BE49-F238E27FC236}">
                  <a16:creationId xmlns:a16="http://schemas.microsoft.com/office/drawing/2014/main" id="{8D865A03-3BBF-40FE-8EC4-7E41D38D3AE7}"/>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46155217-12B0-45C5-84A0-D2FB6552B0E6}"/>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CED2E802-2CC8-425D-9511-8AA69B7E3C2B}"/>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80877234-E039-4CC5-9856-D2D02951668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2" name="Group 21">
            <a:extLst>
              <a:ext uri="{FF2B5EF4-FFF2-40B4-BE49-F238E27FC236}">
                <a16:creationId xmlns:a16="http://schemas.microsoft.com/office/drawing/2014/main" id="{7DAD98A3-23CF-4995-8091-C52269749FDC}"/>
              </a:ext>
            </a:extLst>
          </p:cNvPr>
          <p:cNvGrpSpPr/>
          <p:nvPr/>
        </p:nvGrpSpPr>
        <p:grpSpPr>
          <a:xfrm>
            <a:off x="3593527" y="2533061"/>
            <a:ext cx="965975" cy="965975"/>
            <a:chOff x="3313739" y="2271697"/>
            <a:chExt cx="1316984" cy="1316984"/>
          </a:xfrm>
        </p:grpSpPr>
        <p:sp>
          <p:nvSpPr>
            <p:cNvPr id="23" name="Rectangle 22">
              <a:extLst>
                <a:ext uri="{FF2B5EF4-FFF2-40B4-BE49-F238E27FC236}">
                  <a16:creationId xmlns:a16="http://schemas.microsoft.com/office/drawing/2014/main" id="{F2D0752B-5953-4B41-B70B-FDF9F2AC8C37}"/>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
          <p:nvSpPr>
            <p:cNvPr id="24" name="Rectangle 23">
              <a:extLst>
                <a:ext uri="{FF2B5EF4-FFF2-40B4-BE49-F238E27FC236}">
                  <a16:creationId xmlns:a16="http://schemas.microsoft.com/office/drawing/2014/main" id="{C6EF02D5-817E-4AFA-B142-9619531B5B71}"/>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Rectangle 24">
              <a:extLst>
                <a:ext uri="{FF2B5EF4-FFF2-40B4-BE49-F238E27FC236}">
                  <a16:creationId xmlns:a16="http://schemas.microsoft.com/office/drawing/2014/main" id="{A8347F10-0E20-4B17-935F-9D39DCD7CEEC}"/>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9CBFD1EF-E125-4F4B-AEEB-D705C275A3A5}"/>
                </a:ext>
              </a:extLst>
            </p:cNvPr>
            <p:cNvSpPr/>
            <p:nvPr/>
          </p:nvSpPr>
          <p:spPr>
            <a:xfrm>
              <a:off x="4226520"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F3957F29-9ED4-40B3-BE29-FE4FAB795E31}"/>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8" name="Group 27">
            <a:extLst>
              <a:ext uri="{FF2B5EF4-FFF2-40B4-BE49-F238E27FC236}">
                <a16:creationId xmlns:a16="http://schemas.microsoft.com/office/drawing/2014/main" id="{9AAB35B1-F930-4102-8412-636F48D515EE}"/>
              </a:ext>
            </a:extLst>
          </p:cNvPr>
          <p:cNvGrpSpPr/>
          <p:nvPr/>
        </p:nvGrpSpPr>
        <p:grpSpPr>
          <a:xfrm>
            <a:off x="3589629" y="3789281"/>
            <a:ext cx="969870" cy="969870"/>
            <a:chOff x="3313739" y="2271697"/>
            <a:chExt cx="1316984" cy="1316984"/>
          </a:xfrm>
        </p:grpSpPr>
        <p:sp>
          <p:nvSpPr>
            <p:cNvPr id="29" name="Rectangle 28">
              <a:extLst>
                <a:ext uri="{FF2B5EF4-FFF2-40B4-BE49-F238E27FC236}">
                  <a16:creationId xmlns:a16="http://schemas.microsoft.com/office/drawing/2014/main" id="{81463C4D-7D3A-4A2C-9B09-02C801C8F518}"/>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
          <p:nvSpPr>
            <p:cNvPr id="30" name="Rectangle 29">
              <a:extLst>
                <a:ext uri="{FF2B5EF4-FFF2-40B4-BE49-F238E27FC236}">
                  <a16:creationId xmlns:a16="http://schemas.microsoft.com/office/drawing/2014/main" id="{54B9C3C5-7F95-411A-9ECF-C4B47D481E9E}"/>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Rectangle 30">
              <a:extLst>
                <a:ext uri="{FF2B5EF4-FFF2-40B4-BE49-F238E27FC236}">
                  <a16:creationId xmlns:a16="http://schemas.microsoft.com/office/drawing/2014/main" id="{AAC7D68C-B8CF-46E1-9D1D-673125077324}"/>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Rectangle 31">
              <a:extLst>
                <a:ext uri="{FF2B5EF4-FFF2-40B4-BE49-F238E27FC236}">
                  <a16:creationId xmlns:a16="http://schemas.microsoft.com/office/drawing/2014/main" id="{0D306D7C-1329-4FF9-B3B7-E1A165E179D0}"/>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Rectangle 32">
              <a:extLst>
                <a:ext uri="{FF2B5EF4-FFF2-40B4-BE49-F238E27FC236}">
                  <a16:creationId xmlns:a16="http://schemas.microsoft.com/office/drawing/2014/main" id="{2280EFDB-5FF0-4502-9D6A-300C4E05DEDC}"/>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34" name="Straight Connector 33">
            <a:extLst>
              <a:ext uri="{FF2B5EF4-FFF2-40B4-BE49-F238E27FC236}">
                <a16:creationId xmlns:a16="http://schemas.microsoft.com/office/drawing/2014/main" id="{01F261D1-B501-43A5-A5B5-5C1990583C89}"/>
              </a:ext>
            </a:extLst>
          </p:cNvPr>
          <p:cNvCxnSpPr>
            <a:cxnSpLocks/>
          </p:cNvCxnSpPr>
          <p:nvPr/>
        </p:nvCxnSpPr>
        <p:spPr>
          <a:xfrm>
            <a:off x="2953331" y="3023239"/>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8522E98-E8A0-4563-9D46-A1E5DF568928}"/>
              </a:ext>
            </a:extLst>
          </p:cNvPr>
          <p:cNvSpPr/>
          <p:nvPr/>
        </p:nvSpPr>
        <p:spPr>
          <a:xfrm>
            <a:off x="5183039" y="2858640"/>
            <a:ext cx="314019" cy="31401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36" name="Oval 35">
            <a:extLst>
              <a:ext uri="{FF2B5EF4-FFF2-40B4-BE49-F238E27FC236}">
                <a16:creationId xmlns:a16="http://schemas.microsoft.com/office/drawing/2014/main" id="{731F217C-E443-45E0-9C3B-2D10551F7CCC}"/>
              </a:ext>
            </a:extLst>
          </p:cNvPr>
          <p:cNvSpPr/>
          <p:nvPr/>
        </p:nvSpPr>
        <p:spPr>
          <a:xfrm>
            <a:off x="3908042" y="5004948"/>
            <a:ext cx="306685" cy="3066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37" name="Oval 36">
            <a:extLst>
              <a:ext uri="{FF2B5EF4-FFF2-40B4-BE49-F238E27FC236}">
                <a16:creationId xmlns:a16="http://schemas.microsoft.com/office/drawing/2014/main" id="{5BB8FFEC-AE4B-44C4-84CA-05D5A010DDC6}"/>
              </a:ext>
            </a:extLst>
          </p:cNvPr>
          <p:cNvSpPr/>
          <p:nvPr/>
        </p:nvSpPr>
        <p:spPr>
          <a:xfrm>
            <a:off x="2290755" y="1930356"/>
            <a:ext cx="314581" cy="3145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grpSp>
        <p:nvGrpSpPr>
          <p:cNvPr id="38" name="Group 37">
            <a:extLst>
              <a:ext uri="{FF2B5EF4-FFF2-40B4-BE49-F238E27FC236}">
                <a16:creationId xmlns:a16="http://schemas.microsoft.com/office/drawing/2014/main" id="{D4A19079-8F0E-4CF6-8733-DB3D912AD168}"/>
              </a:ext>
            </a:extLst>
          </p:cNvPr>
          <p:cNvGrpSpPr/>
          <p:nvPr/>
        </p:nvGrpSpPr>
        <p:grpSpPr>
          <a:xfrm>
            <a:off x="951470" y="4034726"/>
            <a:ext cx="470001" cy="400110"/>
            <a:chOff x="7594106" y="5750087"/>
            <a:chExt cx="470001" cy="400110"/>
          </a:xfrm>
        </p:grpSpPr>
        <p:sp>
          <p:nvSpPr>
            <p:cNvPr id="39" name="Oval 38">
              <a:extLst>
                <a:ext uri="{FF2B5EF4-FFF2-40B4-BE49-F238E27FC236}">
                  <a16:creationId xmlns:a16="http://schemas.microsoft.com/office/drawing/2014/main" id="{8BAB5083-327E-46C1-98A8-007FD0D83893}"/>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40" name="Rectangle 39">
              <a:extLst>
                <a:ext uri="{FF2B5EF4-FFF2-40B4-BE49-F238E27FC236}">
                  <a16:creationId xmlns:a16="http://schemas.microsoft.com/office/drawing/2014/main" id="{55F3D5A6-E57B-447C-804F-379DD656A5A3}"/>
                </a:ext>
              </a:extLst>
            </p:cNvPr>
            <p:cNvSpPr/>
            <p:nvPr/>
          </p:nvSpPr>
          <p:spPr>
            <a:xfrm>
              <a:off x="7594106" y="5750087"/>
              <a:ext cx="470001"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10</a:t>
              </a:r>
            </a:p>
          </p:txBody>
        </p:sp>
      </p:grpSp>
      <p:grpSp>
        <p:nvGrpSpPr>
          <p:cNvPr id="41" name="Group 40">
            <a:extLst>
              <a:ext uri="{FF2B5EF4-FFF2-40B4-BE49-F238E27FC236}">
                <a16:creationId xmlns:a16="http://schemas.microsoft.com/office/drawing/2014/main" id="{D5AFA243-5196-42D2-94F5-7B7EECF936D3}"/>
              </a:ext>
            </a:extLst>
          </p:cNvPr>
          <p:cNvGrpSpPr/>
          <p:nvPr/>
        </p:nvGrpSpPr>
        <p:grpSpPr>
          <a:xfrm>
            <a:off x="2775373" y="3099795"/>
            <a:ext cx="1095173" cy="1109659"/>
            <a:chOff x="3358483" y="3831696"/>
            <a:chExt cx="1095173" cy="1109659"/>
          </a:xfrm>
        </p:grpSpPr>
        <p:grpSp>
          <p:nvGrpSpPr>
            <p:cNvPr id="42" name="Group 41">
              <a:extLst>
                <a:ext uri="{FF2B5EF4-FFF2-40B4-BE49-F238E27FC236}">
                  <a16:creationId xmlns:a16="http://schemas.microsoft.com/office/drawing/2014/main" id="{09899B33-D6A6-495F-BE6C-53F50B2EBDB3}"/>
                </a:ext>
              </a:extLst>
            </p:cNvPr>
            <p:cNvGrpSpPr/>
            <p:nvPr/>
          </p:nvGrpSpPr>
          <p:grpSpPr>
            <a:xfrm>
              <a:off x="3378924" y="3831696"/>
              <a:ext cx="1065485" cy="1109659"/>
              <a:chOff x="4316649" y="1697283"/>
              <a:chExt cx="2037523" cy="2121997"/>
            </a:xfrm>
          </p:grpSpPr>
          <p:sp>
            <p:nvSpPr>
              <p:cNvPr id="44" name="Arrow: Curved Down 43">
                <a:extLst>
                  <a:ext uri="{FF2B5EF4-FFF2-40B4-BE49-F238E27FC236}">
                    <a16:creationId xmlns:a16="http://schemas.microsoft.com/office/drawing/2014/main" id="{33F6FED0-4D8F-4B71-9E9F-FDAD1E855AF6}"/>
                  </a:ext>
                </a:extLst>
              </p:cNvPr>
              <p:cNvSpPr/>
              <p:nvPr/>
            </p:nvSpPr>
            <p:spPr>
              <a:xfrm rot="329651" flipH="1">
                <a:off x="4815062" y="1697283"/>
                <a:ext cx="993049"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5" name="Arrow: Curved Down 44">
                <a:extLst>
                  <a:ext uri="{FF2B5EF4-FFF2-40B4-BE49-F238E27FC236}">
                    <a16:creationId xmlns:a16="http://schemas.microsoft.com/office/drawing/2014/main" id="{40631979-4356-460D-991C-98B3E4324522}"/>
                  </a:ext>
                </a:extLst>
              </p:cNvPr>
              <p:cNvSpPr/>
              <p:nvPr/>
            </p:nvSpPr>
            <p:spPr>
              <a:xfrm rot="16200000" flipH="1">
                <a:off x="4005334" y="2521118"/>
                <a:ext cx="990600"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B6F68E69-9B23-4DCB-8F6E-0E6AC8CEC21A}"/>
                  </a:ext>
                </a:extLst>
              </p:cNvPr>
              <p:cNvSpPr/>
              <p:nvPr/>
            </p:nvSpPr>
            <p:spPr>
              <a:xfrm rot="11279851" flipH="1">
                <a:off x="4855743" y="3413597"/>
                <a:ext cx="962334" cy="40568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Arrow: Curved Down 46">
                <a:extLst>
                  <a:ext uri="{FF2B5EF4-FFF2-40B4-BE49-F238E27FC236}">
                    <a16:creationId xmlns:a16="http://schemas.microsoft.com/office/drawing/2014/main" id="{44795AC4-EB85-474B-84FE-7B68F17A445C}"/>
                  </a:ext>
                </a:extLst>
              </p:cNvPr>
              <p:cNvSpPr/>
              <p:nvPr/>
            </p:nvSpPr>
            <p:spPr>
              <a:xfrm rot="5552345" flipH="1">
                <a:off x="5629433" y="2468657"/>
                <a:ext cx="1012224" cy="43725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43" name="Rectangle 42">
              <a:extLst>
                <a:ext uri="{FF2B5EF4-FFF2-40B4-BE49-F238E27FC236}">
                  <a16:creationId xmlns:a16="http://schemas.microsoft.com/office/drawing/2014/main" id="{00F9DAC3-3F74-4046-84F0-5B78ABE20015}"/>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grpSp>
      <p:cxnSp>
        <p:nvCxnSpPr>
          <p:cNvPr id="49" name="Straight Connector 48">
            <a:extLst>
              <a:ext uri="{FF2B5EF4-FFF2-40B4-BE49-F238E27FC236}">
                <a16:creationId xmlns:a16="http://schemas.microsoft.com/office/drawing/2014/main" id="{096DB841-590C-407F-A803-91ED33C97D6A}"/>
              </a:ext>
            </a:extLst>
          </p:cNvPr>
          <p:cNvCxnSpPr>
            <a:cxnSpLocks/>
          </p:cNvCxnSpPr>
          <p:nvPr/>
        </p:nvCxnSpPr>
        <p:spPr>
          <a:xfrm>
            <a:off x="4562242" y="4278226"/>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8F68FE-2703-4CB5-8A41-8FCF09D4793A}"/>
              </a:ext>
            </a:extLst>
          </p:cNvPr>
          <p:cNvCxnSpPr>
            <a:cxnSpLocks/>
          </p:cNvCxnSpPr>
          <p:nvPr/>
        </p:nvCxnSpPr>
        <p:spPr>
          <a:xfrm>
            <a:off x="1525144" y="3019943"/>
            <a:ext cx="4648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E79F88D-E6FD-4C14-899E-DEB1607DB594}"/>
              </a:ext>
            </a:extLst>
          </p:cNvPr>
          <p:cNvCxnSpPr>
            <a:cxnSpLocks/>
          </p:cNvCxnSpPr>
          <p:nvPr/>
        </p:nvCxnSpPr>
        <p:spPr>
          <a:xfrm>
            <a:off x="2989525" y="2775088"/>
            <a:ext cx="527124"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38545B2-DC04-4B9B-91C7-A366CC6F61F0}"/>
              </a:ext>
            </a:extLst>
          </p:cNvPr>
          <p:cNvCxnSpPr>
            <a:cxnSpLocks/>
          </p:cNvCxnSpPr>
          <p:nvPr/>
        </p:nvCxnSpPr>
        <p:spPr>
          <a:xfrm>
            <a:off x="4343887" y="3442062"/>
            <a:ext cx="0" cy="43030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2312443-E3AC-443F-8E53-07E126F4F13E}"/>
              </a:ext>
            </a:extLst>
          </p:cNvPr>
          <p:cNvCxnSpPr>
            <a:cxnSpLocks/>
          </p:cNvCxnSpPr>
          <p:nvPr/>
        </p:nvCxnSpPr>
        <p:spPr>
          <a:xfrm flipV="1">
            <a:off x="2215665" y="3430205"/>
            <a:ext cx="0" cy="44285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1827018-1100-4E11-825B-4ECBAC50B450}"/>
              </a:ext>
            </a:extLst>
          </p:cNvPr>
          <p:cNvCxnSpPr>
            <a:cxnSpLocks/>
          </p:cNvCxnSpPr>
          <p:nvPr/>
        </p:nvCxnSpPr>
        <p:spPr>
          <a:xfrm flipH="1">
            <a:off x="2988796" y="4489547"/>
            <a:ext cx="528917"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F53B4CB-FE28-43F0-AF96-0E0A124D999C}"/>
              </a:ext>
            </a:extLst>
          </p:cNvPr>
          <p:cNvGrpSpPr/>
          <p:nvPr/>
        </p:nvGrpSpPr>
        <p:grpSpPr>
          <a:xfrm>
            <a:off x="4758305" y="5129309"/>
            <a:ext cx="2312466" cy="943630"/>
            <a:chOff x="827415" y="4753583"/>
            <a:chExt cx="2312466" cy="943630"/>
          </a:xfrm>
        </p:grpSpPr>
        <p:sp>
          <p:nvSpPr>
            <p:cNvPr id="57" name="Oval 56">
              <a:extLst>
                <a:ext uri="{FF2B5EF4-FFF2-40B4-BE49-F238E27FC236}">
                  <a16:creationId xmlns:a16="http://schemas.microsoft.com/office/drawing/2014/main" id="{1D823FC9-EB77-427F-8A7C-5378972482C1}"/>
                </a:ext>
              </a:extLst>
            </p:cNvPr>
            <p:cNvSpPr/>
            <p:nvPr/>
          </p:nvSpPr>
          <p:spPr>
            <a:xfrm>
              <a:off x="827415" y="5258366"/>
              <a:ext cx="474559" cy="438847"/>
            </a:xfrm>
            <a:prstGeom prst="ellipse">
              <a:avLst/>
            </a:prstGeom>
            <a:solidFill>
              <a:schemeClr val="accent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t>5</a:t>
              </a:r>
              <a:endParaRPr lang="en-US" sz="3200" b="1" dirty="0"/>
            </a:p>
          </p:txBody>
        </p:sp>
        <p:sp>
          <p:nvSpPr>
            <p:cNvPr id="58" name="Callout: Line 57">
              <a:extLst>
                <a:ext uri="{FF2B5EF4-FFF2-40B4-BE49-F238E27FC236}">
                  <a16:creationId xmlns:a16="http://schemas.microsoft.com/office/drawing/2014/main" id="{22ED73DC-D062-48A0-868E-DCF98BAF3D62}"/>
                </a:ext>
              </a:extLst>
            </p:cNvPr>
            <p:cNvSpPr/>
            <p:nvPr/>
          </p:nvSpPr>
          <p:spPr>
            <a:xfrm>
              <a:off x="1747792" y="4753583"/>
              <a:ext cx="1392089" cy="493059"/>
            </a:xfrm>
            <a:prstGeom prst="borderCallout1">
              <a:avLst>
                <a:gd name="adj1" fmla="val 36697"/>
                <a:gd name="adj2" fmla="val 849"/>
                <a:gd name="adj3" fmla="val 112500"/>
                <a:gd name="adj4" fmla="val -38333"/>
              </a:avLst>
            </a:prstGeom>
            <a:solidFill>
              <a:schemeClr val="accent1">
                <a:lumMod val="75000"/>
              </a:schemeClr>
            </a:solidFill>
            <a:ln w="635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Destination Router-5</a:t>
              </a:r>
            </a:p>
          </p:txBody>
        </p:sp>
      </p:grpSp>
      <p:cxnSp>
        <p:nvCxnSpPr>
          <p:cNvPr id="59" name="Straight Connector 58">
            <a:extLst>
              <a:ext uri="{FF2B5EF4-FFF2-40B4-BE49-F238E27FC236}">
                <a16:creationId xmlns:a16="http://schemas.microsoft.com/office/drawing/2014/main" id="{7539A596-87FC-4173-91BF-4818CAA05DE1}"/>
              </a:ext>
            </a:extLst>
          </p:cNvPr>
          <p:cNvCxnSpPr>
            <a:cxnSpLocks/>
          </p:cNvCxnSpPr>
          <p:nvPr/>
        </p:nvCxnSpPr>
        <p:spPr>
          <a:xfrm flipV="1">
            <a:off x="4054086" y="2216434"/>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1" name="Cloud 60">
            <a:extLst>
              <a:ext uri="{FF2B5EF4-FFF2-40B4-BE49-F238E27FC236}">
                <a16:creationId xmlns:a16="http://schemas.microsoft.com/office/drawing/2014/main" id="{1C02B2E5-0744-44CB-AB44-7B17B38511CA}"/>
              </a:ext>
            </a:extLst>
          </p:cNvPr>
          <p:cNvSpPr/>
          <p:nvPr/>
        </p:nvSpPr>
        <p:spPr>
          <a:xfrm rot="16703736">
            <a:off x="4499521" y="3120855"/>
            <a:ext cx="2115884" cy="1196199"/>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Cloud 61">
            <a:extLst>
              <a:ext uri="{FF2B5EF4-FFF2-40B4-BE49-F238E27FC236}">
                <a16:creationId xmlns:a16="http://schemas.microsoft.com/office/drawing/2014/main" id="{97388BBF-FF9E-43F0-A05A-5AC11DFD6067}"/>
              </a:ext>
            </a:extLst>
          </p:cNvPr>
          <p:cNvSpPr/>
          <p:nvPr/>
        </p:nvSpPr>
        <p:spPr>
          <a:xfrm rot="16507793">
            <a:off x="-118248" y="3031838"/>
            <a:ext cx="2235152" cy="1339073"/>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loud 63">
            <a:extLst>
              <a:ext uri="{FF2B5EF4-FFF2-40B4-BE49-F238E27FC236}">
                <a16:creationId xmlns:a16="http://schemas.microsoft.com/office/drawing/2014/main" id="{D0464411-D3E4-451C-96A4-BC2FD7319E17}"/>
              </a:ext>
            </a:extLst>
          </p:cNvPr>
          <p:cNvSpPr/>
          <p:nvPr/>
        </p:nvSpPr>
        <p:spPr>
          <a:xfrm>
            <a:off x="2077498" y="1226093"/>
            <a:ext cx="2368292" cy="1206752"/>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39508D5D-B8E2-4927-ADCD-A2A564D8BD11}"/>
              </a:ext>
            </a:extLst>
          </p:cNvPr>
          <p:cNvSpPr/>
          <p:nvPr/>
        </p:nvSpPr>
        <p:spPr>
          <a:xfrm>
            <a:off x="2557446" y="1562584"/>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8" name="Rectangle 67">
            <a:extLst>
              <a:ext uri="{FF2B5EF4-FFF2-40B4-BE49-F238E27FC236}">
                <a16:creationId xmlns:a16="http://schemas.microsoft.com/office/drawing/2014/main" id="{E9296113-A440-4323-B583-8CBF68E0D75A}"/>
              </a:ext>
            </a:extLst>
          </p:cNvPr>
          <p:cNvSpPr/>
          <p:nvPr/>
        </p:nvSpPr>
        <p:spPr>
          <a:xfrm rot="16200000">
            <a:off x="195461" y="3443022"/>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9" name="Rectangle 68">
            <a:extLst>
              <a:ext uri="{FF2B5EF4-FFF2-40B4-BE49-F238E27FC236}">
                <a16:creationId xmlns:a16="http://schemas.microsoft.com/office/drawing/2014/main" id="{AACF06C7-EA41-4CAF-8EEB-ADD8CA056406}"/>
              </a:ext>
            </a:extLst>
          </p:cNvPr>
          <p:cNvSpPr/>
          <p:nvPr/>
        </p:nvSpPr>
        <p:spPr>
          <a:xfrm rot="16200000">
            <a:off x="4733361" y="3465847"/>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3" name="Cloud 62">
            <a:extLst>
              <a:ext uri="{FF2B5EF4-FFF2-40B4-BE49-F238E27FC236}">
                <a16:creationId xmlns:a16="http://schemas.microsoft.com/office/drawing/2014/main" id="{0EF5E329-3763-4107-98B8-A955E4400E36}"/>
              </a:ext>
            </a:extLst>
          </p:cNvPr>
          <p:cNvSpPr/>
          <p:nvPr/>
        </p:nvSpPr>
        <p:spPr>
          <a:xfrm rot="158227">
            <a:off x="2048424" y="4901868"/>
            <a:ext cx="2418968" cy="1240898"/>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8268858-68B5-45C0-BBE9-D42E54D26FF9}"/>
              </a:ext>
            </a:extLst>
          </p:cNvPr>
          <p:cNvSpPr/>
          <p:nvPr/>
        </p:nvSpPr>
        <p:spPr>
          <a:xfrm>
            <a:off x="2462054" y="5294832"/>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71" name="Footer Placeholder 3">
            <a:extLst>
              <a:ext uri="{FF2B5EF4-FFF2-40B4-BE49-F238E27FC236}">
                <a16:creationId xmlns:a16="http://schemas.microsoft.com/office/drawing/2014/main" id="{F2A7C5F1-A087-4368-9DD2-028A734787E9}"/>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70" name="Content Placeholder 2">
            <a:extLst>
              <a:ext uri="{FF2B5EF4-FFF2-40B4-BE49-F238E27FC236}">
                <a16:creationId xmlns:a16="http://schemas.microsoft.com/office/drawing/2014/main" id="{A9AC8C4E-F3E9-1F47-9ADC-11893E94688E}"/>
              </a:ext>
            </a:extLst>
          </p:cNvPr>
          <p:cNvSpPr>
            <a:spLocks noGrp="1"/>
          </p:cNvSpPr>
          <p:nvPr>
            <p:ph idx="1"/>
          </p:nvPr>
        </p:nvSpPr>
        <p:spPr>
          <a:xfrm>
            <a:off x="7359807" y="1114425"/>
            <a:ext cx="4084817" cy="5203248"/>
          </a:xfrm>
        </p:spPr>
        <p:txBody>
          <a:bodyPr>
            <a:normAutofit fontScale="85000" lnSpcReduction="20000"/>
          </a:bodyPr>
          <a:lstStyle/>
          <a:p>
            <a:endParaRPr lang="en-US" dirty="0"/>
          </a:p>
          <a:p>
            <a:r>
              <a:rPr lang="en-US" dirty="0"/>
              <a:t>Deadlock: Cyclic dependence between packets</a:t>
            </a:r>
          </a:p>
          <a:p>
            <a:endParaRPr lang="en-US" dirty="0"/>
          </a:p>
          <a:p>
            <a:r>
              <a:rPr lang="en-US" dirty="0"/>
              <a:t>Renders the forward progress of packets impossible</a:t>
            </a:r>
          </a:p>
          <a:p>
            <a:endParaRPr lang="en-US" dirty="0"/>
          </a:p>
          <a:p>
            <a:r>
              <a:rPr lang="en-US" dirty="0"/>
              <a:t>Correctness problem, can cause system failure</a:t>
            </a:r>
          </a:p>
        </p:txBody>
      </p:sp>
    </p:spTree>
    <p:extLst>
      <p:ext uri="{BB962C8B-B14F-4D97-AF65-F5344CB8AC3E}">
        <p14:creationId xmlns:p14="http://schemas.microsoft.com/office/powerpoint/2010/main" val="891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8034 -0.00278 " pathEditMode="relative" rAng="0" ptsTypes="AA">
                                      <p:cBhvr>
                                        <p:cTn id="6" dur="2000" fill="hold"/>
                                        <p:tgtEl>
                                          <p:spTgt spid="35"/>
                                        </p:tgtEl>
                                        <p:attrNameLst>
                                          <p:attrName>ppt_x</p:attrName>
                                          <p:attrName>ppt_y</p:attrName>
                                        </p:attrNameLst>
                                      </p:cBhvr>
                                      <p:rCtr x="-4023" y="-139"/>
                                    </p:animMotion>
                                  </p:childTnLst>
                                </p:cTn>
                              </p:par>
                              <p:par>
                                <p:cTn id="7" presetID="42" presetClass="path" presetSubtype="0" accel="50000" decel="50000" fill="hold" grpId="0" nodeType="withEffect">
                                  <p:stCondLst>
                                    <p:cond delay="0"/>
                                  </p:stCondLst>
                                  <p:childTnLst>
                                    <p:animMotion origin="layout" path="M 1.875E-6 -7.40741E-7 L -0.00013 0.08426 " pathEditMode="relative" rAng="0" ptsTypes="AA">
                                      <p:cBhvr>
                                        <p:cTn id="8" dur="2000" fill="hold"/>
                                        <p:tgtEl>
                                          <p:spTgt spid="37"/>
                                        </p:tgtEl>
                                        <p:attrNameLst>
                                          <p:attrName>ppt_x</p:attrName>
                                          <p:attrName>ppt_y</p:attrName>
                                        </p:attrNameLst>
                                      </p:cBhvr>
                                      <p:rCtr x="-13" y="4213"/>
                                    </p:animMotion>
                                  </p:childTnLst>
                                </p:cTn>
                              </p:par>
                              <p:par>
                                <p:cTn id="9" presetID="42" presetClass="path" presetSubtype="0" accel="50000" decel="50000" fill="hold" nodeType="withEffect">
                                  <p:stCondLst>
                                    <p:cond delay="0"/>
                                  </p:stCondLst>
                                  <p:childTnLst>
                                    <p:animMotion origin="layout" path="M -2.5E-6 4.81481E-6 L 0.07917 -0.00024 " pathEditMode="relative" rAng="0" ptsTypes="AA">
                                      <p:cBhvr>
                                        <p:cTn id="10" dur="2000" fill="hold"/>
                                        <p:tgtEl>
                                          <p:spTgt spid="38"/>
                                        </p:tgtEl>
                                        <p:attrNameLst>
                                          <p:attrName>ppt_x</p:attrName>
                                          <p:attrName>ppt_y</p:attrName>
                                        </p:attrNameLst>
                                      </p:cBhvr>
                                      <p:rCtr x="3958" y="-23"/>
                                    </p:animMotion>
                                  </p:childTnLst>
                                </p:cTn>
                              </p:par>
                              <p:par>
                                <p:cTn id="11" presetID="42" presetClass="path" presetSubtype="0" accel="50000" decel="50000" fill="hold" grpId="0" nodeType="withEffect">
                                  <p:stCondLst>
                                    <p:cond delay="0"/>
                                  </p:stCondLst>
                                  <p:childTnLst>
                                    <p:animMotion origin="layout" path="M 2.08333E-7 4.07407E-6 L 2.08333E-7 -0.08403 " pathEditMode="relative" rAng="0" ptsTypes="AA">
                                      <p:cBhvr>
                                        <p:cTn id="12" dur="2000" fill="hold"/>
                                        <p:tgtEl>
                                          <p:spTgt spid="36"/>
                                        </p:tgtEl>
                                        <p:attrNameLst>
                                          <p:attrName>ppt_x</p:attrName>
                                          <p:attrName>ppt_y</p:attrName>
                                        </p:attrNameLst>
                                      </p:cBhvr>
                                      <p:rCtr x="0" y="-4213"/>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1" nodeType="clickEffect">
                                  <p:stCondLst>
                                    <p:cond delay="0"/>
                                  </p:stCondLst>
                                  <p:childTnLst>
                                    <p:animMotion origin="layout" path="M -0.00039 -0.08426 L -0.00039 -0.26366 " pathEditMode="relative" ptsTypes="AA">
                                      <p:cBhvr>
                                        <p:cTn id="21" dur="2000" fill="hold"/>
                                        <p:tgtEl>
                                          <p:spTgt spid="36"/>
                                        </p:tgtEl>
                                        <p:attrNameLst>
                                          <p:attrName>ppt_x</p:attrName>
                                          <p:attrName>ppt_y</p:attrName>
                                        </p:attrNameLst>
                                      </p:cBhvr>
                                    </p:animMotion>
                                  </p:childTnLst>
                                </p:cTn>
                              </p:par>
                              <p:par>
                                <p:cTn id="22" presetID="0" presetClass="path" presetSubtype="0" accel="50000" decel="50000" fill="hold" grpId="1" nodeType="withEffect">
                                  <p:stCondLst>
                                    <p:cond delay="0"/>
                                  </p:stCondLst>
                                  <p:childTnLst>
                                    <p:animMotion origin="layout" path="M -0.07617 -0.00301 L -0.2112 -0.00834 " pathEditMode="relative" rAng="0" ptsTypes="AA">
                                      <p:cBhvr>
                                        <p:cTn id="23" dur="2000" fill="hold"/>
                                        <p:tgtEl>
                                          <p:spTgt spid="35"/>
                                        </p:tgtEl>
                                        <p:attrNameLst>
                                          <p:attrName>ppt_x</p:attrName>
                                          <p:attrName>ppt_y</p:attrName>
                                        </p:attrNameLst>
                                      </p:cBhvr>
                                      <p:rCtr x="-6758" y="-278"/>
                                    </p:animMotion>
                                  </p:childTnLst>
                                </p:cTn>
                              </p:par>
                              <p:par>
                                <p:cTn id="24" presetID="0" presetClass="path" presetSubtype="0" accel="50000" decel="50000" fill="hold" grpId="1" nodeType="withEffect">
                                  <p:stCondLst>
                                    <p:cond delay="0"/>
                                  </p:stCondLst>
                                  <p:childTnLst>
                                    <p:animMotion origin="layout" path="M -0.00104 0.08796 L -0.00104 0.27292 " pathEditMode="relative" ptsTypes="AA">
                                      <p:cBhvr>
                                        <p:cTn id="25" dur="2000" fill="hold"/>
                                        <p:tgtEl>
                                          <p:spTgt spid="37"/>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07448 0.00046 L 0.21042 0.00046 " pathEditMode="relative" ptsTypes="AA">
                                      <p:cBhvr>
                                        <p:cTn id="27" dur="2000" fill="hold"/>
                                        <p:tgtEl>
                                          <p:spTgt spid="38"/>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0">
                                            <p:txEl>
                                              <p:pRg st="1" end="1"/>
                                            </p:txEl>
                                          </p:spTgt>
                                        </p:tgtEl>
                                        <p:attrNameLst>
                                          <p:attrName>style.visibility</p:attrName>
                                        </p:attrNameLst>
                                      </p:cBhvr>
                                      <p:to>
                                        <p:strVal val="visible"/>
                                      </p:to>
                                    </p:set>
                                    <p:animEffect transition="in" filter="fade">
                                      <p:cBhvr>
                                        <p:cTn id="51" dur="500"/>
                                        <p:tgtEl>
                                          <p:spTgt spid="7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0">
                                            <p:txEl>
                                              <p:pRg st="3" end="3"/>
                                            </p:txEl>
                                          </p:spTgt>
                                        </p:tgtEl>
                                        <p:attrNameLst>
                                          <p:attrName>style.visibility</p:attrName>
                                        </p:attrNameLst>
                                      </p:cBhvr>
                                      <p:to>
                                        <p:strVal val="visible"/>
                                      </p:to>
                                    </p:set>
                                    <p:animEffect transition="in" filter="fade">
                                      <p:cBhvr>
                                        <p:cTn id="56" dur="500"/>
                                        <p:tgtEl>
                                          <p:spTgt spid="70">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0">
                                            <p:txEl>
                                              <p:pRg st="5" end="5"/>
                                            </p:txEl>
                                          </p:spTgt>
                                        </p:tgtEl>
                                        <p:attrNameLst>
                                          <p:attrName>style.visibility</p:attrName>
                                        </p:attrNameLst>
                                      </p:cBhvr>
                                      <p:to>
                                        <p:strVal val="visible"/>
                                      </p:to>
                                    </p:set>
                                    <p:animEffect transition="in" filter="fade">
                                      <p:cBhvr>
                                        <p:cTn id="61" dur="500"/>
                                        <p:tgtEl>
                                          <p:spTgt spid="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70"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BD3B-7C2A-4D1A-B53D-44A9E16F4A98}"/>
              </a:ext>
            </a:extLst>
          </p:cNvPr>
          <p:cNvSpPr>
            <a:spLocks noGrp="1"/>
          </p:cNvSpPr>
          <p:nvPr>
            <p:ph type="title"/>
          </p:nvPr>
        </p:nvSpPr>
        <p:spPr/>
        <p:txBody>
          <a:bodyPr/>
          <a:lstStyle/>
          <a:p>
            <a:r>
              <a:rPr lang="en-US" dirty="0"/>
              <a:t>Conclusion: The Subactive techniques</a:t>
            </a:r>
          </a:p>
        </p:txBody>
      </p:sp>
      <p:sp>
        <p:nvSpPr>
          <p:cNvPr id="3" name="Content Placeholder 2">
            <a:extLst>
              <a:ext uri="{FF2B5EF4-FFF2-40B4-BE49-F238E27FC236}">
                <a16:creationId xmlns:a16="http://schemas.microsoft.com/office/drawing/2014/main" id="{881A9CD3-CBD1-4A76-B354-6BE4287E5231}"/>
              </a:ext>
            </a:extLst>
          </p:cNvPr>
          <p:cNvSpPr>
            <a:spLocks noGrp="1"/>
          </p:cNvSpPr>
          <p:nvPr>
            <p:ph idx="1"/>
          </p:nvPr>
        </p:nvSpPr>
        <p:spPr/>
        <p:txBody>
          <a:bodyPr>
            <a:normAutofit fontScale="92500" lnSpcReduction="20000"/>
          </a:bodyPr>
          <a:lstStyle/>
          <a:p>
            <a:r>
              <a:rPr lang="en-US" dirty="0"/>
              <a:t>Deadlock is a condition which every network needs to solve</a:t>
            </a:r>
          </a:p>
          <a:p>
            <a:r>
              <a:rPr lang="en-US" dirty="0"/>
              <a:t>Deadlock occurs at various levels</a:t>
            </a:r>
          </a:p>
          <a:p>
            <a:pPr lvl="1"/>
            <a:r>
              <a:rPr lang="en-US" dirty="0"/>
              <a:t>Routing Deadlocks</a:t>
            </a:r>
          </a:p>
          <a:p>
            <a:pPr lvl="1"/>
            <a:r>
              <a:rPr lang="en-US" dirty="0"/>
              <a:t>Protocol Deadlocks</a:t>
            </a:r>
          </a:p>
          <a:p>
            <a:r>
              <a:rPr lang="en-US" dirty="0"/>
              <a:t>Current solutions either provide extra buffers, or restrict turns, or require expensive detection circuitry</a:t>
            </a:r>
          </a:p>
          <a:p>
            <a:r>
              <a:rPr lang="en-US" dirty="0"/>
              <a:t>Subactive techniques provide a unified approach to resolve routing and protocol level deadlocks:</a:t>
            </a:r>
          </a:p>
          <a:p>
            <a:pPr lvl="1"/>
            <a:r>
              <a:rPr lang="en-US" dirty="0"/>
              <a:t>Do not require extra buffers</a:t>
            </a:r>
          </a:p>
          <a:p>
            <a:pPr lvl="1"/>
            <a:r>
              <a:rPr lang="en-US" dirty="0"/>
              <a:t>Do not restrict turns</a:t>
            </a:r>
          </a:p>
          <a:p>
            <a:pPr lvl="1"/>
            <a:r>
              <a:rPr lang="en-US" dirty="0"/>
              <a:t>Do not require deadlock detection</a:t>
            </a:r>
          </a:p>
        </p:txBody>
      </p:sp>
      <p:sp>
        <p:nvSpPr>
          <p:cNvPr id="4" name="Footer Placeholder 3">
            <a:extLst>
              <a:ext uri="{FF2B5EF4-FFF2-40B4-BE49-F238E27FC236}">
                <a16:creationId xmlns:a16="http://schemas.microsoft.com/office/drawing/2014/main" id="{3B3E51C9-97B0-4D97-A6E7-17670734CCF5}"/>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8AF90824-DAB2-4C7F-8CF9-7D48B8B3EFD9}"/>
              </a:ext>
            </a:extLst>
          </p:cNvPr>
          <p:cNvSpPr>
            <a:spLocks noGrp="1"/>
          </p:cNvSpPr>
          <p:nvPr>
            <p:ph type="sldNum" sz="quarter" idx="12"/>
          </p:nvPr>
        </p:nvSpPr>
        <p:spPr/>
        <p:txBody>
          <a:bodyPr/>
          <a:lstStyle/>
          <a:p>
            <a:fld id="{0D1D0697-F66A-EE4C-B4D3-9802540BCCA0}" type="slidenum">
              <a:rPr lang="en-US" smtClean="0"/>
              <a:t>120</a:t>
            </a:fld>
            <a:endParaRPr lang="en-US"/>
          </a:p>
        </p:txBody>
      </p:sp>
    </p:spTree>
    <p:extLst>
      <p:ext uri="{BB962C8B-B14F-4D97-AF65-F5344CB8AC3E}">
        <p14:creationId xmlns:p14="http://schemas.microsoft.com/office/powerpoint/2010/main" val="32019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0CA2-7B42-41D0-9A59-76E04E2CED22}"/>
              </a:ext>
            </a:extLst>
          </p:cNvPr>
          <p:cNvSpPr>
            <a:spLocks noGrp="1"/>
          </p:cNvSpPr>
          <p:nvPr>
            <p:ph type="ctrTitle"/>
          </p:nvPr>
        </p:nvSpPr>
        <p:spPr/>
        <p:txBody>
          <a:bodyPr/>
          <a:lstStyle/>
          <a:p>
            <a:r>
              <a:rPr lang="en-US" dirty="0"/>
              <a:t>Future Work</a:t>
            </a:r>
          </a:p>
        </p:txBody>
      </p:sp>
      <p:sp>
        <p:nvSpPr>
          <p:cNvPr id="3" name="Subtitle 2">
            <a:extLst>
              <a:ext uri="{FF2B5EF4-FFF2-40B4-BE49-F238E27FC236}">
                <a16:creationId xmlns:a16="http://schemas.microsoft.com/office/drawing/2014/main" id="{5BED090D-146A-4FB2-A6F9-AD9F21C2035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878EC65-1B34-4732-A783-ECD4D51E096B}"/>
              </a:ext>
            </a:extLst>
          </p:cNvPr>
          <p:cNvSpPr>
            <a:spLocks noGrp="1"/>
          </p:cNvSpPr>
          <p:nvPr>
            <p:ph type="sldNum" sz="quarter" idx="12"/>
          </p:nvPr>
        </p:nvSpPr>
        <p:spPr/>
        <p:txBody>
          <a:bodyPr/>
          <a:lstStyle/>
          <a:p>
            <a:fld id="{0D1D0697-F66A-EE4C-B4D3-9802540BCCA0}" type="slidenum">
              <a:rPr lang="en-US" smtClean="0"/>
              <a:t>121</a:t>
            </a:fld>
            <a:endParaRPr lang="en-US"/>
          </a:p>
        </p:txBody>
      </p:sp>
      <p:sp>
        <p:nvSpPr>
          <p:cNvPr id="5" name="Footer Placeholder 4">
            <a:extLst>
              <a:ext uri="{FF2B5EF4-FFF2-40B4-BE49-F238E27FC236}">
                <a16:creationId xmlns:a16="http://schemas.microsoft.com/office/drawing/2014/main" id="{32E037D9-52A0-44DE-94F4-A1E93B16121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5993003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3800475" y="4218326"/>
            <a:ext cx="7415900" cy="381000"/>
          </a:xfrm>
        </p:spPr>
        <p:txBody>
          <a:bodyPr>
            <a:noAutofit/>
          </a:bodyPr>
          <a:lstStyle/>
          <a:p>
            <a:r>
              <a:rPr lang="en-US" sz="2100" b="1" u="sng" dirty="0">
                <a:solidFill>
                  <a:schemeClr val="tx1"/>
                </a:solidFill>
              </a:rPr>
              <a:t>Mayank Parasar</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Joshua San Miguel and Tushar Krishna</a:t>
            </a:r>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3037457" y="10275"/>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Quality of Service using SWAP</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6057751" y="5205756"/>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1173244" y="6008252"/>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5"/>
          <a:stretch>
            <a:fillRect/>
          </a:stretch>
        </p:blipFill>
        <p:spPr>
          <a:xfrm>
            <a:off x="7346270" y="4950206"/>
            <a:ext cx="1472796" cy="1472796"/>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6"/>
          <a:stretch>
            <a:fillRect/>
          </a:stretch>
        </p:blipFill>
        <p:spPr>
          <a:xfrm>
            <a:off x="8419324" y="5077153"/>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7"/>
          <a:stretch>
            <a:fillRect/>
          </a:stretch>
        </p:blipFill>
        <p:spPr>
          <a:xfrm>
            <a:off x="10107585" y="5205756"/>
            <a:ext cx="923937" cy="1242927"/>
          </a:xfrm>
          <a:prstGeom prst="rect">
            <a:avLst/>
          </a:prstGeom>
        </p:spPr>
      </p:pic>
    </p:spTree>
    <p:extLst>
      <p:ext uri="{BB962C8B-B14F-4D97-AF65-F5344CB8AC3E}">
        <p14:creationId xmlns:p14="http://schemas.microsoft.com/office/powerpoint/2010/main" val="40465791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9E2BEE-9C26-4FF7-8526-466E291AC537}"/>
              </a:ext>
            </a:extLst>
          </p:cNvPr>
          <p:cNvSpPr>
            <a:spLocks noGrp="1"/>
          </p:cNvSpPr>
          <p:nvPr>
            <p:ph type="sldNum" sz="quarter" idx="12"/>
          </p:nvPr>
        </p:nvSpPr>
        <p:spPr/>
        <p:txBody>
          <a:bodyPr/>
          <a:lstStyle/>
          <a:p>
            <a:fld id="{AE678206-0642-9F48-9727-6B519CB285FA}" type="slidenum">
              <a:rPr lang="en-US" smtClean="0"/>
              <a:t>123</a:t>
            </a:fld>
            <a:endParaRPr lang="en-US"/>
          </a:p>
        </p:txBody>
      </p:sp>
      <p:sp>
        <p:nvSpPr>
          <p:cNvPr id="4" name="Title 3">
            <a:extLst>
              <a:ext uri="{FF2B5EF4-FFF2-40B4-BE49-F238E27FC236}">
                <a16:creationId xmlns:a16="http://schemas.microsoft.com/office/drawing/2014/main" id="{CA97D502-96E5-4C2E-9500-941820B007C3}"/>
              </a:ext>
            </a:extLst>
          </p:cNvPr>
          <p:cNvSpPr>
            <a:spLocks noGrp="1"/>
          </p:cNvSpPr>
          <p:nvPr>
            <p:ph type="title"/>
          </p:nvPr>
        </p:nvSpPr>
        <p:spPr/>
        <p:txBody>
          <a:bodyPr/>
          <a:lstStyle/>
          <a:p>
            <a:r>
              <a:rPr lang="en-US" dirty="0"/>
              <a:t>Future Work: </a:t>
            </a:r>
            <a:r>
              <a:rPr lang="en-US" u="sng" dirty="0"/>
              <a:t>Quality of Service in Network</a:t>
            </a:r>
            <a:endParaRPr lang="en-US" dirty="0"/>
          </a:p>
        </p:txBody>
      </p:sp>
      <p:sp>
        <p:nvSpPr>
          <p:cNvPr id="5" name="Content Placeholder 1">
            <a:extLst>
              <a:ext uri="{FF2B5EF4-FFF2-40B4-BE49-F238E27FC236}">
                <a16:creationId xmlns:a16="http://schemas.microsoft.com/office/drawing/2014/main" id="{43936A93-2228-4621-9FF2-1C2F7F84C6DD}"/>
              </a:ext>
            </a:extLst>
          </p:cNvPr>
          <p:cNvSpPr txBox="1">
            <a:spLocks/>
          </p:cNvSpPr>
          <p:nvPr/>
        </p:nvSpPr>
        <p:spPr>
          <a:xfrm>
            <a:off x="391256" y="1215484"/>
            <a:ext cx="11419743"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‘Swap’ also provide </a:t>
            </a:r>
            <a:r>
              <a:rPr lang="en-US" i="1" dirty="0"/>
              <a:t>hard- guarantees </a:t>
            </a:r>
            <a:r>
              <a:rPr lang="en-US" dirty="0"/>
              <a:t>for Quality of Service.</a:t>
            </a:r>
          </a:p>
          <a:p>
            <a:endParaRPr lang="en-US" dirty="0"/>
          </a:p>
          <a:p>
            <a:endParaRPr lang="en-US" dirty="0"/>
          </a:p>
          <a:p>
            <a:r>
              <a:rPr lang="en-US" dirty="0"/>
              <a:t>Create levels of priority among packets in the network</a:t>
            </a:r>
          </a:p>
          <a:p>
            <a:endParaRPr lang="en-US" dirty="0"/>
          </a:p>
          <a:p>
            <a:endParaRPr lang="en-US" dirty="0"/>
          </a:p>
          <a:p>
            <a:r>
              <a:rPr lang="en-US" dirty="0"/>
              <a:t>Only high priority packet can swap a low priority packet</a:t>
            </a:r>
          </a:p>
        </p:txBody>
      </p:sp>
      <p:sp>
        <p:nvSpPr>
          <p:cNvPr id="6" name="Footer Placeholder 3">
            <a:extLst>
              <a:ext uri="{FF2B5EF4-FFF2-40B4-BE49-F238E27FC236}">
                <a16:creationId xmlns:a16="http://schemas.microsoft.com/office/drawing/2014/main" id="{C7B8A873-9885-4D8D-A413-E96C695DDD64}"/>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40346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BD310D-7BAD-4693-9B47-949221904EEA}"/>
              </a:ext>
            </a:extLst>
          </p:cNvPr>
          <p:cNvSpPr>
            <a:spLocks noGrp="1"/>
          </p:cNvSpPr>
          <p:nvPr>
            <p:ph type="sldNum" sz="quarter" idx="12"/>
          </p:nvPr>
        </p:nvSpPr>
        <p:spPr/>
        <p:txBody>
          <a:bodyPr/>
          <a:lstStyle/>
          <a:p>
            <a:fld id="{AE678206-0642-9F48-9727-6B519CB285FA}" type="slidenum">
              <a:rPr lang="en-US" smtClean="0"/>
              <a:t>124</a:t>
            </a:fld>
            <a:endParaRPr lang="en-US"/>
          </a:p>
        </p:txBody>
      </p:sp>
      <p:sp>
        <p:nvSpPr>
          <p:cNvPr id="4" name="Title 3">
            <a:extLst>
              <a:ext uri="{FF2B5EF4-FFF2-40B4-BE49-F238E27FC236}">
                <a16:creationId xmlns:a16="http://schemas.microsoft.com/office/drawing/2014/main" id="{89E6F196-C8AD-42D9-BF6E-A91089A69B65}"/>
              </a:ext>
            </a:extLst>
          </p:cNvPr>
          <p:cNvSpPr>
            <a:spLocks noGrp="1"/>
          </p:cNvSpPr>
          <p:nvPr>
            <p:ph type="title"/>
          </p:nvPr>
        </p:nvSpPr>
        <p:spPr/>
        <p:txBody>
          <a:bodyPr/>
          <a:lstStyle/>
          <a:p>
            <a:r>
              <a:rPr lang="en-US" dirty="0"/>
              <a:t>Quality of Service in Network : Walk-through</a:t>
            </a:r>
          </a:p>
        </p:txBody>
      </p:sp>
      <p:sp>
        <p:nvSpPr>
          <p:cNvPr id="5" name="Content Placeholder 1">
            <a:extLst>
              <a:ext uri="{FF2B5EF4-FFF2-40B4-BE49-F238E27FC236}">
                <a16:creationId xmlns:a16="http://schemas.microsoft.com/office/drawing/2014/main" id="{128BA1B7-6B49-4F27-AB05-72EBD4C5D48B}"/>
              </a:ext>
            </a:extLst>
          </p:cNvPr>
          <p:cNvSpPr txBox="1">
            <a:spLocks/>
          </p:cNvSpPr>
          <p:nvPr/>
        </p:nvSpPr>
        <p:spPr>
          <a:xfrm>
            <a:off x="1522096" y="5746002"/>
            <a:ext cx="9099830" cy="4208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priority packet can SWAP low priority packet but not vice-versa</a:t>
            </a:r>
          </a:p>
        </p:txBody>
      </p:sp>
      <p:grpSp>
        <p:nvGrpSpPr>
          <p:cNvPr id="6" name="Group 5">
            <a:extLst>
              <a:ext uri="{FF2B5EF4-FFF2-40B4-BE49-F238E27FC236}">
                <a16:creationId xmlns:a16="http://schemas.microsoft.com/office/drawing/2014/main" id="{28B487A2-58C7-4354-BFB8-F8D07CBF38E7}"/>
              </a:ext>
            </a:extLst>
          </p:cNvPr>
          <p:cNvGrpSpPr/>
          <p:nvPr/>
        </p:nvGrpSpPr>
        <p:grpSpPr>
          <a:xfrm>
            <a:off x="3499405" y="1285647"/>
            <a:ext cx="4625673" cy="3906742"/>
            <a:chOff x="803991" y="1432138"/>
            <a:chExt cx="5700680" cy="4814669"/>
          </a:xfrm>
        </p:grpSpPr>
        <p:grpSp>
          <p:nvGrpSpPr>
            <p:cNvPr id="7" name="Group 6">
              <a:extLst>
                <a:ext uri="{FF2B5EF4-FFF2-40B4-BE49-F238E27FC236}">
                  <a16:creationId xmlns:a16="http://schemas.microsoft.com/office/drawing/2014/main" id="{127B6924-3708-4BC7-8A8E-D06D998CA5CB}"/>
                </a:ext>
              </a:extLst>
            </p:cNvPr>
            <p:cNvGrpSpPr/>
            <p:nvPr/>
          </p:nvGrpSpPr>
          <p:grpSpPr>
            <a:xfrm>
              <a:off x="808031" y="1441969"/>
              <a:ext cx="920006" cy="864643"/>
              <a:chOff x="7654967" y="2625306"/>
              <a:chExt cx="1798612" cy="1690377"/>
            </a:xfrm>
          </p:grpSpPr>
          <p:grpSp>
            <p:nvGrpSpPr>
              <p:cNvPr id="199" name="Group 198">
                <a:extLst>
                  <a:ext uri="{FF2B5EF4-FFF2-40B4-BE49-F238E27FC236}">
                    <a16:creationId xmlns:a16="http://schemas.microsoft.com/office/drawing/2014/main" id="{7728C6F6-4F0B-4BB6-A073-40D5A3AB3F1B}"/>
                  </a:ext>
                </a:extLst>
              </p:cNvPr>
              <p:cNvGrpSpPr/>
              <p:nvPr/>
            </p:nvGrpSpPr>
            <p:grpSpPr>
              <a:xfrm>
                <a:off x="7654967" y="2625306"/>
                <a:ext cx="1798612" cy="1690377"/>
                <a:chOff x="5275729" y="1913324"/>
                <a:chExt cx="2404876" cy="2210057"/>
              </a:xfrm>
            </p:grpSpPr>
            <p:sp>
              <p:nvSpPr>
                <p:cNvPr id="201" name="Rectangle 200">
                  <a:extLst>
                    <a:ext uri="{FF2B5EF4-FFF2-40B4-BE49-F238E27FC236}">
                      <a16:creationId xmlns:a16="http://schemas.microsoft.com/office/drawing/2014/main" id="{130AFC87-7FFE-405E-8D2C-614D8A8459D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2790DF3A-2935-43BB-B0B0-3A754E706CBF}"/>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Rectangle 202">
                  <a:extLst>
                    <a:ext uri="{FF2B5EF4-FFF2-40B4-BE49-F238E27FC236}">
                      <a16:creationId xmlns:a16="http://schemas.microsoft.com/office/drawing/2014/main" id="{E4525A48-46B1-47D6-B247-91486DF84E6F}"/>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BF3F3CC6-5302-40C0-BBE9-13351667F962}"/>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05" name="Straight Arrow Connector 204">
                  <a:extLst>
                    <a:ext uri="{FF2B5EF4-FFF2-40B4-BE49-F238E27FC236}">
                      <a16:creationId xmlns:a16="http://schemas.microsoft.com/office/drawing/2014/main" id="{DA1F936F-FCC0-46D3-BE48-FDB7FC11B763}"/>
                    </a:ext>
                  </a:extLst>
                </p:cNvPr>
                <p:cNvCxnSpPr>
                  <a:cxnSpLocks/>
                  <a:stCxn id="204" idx="1"/>
                  <a:endCxn id="20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6" name="Straight Arrow Connector 205">
                  <a:extLst>
                    <a:ext uri="{FF2B5EF4-FFF2-40B4-BE49-F238E27FC236}">
                      <a16:creationId xmlns:a16="http://schemas.microsoft.com/office/drawing/2014/main" id="{435C6145-85D1-4870-8D3F-6159477FA0F4}"/>
                    </a:ext>
                  </a:extLst>
                </p:cNvPr>
                <p:cNvCxnSpPr>
                  <a:cxnSpLocks/>
                  <a:stCxn id="203" idx="1"/>
                  <a:endCxn id="20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0" name="Content Placeholder 58" descr="Close">
                <a:extLst>
                  <a:ext uri="{FF2B5EF4-FFF2-40B4-BE49-F238E27FC236}">
                    <a16:creationId xmlns:a16="http://schemas.microsoft.com/office/drawing/2014/main" id="{9A297F8E-7954-49C1-B538-1B64B63FA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8" name="Group 7">
              <a:extLst>
                <a:ext uri="{FF2B5EF4-FFF2-40B4-BE49-F238E27FC236}">
                  <a16:creationId xmlns:a16="http://schemas.microsoft.com/office/drawing/2014/main" id="{A684CD64-6AB7-4E36-8095-71F48957F188}"/>
                </a:ext>
              </a:extLst>
            </p:cNvPr>
            <p:cNvGrpSpPr/>
            <p:nvPr/>
          </p:nvGrpSpPr>
          <p:grpSpPr>
            <a:xfrm>
              <a:off x="2411473" y="1441970"/>
              <a:ext cx="920006" cy="864643"/>
              <a:chOff x="7654967" y="2625306"/>
              <a:chExt cx="1798612" cy="1690377"/>
            </a:xfrm>
          </p:grpSpPr>
          <p:grpSp>
            <p:nvGrpSpPr>
              <p:cNvPr id="189" name="Group 188">
                <a:extLst>
                  <a:ext uri="{FF2B5EF4-FFF2-40B4-BE49-F238E27FC236}">
                    <a16:creationId xmlns:a16="http://schemas.microsoft.com/office/drawing/2014/main" id="{B8A9B945-E374-44F2-A4A9-79CEDFA65628}"/>
                  </a:ext>
                </a:extLst>
              </p:cNvPr>
              <p:cNvGrpSpPr/>
              <p:nvPr/>
            </p:nvGrpSpPr>
            <p:grpSpPr>
              <a:xfrm>
                <a:off x="7654967" y="2625306"/>
                <a:ext cx="1798612" cy="1690377"/>
                <a:chOff x="5275729" y="1913324"/>
                <a:chExt cx="2404876" cy="2210057"/>
              </a:xfrm>
            </p:grpSpPr>
            <p:sp>
              <p:nvSpPr>
                <p:cNvPr id="191" name="Rectangle 190">
                  <a:extLst>
                    <a:ext uri="{FF2B5EF4-FFF2-40B4-BE49-F238E27FC236}">
                      <a16:creationId xmlns:a16="http://schemas.microsoft.com/office/drawing/2014/main" id="{824DC46D-96EE-4C25-84FF-A67FB6CEBCA3}"/>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CE543134-4975-4212-8F0C-8A6FEA4F8B2E}"/>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Rectangle 192">
                  <a:extLst>
                    <a:ext uri="{FF2B5EF4-FFF2-40B4-BE49-F238E27FC236}">
                      <a16:creationId xmlns:a16="http://schemas.microsoft.com/office/drawing/2014/main" id="{115CF386-8299-4F1A-92B9-439B29258A88}"/>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37E022BE-1E8B-4F2A-9752-110AF35D3CC3}"/>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FBCFC786-834F-46A8-B29B-AECA1E25FF28}"/>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96" name="Straight Arrow Connector 195">
                  <a:extLst>
                    <a:ext uri="{FF2B5EF4-FFF2-40B4-BE49-F238E27FC236}">
                      <a16:creationId xmlns:a16="http://schemas.microsoft.com/office/drawing/2014/main" id="{428A6F9F-1C0B-44FE-9FC9-F490E200ED17}"/>
                    </a:ext>
                  </a:extLst>
                </p:cNvPr>
                <p:cNvCxnSpPr>
                  <a:cxnSpLocks/>
                  <a:stCxn id="193" idx="3"/>
                  <a:endCxn id="19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7" name="Straight Arrow Connector 196">
                  <a:extLst>
                    <a:ext uri="{FF2B5EF4-FFF2-40B4-BE49-F238E27FC236}">
                      <a16:creationId xmlns:a16="http://schemas.microsoft.com/office/drawing/2014/main" id="{9AADCB46-F6E6-4D87-AB54-D714C913B9AF}"/>
                    </a:ext>
                  </a:extLst>
                </p:cNvPr>
                <p:cNvCxnSpPr>
                  <a:cxnSpLocks/>
                  <a:stCxn id="195" idx="1"/>
                  <a:endCxn id="19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8" name="Straight Arrow Connector 197">
                  <a:extLst>
                    <a:ext uri="{FF2B5EF4-FFF2-40B4-BE49-F238E27FC236}">
                      <a16:creationId xmlns:a16="http://schemas.microsoft.com/office/drawing/2014/main" id="{A35826A3-AEEC-435F-A547-DC0E296C73A4}"/>
                    </a:ext>
                  </a:extLst>
                </p:cNvPr>
                <p:cNvCxnSpPr>
                  <a:cxnSpLocks/>
                  <a:stCxn id="194" idx="1"/>
                  <a:endCxn id="19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90" name="Content Placeholder 58" descr="Close">
                <a:extLst>
                  <a:ext uri="{FF2B5EF4-FFF2-40B4-BE49-F238E27FC236}">
                    <a16:creationId xmlns:a16="http://schemas.microsoft.com/office/drawing/2014/main" id="{8FA4F134-6481-4F0C-B495-5D5E462B70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9" name="Group 8">
              <a:extLst>
                <a:ext uri="{FF2B5EF4-FFF2-40B4-BE49-F238E27FC236}">
                  <a16:creationId xmlns:a16="http://schemas.microsoft.com/office/drawing/2014/main" id="{231F9B92-39FD-4AB8-AF73-2524387548AD}"/>
                </a:ext>
              </a:extLst>
            </p:cNvPr>
            <p:cNvGrpSpPr/>
            <p:nvPr/>
          </p:nvGrpSpPr>
          <p:grpSpPr>
            <a:xfrm>
              <a:off x="4007174" y="5379747"/>
              <a:ext cx="920006" cy="864599"/>
              <a:chOff x="7654967" y="2625306"/>
              <a:chExt cx="1798612" cy="1690291"/>
            </a:xfrm>
          </p:grpSpPr>
          <p:grpSp>
            <p:nvGrpSpPr>
              <p:cNvPr id="179" name="Group 178">
                <a:extLst>
                  <a:ext uri="{FF2B5EF4-FFF2-40B4-BE49-F238E27FC236}">
                    <a16:creationId xmlns:a16="http://schemas.microsoft.com/office/drawing/2014/main" id="{8BAF573B-FABE-4AEB-AB2D-849CCE35E34D}"/>
                  </a:ext>
                </a:extLst>
              </p:cNvPr>
              <p:cNvGrpSpPr/>
              <p:nvPr/>
            </p:nvGrpSpPr>
            <p:grpSpPr>
              <a:xfrm>
                <a:off x="7654967" y="2625306"/>
                <a:ext cx="1798612" cy="1690291"/>
                <a:chOff x="5275729" y="1913324"/>
                <a:chExt cx="2404876" cy="2209944"/>
              </a:xfrm>
            </p:grpSpPr>
            <p:sp>
              <p:nvSpPr>
                <p:cNvPr id="181" name="Rectangle 180">
                  <a:extLst>
                    <a:ext uri="{FF2B5EF4-FFF2-40B4-BE49-F238E27FC236}">
                      <a16:creationId xmlns:a16="http://schemas.microsoft.com/office/drawing/2014/main" id="{7F59BE02-762F-4DEF-A254-445D53853FE8}"/>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BD478000-6E37-4C14-94DC-14F71E4F0150}"/>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D984BA03-AC68-4147-8AB8-8A014DD846A6}"/>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818693A4-4F3C-4750-AE02-18FDDFB87886}"/>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F0323A8F-A1F5-45A3-A6CF-D0A418E8B753}"/>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86" name="Straight Arrow Connector 185">
                  <a:extLst>
                    <a:ext uri="{FF2B5EF4-FFF2-40B4-BE49-F238E27FC236}">
                      <a16:creationId xmlns:a16="http://schemas.microsoft.com/office/drawing/2014/main" id="{26F4EBB6-FFC1-419E-8FF5-E462C5BD6899}"/>
                    </a:ext>
                  </a:extLst>
                </p:cNvPr>
                <p:cNvCxnSpPr>
                  <a:cxnSpLocks/>
                  <a:stCxn id="183" idx="3"/>
                  <a:endCxn id="18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7" name="Straight Arrow Connector 186">
                  <a:extLst>
                    <a:ext uri="{FF2B5EF4-FFF2-40B4-BE49-F238E27FC236}">
                      <a16:creationId xmlns:a16="http://schemas.microsoft.com/office/drawing/2014/main" id="{7E515A5B-2456-4656-ACA7-97B009AB3DE5}"/>
                    </a:ext>
                  </a:extLst>
                </p:cNvPr>
                <p:cNvCxnSpPr>
                  <a:cxnSpLocks/>
                  <a:stCxn id="185" idx="1"/>
                  <a:endCxn id="18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8" name="Straight Arrow Connector 187">
                  <a:extLst>
                    <a:ext uri="{FF2B5EF4-FFF2-40B4-BE49-F238E27FC236}">
                      <a16:creationId xmlns:a16="http://schemas.microsoft.com/office/drawing/2014/main" id="{DDD5DE50-ABCD-46AB-9CB6-14D626AB6C18}"/>
                    </a:ext>
                  </a:extLst>
                </p:cNvPr>
                <p:cNvCxnSpPr>
                  <a:cxnSpLocks/>
                  <a:stCxn id="184" idx="1"/>
                  <a:endCxn id="18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0" name="Content Placeholder 58" descr="Close">
                <a:extLst>
                  <a:ext uri="{FF2B5EF4-FFF2-40B4-BE49-F238E27FC236}">
                    <a16:creationId xmlns:a16="http://schemas.microsoft.com/office/drawing/2014/main" id="{AE1E8505-8873-4819-8E0D-9F12669ABD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0" name="Group 9">
              <a:extLst>
                <a:ext uri="{FF2B5EF4-FFF2-40B4-BE49-F238E27FC236}">
                  <a16:creationId xmlns:a16="http://schemas.microsoft.com/office/drawing/2014/main" id="{87D53DBB-43B8-4C1C-AC7D-675016D09E46}"/>
                </a:ext>
              </a:extLst>
            </p:cNvPr>
            <p:cNvGrpSpPr/>
            <p:nvPr/>
          </p:nvGrpSpPr>
          <p:grpSpPr>
            <a:xfrm>
              <a:off x="2417247" y="5377900"/>
              <a:ext cx="920006" cy="864599"/>
              <a:chOff x="7654967" y="2625306"/>
              <a:chExt cx="1798612" cy="1690291"/>
            </a:xfrm>
          </p:grpSpPr>
          <p:grpSp>
            <p:nvGrpSpPr>
              <p:cNvPr id="169" name="Group 168">
                <a:extLst>
                  <a:ext uri="{FF2B5EF4-FFF2-40B4-BE49-F238E27FC236}">
                    <a16:creationId xmlns:a16="http://schemas.microsoft.com/office/drawing/2014/main" id="{471FE0B2-B134-40B9-A93C-F8CBE1F84469}"/>
                  </a:ext>
                </a:extLst>
              </p:cNvPr>
              <p:cNvGrpSpPr/>
              <p:nvPr/>
            </p:nvGrpSpPr>
            <p:grpSpPr>
              <a:xfrm>
                <a:off x="7654967" y="2625306"/>
                <a:ext cx="1798612" cy="1690291"/>
                <a:chOff x="5275729" y="1913324"/>
                <a:chExt cx="2404876" cy="2209944"/>
              </a:xfrm>
            </p:grpSpPr>
            <p:sp>
              <p:nvSpPr>
                <p:cNvPr id="171" name="Rectangle 170">
                  <a:extLst>
                    <a:ext uri="{FF2B5EF4-FFF2-40B4-BE49-F238E27FC236}">
                      <a16:creationId xmlns:a16="http://schemas.microsoft.com/office/drawing/2014/main" id="{AC0379E2-3279-4C7A-AE8D-1FB4FC11ADDC}"/>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142136A-6B36-49DB-A0DA-3E1DAC736195}"/>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Rectangle 172">
                  <a:extLst>
                    <a:ext uri="{FF2B5EF4-FFF2-40B4-BE49-F238E27FC236}">
                      <a16:creationId xmlns:a16="http://schemas.microsoft.com/office/drawing/2014/main" id="{86C8E18D-F49C-408B-BB06-A47268DC52C1}"/>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5643827-1409-460B-9B64-46DD12FD8926}"/>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3124DB04-3EF9-495B-915D-90A088241827}"/>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76" name="Straight Arrow Connector 175">
                  <a:extLst>
                    <a:ext uri="{FF2B5EF4-FFF2-40B4-BE49-F238E27FC236}">
                      <a16:creationId xmlns:a16="http://schemas.microsoft.com/office/drawing/2014/main" id="{FFD031B4-D16E-443D-A8DC-3A88BCFD759D}"/>
                    </a:ext>
                  </a:extLst>
                </p:cNvPr>
                <p:cNvCxnSpPr>
                  <a:cxnSpLocks/>
                  <a:stCxn id="173" idx="3"/>
                  <a:endCxn id="17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7" name="Straight Arrow Connector 176">
                  <a:extLst>
                    <a:ext uri="{FF2B5EF4-FFF2-40B4-BE49-F238E27FC236}">
                      <a16:creationId xmlns:a16="http://schemas.microsoft.com/office/drawing/2014/main" id="{39C5CE18-422E-48B7-8156-FB66ABA62E45}"/>
                    </a:ext>
                  </a:extLst>
                </p:cNvPr>
                <p:cNvCxnSpPr>
                  <a:cxnSpLocks/>
                  <a:stCxn id="175" idx="1"/>
                  <a:endCxn id="17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8" name="Straight Arrow Connector 177">
                  <a:extLst>
                    <a:ext uri="{FF2B5EF4-FFF2-40B4-BE49-F238E27FC236}">
                      <a16:creationId xmlns:a16="http://schemas.microsoft.com/office/drawing/2014/main" id="{796D3B6B-A67C-4F6D-8959-5A648121D3DC}"/>
                    </a:ext>
                  </a:extLst>
                </p:cNvPr>
                <p:cNvCxnSpPr>
                  <a:cxnSpLocks/>
                  <a:stCxn id="174" idx="1"/>
                  <a:endCxn id="17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70" name="Content Placeholder 58" descr="Close">
                <a:extLst>
                  <a:ext uri="{FF2B5EF4-FFF2-40B4-BE49-F238E27FC236}">
                    <a16:creationId xmlns:a16="http://schemas.microsoft.com/office/drawing/2014/main" id="{AD315A1B-103A-45D2-8F53-149CEB453A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1" name="Group 10">
              <a:extLst>
                <a:ext uri="{FF2B5EF4-FFF2-40B4-BE49-F238E27FC236}">
                  <a16:creationId xmlns:a16="http://schemas.microsoft.com/office/drawing/2014/main" id="{DF679314-B894-480E-890E-1BB81910EBC6}"/>
                </a:ext>
              </a:extLst>
            </p:cNvPr>
            <p:cNvGrpSpPr/>
            <p:nvPr/>
          </p:nvGrpSpPr>
          <p:grpSpPr>
            <a:xfrm>
              <a:off x="804493" y="5375413"/>
              <a:ext cx="920006" cy="864599"/>
              <a:chOff x="7654967" y="2625306"/>
              <a:chExt cx="1798612" cy="1690291"/>
            </a:xfrm>
          </p:grpSpPr>
          <p:grpSp>
            <p:nvGrpSpPr>
              <p:cNvPr id="161" name="Group 160">
                <a:extLst>
                  <a:ext uri="{FF2B5EF4-FFF2-40B4-BE49-F238E27FC236}">
                    <a16:creationId xmlns:a16="http://schemas.microsoft.com/office/drawing/2014/main" id="{B45A013E-CB0C-4F7F-A855-E43AAAF374C7}"/>
                  </a:ext>
                </a:extLst>
              </p:cNvPr>
              <p:cNvGrpSpPr/>
              <p:nvPr/>
            </p:nvGrpSpPr>
            <p:grpSpPr>
              <a:xfrm>
                <a:off x="7654967" y="2625306"/>
                <a:ext cx="1798612" cy="1690291"/>
                <a:chOff x="5275729" y="1913324"/>
                <a:chExt cx="2404876" cy="2209944"/>
              </a:xfrm>
            </p:grpSpPr>
            <p:sp>
              <p:nvSpPr>
                <p:cNvPr id="163" name="Rectangle 162">
                  <a:extLst>
                    <a:ext uri="{FF2B5EF4-FFF2-40B4-BE49-F238E27FC236}">
                      <a16:creationId xmlns:a16="http://schemas.microsoft.com/office/drawing/2014/main" id="{4553E24F-E723-4624-974A-79DDCDDE2DD2}"/>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E588DD9-A6E5-4DAC-A2DA-A716672C2E76}"/>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972C22CA-1271-4708-9D03-A9F6AA1B28BF}"/>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E9CBA2A9-368C-4A76-911C-CCAAB36BF1A4}"/>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67" name="Straight Arrow Connector 166">
                  <a:extLst>
                    <a:ext uri="{FF2B5EF4-FFF2-40B4-BE49-F238E27FC236}">
                      <a16:creationId xmlns:a16="http://schemas.microsoft.com/office/drawing/2014/main" id="{A8F5CCED-324B-482A-B38C-2C1314E07AF6}"/>
                    </a:ext>
                  </a:extLst>
                </p:cNvPr>
                <p:cNvCxnSpPr>
                  <a:cxnSpLocks/>
                  <a:stCxn id="166" idx="1"/>
                  <a:endCxn id="164"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8" name="Straight Arrow Connector 167">
                  <a:extLst>
                    <a:ext uri="{FF2B5EF4-FFF2-40B4-BE49-F238E27FC236}">
                      <a16:creationId xmlns:a16="http://schemas.microsoft.com/office/drawing/2014/main" id="{BD5C9E26-A2CD-40F1-91E3-CDFA68FBDCA2}"/>
                    </a:ext>
                  </a:extLst>
                </p:cNvPr>
                <p:cNvCxnSpPr>
                  <a:cxnSpLocks/>
                  <a:stCxn id="165" idx="1"/>
                  <a:endCxn id="164"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62" name="Content Placeholder 58" descr="Close">
                <a:extLst>
                  <a:ext uri="{FF2B5EF4-FFF2-40B4-BE49-F238E27FC236}">
                    <a16:creationId xmlns:a16="http://schemas.microsoft.com/office/drawing/2014/main" id="{1033ED12-E1E9-4A1D-8999-9864F817BA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2" name="Group 11">
              <a:extLst>
                <a:ext uri="{FF2B5EF4-FFF2-40B4-BE49-F238E27FC236}">
                  <a16:creationId xmlns:a16="http://schemas.microsoft.com/office/drawing/2014/main" id="{28175045-FC04-491B-B79A-836CB3F34997}"/>
                </a:ext>
              </a:extLst>
            </p:cNvPr>
            <p:cNvGrpSpPr/>
            <p:nvPr/>
          </p:nvGrpSpPr>
          <p:grpSpPr>
            <a:xfrm>
              <a:off x="2419005" y="2755329"/>
              <a:ext cx="920006" cy="864643"/>
              <a:chOff x="7654967" y="2625306"/>
              <a:chExt cx="1798612" cy="1690377"/>
            </a:xfrm>
          </p:grpSpPr>
          <p:grpSp>
            <p:nvGrpSpPr>
              <p:cNvPr id="149" name="Group 148">
                <a:extLst>
                  <a:ext uri="{FF2B5EF4-FFF2-40B4-BE49-F238E27FC236}">
                    <a16:creationId xmlns:a16="http://schemas.microsoft.com/office/drawing/2014/main" id="{898F7E77-F270-4670-9465-8AA81A0B4633}"/>
                  </a:ext>
                </a:extLst>
              </p:cNvPr>
              <p:cNvGrpSpPr/>
              <p:nvPr/>
            </p:nvGrpSpPr>
            <p:grpSpPr>
              <a:xfrm>
                <a:off x="7654967" y="2625306"/>
                <a:ext cx="1798612" cy="1690377"/>
                <a:chOff x="5275729" y="1913324"/>
                <a:chExt cx="2404876" cy="2210057"/>
              </a:xfrm>
            </p:grpSpPr>
            <p:sp>
              <p:nvSpPr>
                <p:cNvPr id="151" name="Rectangle 150">
                  <a:extLst>
                    <a:ext uri="{FF2B5EF4-FFF2-40B4-BE49-F238E27FC236}">
                      <a16:creationId xmlns:a16="http://schemas.microsoft.com/office/drawing/2014/main" id="{88B05A82-271B-4949-B2D1-579D3B31ED47}"/>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9254D5A-E3FA-4A4B-8F78-05E5BC676C39}"/>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4483D536-229E-415B-8169-F60863993864}"/>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8C60A6F-D8C1-46CE-8F01-2CC513648131}"/>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C6FDD921-EABB-4CC7-97BF-9EC9E58DF2FD}"/>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5C7E9B4-0961-4F8D-A7F7-8446A12EB9DF}"/>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57" name="Straight Arrow Connector 156">
                  <a:extLst>
                    <a:ext uri="{FF2B5EF4-FFF2-40B4-BE49-F238E27FC236}">
                      <a16:creationId xmlns:a16="http://schemas.microsoft.com/office/drawing/2014/main" id="{B4D351A2-A1AF-413F-AD3D-E6E9748A0B80}"/>
                    </a:ext>
                  </a:extLst>
                </p:cNvPr>
                <p:cNvCxnSpPr>
                  <a:cxnSpLocks/>
                  <a:stCxn id="153" idx="3"/>
                  <a:endCxn id="15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8" name="Straight Arrow Connector 157">
                  <a:extLst>
                    <a:ext uri="{FF2B5EF4-FFF2-40B4-BE49-F238E27FC236}">
                      <a16:creationId xmlns:a16="http://schemas.microsoft.com/office/drawing/2014/main" id="{CA10B919-9AD3-41D7-A1EF-02146E927CE9}"/>
                    </a:ext>
                  </a:extLst>
                </p:cNvPr>
                <p:cNvCxnSpPr>
                  <a:cxnSpLocks/>
                  <a:stCxn id="156" idx="1"/>
                  <a:endCxn id="15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9" name="Straight Arrow Connector 158">
                  <a:extLst>
                    <a:ext uri="{FF2B5EF4-FFF2-40B4-BE49-F238E27FC236}">
                      <a16:creationId xmlns:a16="http://schemas.microsoft.com/office/drawing/2014/main" id="{3876B425-CBDB-4BFA-A8BC-9A97E91C171A}"/>
                    </a:ext>
                  </a:extLst>
                </p:cNvPr>
                <p:cNvCxnSpPr>
                  <a:cxnSpLocks/>
                  <a:stCxn id="154" idx="1"/>
                  <a:endCxn id="15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0" name="Straight Arrow Connector 159">
                  <a:extLst>
                    <a:ext uri="{FF2B5EF4-FFF2-40B4-BE49-F238E27FC236}">
                      <a16:creationId xmlns:a16="http://schemas.microsoft.com/office/drawing/2014/main" id="{EF6B80D4-C80F-4DD4-9558-F7CB4EA18347}"/>
                    </a:ext>
                  </a:extLst>
                </p:cNvPr>
                <p:cNvCxnSpPr>
                  <a:cxnSpLocks/>
                  <a:stCxn id="155" idx="1"/>
                  <a:endCxn id="15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50" name="Content Placeholder 58" descr="Close">
                <a:extLst>
                  <a:ext uri="{FF2B5EF4-FFF2-40B4-BE49-F238E27FC236}">
                    <a16:creationId xmlns:a16="http://schemas.microsoft.com/office/drawing/2014/main" id="{39A98A03-D656-4597-97FF-BFD0EED3C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3" name="Group 12">
              <a:extLst>
                <a:ext uri="{FF2B5EF4-FFF2-40B4-BE49-F238E27FC236}">
                  <a16:creationId xmlns:a16="http://schemas.microsoft.com/office/drawing/2014/main" id="{6AEB1B35-60EC-4E28-8087-6273352B3F0C}"/>
                </a:ext>
              </a:extLst>
            </p:cNvPr>
            <p:cNvGrpSpPr/>
            <p:nvPr/>
          </p:nvGrpSpPr>
          <p:grpSpPr>
            <a:xfrm>
              <a:off x="4012597" y="4097732"/>
              <a:ext cx="920006" cy="864643"/>
              <a:chOff x="7654967" y="2625306"/>
              <a:chExt cx="1798612" cy="1690377"/>
            </a:xfrm>
          </p:grpSpPr>
          <p:grpSp>
            <p:nvGrpSpPr>
              <p:cNvPr id="137" name="Group 136">
                <a:extLst>
                  <a:ext uri="{FF2B5EF4-FFF2-40B4-BE49-F238E27FC236}">
                    <a16:creationId xmlns:a16="http://schemas.microsoft.com/office/drawing/2014/main" id="{E4D8C785-D2CC-49AD-9209-5B466E02F15C}"/>
                  </a:ext>
                </a:extLst>
              </p:cNvPr>
              <p:cNvGrpSpPr/>
              <p:nvPr/>
            </p:nvGrpSpPr>
            <p:grpSpPr>
              <a:xfrm>
                <a:off x="7654967" y="2625306"/>
                <a:ext cx="1798612" cy="1690377"/>
                <a:chOff x="5275729" y="1913324"/>
                <a:chExt cx="2404876" cy="2210057"/>
              </a:xfrm>
            </p:grpSpPr>
            <p:sp>
              <p:nvSpPr>
                <p:cNvPr id="139" name="Rectangle 138">
                  <a:extLst>
                    <a:ext uri="{FF2B5EF4-FFF2-40B4-BE49-F238E27FC236}">
                      <a16:creationId xmlns:a16="http://schemas.microsoft.com/office/drawing/2014/main" id="{A6007384-73BE-4424-894B-0FF8460C3E53}"/>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BF31AB0-7008-4BEF-8278-1366C3900F64}"/>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55AD8047-A189-4A9B-BAF8-44B91290E3C8}"/>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2D2A72B-A2D5-4ABB-80F5-576B755E2977}"/>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C8CB8A6-BE76-4486-BA07-5DA915813556}"/>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19A099E-9642-47B7-B894-20FC5C3B0EDB}"/>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45" name="Straight Arrow Connector 144">
                  <a:extLst>
                    <a:ext uri="{FF2B5EF4-FFF2-40B4-BE49-F238E27FC236}">
                      <a16:creationId xmlns:a16="http://schemas.microsoft.com/office/drawing/2014/main" id="{0827673D-9984-41E1-A444-6062B5ED9AC2}"/>
                    </a:ext>
                  </a:extLst>
                </p:cNvPr>
                <p:cNvCxnSpPr>
                  <a:cxnSpLocks/>
                  <a:stCxn id="141" idx="3"/>
                  <a:endCxn id="14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6" name="Straight Arrow Connector 145">
                  <a:extLst>
                    <a:ext uri="{FF2B5EF4-FFF2-40B4-BE49-F238E27FC236}">
                      <a16:creationId xmlns:a16="http://schemas.microsoft.com/office/drawing/2014/main" id="{57917A44-B280-485B-BA8A-EAE8A23D8812}"/>
                    </a:ext>
                  </a:extLst>
                </p:cNvPr>
                <p:cNvCxnSpPr>
                  <a:cxnSpLocks/>
                  <a:stCxn id="144" idx="1"/>
                  <a:endCxn id="14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7" name="Straight Arrow Connector 146">
                  <a:extLst>
                    <a:ext uri="{FF2B5EF4-FFF2-40B4-BE49-F238E27FC236}">
                      <a16:creationId xmlns:a16="http://schemas.microsoft.com/office/drawing/2014/main" id="{E460C3E1-B088-46B7-BF7A-91F4A87977C1}"/>
                    </a:ext>
                  </a:extLst>
                </p:cNvPr>
                <p:cNvCxnSpPr>
                  <a:cxnSpLocks/>
                  <a:stCxn id="142" idx="1"/>
                  <a:endCxn id="14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8" name="Straight Arrow Connector 147">
                  <a:extLst>
                    <a:ext uri="{FF2B5EF4-FFF2-40B4-BE49-F238E27FC236}">
                      <a16:creationId xmlns:a16="http://schemas.microsoft.com/office/drawing/2014/main" id="{D621F657-6F87-4949-AAC8-1629C7257EB2}"/>
                    </a:ext>
                  </a:extLst>
                </p:cNvPr>
                <p:cNvCxnSpPr>
                  <a:cxnSpLocks/>
                  <a:stCxn id="143" idx="1"/>
                  <a:endCxn id="14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38" name="Content Placeholder 58" descr="Close">
                <a:extLst>
                  <a:ext uri="{FF2B5EF4-FFF2-40B4-BE49-F238E27FC236}">
                    <a16:creationId xmlns:a16="http://schemas.microsoft.com/office/drawing/2014/main" id="{82BBD6C0-2A06-4A17-B776-B07B8DAA7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4" name="Group 13">
              <a:extLst>
                <a:ext uri="{FF2B5EF4-FFF2-40B4-BE49-F238E27FC236}">
                  <a16:creationId xmlns:a16="http://schemas.microsoft.com/office/drawing/2014/main" id="{2A300344-F5D6-47F8-8027-9FEBBE6E6536}"/>
                </a:ext>
              </a:extLst>
            </p:cNvPr>
            <p:cNvGrpSpPr/>
            <p:nvPr/>
          </p:nvGrpSpPr>
          <p:grpSpPr>
            <a:xfrm>
              <a:off x="2416327" y="4083881"/>
              <a:ext cx="920006" cy="864643"/>
              <a:chOff x="7654967" y="2625306"/>
              <a:chExt cx="1798612" cy="1690377"/>
            </a:xfrm>
          </p:grpSpPr>
          <p:grpSp>
            <p:nvGrpSpPr>
              <p:cNvPr id="125" name="Group 124">
                <a:extLst>
                  <a:ext uri="{FF2B5EF4-FFF2-40B4-BE49-F238E27FC236}">
                    <a16:creationId xmlns:a16="http://schemas.microsoft.com/office/drawing/2014/main" id="{1259AC3A-DB66-4800-925E-DB9F8D99AC5F}"/>
                  </a:ext>
                </a:extLst>
              </p:cNvPr>
              <p:cNvGrpSpPr/>
              <p:nvPr/>
            </p:nvGrpSpPr>
            <p:grpSpPr>
              <a:xfrm>
                <a:off x="7654967" y="2625306"/>
                <a:ext cx="1798612" cy="1690377"/>
                <a:chOff x="5275729" y="1913324"/>
                <a:chExt cx="2404876" cy="2210057"/>
              </a:xfrm>
            </p:grpSpPr>
            <p:sp>
              <p:nvSpPr>
                <p:cNvPr id="127" name="Rectangle 126">
                  <a:extLst>
                    <a:ext uri="{FF2B5EF4-FFF2-40B4-BE49-F238E27FC236}">
                      <a16:creationId xmlns:a16="http://schemas.microsoft.com/office/drawing/2014/main" id="{9D083418-9E5D-4899-93A7-A7C18900DDB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3C5FD77-3F67-46F7-9226-DBC2D2602F09}"/>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8D7CA34-FA79-4576-AB03-4258C01BDB0F}"/>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D7D06CE2-06E8-4BEC-B646-35C8CFF81E3E}"/>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B2F268D-D2E0-47EE-B402-710673EE9154}"/>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27336F6-6523-489B-9D89-995C43B57236}"/>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33" name="Straight Arrow Connector 132">
                  <a:extLst>
                    <a:ext uri="{FF2B5EF4-FFF2-40B4-BE49-F238E27FC236}">
                      <a16:creationId xmlns:a16="http://schemas.microsoft.com/office/drawing/2014/main" id="{55DA82FE-FB4C-4A5A-AD4E-1A5EC3405A0A}"/>
                    </a:ext>
                  </a:extLst>
                </p:cNvPr>
                <p:cNvCxnSpPr>
                  <a:cxnSpLocks/>
                  <a:stCxn id="129" idx="3"/>
                  <a:endCxn id="12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4" name="Straight Arrow Connector 133">
                  <a:extLst>
                    <a:ext uri="{FF2B5EF4-FFF2-40B4-BE49-F238E27FC236}">
                      <a16:creationId xmlns:a16="http://schemas.microsoft.com/office/drawing/2014/main" id="{AD6FF8CE-E00A-46A3-8066-010170222970}"/>
                    </a:ext>
                  </a:extLst>
                </p:cNvPr>
                <p:cNvCxnSpPr>
                  <a:cxnSpLocks/>
                  <a:stCxn id="132" idx="1"/>
                  <a:endCxn id="12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5" name="Straight Arrow Connector 134">
                  <a:extLst>
                    <a:ext uri="{FF2B5EF4-FFF2-40B4-BE49-F238E27FC236}">
                      <a16:creationId xmlns:a16="http://schemas.microsoft.com/office/drawing/2014/main" id="{B58A88CD-E74C-4009-93EC-7B2EA3ACD5B3}"/>
                    </a:ext>
                  </a:extLst>
                </p:cNvPr>
                <p:cNvCxnSpPr>
                  <a:cxnSpLocks/>
                  <a:stCxn id="130" idx="1"/>
                  <a:endCxn id="12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6" name="Straight Arrow Connector 135">
                  <a:extLst>
                    <a:ext uri="{FF2B5EF4-FFF2-40B4-BE49-F238E27FC236}">
                      <a16:creationId xmlns:a16="http://schemas.microsoft.com/office/drawing/2014/main" id="{C2F5262E-4494-42C0-ACC6-B90FE53B8707}"/>
                    </a:ext>
                  </a:extLst>
                </p:cNvPr>
                <p:cNvCxnSpPr>
                  <a:cxnSpLocks/>
                  <a:stCxn id="131" idx="1"/>
                  <a:endCxn id="12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26" name="Content Placeholder 58" descr="Close">
                <a:extLst>
                  <a:ext uri="{FF2B5EF4-FFF2-40B4-BE49-F238E27FC236}">
                    <a16:creationId xmlns:a16="http://schemas.microsoft.com/office/drawing/2014/main" id="{5A193E18-954E-4E0C-A23A-6A67381F4D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5" name="Group 14">
              <a:extLst>
                <a:ext uri="{FF2B5EF4-FFF2-40B4-BE49-F238E27FC236}">
                  <a16:creationId xmlns:a16="http://schemas.microsoft.com/office/drawing/2014/main" id="{8BFDF7DD-5239-460B-B440-7604892C8729}"/>
                </a:ext>
              </a:extLst>
            </p:cNvPr>
            <p:cNvGrpSpPr/>
            <p:nvPr/>
          </p:nvGrpSpPr>
          <p:grpSpPr>
            <a:xfrm>
              <a:off x="808031" y="4049563"/>
              <a:ext cx="920006" cy="864643"/>
              <a:chOff x="7654967" y="2625306"/>
              <a:chExt cx="1798612" cy="1690377"/>
            </a:xfrm>
          </p:grpSpPr>
          <p:grpSp>
            <p:nvGrpSpPr>
              <p:cNvPr id="115" name="Group 114">
                <a:extLst>
                  <a:ext uri="{FF2B5EF4-FFF2-40B4-BE49-F238E27FC236}">
                    <a16:creationId xmlns:a16="http://schemas.microsoft.com/office/drawing/2014/main" id="{D7B98502-7754-4A23-A4A8-C177FC865787}"/>
                  </a:ext>
                </a:extLst>
              </p:cNvPr>
              <p:cNvGrpSpPr/>
              <p:nvPr/>
            </p:nvGrpSpPr>
            <p:grpSpPr>
              <a:xfrm>
                <a:off x="7654967" y="2625306"/>
                <a:ext cx="1798612" cy="1690377"/>
                <a:chOff x="5275729" y="1913324"/>
                <a:chExt cx="2404876" cy="2210057"/>
              </a:xfrm>
            </p:grpSpPr>
            <p:sp>
              <p:nvSpPr>
                <p:cNvPr id="117" name="Rectangle 116">
                  <a:extLst>
                    <a:ext uri="{FF2B5EF4-FFF2-40B4-BE49-F238E27FC236}">
                      <a16:creationId xmlns:a16="http://schemas.microsoft.com/office/drawing/2014/main" id="{E015F4A1-FFA1-4F1E-A680-77AEBC638E5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B0D6800C-643D-42A4-AA48-72EB8912E00D}"/>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DB0C787-0174-488B-9B24-283E72D6EFE7}"/>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2E4C528-8594-47F9-BE2A-4529C6BA3943}"/>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962424D3-77DA-4303-A033-66274A3B600B}"/>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C34EF35E-1505-4AED-8F9A-D7EC191495AA}"/>
                    </a:ext>
                  </a:extLst>
                </p:cNvPr>
                <p:cNvCxnSpPr>
                  <a:cxnSpLocks/>
                  <a:stCxn id="121" idx="1"/>
                  <a:endCxn id="11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3" name="Straight Arrow Connector 122">
                  <a:extLst>
                    <a:ext uri="{FF2B5EF4-FFF2-40B4-BE49-F238E27FC236}">
                      <a16:creationId xmlns:a16="http://schemas.microsoft.com/office/drawing/2014/main" id="{A0CE9951-D826-4482-B96A-CFA017A6A0A2}"/>
                    </a:ext>
                  </a:extLst>
                </p:cNvPr>
                <p:cNvCxnSpPr>
                  <a:cxnSpLocks/>
                  <a:stCxn id="119" idx="1"/>
                  <a:endCxn id="11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4" name="Straight Arrow Connector 123">
                  <a:extLst>
                    <a:ext uri="{FF2B5EF4-FFF2-40B4-BE49-F238E27FC236}">
                      <a16:creationId xmlns:a16="http://schemas.microsoft.com/office/drawing/2014/main" id="{DA96BED4-9D71-4CDE-97E7-B8DE0BA19651}"/>
                    </a:ext>
                  </a:extLst>
                </p:cNvPr>
                <p:cNvCxnSpPr>
                  <a:cxnSpLocks/>
                  <a:stCxn id="120" idx="1"/>
                  <a:endCxn id="11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16" name="Content Placeholder 58" descr="Close">
                <a:extLst>
                  <a:ext uri="{FF2B5EF4-FFF2-40B4-BE49-F238E27FC236}">
                    <a16:creationId xmlns:a16="http://schemas.microsoft.com/office/drawing/2014/main" id="{311FCE70-B1BF-4A32-906B-EBA27383F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6" name="Group 15">
              <a:extLst>
                <a:ext uri="{FF2B5EF4-FFF2-40B4-BE49-F238E27FC236}">
                  <a16:creationId xmlns:a16="http://schemas.microsoft.com/office/drawing/2014/main" id="{9F9EC08B-ED61-4A9B-8956-5BA98E14CADA}"/>
                </a:ext>
              </a:extLst>
            </p:cNvPr>
            <p:cNvGrpSpPr/>
            <p:nvPr/>
          </p:nvGrpSpPr>
          <p:grpSpPr>
            <a:xfrm>
              <a:off x="4009123" y="2748390"/>
              <a:ext cx="920006" cy="864643"/>
              <a:chOff x="7654967" y="2625306"/>
              <a:chExt cx="1798612" cy="1690377"/>
            </a:xfrm>
          </p:grpSpPr>
          <p:grpSp>
            <p:nvGrpSpPr>
              <p:cNvPr id="103" name="Group 102">
                <a:extLst>
                  <a:ext uri="{FF2B5EF4-FFF2-40B4-BE49-F238E27FC236}">
                    <a16:creationId xmlns:a16="http://schemas.microsoft.com/office/drawing/2014/main" id="{98D42390-B0D6-4F59-A1A1-6A7D791498BC}"/>
                  </a:ext>
                </a:extLst>
              </p:cNvPr>
              <p:cNvGrpSpPr/>
              <p:nvPr/>
            </p:nvGrpSpPr>
            <p:grpSpPr>
              <a:xfrm>
                <a:off x="7654967" y="2625306"/>
                <a:ext cx="1798612" cy="1690377"/>
                <a:chOff x="5275729" y="1913324"/>
                <a:chExt cx="2404876" cy="2210057"/>
              </a:xfrm>
            </p:grpSpPr>
            <p:sp>
              <p:nvSpPr>
                <p:cNvPr id="105" name="Rectangle 104">
                  <a:extLst>
                    <a:ext uri="{FF2B5EF4-FFF2-40B4-BE49-F238E27FC236}">
                      <a16:creationId xmlns:a16="http://schemas.microsoft.com/office/drawing/2014/main" id="{6BDA782F-A7A5-493D-9E77-F9F3F795E6D4}"/>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169FCE6-CBBE-4DE1-8CD7-E7AA25C2D8CB}"/>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977A5644-273F-48FE-8A2F-B3C301A46364}"/>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C1843DA-6C50-44E7-89A6-40BFB03E6A54}"/>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6175DC0-2DEB-4942-804A-360CF13CC169}"/>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B29133BD-E6FE-4512-BA3E-4A304CCFDF91}"/>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11" name="Straight Arrow Connector 110">
                  <a:extLst>
                    <a:ext uri="{FF2B5EF4-FFF2-40B4-BE49-F238E27FC236}">
                      <a16:creationId xmlns:a16="http://schemas.microsoft.com/office/drawing/2014/main" id="{62755C8E-26D0-43B5-97BF-B1BAA97FFA23}"/>
                    </a:ext>
                  </a:extLst>
                </p:cNvPr>
                <p:cNvCxnSpPr>
                  <a:cxnSpLocks/>
                  <a:stCxn id="107" idx="3"/>
                  <a:endCxn id="10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2" name="Straight Arrow Connector 111">
                  <a:extLst>
                    <a:ext uri="{FF2B5EF4-FFF2-40B4-BE49-F238E27FC236}">
                      <a16:creationId xmlns:a16="http://schemas.microsoft.com/office/drawing/2014/main" id="{76847EBE-473A-478E-9906-3455910CB72A}"/>
                    </a:ext>
                  </a:extLst>
                </p:cNvPr>
                <p:cNvCxnSpPr>
                  <a:cxnSpLocks/>
                  <a:stCxn id="110" idx="1"/>
                  <a:endCxn id="10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3" name="Straight Arrow Connector 112">
                  <a:extLst>
                    <a:ext uri="{FF2B5EF4-FFF2-40B4-BE49-F238E27FC236}">
                      <a16:creationId xmlns:a16="http://schemas.microsoft.com/office/drawing/2014/main" id="{B5894B4F-CAE9-461F-BDE8-40792F376536}"/>
                    </a:ext>
                  </a:extLst>
                </p:cNvPr>
                <p:cNvCxnSpPr>
                  <a:cxnSpLocks/>
                  <a:stCxn id="108" idx="1"/>
                  <a:endCxn id="10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4" name="Straight Arrow Connector 113">
                  <a:extLst>
                    <a:ext uri="{FF2B5EF4-FFF2-40B4-BE49-F238E27FC236}">
                      <a16:creationId xmlns:a16="http://schemas.microsoft.com/office/drawing/2014/main" id="{AF3FE42E-1928-41A6-B42A-C1120BAB0C49}"/>
                    </a:ext>
                  </a:extLst>
                </p:cNvPr>
                <p:cNvCxnSpPr>
                  <a:cxnSpLocks/>
                  <a:stCxn id="109" idx="1"/>
                  <a:endCxn id="10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4" name="Content Placeholder 58" descr="Close">
                <a:extLst>
                  <a:ext uri="{FF2B5EF4-FFF2-40B4-BE49-F238E27FC236}">
                    <a16:creationId xmlns:a16="http://schemas.microsoft.com/office/drawing/2014/main" id="{281448CC-B661-49C5-84C0-09C2DE5F2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7" name="Group 16">
              <a:extLst>
                <a:ext uri="{FF2B5EF4-FFF2-40B4-BE49-F238E27FC236}">
                  <a16:creationId xmlns:a16="http://schemas.microsoft.com/office/drawing/2014/main" id="{8B4C7488-0ED3-4073-8C1B-18BE71BB1C94}"/>
                </a:ext>
              </a:extLst>
            </p:cNvPr>
            <p:cNvGrpSpPr/>
            <p:nvPr/>
          </p:nvGrpSpPr>
          <p:grpSpPr>
            <a:xfrm>
              <a:off x="5584808" y="4104887"/>
              <a:ext cx="916255" cy="864643"/>
              <a:chOff x="7654967" y="2625306"/>
              <a:chExt cx="1791279" cy="1690377"/>
            </a:xfrm>
          </p:grpSpPr>
          <p:grpSp>
            <p:nvGrpSpPr>
              <p:cNvPr id="93" name="Group 92">
                <a:extLst>
                  <a:ext uri="{FF2B5EF4-FFF2-40B4-BE49-F238E27FC236}">
                    <a16:creationId xmlns:a16="http://schemas.microsoft.com/office/drawing/2014/main" id="{2FFCDAE2-3D57-442B-842A-B10799B1B57E}"/>
                  </a:ext>
                </a:extLst>
              </p:cNvPr>
              <p:cNvGrpSpPr/>
              <p:nvPr/>
            </p:nvGrpSpPr>
            <p:grpSpPr>
              <a:xfrm>
                <a:off x="7654967" y="2625306"/>
                <a:ext cx="1791279" cy="1690377"/>
                <a:chOff x="5275729" y="1913324"/>
                <a:chExt cx="2395071" cy="2210057"/>
              </a:xfrm>
            </p:grpSpPr>
            <p:sp>
              <p:nvSpPr>
                <p:cNvPr id="95" name="Rectangle 94">
                  <a:extLst>
                    <a:ext uri="{FF2B5EF4-FFF2-40B4-BE49-F238E27FC236}">
                      <a16:creationId xmlns:a16="http://schemas.microsoft.com/office/drawing/2014/main" id="{325BE300-B596-461D-9B65-3773CA555E00}"/>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F1AB2EB-5067-4D70-B5AD-DF152735EB77}"/>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4F3D054-3D1C-402D-B152-0B4D9EF9E5C6}"/>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2545824-8365-43F9-B1B2-C95DC3B4B6C6}"/>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BDB5EB57-70DD-4AAF-9E50-1303DFD622DF}"/>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5370940E-B6E5-4F9A-BD49-298380CF72D3}"/>
                    </a:ext>
                  </a:extLst>
                </p:cNvPr>
                <p:cNvCxnSpPr>
                  <a:cxnSpLocks/>
                  <a:stCxn id="97" idx="3"/>
                  <a:endCxn id="9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1" name="Straight Arrow Connector 100">
                  <a:extLst>
                    <a:ext uri="{FF2B5EF4-FFF2-40B4-BE49-F238E27FC236}">
                      <a16:creationId xmlns:a16="http://schemas.microsoft.com/office/drawing/2014/main" id="{D30DBDB7-2DB9-4DEB-893C-91211D004860}"/>
                    </a:ext>
                  </a:extLst>
                </p:cNvPr>
                <p:cNvCxnSpPr>
                  <a:cxnSpLocks/>
                  <a:stCxn id="98" idx="1"/>
                  <a:endCxn id="9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0C218C0B-3CC0-4C00-9BD1-06DAE014E68A}"/>
                    </a:ext>
                  </a:extLst>
                </p:cNvPr>
                <p:cNvCxnSpPr>
                  <a:cxnSpLocks/>
                  <a:stCxn id="99" idx="1"/>
                  <a:endCxn id="9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94" name="Content Placeholder 58" descr="Close">
                <a:extLst>
                  <a:ext uri="{FF2B5EF4-FFF2-40B4-BE49-F238E27FC236}">
                    <a16:creationId xmlns:a16="http://schemas.microsoft.com/office/drawing/2014/main" id="{B5B7B439-91A8-46AB-8E06-6165EDAE9A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8" name="Group 17">
              <a:extLst>
                <a:ext uri="{FF2B5EF4-FFF2-40B4-BE49-F238E27FC236}">
                  <a16:creationId xmlns:a16="http://schemas.microsoft.com/office/drawing/2014/main" id="{1A635E92-8B5D-4752-9D5B-11AE6B82F477}"/>
                </a:ext>
              </a:extLst>
            </p:cNvPr>
            <p:cNvGrpSpPr/>
            <p:nvPr/>
          </p:nvGrpSpPr>
          <p:grpSpPr>
            <a:xfrm>
              <a:off x="4003331" y="1437467"/>
              <a:ext cx="920006" cy="864643"/>
              <a:chOff x="7654967" y="2625306"/>
              <a:chExt cx="1798612" cy="1690377"/>
            </a:xfrm>
          </p:grpSpPr>
          <p:grpSp>
            <p:nvGrpSpPr>
              <p:cNvPr id="83" name="Group 82">
                <a:extLst>
                  <a:ext uri="{FF2B5EF4-FFF2-40B4-BE49-F238E27FC236}">
                    <a16:creationId xmlns:a16="http://schemas.microsoft.com/office/drawing/2014/main" id="{301B03A4-40C2-47EC-952F-F449634CF969}"/>
                  </a:ext>
                </a:extLst>
              </p:cNvPr>
              <p:cNvGrpSpPr/>
              <p:nvPr/>
            </p:nvGrpSpPr>
            <p:grpSpPr>
              <a:xfrm>
                <a:off x="7654967" y="2625306"/>
                <a:ext cx="1798612" cy="1690377"/>
                <a:chOff x="5275729" y="1913324"/>
                <a:chExt cx="2404876" cy="2210057"/>
              </a:xfrm>
            </p:grpSpPr>
            <p:sp>
              <p:nvSpPr>
                <p:cNvPr id="85" name="Rectangle 84">
                  <a:extLst>
                    <a:ext uri="{FF2B5EF4-FFF2-40B4-BE49-F238E27FC236}">
                      <a16:creationId xmlns:a16="http://schemas.microsoft.com/office/drawing/2014/main" id="{816C2D87-410D-4446-B93D-E8DAE3B49119}"/>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7E7B2D2-5F1C-48C7-A380-986C78157927}"/>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BE149FAA-FDD5-41B2-8AFA-FC2BC17CE42F}"/>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A1E6AAA-58B3-4ACB-843E-0489EA2FA0BE}"/>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1606FB3-5020-4BBD-B686-D2C6820A8DA3}"/>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A6530A8A-117F-44B3-AE39-38E3CC02C319}"/>
                    </a:ext>
                  </a:extLst>
                </p:cNvPr>
                <p:cNvCxnSpPr>
                  <a:cxnSpLocks/>
                  <a:stCxn id="87" idx="3"/>
                  <a:endCxn id="8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1" name="Straight Arrow Connector 90">
                  <a:extLst>
                    <a:ext uri="{FF2B5EF4-FFF2-40B4-BE49-F238E27FC236}">
                      <a16:creationId xmlns:a16="http://schemas.microsoft.com/office/drawing/2014/main" id="{A99906B4-4E8C-4368-A47A-A520DDE151B8}"/>
                    </a:ext>
                  </a:extLst>
                </p:cNvPr>
                <p:cNvCxnSpPr>
                  <a:cxnSpLocks/>
                  <a:stCxn id="89" idx="1"/>
                  <a:endCxn id="8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Straight Arrow Connector 91">
                  <a:extLst>
                    <a:ext uri="{FF2B5EF4-FFF2-40B4-BE49-F238E27FC236}">
                      <a16:creationId xmlns:a16="http://schemas.microsoft.com/office/drawing/2014/main" id="{EC0737B5-4041-4654-BA6B-501C0DE231B6}"/>
                    </a:ext>
                  </a:extLst>
                </p:cNvPr>
                <p:cNvCxnSpPr>
                  <a:cxnSpLocks/>
                  <a:stCxn id="88" idx="1"/>
                  <a:endCxn id="8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84" name="Content Placeholder 58" descr="Close">
                <a:extLst>
                  <a:ext uri="{FF2B5EF4-FFF2-40B4-BE49-F238E27FC236}">
                    <a16:creationId xmlns:a16="http://schemas.microsoft.com/office/drawing/2014/main" id="{6CAD67E4-BB8D-46FB-9F61-C65B02E83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9" name="Group 18">
              <a:extLst>
                <a:ext uri="{FF2B5EF4-FFF2-40B4-BE49-F238E27FC236}">
                  <a16:creationId xmlns:a16="http://schemas.microsoft.com/office/drawing/2014/main" id="{20EFD01A-FB0C-4E43-B5A3-16E9D81E4D9A}"/>
                </a:ext>
              </a:extLst>
            </p:cNvPr>
            <p:cNvGrpSpPr/>
            <p:nvPr/>
          </p:nvGrpSpPr>
          <p:grpSpPr>
            <a:xfrm>
              <a:off x="5588416" y="2745929"/>
              <a:ext cx="916255" cy="864643"/>
              <a:chOff x="7654967" y="2625306"/>
              <a:chExt cx="1791279" cy="1690377"/>
            </a:xfrm>
          </p:grpSpPr>
          <p:grpSp>
            <p:nvGrpSpPr>
              <p:cNvPr id="73" name="Group 72">
                <a:extLst>
                  <a:ext uri="{FF2B5EF4-FFF2-40B4-BE49-F238E27FC236}">
                    <a16:creationId xmlns:a16="http://schemas.microsoft.com/office/drawing/2014/main" id="{CB6621F2-7759-4E40-B4D3-6AE0C1935E2B}"/>
                  </a:ext>
                </a:extLst>
              </p:cNvPr>
              <p:cNvGrpSpPr/>
              <p:nvPr/>
            </p:nvGrpSpPr>
            <p:grpSpPr>
              <a:xfrm>
                <a:off x="7654967" y="2625306"/>
                <a:ext cx="1791279" cy="1690377"/>
                <a:chOff x="5275729" y="1913324"/>
                <a:chExt cx="2395071" cy="2210057"/>
              </a:xfrm>
            </p:grpSpPr>
            <p:sp>
              <p:nvSpPr>
                <p:cNvPr id="75" name="Rectangle 74">
                  <a:extLst>
                    <a:ext uri="{FF2B5EF4-FFF2-40B4-BE49-F238E27FC236}">
                      <a16:creationId xmlns:a16="http://schemas.microsoft.com/office/drawing/2014/main" id="{2B241A7F-83B5-4735-A07D-00C02FDEC9DC}"/>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FD39AA2-6948-464B-9142-911E2DC78D2C}"/>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6457591-8486-42A3-8E50-491F8BE4C441}"/>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80B7DE1-96EE-4CF1-A694-15BAFC1CA988}"/>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5BB67C3-E512-498D-9B0F-D687503EBDA2}"/>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6FC45B89-CCE2-4438-A841-B047DC408169}"/>
                    </a:ext>
                  </a:extLst>
                </p:cNvPr>
                <p:cNvCxnSpPr>
                  <a:cxnSpLocks/>
                  <a:stCxn id="77" idx="3"/>
                  <a:endCxn id="7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33263EAF-8B35-43E4-AAF2-94BFBCF16A16}"/>
                    </a:ext>
                  </a:extLst>
                </p:cNvPr>
                <p:cNvCxnSpPr>
                  <a:cxnSpLocks/>
                  <a:stCxn id="78" idx="1"/>
                  <a:endCxn id="7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E8D7896A-C024-4E8A-811A-DFF6BCB3B0FB}"/>
                    </a:ext>
                  </a:extLst>
                </p:cNvPr>
                <p:cNvCxnSpPr>
                  <a:cxnSpLocks/>
                  <a:stCxn id="79" idx="1"/>
                  <a:endCxn id="7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74" name="Content Placeholder 58" descr="Close">
                <a:extLst>
                  <a:ext uri="{FF2B5EF4-FFF2-40B4-BE49-F238E27FC236}">
                    <a16:creationId xmlns:a16="http://schemas.microsoft.com/office/drawing/2014/main" id="{B176D6E5-DB18-4330-B0B7-64C9200B45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0" name="Group 19">
              <a:extLst>
                <a:ext uri="{FF2B5EF4-FFF2-40B4-BE49-F238E27FC236}">
                  <a16:creationId xmlns:a16="http://schemas.microsoft.com/office/drawing/2014/main" id="{CF2FF7F8-6C3D-4215-9A94-3074060EC9E0}"/>
                </a:ext>
              </a:extLst>
            </p:cNvPr>
            <p:cNvGrpSpPr/>
            <p:nvPr/>
          </p:nvGrpSpPr>
          <p:grpSpPr>
            <a:xfrm>
              <a:off x="5584376" y="1432138"/>
              <a:ext cx="916255" cy="864643"/>
              <a:chOff x="7654967" y="2625306"/>
              <a:chExt cx="1791279" cy="1690377"/>
            </a:xfrm>
          </p:grpSpPr>
          <p:grpSp>
            <p:nvGrpSpPr>
              <p:cNvPr id="65" name="Group 64">
                <a:extLst>
                  <a:ext uri="{FF2B5EF4-FFF2-40B4-BE49-F238E27FC236}">
                    <a16:creationId xmlns:a16="http://schemas.microsoft.com/office/drawing/2014/main" id="{02D7AECD-933E-4503-B1AD-F028F5F3A43F}"/>
                  </a:ext>
                </a:extLst>
              </p:cNvPr>
              <p:cNvGrpSpPr/>
              <p:nvPr/>
            </p:nvGrpSpPr>
            <p:grpSpPr>
              <a:xfrm>
                <a:off x="7654967" y="2625306"/>
                <a:ext cx="1791279" cy="1690377"/>
                <a:chOff x="5275729" y="1913324"/>
                <a:chExt cx="2395071" cy="2210057"/>
              </a:xfrm>
            </p:grpSpPr>
            <p:sp>
              <p:nvSpPr>
                <p:cNvPr id="67" name="Rectangle 66">
                  <a:extLst>
                    <a:ext uri="{FF2B5EF4-FFF2-40B4-BE49-F238E27FC236}">
                      <a16:creationId xmlns:a16="http://schemas.microsoft.com/office/drawing/2014/main" id="{D195E01E-E920-4144-8124-2D840399C021}"/>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41F6EF07-183D-46BD-9080-74638FE2E81B}"/>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AAC38FC6-9357-4FDF-8AD5-8CA1E5108B3A}"/>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CC0575A-156D-4496-BC4C-2D29EBF1FEB0}"/>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CCE7CB8E-10FB-4BAC-A19A-79916ADE426C}"/>
                    </a:ext>
                  </a:extLst>
                </p:cNvPr>
                <p:cNvCxnSpPr>
                  <a:cxnSpLocks/>
                  <a:stCxn id="69" idx="3"/>
                  <a:endCxn id="6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2" name="Straight Arrow Connector 71">
                  <a:extLst>
                    <a:ext uri="{FF2B5EF4-FFF2-40B4-BE49-F238E27FC236}">
                      <a16:creationId xmlns:a16="http://schemas.microsoft.com/office/drawing/2014/main" id="{07CA7C17-750E-4FCB-8C70-761A99C0FA1B}"/>
                    </a:ext>
                  </a:extLst>
                </p:cNvPr>
                <p:cNvCxnSpPr>
                  <a:cxnSpLocks/>
                  <a:stCxn id="70" idx="1"/>
                  <a:endCxn id="6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6" name="Content Placeholder 58" descr="Close">
                <a:extLst>
                  <a:ext uri="{FF2B5EF4-FFF2-40B4-BE49-F238E27FC236}">
                    <a16:creationId xmlns:a16="http://schemas.microsoft.com/office/drawing/2014/main" id="{1E58FEDD-4DB0-4A3F-B028-877088720A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1" name="Group 20">
              <a:extLst>
                <a:ext uri="{FF2B5EF4-FFF2-40B4-BE49-F238E27FC236}">
                  <a16:creationId xmlns:a16="http://schemas.microsoft.com/office/drawing/2014/main" id="{1F181C6E-8772-44BF-8EBE-907F938160E0}"/>
                </a:ext>
              </a:extLst>
            </p:cNvPr>
            <p:cNvGrpSpPr/>
            <p:nvPr/>
          </p:nvGrpSpPr>
          <p:grpSpPr>
            <a:xfrm>
              <a:off x="803991" y="2755909"/>
              <a:ext cx="920006" cy="864643"/>
              <a:chOff x="7654967" y="2625306"/>
              <a:chExt cx="1798612" cy="1690377"/>
            </a:xfrm>
          </p:grpSpPr>
          <p:grpSp>
            <p:nvGrpSpPr>
              <p:cNvPr id="55" name="Group 54">
                <a:extLst>
                  <a:ext uri="{FF2B5EF4-FFF2-40B4-BE49-F238E27FC236}">
                    <a16:creationId xmlns:a16="http://schemas.microsoft.com/office/drawing/2014/main" id="{93703917-9AE2-4D1F-863F-F1212B12C8D1}"/>
                  </a:ext>
                </a:extLst>
              </p:cNvPr>
              <p:cNvGrpSpPr/>
              <p:nvPr/>
            </p:nvGrpSpPr>
            <p:grpSpPr>
              <a:xfrm>
                <a:off x="7654967" y="2625306"/>
                <a:ext cx="1798612" cy="1690377"/>
                <a:chOff x="5275729" y="1913324"/>
                <a:chExt cx="2404876" cy="2210057"/>
              </a:xfrm>
            </p:grpSpPr>
            <p:sp>
              <p:nvSpPr>
                <p:cNvPr id="57" name="Rectangle 56">
                  <a:extLst>
                    <a:ext uri="{FF2B5EF4-FFF2-40B4-BE49-F238E27FC236}">
                      <a16:creationId xmlns:a16="http://schemas.microsoft.com/office/drawing/2014/main" id="{7AD7DDD4-4428-49F7-BE61-AA0CAE0DDA79}"/>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F4FEFDC-27B9-4AA9-8266-68C404C45DD3}"/>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2F0BC93-62B8-4EAD-975B-82C35E27D4EE}"/>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87E0601-AFDD-4B08-BEFD-000DE71AE260}"/>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2737FB-035F-49B6-852D-724606673547}"/>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59850E4C-BB9E-472D-A9A6-E411342C3D7C}"/>
                    </a:ext>
                  </a:extLst>
                </p:cNvPr>
                <p:cNvCxnSpPr>
                  <a:cxnSpLocks/>
                  <a:stCxn id="61" idx="1"/>
                  <a:endCxn id="5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3" name="Straight Arrow Connector 62">
                  <a:extLst>
                    <a:ext uri="{FF2B5EF4-FFF2-40B4-BE49-F238E27FC236}">
                      <a16:creationId xmlns:a16="http://schemas.microsoft.com/office/drawing/2014/main" id="{97C3B00E-B6C4-4C71-9A6A-B31847D39023}"/>
                    </a:ext>
                  </a:extLst>
                </p:cNvPr>
                <p:cNvCxnSpPr>
                  <a:cxnSpLocks/>
                  <a:stCxn id="59" idx="1"/>
                  <a:endCxn id="5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traight Arrow Connector 63">
                  <a:extLst>
                    <a:ext uri="{FF2B5EF4-FFF2-40B4-BE49-F238E27FC236}">
                      <a16:creationId xmlns:a16="http://schemas.microsoft.com/office/drawing/2014/main" id="{C9E04D22-941B-4E87-99B4-168ED2BADFC0}"/>
                    </a:ext>
                  </a:extLst>
                </p:cNvPr>
                <p:cNvCxnSpPr>
                  <a:cxnSpLocks/>
                  <a:stCxn id="60" idx="1"/>
                  <a:endCxn id="5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6" name="Content Placeholder 58" descr="Close">
                <a:extLst>
                  <a:ext uri="{FF2B5EF4-FFF2-40B4-BE49-F238E27FC236}">
                    <a16:creationId xmlns:a16="http://schemas.microsoft.com/office/drawing/2014/main" id="{3E07C306-7DA0-4297-B6A9-C2D53F0C55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2" name="Group 21">
              <a:extLst>
                <a:ext uri="{FF2B5EF4-FFF2-40B4-BE49-F238E27FC236}">
                  <a16:creationId xmlns:a16="http://schemas.microsoft.com/office/drawing/2014/main" id="{BF6BD687-79BE-4EA7-B79C-D3485072284E}"/>
                </a:ext>
              </a:extLst>
            </p:cNvPr>
            <p:cNvGrpSpPr/>
            <p:nvPr/>
          </p:nvGrpSpPr>
          <p:grpSpPr>
            <a:xfrm>
              <a:off x="5584376" y="5382208"/>
              <a:ext cx="916255" cy="864599"/>
              <a:chOff x="7654967" y="2625306"/>
              <a:chExt cx="1791279" cy="1690291"/>
            </a:xfrm>
          </p:grpSpPr>
          <p:grpSp>
            <p:nvGrpSpPr>
              <p:cNvPr id="47" name="Group 46">
                <a:extLst>
                  <a:ext uri="{FF2B5EF4-FFF2-40B4-BE49-F238E27FC236}">
                    <a16:creationId xmlns:a16="http://schemas.microsoft.com/office/drawing/2014/main" id="{A373098A-EE8B-41A3-BFF4-D963F24D7B42}"/>
                  </a:ext>
                </a:extLst>
              </p:cNvPr>
              <p:cNvGrpSpPr/>
              <p:nvPr/>
            </p:nvGrpSpPr>
            <p:grpSpPr>
              <a:xfrm>
                <a:off x="7654967" y="2625306"/>
                <a:ext cx="1791279" cy="1690291"/>
                <a:chOff x="5275729" y="1913324"/>
                <a:chExt cx="2395071" cy="2209944"/>
              </a:xfrm>
            </p:grpSpPr>
            <p:sp>
              <p:nvSpPr>
                <p:cNvPr id="49" name="Rectangle 48">
                  <a:extLst>
                    <a:ext uri="{FF2B5EF4-FFF2-40B4-BE49-F238E27FC236}">
                      <a16:creationId xmlns:a16="http://schemas.microsoft.com/office/drawing/2014/main" id="{E591A0A6-2934-4B8F-ACB3-AA61E77AD978}"/>
                    </a:ext>
                  </a:extLst>
                </p:cNvPr>
                <p:cNvSpPr/>
                <p:nvPr/>
              </p:nvSpPr>
              <p:spPr>
                <a:xfrm>
                  <a:off x="5275729" y="1913324"/>
                  <a:ext cx="2395071" cy="2209944"/>
                </a:xfrm>
                <a:prstGeom prst="rect">
                  <a:avLst/>
                </a:prstGeom>
                <a:solidFill>
                  <a:srgbClr val="843C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1BC7196-38E4-4B2D-8644-46BB48FD14F4}"/>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25724EF-6291-488A-9BC2-544D47EEC8EE}"/>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B9FCC27-9D8A-4418-8C5D-6C5A6580EBA3}"/>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68F9F3DF-DF90-41C3-BE0B-9133DB2C8452}"/>
                    </a:ext>
                  </a:extLst>
                </p:cNvPr>
                <p:cNvCxnSpPr>
                  <a:cxnSpLocks/>
                  <a:stCxn id="51" idx="3"/>
                  <a:endCxn id="5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3497D8A8-6FC5-4187-A857-A9D5B78F75CA}"/>
                    </a:ext>
                  </a:extLst>
                </p:cNvPr>
                <p:cNvCxnSpPr>
                  <a:cxnSpLocks/>
                  <a:stCxn id="52" idx="1"/>
                  <a:endCxn id="5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8" name="Content Placeholder 58" descr="Close">
                <a:extLst>
                  <a:ext uri="{FF2B5EF4-FFF2-40B4-BE49-F238E27FC236}">
                    <a16:creationId xmlns:a16="http://schemas.microsoft.com/office/drawing/2014/main" id="{96373EDE-33E7-4963-9868-33F29239F5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cxnSp>
          <p:nvCxnSpPr>
            <p:cNvPr id="23" name="Straight Connector 22">
              <a:extLst>
                <a:ext uri="{FF2B5EF4-FFF2-40B4-BE49-F238E27FC236}">
                  <a16:creationId xmlns:a16="http://schemas.microsoft.com/office/drawing/2014/main" id="{1C0699AB-8246-4538-93EE-1C611DDCCB90}"/>
                </a:ext>
              </a:extLst>
            </p:cNvPr>
            <p:cNvCxnSpPr>
              <a:cxnSpLocks/>
              <a:stCxn id="204" idx="3"/>
              <a:endCxn id="193" idx="1"/>
            </p:cNvCxnSpPr>
            <p:nvPr/>
          </p:nvCxnSpPr>
          <p:spPr>
            <a:xfrm>
              <a:off x="1728037" y="1884242"/>
              <a:ext cx="685229"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05C6B5-ED2F-4BFE-878F-B049D9B2B843}"/>
                </a:ext>
              </a:extLst>
            </p:cNvPr>
            <p:cNvCxnSpPr>
              <a:cxnSpLocks/>
              <a:stCxn id="195" idx="3"/>
              <a:endCxn id="87" idx="1"/>
            </p:cNvCxnSpPr>
            <p:nvPr/>
          </p:nvCxnSpPr>
          <p:spPr>
            <a:xfrm flipV="1">
              <a:off x="3331479" y="1879740"/>
              <a:ext cx="673645" cy="450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32977C-5170-413F-A6CF-A18EB79C60BD}"/>
                </a:ext>
              </a:extLst>
            </p:cNvPr>
            <p:cNvCxnSpPr>
              <a:cxnSpLocks/>
              <a:stCxn id="89" idx="3"/>
              <a:endCxn id="69" idx="1"/>
            </p:cNvCxnSpPr>
            <p:nvPr/>
          </p:nvCxnSpPr>
          <p:spPr>
            <a:xfrm flipV="1">
              <a:off x="4923337" y="1874411"/>
              <a:ext cx="662832" cy="532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2784E78-BBFB-4698-84D8-34F4876F0399}"/>
                </a:ext>
              </a:extLst>
            </p:cNvPr>
            <p:cNvCxnSpPr>
              <a:cxnSpLocks/>
              <a:stCxn id="110" idx="3"/>
              <a:endCxn id="77" idx="1"/>
            </p:cNvCxnSpPr>
            <p:nvPr/>
          </p:nvCxnSpPr>
          <p:spPr>
            <a:xfrm flipV="1">
              <a:off x="4929129" y="3188202"/>
              <a:ext cx="661080" cy="246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2CB245C-0396-4755-B5EC-98CA02E06B26}"/>
                </a:ext>
              </a:extLst>
            </p:cNvPr>
            <p:cNvCxnSpPr>
              <a:cxnSpLocks/>
              <a:stCxn id="156" idx="3"/>
              <a:endCxn id="107" idx="1"/>
            </p:cNvCxnSpPr>
            <p:nvPr/>
          </p:nvCxnSpPr>
          <p:spPr>
            <a:xfrm flipV="1">
              <a:off x="3339011" y="3190663"/>
              <a:ext cx="671905" cy="693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3C77AA-262D-4A88-BB12-BE2CE5D4FC67}"/>
                </a:ext>
              </a:extLst>
            </p:cNvPr>
            <p:cNvCxnSpPr>
              <a:cxnSpLocks/>
              <a:stCxn id="61" idx="3"/>
              <a:endCxn id="153" idx="1"/>
            </p:cNvCxnSpPr>
            <p:nvPr/>
          </p:nvCxnSpPr>
          <p:spPr>
            <a:xfrm flipV="1">
              <a:off x="1723997" y="3197602"/>
              <a:ext cx="696801" cy="5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55FDE5-A43B-4D4C-8C6A-8B3448D3C955}"/>
                </a:ext>
              </a:extLst>
            </p:cNvPr>
            <p:cNvCxnSpPr>
              <a:cxnSpLocks/>
            </p:cNvCxnSpPr>
            <p:nvPr/>
          </p:nvCxnSpPr>
          <p:spPr>
            <a:xfrm>
              <a:off x="1714671" y="4516488"/>
              <a:ext cx="71764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93BA4A-EB5A-4F35-B29E-6D45E495AEBC}"/>
                </a:ext>
              </a:extLst>
            </p:cNvPr>
            <p:cNvCxnSpPr>
              <a:cxnSpLocks/>
            </p:cNvCxnSpPr>
            <p:nvPr/>
          </p:nvCxnSpPr>
          <p:spPr>
            <a:xfrm>
              <a:off x="3347177" y="4533406"/>
              <a:ext cx="71764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07448D-FA18-46BD-8617-CC102768B06A}"/>
                </a:ext>
              </a:extLst>
            </p:cNvPr>
            <p:cNvCxnSpPr>
              <a:cxnSpLocks/>
              <a:stCxn id="144" idx="3"/>
              <a:endCxn id="97" idx="1"/>
            </p:cNvCxnSpPr>
            <p:nvPr/>
          </p:nvCxnSpPr>
          <p:spPr>
            <a:xfrm>
              <a:off x="4932603" y="4540005"/>
              <a:ext cx="653998" cy="715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4EC37DC-2EF1-48A2-B4EB-A741728FB259}"/>
                </a:ext>
              </a:extLst>
            </p:cNvPr>
            <p:cNvCxnSpPr>
              <a:cxnSpLocks/>
              <a:stCxn id="185" idx="3"/>
            </p:cNvCxnSpPr>
            <p:nvPr/>
          </p:nvCxnSpPr>
          <p:spPr>
            <a:xfrm flipV="1">
              <a:off x="4927180" y="5812070"/>
              <a:ext cx="676137" cy="995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BE10F7-0772-4461-AD90-781127F1D7F9}"/>
                </a:ext>
              </a:extLst>
            </p:cNvPr>
            <p:cNvCxnSpPr>
              <a:cxnSpLocks/>
              <a:stCxn id="175" idx="3"/>
              <a:endCxn id="181" idx="1"/>
            </p:cNvCxnSpPr>
            <p:nvPr/>
          </p:nvCxnSpPr>
          <p:spPr>
            <a:xfrm flipV="1">
              <a:off x="3337253" y="5812047"/>
              <a:ext cx="669921" cy="812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B1B4D8-2543-4EFC-8C40-1A2AA7E261C4}"/>
                </a:ext>
              </a:extLst>
            </p:cNvPr>
            <p:cNvCxnSpPr>
              <a:cxnSpLocks/>
              <a:stCxn id="166" idx="3"/>
              <a:endCxn id="173" idx="1"/>
            </p:cNvCxnSpPr>
            <p:nvPr/>
          </p:nvCxnSpPr>
          <p:spPr>
            <a:xfrm>
              <a:off x="1724499" y="5817686"/>
              <a:ext cx="694541" cy="24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25E885-2EA5-4FE8-8A35-D3382165910F}"/>
                </a:ext>
              </a:extLst>
            </p:cNvPr>
            <p:cNvCxnSpPr>
              <a:cxnSpLocks/>
              <a:stCxn id="78" idx="3"/>
              <a:endCxn id="70" idx="3"/>
            </p:cNvCxnSpPr>
            <p:nvPr/>
          </p:nvCxnSpPr>
          <p:spPr>
            <a:xfrm flipH="1" flipV="1">
              <a:off x="6057871" y="2296781"/>
              <a:ext cx="4041" cy="4512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987E0E-85F0-4FD3-8B15-C7BEA282FC98}"/>
                </a:ext>
              </a:extLst>
            </p:cNvPr>
            <p:cNvCxnSpPr>
              <a:cxnSpLocks/>
              <a:stCxn id="98" idx="3"/>
              <a:endCxn id="79" idx="3"/>
            </p:cNvCxnSpPr>
            <p:nvPr/>
          </p:nvCxnSpPr>
          <p:spPr>
            <a:xfrm flipV="1">
              <a:off x="6058304" y="3610572"/>
              <a:ext cx="3607" cy="49637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066EDB8-1D56-4738-B8AB-645F9D04DF4B}"/>
                </a:ext>
              </a:extLst>
            </p:cNvPr>
            <p:cNvCxnSpPr>
              <a:cxnSpLocks/>
              <a:stCxn id="52" idx="3"/>
              <a:endCxn id="99" idx="3"/>
            </p:cNvCxnSpPr>
            <p:nvPr/>
          </p:nvCxnSpPr>
          <p:spPr>
            <a:xfrm flipV="1">
              <a:off x="6057872" y="4969530"/>
              <a:ext cx="431" cy="41474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11E11AD-C440-431B-A711-BE86E1B7876B}"/>
                </a:ext>
              </a:extLst>
            </p:cNvPr>
            <p:cNvCxnSpPr>
              <a:cxnSpLocks/>
              <a:stCxn id="108" idx="3"/>
              <a:endCxn id="88" idx="3"/>
            </p:cNvCxnSpPr>
            <p:nvPr/>
          </p:nvCxnSpPr>
          <p:spPr>
            <a:xfrm flipH="1" flipV="1">
              <a:off x="4476826" y="2302110"/>
              <a:ext cx="5793" cy="44834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511E1A-1E2C-4396-BBEF-C3CF3082D293}"/>
                </a:ext>
              </a:extLst>
            </p:cNvPr>
            <p:cNvCxnSpPr>
              <a:cxnSpLocks/>
              <a:stCxn id="142" idx="3"/>
              <a:endCxn id="109" idx="3"/>
            </p:cNvCxnSpPr>
            <p:nvPr/>
          </p:nvCxnSpPr>
          <p:spPr>
            <a:xfrm flipH="1" flipV="1">
              <a:off x="4482618" y="3613033"/>
              <a:ext cx="3475" cy="48676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9003B39-867F-454B-8571-6B6D9CF112F5}"/>
                </a:ext>
              </a:extLst>
            </p:cNvPr>
            <p:cNvCxnSpPr>
              <a:cxnSpLocks/>
              <a:stCxn id="184" idx="3"/>
              <a:endCxn id="143" idx="3"/>
            </p:cNvCxnSpPr>
            <p:nvPr/>
          </p:nvCxnSpPr>
          <p:spPr>
            <a:xfrm flipV="1">
              <a:off x="4480670" y="4962375"/>
              <a:ext cx="5422" cy="41943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522B7F0-1BA0-4410-A446-E672D99292BF}"/>
                </a:ext>
              </a:extLst>
            </p:cNvPr>
            <p:cNvCxnSpPr>
              <a:cxnSpLocks/>
              <a:stCxn id="154" idx="3"/>
              <a:endCxn id="194" idx="3"/>
            </p:cNvCxnSpPr>
            <p:nvPr/>
          </p:nvCxnSpPr>
          <p:spPr>
            <a:xfrm flipH="1" flipV="1">
              <a:off x="2884968" y="2306613"/>
              <a:ext cx="7533" cy="45077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9CE7A2-E0A2-426C-80D8-B30B7A9400A3}"/>
                </a:ext>
              </a:extLst>
            </p:cNvPr>
            <p:cNvCxnSpPr>
              <a:cxnSpLocks/>
              <a:stCxn id="59" idx="3"/>
              <a:endCxn id="203" idx="3"/>
            </p:cNvCxnSpPr>
            <p:nvPr/>
          </p:nvCxnSpPr>
          <p:spPr>
            <a:xfrm flipV="1">
              <a:off x="1277487" y="2306612"/>
              <a:ext cx="4039" cy="45135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1D8DE8-5644-498C-8D5A-E70D951AF635}"/>
                </a:ext>
              </a:extLst>
            </p:cNvPr>
            <p:cNvCxnSpPr>
              <a:cxnSpLocks/>
              <a:stCxn id="130" idx="3"/>
              <a:endCxn id="155" idx="3"/>
            </p:cNvCxnSpPr>
            <p:nvPr/>
          </p:nvCxnSpPr>
          <p:spPr>
            <a:xfrm flipV="1">
              <a:off x="2889823" y="3619972"/>
              <a:ext cx="2677" cy="46597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2A1788D-E272-417D-9A5C-4BD99504E95D}"/>
                </a:ext>
              </a:extLst>
            </p:cNvPr>
            <p:cNvCxnSpPr>
              <a:cxnSpLocks/>
              <a:stCxn id="119" idx="3"/>
              <a:endCxn id="60" idx="3"/>
            </p:cNvCxnSpPr>
            <p:nvPr/>
          </p:nvCxnSpPr>
          <p:spPr>
            <a:xfrm flipH="1" flipV="1">
              <a:off x="1277486" y="3620552"/>
              <a:ext cx="4041" cy="43107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7F21C4-87AF-4D83-ADA7-8FC37A5E0ADD}"/>
                </a:ext>
              </a:extLst>
            </p:cNvPr>
            <p:cNvCxnSpPr>
              <a:cxnSpLocks/>
              <a:stCxn id="174" idx="3"/>
              <a:endCxn id="131" idx="3"/>
            </p:cNvCxnSpPr>
            <p:nvPr/>
          </p:nvCxnSpPr>
          <p:spPr>
            <a:xfrm flipH="1" flipV="1">
              <a:off x="2889822" y="4948524"/>
              <a:ext cx="921" cy="43143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9BC934-18A0-4E20-94E1-E68F46AC0816}"/>
                </a:ext>
              </a:extLst>
            </p:cNvPr>
            <p:cNvCxnSpPr>
              <a:cxnSpLocks/>
              <a:stCxn id="165" idx="3"/>
              <a:endCxn id="120" idx="3"/>
            </p:cNvCxnSpPr>
            <p:nvPr/>
          </p:nvCxnSpPr>
          <p:spPr>
            <a:xfrm flipV="1">
              <a:off x="1277989" y="4914206"/>
              <a:ext cx="3537" cy="463269"/>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207" name="Oval 206">
            <a:extLst>
              <a:ext uri="{FF2B5EF4-FFF2-40B4-BE49-F238E27FC236}">
                <a16:creationId xmlns:a16="http://schemas.microsoft.com/office/drawing/2014/main" id="{19078D4C-91D5-4A6E-9960-999A9AB6ED9C}"/>
              </a:ext>
            </a:extLst>
          </p:cNvPr>
          <p:cNvSpPr/>
          <p:nvPr/>
        </p:nvSpPr>
        <p:spPr>
          <a:xfrm>
            <a:off x="4142531" y="1552401"/>
            <a:ext cx="125835" cy="125835"/>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allout: Line 207">
            <a:extLst>
              <a:ext uri="{FF2B5EF4-FFF2-40B4-BE49-F238E27FC236}">
                <a16:creationId xmlns:a16="http://schemas.microsoft.com/office/drawing/2014/main" id="{39E61C04-47C4-4954-A5E8-78B4C0E01DED}"/>
              </a:ext>
            </a:extLst>
          </p:cNvPr>
          <p:cNvSpPr/>
          <p:nvPr/>
        </p:nvSpPr>
        <p:spPr>
          <a:xfrm flipH="1">
            <a:off x="1890483" y="1195077"/>
            <a:ext cx="1273008" cy="365555"/>
          </a:xfrm>
          <a:prstGeom prst="borderCallout1">
            <a:avLst>
              <a:gd name="adj1" fmla="val 2933"/>
              <a:gd name="adj2" fmla="val 405"/>
              <a:gd name="adj3" fmla="val 103075"/>
              <a:gd name="adj4" fmla="val -85420"/>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High Priority Packet (HPP)</a:t>
            </a:r>
          </a:p>
        </p:txBody>
      </p:sp>
      <p:cxnSp>
        <p:nvCxnSpPr>
          <p:cNvPr id="209" name="Straight Connector 208">
            <a:extLst>
              <a:ext uri="{FF2B5EF4-FFF2-40B4-BE49-F238E27FC236}">
                <a16:creationId xmlns:a16="http://schemas.microsoft.com/office/drawing/2014/main" id="{DA221CB1-0C6C-4A45-AC48-A390B5E373BA}"/>
              </a:ext>
            </a:extLst>
          </p:cNvPr>
          <p:cNvCxnSpPr>
            <a:cxnSpLocks/>
          </p:cNvCxnSpPr>
          <p:nvPr/>
        </p:nvCxnSpPr>
        <p:spPr>
          <a:xfrm>
            <a:off x="4269873" y="1552400"/>
            <a:ext cx="556012" cy="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6ED1D3A-8735-4EF2-8ACD-18982BA4CC62}"/>
              </a:ext>
            </a:extLst>
          </p:cNvPr>
          <p:cNvCxnSpPr>
            <a:cxnSpLocks/>
          </p:cNvCxnSpPr>
          <p:nvPr/>
        </p:nvCxnSpPr>
        <p:spPr>
          <a:xfrm>
            <a:off x="5548386" y="1547931"/>
            <a:ext cx="556012" cy="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8EE8B04-A8DC-49E9-B544-73C1BB4F02CF}"/>
              </a:ext>
            </a:extLst>
          </p:cNvPr>
          <p:cNvCxnSpPr>
            <a:cxnSpLocks/>
          </p:cNvCxnSpPr>
          <p:nvPr/>
        </p:nvCxnSpPr>
        <p:spPr>
          <a:xfrm>
            <a:off x="6364618" y="1897150"/>
            <a:ext cx="0" cy="57340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B60F0721-FF6B-434F-8E22-F3ED09D9E855}"/>
              </a:ext>
            </a:extLst>
          </p:cNvPr>
          <p:cNvCxnSpPr>
            <a:cxnSpLocks/>
          </p:cNvCxnSpPr>
          <p:nvPr/>
        </p:nvCxnSpPr>
        <p:spPr>
          <a:xfrm>
            <a:off x="6336026" y="2946853"/>
            <a:ext cx="0" cy="57340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258C03E-1C5C-4ECD-B95F-7A8B02C2A491}"/>
              </a:ext>
            </a:extLst>
          </p:cNvPr>
          <p:cNvCxnSpPr>
            <a:cxnSpLocks/>
          </p:cNvCxnSpPr>
          <p:nvPr/>
        </p:nvCxnSpPr>
        <p:spPr>
          <a:xfrm>
            <a:off x="6334260" y="4057436"/>
            <a:ext cx="0" cy="57340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5007DA1-FC6A-4E9C-8F76-97C0F08E4D31}"/>
              </a:ext>
            </a:extLst>
          </p:cNvPr>
          <p:cNvCxnSpPr>
            <a:cxnSpLocks/>
          </p:cNvCxnSpPr>
          <p:nvPr/>
        </p:nvCxnSpPr>
        <p:spPr>
          <a:xfrm>
            <a:off x="6837681" y="4630837"/>
            <a:ext cx="556012" cy="1"/>
          </a:xfrm>
          <a:prstGeom prst="line">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5" name="Callout: Line 214">
            <a:extLst>
              <a:ext uri="{FF2B5EF4-FFF2-40B4-BE49-F238E27FC236}">
                <a16:creationId xmlns:a16="http://schemas.microsoft.com/office/drawing/2014/main" id="{42538A35-EDCB-4336-B28C-80A5570F4E4E}"/>
              </a:ext>
            </a:extLst>
          </p:cNvPr>
          <p:cNvSpPr/>
          <p:nvPr/>
        </p:nvSpPr>
        <p:spPr>
          <a:xfrm>
            <a:off x="8245104" y="1986139"/>
            <a:ext cx="1192737" cy="365555"/>
          </a:xfrm>
          <a:prstGeom prst="borderCallout1">
            <a:avLst>
              <a:gd name="adj1" fmla="val 2933"/>
              <a:gd name="adj2" fmla="val 405"/>
              <a:gd name="adj3" fmla="val 67702"/>
              <a:gd name="adj4" fmla="val -156371"/>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Path to destination</a:t>
            </a:r>
          </a:p>
        </p:txBody>
      </p:sp>
      <p:sp>
        <p:nvSpPr>
          <p:cNvPr id="216" name="Oval 215">
            <a:extLst>
              <a:ext uri="{FF2B5EF4-FFF2-40B4-BE49-F238E27FC236}">
                <a16:creationId xmlns:a16="http://schemas.microsoft.com/office/drawing/2014/main" id="{D11462C9-D1D6-42D5-AD81-7A2A8481EF75}"/>
              </a:ext>
            </a:extLst>
          </p:cNvPr>
          <p:cNvSpPr/>
          <p:nvPr/>
        </p:nvSpPr>
        <p:spPr>
          <a:xfrm>
            <a:off x="4829311" y="1585928"/>
            <a:ext cx="125835" cy="12583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a:extLst>
              <a:ext uri="{FF2B5EF4-FFF2-40B4-BE49-F238E27FC236}">
                <a16:creationId xmlns:a16="http://schemas.microsoft.com/office/drawing/2014/main" id="{3D07E996-B928-4A50-AFB6-D97E368D7B0B}"/>
              </a:ext>
            </a:extLst>
          </p:cNvPr>
          <p:cNvSpPr/>
          <p:nvPr/>
        </p:nvSpPr>
        <p:spPr>
          <a:xfrm>
            <a:off x="6104402" y="1589582"/>
            <a:ext cx="125835" cy="12583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0726D190-A3C6-42EF-BBCC-655EF362ECAF}"/>
              </a:ext>
            </a:extLst>
          </p:cNvPr>
          <p:cNvSpPr/>
          <p:nvPr/>
        </p:nvSpPr>
        <p:spPr>
          <a:xfrm>
            <a:off x="6438609" y="4475760"/>
            <a:ext cx="125835" cy="12583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allout: Line 218">
            <a:extLst>
              <a:ext uri="{FF2B5EF4-FFF2-40B4-BE49-F238E27FC236}">
                <a16:creationId xmlns:a16="http://schemas.microsoft.com/office/drawing/2014/main" id="{4966BA48-9F96-47F2-A912-17A3127D6472}"/>
              </a:ext>
            </a:extLst>
          </p:cNvPr>
          <p:cNvSpPr/>
          <p:nvPr/>
        </p:nvSpPr>
        <p:spPr>
          <a:xfrm>
            <a:off x="8397504" y="4254926"/>
            <a:ext cx="1240973" cy="365555"/>
          </a:xfrm>
          <a:prstGeom prst="borderCallout1">
            <a:avLst>
              <a:gd name="adj1" fmla="val 2933"/>
              <a:gd name="adj2" fmla="val 405"/>
              <a:gd name="adj3" fmla="val 67702"/>
              <a:gd name="adj4" fmla="val -156371"/>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Low Priority Packet (LPP)</a:t>
            </a:r>
          </a:p>
        </p:txBody>
      </p:sp>
      <p:sp>
        <p:nvSpPr>
          <p:cNvPr id="220" name="Callout: Line 219">
            <a:extLst>
              <a:ext uri="{FF2B5EF4-FFF2-40B4-BE49-F238E27FC236}">
                <a16:creationId xmlns:a16="http://schemas.microsoft.com/office/drawing/2014/main" id="{FE971E4D-3DB0-44F9-A560-184DD0D766D4}"/>
              </a:ext>
            </a:extLst>
          </p:cNvPr>
          <p:cNvSpPr/>
          <p:nvPr/>
        </p:nvSpPr>
        <p:spPr>
          <a:xfrm>
            <a:off x="8397503" y="4826838"/>
            <a:ext cx="1192737" cy="365555"/>
          </a:xfrm>
          <a:prstGeom prst="borderCallout1">
            <a:avLst>
              <a:gd name="adj1" fmla="val 2933"/>
              <a:gd name="adj2" fmla="val 405"/>
              <a:gd name="adj3" fmla="val 100548"/>
              <a:gd name="adj4" fmla="val -25501"/>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Destination of HPP</a:t>
            </a:r>
          </a:p>
        </p:txBody>
      </p:sp>
      <p:grpSp>
        <p:nvGrpSpPr>
          <p:cNvPr id="221" name="Group 220">
            <a:extLst>
              <a:ext uri="{FF2B5EF4-FFF2-40B4-BE49-F238E27FC236}">
                <a16:creationId xmlns:a16="http://schemas.microsoft.com/office/drawing/2014/main" id="{7CFB339F-F048-4122-BC3E-249C81669363}"/>
              </a:ext>
            </a:extLst>
          </p:cNvPr>
          <p:cNvGrpSpPr/>
          <p:nvPr/>
        </p:nvGrpSpPr>
        <p:grpSpPr>
          <a:xfrm>
            <a:off x="4078485" y="716155"/>
            <a:ext cx="831112" cy="1723607"/>
            <a:chOff x="2676682" y="612396"/>
            <a:chExt cx="831112" cy="1723607"/>
          </a:xfrm>
        </p:grpSpPr>
        <p:sp>
          <p:nvSpPr>
            <p:cNvPr id="222" name="Arc 221">
              <a:extLst>
                <a:ext uri="{FF2B5EF4-FFF2-40B4-BE49-F238E27FC236}">
                  <a16:creationId xmlns:a16="http://schemas.microsoft.com/office/drawing/2014/main" id="{56BBD5C4-827B-4E7E-A394-E226A861164D}"/>
                </a:ext>
              </a:extLst>
            </p:cNvPr>
            <p:cNvSpPr/>
            <p:nvPr/>
          </p:nvSpPr>
          <p:spPr>
            <a:xfrm rot="3453682" flipV="1">
              <a:off x="2665296" y="1570465"/>
              <a:ext cx="680135" cy="396105"/>
            </a:xfrm>
            <a:prstGeom prst="arc">
              <a:avLst>
                <a:gd name="adj1" fmla="val 11758327"/>
                <a:gd name="adj2" fmla="val 121366"/>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Arc 222">
              <a:extLst>
                <a:ext uri="{FF2B5EF4-FFF2-40B4-BE49-F238E27FC236}">
                  <a16:creationId xmlns:a16="http://schemas.microsoft.com/office/drawing/2014/main" id="{F0BE2E34-3B19-4725-84C1-9D3D5EB0AEF4}"/>
                </a:ext>
              </a:extLst>
            </p:cNvPr>
            <p:cNvSpPr/>
            <p:nvPr/>
          </p:nvSpPr>
          <p:spPr>
            <a:xfrm rot="5400000">
              <a:off x="2306119" y="982959"/>
              <a:ext cx="1572237" cy="831112"/>
            </a:xfrm>
            <a:prstGeom prst="arc">
              <a:avLst>
                <a:gd name="adj1" fmla="val 17403770"/>
                <a:gd name="adj2" fmla="val 0"/>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24" name="Group 223">
              <a:extLst>
                <a:ext uri="{FF2B5EF4-FFF2-40B4-BE49-F238E27FC236}">
                  <a16:creationId xmlns:a16="http://schemas.microsoft.com/office/drawing/2014/main" id="{34D7017A-D1CF-4BD6-AF17-EE9382A9D739}"/>
                </a:ext>
              </a:extLst>
            </p:cNvPr>
            <p:cNvGrpSpPr/>
            <p:nvPr/>
          </p:nvGrpSpPr>
          <p:grpSpPr>
            <a:xfrm>
              <a:off x="2798087" y="1847564"/>
              <a:ext cx="641835" cy="488439"/>
              <a:chOff x="6270545" y="2832486"/>
              <a:chExt cx="1576821" cy="1199967"/>
            </a:xfrm>
          </p:grpSpPr>
          <p:sp>
            <p:nvSpPr>
              <p:cNvPr id="225" name="Explosion: 14 Points 224">
                <a:extLst>
                  <a:ext uri="{FF2B5EF4-FFF2-40B4-BE49-F238E27FC236}">
                    <a16:creationId xmlns:a16="http://schemas.microsoft.com/office/drawing/2014/main" id="{687711D2-10E3-41F9-B199-517C6DDAF126}"/>
                  </a:ext>
                </a:extLst>
              </p:cNvPr>
              <p:cNvSpPr/>
              <p:nvPr/>
            </p:nvSpPr>
            <p:spPr>
              <a:xfrm>
                <a:off x="6300952" y="2832486"/>
                <a:ext cx="1546414" cy="1199967"/>
              </a:xfrm>
              <a:prstGeom prst="irregularSeal2">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ctangle 225">
                <a:extLst>
                  <a:ext uri="{FF2B5EF4-FFF2-40B4-BE49-F238E27FC236}">
                    <a16:creationId xmlns:a16="http://schemas.microsoft.com/office/drawing/2014/main" id="{4351AB81-C9AF-458D-A58A-25AC50385AFA}"/>
                  </a:ext>
                </a:extLst>
              </p:cNvPr>
              <p:cNvSpPr/>
              <p:nvPr/>
            </p:nvSpPr>
            <p:spPr>
              <a:xfrm>
                <a:off x="6270545" y="3019230"/>
                <a:ext cx="1560299" cy="793932"/>
              </a:xfrm>
              <a:prstGeom prst="rect">
                <a:avLst/>
              </a:prstGeom>
              <a:noFill/>
            </p:spPr>
            <p:txBody>
              <a:bodyPr wrap="none" lIns="91440" tIns="45720" rIns="91440" bIns="45720">
                <a:spAutoFit/>
              </a:bodyPr>
              <a:lstStyle/>
              <a:p>
                <a:pPr algn="ctr"/>
                <a:r>
                  <a:rPr lang="en-US" sz="1500" dirty="0">
                    <a:ln w="0"/>
                    <a:effectLst>
                      <a:outerShdw blurRad="38100" dist="19050" dir="2700000" algn="tl" rotWithShape="0">
                        <a:schemeClr val="dk1">
                          <a:alpha val="40000"/>
                        </a:schemeClr>
                      </a:outerShdw>
                    </a:effectLst>
                  </a:rPr>
                  <a:t>swap</a:t>
                </a:r>
              </a:p>
            </p:txBody>
          </p:sp>
        </p:grpSp>
      </p:grpSp>
      <p:grpSp>
        <p:nvGrpSpPr>
          <p:cNvPr id="227" name="Group 226">
            <a:extLst>
              <a:ext uri="{FF2B5EF4-FFF2-40B4-BE49-F238E27FC236}">
                <a16:creationId xmlns:a16="http://schemas.microsoft.com/office/drawing/2014/main" id="{979B2A7C-89B9-404F-B2E9-1E26EC7C9358}"/>
              </a:ext>
            </a:extLst>
          </p:cNvPr>
          <p:cNvGrpSpPr/>
          <p:nvPr/>
        </p:nvGrpSpPr>
        <p:grpSpPr>
          <a:xfrm>
            <a:off x="4843758" y="819910"/>
            <a:ext cx="1325756" cy="1652178"/>
            <a:chOff x="2182038" y="683825"/>
            <a:chExt cx="1325756" cy="1652178"/>
          </a:xfrm>
        </p:grpSpPr>
        <p:sp>
          <p:nvSpPr>
            <p:cNvPr id="228" name="Arc 227">
              <a:extLst>
                <a:ext uri="{FF2B5EF4-FFF2-40B4-BE49-F238E27FC236}">
                  <a16:creationId xmlns:a16="http://schemas.microsoft.com/office/drawing/2014/main" id="{C1FB34C2-D760-47B1-9006-CAB63E08A773}"/>
                </a:ext>
              </a:extLst>
            </p:cNvPr>
            <p:cNvSpPr/>
            <p:nvPr/>
          </p:nvSpPr>
          <p:spPr>
            <a:xfrm rot="2568167" flipV="1">
              <a:off x="2182038" y="1426645"/>
              <a:ext cx="1059298" cy="641821"/>
            </a:xfrm>
            <a:prstGeom prst="arc">
              <a:avLst>
                <a:gd name="adj1" fmla="val 11758327"/>
                <a:gd name="adj2" fmla="val 121366"/>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Arc 228">
              <a:extLst>
                <a:ext uri="{FF2B5EF4-FFF2-40B4-BE49-F238E27FC236}">
                  <a16:creationId xmlns:a16="http://schemas.microsoft.com/office/drawing/2014/main" id="{44268CAC-312F-4CB2-A4D8-05282193F071}"/>
                </a:ext>
              </a:extLst>
            </p:cNvPr>
            <p:cNvSpPr/>
            <p:nvPr/>
          </p:nvSpPr>
          <p:spPr>
            <a:xfrm rot="5400000">
              <a:off x="2341834" y="1018673"/>
              <a:ext cx="1500808" cy="831112"/>
            </a:xfrm>
            <a:prstGeom prst="arc">
              <a:avLst>
                <a:gd name="adj1" fmla="val 17403770"/>
                <a:gd name="adj2" fmla="val 0"/>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30" name="Group 229">
              <a:extLst>
                <a:ext uri="{FF2B5EF4-FFF2-40B4-BE49-F238E27FC236}">
                  <a16:creationId xmlns:a16="http://schemas.microsoft.com/office/drawing/2014/main" id="{3DFE36BF-C4E7-48D0-A6EC-48C5C78814E1}"/>
                </a:ext>
              </a:extLst>
            </p:cNvPr>
            <p:cNvGrpSpPr/>
            <p:nvPr/>
          </p:nvGrpSpPr>
          <p:grpSpPr>
            <a:xfrm>
              <a:off x="2798086" y="1847564"/>
              <a:ext cx="641836" cy="488439"/>
              <a:chOff x="6270543" y="2832486"/>
              <a:chExt cx="1576823" cy="1199967"/>
            </a:xfrm>
          </p:grpSpPr>
          <p:sp>
            <p:nvSpPr>
              <p:cNvPr id="231" name="Explosion: 14 Points 230">
                <a:extLst>
                  <a:ext uri="{FF2B5EF4-FFF2-40B4-BE49-F238E27FC236}">
                    <a16:creationId xmlns:a16="http://schemas.microsoft.com/office/drawing/2014/main" id="{CF93828C-A4E2-4CA6-ABB8-0E453F1E3572}"/>
                  </a:ext>
                </a:extLst>
              </p:cNvPr>
              <p:cNvSpPr/>
              <p:nvPr/>
            </p:nvSpPr>
            <p:spPr>
              <a:xfrm>
                <a:off x="6300952" y="2832486"/>
                <a:ext cx="1546414" cy="1199967"/>
              </a:xfrm>
              <a:prstGeom prst="irregularSeal2">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ectangle 231">
                <a:extLst>
                  <a:ext uri="{FF2B5EF4-FFF2-40B4-BE49-F238E27FC236}">
                    <a16:creationId xmlns:a16="http://schemas.microsoft.com/office/drawing/2014/main" id="{B8812D8D-1E40-4A79-8CA5-7FEFFB70EBA8}"/>
                  </a:ext>
                </a:extLst>
              </p:cNvPr>
              <p:cNvSpPr/>
              <p:nvPr/>
            </p:nvSpPr>
            <p:spPr>
              <a:xfrm>
                <a:off x="6270543" y="3039840"/>
                <a:ext cx="1560299" cy="793932"/>
              </a:xfrm>
              <a:prstGeom prst="rect">
                <a:avLst/>
              </a:prstGeom>
              <a:noFill/>
            </p:spPr>
            <p:txBody>
              <a:bodyPr wrap="none" lIns="91440" tIns="45720" rIns="91440" bIns="45720">
                <a:spAutoFit/>
              </a:bodyPr>
              <a:lstStyle/>
              <a:p>
                <a:pPr algn="ctr"/>
                <a:r>
                  <a:rPr lang="en-US" sz="1500" dirty="0">
                    <a:ln w="0"/>
                    <a:effectLst>
                      <a:outerShdw blurRad="38100" dist="19050" dir="2700000" algn="tl" rotWithShape="0">
                        <a:schemeClr val="dk1">
                          <a:alpha val="40000"/>
                        </a:schemeClr>
                      </a:outerShdw>
                    </a:effectLst>
                  </a:rPr>
                  <a:t>swap</a:t>
                </a:r>
              </a:p>
            </p:txBody>
          </p:sp>
        </p:grpSp>
      </p:grpSp>
      <p:grpSp>
        <p:nvGrpSpPr>
          <p:cNvPr id="233" name="Group 232">
            <a:extLst>
              <a:ext uri="{FF2B5EF4-FFF2-40B4-BE49-F238E27FC236}">
                <a16:creationId xmlns:a16="http://schemas.microsoft.com/office/drawing/2014/main" id="{40763448-7F7E-4D7C-8D47-90DF9500A4A9}"/>
              </a:ext>
            </a:extLst>
          </p:cNvPr>
          <p:cNvGrpSpPr/>
          <p:nvPr/>
        </p:nvGrpSpPr>
        <p:grpSpPr>
          <a:xfrm rot="16200000">
            <a:off x="6055565" y="3110990"/>
            <a:ext cx="948989" cy="1727276"/>
            <a:chOff x="2558805" y="683825"/>
            <a:chExt cx="948989" cy="1727276"/>
          </a:xfrm>
        </p:grpSpPr>
        <p:sp>
          <p:nvSpPr>
            <p:cNvPr id="234" name="Arc 233">
              <a:extLst>
                <a:ext uri="{FF2B5EF4-FFF2-40B4-BE49-F238E27FC236}">
                  <a16:creationId xmlns:a16="http://schemas.microsoft.com/office/drawing/2014/main" id="{93AD9930-B19D-46C9-A896-111E1C32ABAD}"/>
                </a:ext>
              </a:extLst>
            </p:cNvPr>
            <p:cNvSpPr/>
            <p:nvPr/>
          </p:nvSpPr>
          <p:spPr>
            <a:xfrm rot="2867724" flipV="1">
              <a:off x="2388491" y="1518124"/>
              <a:ext cx="864554" cy="523925"/>
            </a:xfrm>
            <a:prstGeom prst="arc">
              <a:avLst>
                <a:gd name="adj1" fmla="val 11758327"/>
                <a:gd name="adj2" fmla="val 121366"/>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Arc 234">
              <a:extLst>
                <a:ext uri="{FF2B5EF4-FFF2-40B4-BE49-F238E27FC236}">
                  <a16:creationId xmlns:a16="http://schemas.microsoft.com/office/drawing/2014/main" id="{54F9CDE3-3AD7-4CAD-970B-EC3571478A0C}"/>
                </a:ext>
              </a:extLst>
            </p:cNvPr>
            <p:cNvSpPr/>
            <p:nvPr/>
          </p:nvSpPr>
          <p:spPr>
            <a:xfrm rot="5400000">
              <a:off x="2341834" y="1018673"/>
              <a:ext cx="1500808" cy="831112"/>
            </a:xfrm>
            <a:prstGeom prst="arc">
              <a:avLst>
                <a:gd name="adj1" fmla="val 17403770"/>
                <a:gd name="adj2" fmla="val 0"/>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36" name="Group 235">
              <a:extLst>
                <a:ext uri="{FF2B5EF4-FFF2-40B4-BE49-F238E27FC236}">
                  <a16:creationId xmlns:a16="http://schemas.microsoft.com/office/drawing/2014/main" id="{5085FDDC-1A21-4642-B3A9-725E22176E36}"/>
                </a:ext>
              </a:extLst>
            </p:cNvPr>
            <p:cNvGrpSpPr/>
            <p:nvPr/>
          </p:nvGrpSpPr>
          <p:grpSpPr>
            <a:xfrm>
              <a:off x="2784952" y="1748838"/>
              <a:ext cx="645540" cy="662263"/>
              <a:chOff x="6238280" y="2589946"/>
              <a:chExt cx="1585923" cy="1627009"/>
            </a:xfrm>
          </p:grpSpPr>
          <p:sp>
            <p:nvSpPr>
              <p:cNvPr id="237" name="Explosion: 14 Points 236">
                <a:extLst>
                  <a:ext uri="{FF2B5EF4-FFF2-40B4-BE49-F238E27FC236}">
                    <a16:creationId xmlns:a16="http://schemas.microsoft.com/office/drawing/2014/main" id="{E4D93A1D-255A-4E39-9F22-4B60B3156844}"/>
                  </a:ext>
                </a:extLst>
              </p:cNvPr>
              <p:cNvSpPr/>
              <p:nvPr/>
            </p:nvSpPr>
            <p:spPr>
              <a:xfrm rot="18553709">
                <a:off x="6258034" y="2570192"/>
                <a:ext cx="1546415" cy="1585923"/>
              </a:xfrm>
              <a:prstGeom prst="irregularSeal2">
                <a:avLst/>
              </a:prstGeom>
              <a:solidFill>
                <a:schemeClr val="accent2"/>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Rectangle 237">
                <a:extLst>
                  <a:ext uri="{FF2B5EF4-FFF2-40B4-BE49-F238E27FC236}">
                    <a16:creationId xmlns:a16="http://schemas.microsoft.com/office/drawing/2014/main" id="{97FECBEA-94A3-481E-BC4E-ED9C61D4E449}"/>
                  </a:ext>
                </a:extLst>
              </p:cNvPr>
              <p:cNvSpPr/>
              <p:nvPr/>
            </p:nvSpPr>
            <p:spPr>
              <a:xfrm rot="5400000">
                <a:off x="6270543" y="3039840"/>
                <a:ext cx="1560299" cy="793932"/>
              </a:xfrm>
              <a:prstGeom prst="rect">
                <a:avLst/>
              </a:prstGeom>
              <a:noFill/>
            </p:spPr>
            <p:txBody>
              <a:bodyPr wrap="none" lIns="91440" tIns="45720" rIns="91440" bIns="45720">
                <a:spAutoFit/>
              </a:bodyPr>
              <a:lstStyle/>
              <a:p>
                <a:pPr algn="ctr"/>
                <a:r>
                  <a:rPr lang="en-US" sz="1500" dirty="0">
                    <a:ln w="0"/>
                    <a:effectLst>
                      <a:outerShdw blurRad="38100" dist="19050" dir="2700000" algn="tl" rotWithShape="0">
                        <a:schemeClr val="dk1">
                          <a:alpha val="40000"/>
                        </a:schemeClr>
                      </a:outerShdw>
                    </a:effectLst>
                  </a:rPr>
                  <a:t>swap</a:t>
                </a:r>
              </a:p>
            </p:txBody>
          </p:sp>
        </p:grpSp>
      </p:grpSp>
      <p:sp>
        <p:nvSpPr>
          <p:cNvPr id="239" name="Rectangle 238">
            <a:extLst>
              <a:ext uri="{FF2B5EF4-FFF2-40B4-BE49-F238E27FC236}">
                <a16:creationId xmlns:a16="http://schemas.microsoft.com/office/drawing/2014/main" id="{140EE99C-A5B3-49AB-96BA-494A64B0499F}"/>
              </a:ext>
            </a:extLst>
          </p:cNvPr>
          <p:cNvSpPr/>
          <p:nvPr/>
        </p:nvSpPr>
        <p:spPr>
          <a:xfrm>
            <a:off x="1809175" y="1711759"/>
            <a:ext cx="1083950"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Cycle</a:t>
            </a:r>
          </a:p>
        </p:txBody>
      </p:sp>
      <p:sp>
        <p:nvSpPr>
          <p:cNvPr id="240" name="Rectangle 239">
            <a:extLst>
              <a:ext uri="{FF2B5EF4-FFF2-40B4-BE49-F238E27FC236}">
                <a16:creationId xmlns:a16="http://schemas.microsoft.com/office/drawing/2014/main" id="{1AFA6D0C-053A-419E-81FF-91526D5DD8BB}"/>
              </a:ext>
            </a:extLst>
          </p:cNvPr>
          <p:cNvSpPr/>
          <p:nvPr/>
        </p:nvSpPr>
        <p:spPr>
          <a:xfrm>
            <a:off x="2159176" y="2098852"/>
            <a:ext cx="327334"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1</a:t>
            </a:r>
          </a:p>
        </p:txBody>
      </p:sp>
      <p:sp>
        <p:nvSpPr>
          <p:cNvPr id="241" name="Rectangle 240">
            <a:extLst>
              <a:ext uri="{FF2B5EF4-FFF2-40B4-BE49-F238E27FC236}">
                <a16:creationId xmlns:a16="http://schemas.microsoft.com/office/drawing/2014/main" id="{4959CFA5-8A9C-47D8-B022-492D564B764B}"/>
              </a:ext>
            </a:extLst>
          </p:cNvPr>
          <p:cNvSpPr/>
          <p:nvPr/>
        </p:nvSpPr>
        <p:spPr>
          <a:xfrm>
            <a:off x="2147909" y="2417658"/>
            <a:ext cx="327334"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2</a:t>
            </a:r>
          </a:p>
        </p:txBody>
      </p:sp>
      <p:sp>
        <p:nvSpPr>
          <p:cNvPr id="242" name="Rectangle 241">
            <a:extLst>
              <a:ext uri="{FF2B5EF4-FFF2-40B4-BE49-F238E27FC236}">
                <a16:creationId xmlns:a16="http://schemas.microsoft.com/office/drawing/2014/main" id="{43AEFBDC-8FAC-4E3C-B8C3-2DA0772C3209}"/>
              </a:ext>
            </a:extLst>
          </p:cNvPr>
          <p:cNvSpPr/>
          <p:nvPr/>
        </p:nvSpPr>
        <p:spPr>
          <a:xfrm>
            <a:off x="2159176" y="2704465"/>
            <a:ext cx="327334"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3</a:t>
            </a:r>
          </a:p>
        </p:txBody>
      </p:sp>
      <p:sp>
        <p:nvSpPr>
          <p:cNvPr id="243" name="Rectangle 242">
            <a:extLst>
              <a:ext uri="{FF2B5EF4-FFF2-40B4-BE49-F238E27FC236}">
                <a16:creationId xmlns:a16="http://schemas.microsoft.com/office/drawing/2014/main" id="{6950B34E-FE91-4412-AFCB-CE94AC906CBA}"/>
              </a:ext>
            </a:extLst>
          </p:cNvPr>
          <p:cNvSpPr/>
          <p:nvPr/>
        </p:nvSpPr>
        <p:spPr>
          <a:xfrm>
            <a:off x="2159176" y="2967596"/>
            <a:ext cx="327334" cy="400110"/>
          </a:xfrm>
          <a:prstGeom prst="rect">
            <a:avLst/>
          </a:prstGeom>
          <a:noFill/>
        </p:spPr>
        <p:txBody>
          <a:bodyPr wrap="none" lIns="91440" tIns="45720" rIns="91440" bIns="45720">
            <a:spAutoFit/>
          </a:bodyPr>
          <a:lstStyle/>
          <a:p>
            <a:pPr algn="ctr"/>
            <a:r>
              <a:rPr lang="en-US" sz="2000" b="1" dirty="0">
                <a:ln w="0"/>
                <a:effectLst>
                  <a:outerShdw blurRad="38100" dist="19050" dir="2700000" algn="tl" rotWithShape="0">
                    <a:schemeClr val="dk1">
                      <a:alpha val="40000"/>
                    </a:schemeClr>
                  </a:outerShdw>
                </a:effectLst>
              </a:rPr>
              <a:t>4</a:t>
            </a:r>
          </a:p>
        </p:txBody>
      </p:sp>
      <p:sp>
        <p:nvSpPr>
          <p:cNvPr id="244" name="Rectangle 243">
            <a:extLst>
              <a:ext uri="{FF2B5EF4-FFF2-40B4-BE49-F238E27FC236}">
                <a16:creationId xmlns:a16="http://schemas.microsoft.com/office/drawing/2014/main" id="{6A83EEC0-79C3-4027-B82D-75BCE493771E}"/>
              </a:ext>
            </a:extLst>
          </p:cNvPr>
          <p:cNvSpPr/>
          <p:nvPr/>
        </p:nvSpPr>
        <p:spPr>
          <a:xfrm>
            <a:off x="2171286" y="3268585"/>
            <a:ext cx="277373" cy="41045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5</a:t>
            </a:r>
          </a:p>
        </p:txBody>
      </p:sp>
      <p:sp>
        <p:nvSpPr>
          <p:cNvPr id="245" name="Rectangle 244">
            <a:extLst>
              <a:ext uri="{FF2B5EF4-FFF2-40B4-BE49-F238E27FC236}">
                <a16:creationId xmlns:a16="http://schemas.microsoft.com/office/drawing/2014/main" id="{B09BB125-428E-4F5B-AD8F-E0E60531A2C2}"/>
              </a:ext>
            </a:extLst>
          </p:cNvPr>
          <p:cNvSpPr/>
          <p:nvPr/>
        </p:nvSpPr>
        <p:spPr>
          <a:xfrm>
            <a:off x="2156592" y="3590983"/>
            <a:ext cx="277373" cy="41045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6</a:t>
            </a:r>
          </a:p>
        </p:txBody>
      </p:sp>
      <p:sp>
        <p:nvSpPr>
          <p:cNvPr id="246" name="Footer Placeholder 3">
            <a:extLst>
              <a:ext uri="{FF2B5EF4-FFF2-40B4-BE49-F238E27FC236}">
                <a16:creationId xmlns:a16="http://schemas.microsoft.com/office/drawing/2014/main" id="{D1315274-C628-4B87-9153-2AB11B1E62BC}"/>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25431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500"/>
                                        <p:tgtEl>
                                          <p:spTgt spid="2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2"/>
                                        </p:tgtEl>
                                        <p:attrNameLst>
                                          <p:attrName>style.visibility</p:attrName>
                                        </p:attrNameLst>
                                      </p:cBhvr>
                                      <p:to>
                                        <p:strVal val="visible"/>
                                      </p:to>
                                    </p:set>
                                    <p:animEffect transition="in" filter="fade">
                                      <p:cBhvr>
                                        <p:cTn id="23" dur="500"/>
                                        <p:tgtEl>
                                          <p:spTgt spid="2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500"/>
                                        <p:tgtEl>
                                          <p:spTgt spid="2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20"/>
                                        </p:tgtEl>
                                        <p:attrNameLst>
                                          <p:attrName>style.visibility</p:attrName>
                                        </p:attrNameLst>
                                      </p:cBhvr>
                                      <p:to>
                                        <p:strVal val="visible"/>
                                      </p:to>
                                    </p:set>
                                    <p:animEffect transition="in" filter="fade">
                                      <p:cBhvr>
                                        <p:cTn id="35" dur="500"/>
                                        <p:tgtEl>
                                          <p:spTgt spid="2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20"/>
                                        </p:tgtEl>
                                      </p:cBhvr>
                                    </p:animEffect>
                                    <p:set>
                                      <p:cBhvr>
                                        <p:cTn id="40" dur="1" fill="hold">
                                          <p:stCondLst>
                                            <p:cond delay="499"/>
                                          </p:stCondLst>
                                        </p:cTn>
                                        <p:tgtEl>
                                          <p:spTgt spid="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fade">
                                      <p:cBhvr>
                                        <p:cTn id="45" dur="500"/>
                                        <p:tgtEl>
                                          <p:spTgt spid="2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6"/>
                                        </p:tgtEl>
                                        <p:attrNameLst>
                                          <p:attrName>style.visibility</p:attrName>
                                        </p:attrNameLst>
                                      </p:cBhvr>
                                      <p:to>
                                        <p:strVal val="visible"/>
                                      </p:to>
                                    </p:set>
                                    <p:animEffect transition="in" filter="fade">
                                      <p:cBhvr>
                                        <p:cTn id="50" dur="500"/>
                                        <p:tgtEl>
                                          <p:spTgt spid="2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7"/>
                                        </p:tgtEl>
                                        <p:attrNameLst>
                                          <p:attrName>style.visibility</p:attrName>
                                        </p:attrNameLst>
                                      </p:cBhvr>
                                      <p:to>
                                        <p:strVal val="visible"/>
                                      </p:to>
                                    </p:set>
                                    <p:animEffect transition="in" filter="fade">
                                      <p:cBhvr>
                                        <p:cTn id="55" dur="500"/>
                                        <p:tgtEl>
                                          <p:spTgt spid="2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500"/>
                                        <p:tgtEl>
                                          <p:spTgt spid="2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9"/>
                                        </p:tgtEl>
                                        <p:attrNameLst>
                                          <p:attrName>style.visibility</p:attrName>
                                        </p:attrNameLst>
                                      </p:cBhvr>
                                      <p:to>
                                        <p:strVal val="visible"/>
                                      </p:to>
                                    </p:set>
                                    <p:animEffect transition="in" filter="fade">
                                      <p:cBhvr>
                                        <p:cTn id="65" dur="500"/>
                                        <p:tgtEl>
                                          <p:spTgt spid="2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19"/>
                                        </p:tgtEl>
                                      </p:cBhvr>
                                    </p:animEffect>
                                    <p:set>
                                      <p:cBhvr>
                                        <p:cTn id="70" dur="1" fill="hold">
                                          <p:stCondLst>
                                            <p:cond delay="499"/>
                                          </p:stCondLst>
                                        </p:cTn>
                                        <p:tgtEl>
                                          <p:spTgt spid="2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15"/>
                                        </p:tgtEl>
                                      </p:cBhvr>
                                    </p:animEffect>
                                    <p:set>
                                      <p:cBhvr>
                                        <p:cTn id="75" dur="1" fill="hold">
                                          <p:stCondLst>
                                            <p:cond delay="499"/>
                                          </p:stCondLst>
                                        </p:cTn>
                                        <p:tgtEl>
                                          <p:spTgt spid="2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08"/>
                                        </p:tgtEl>
                                      </p:cBhvr>
                                    </p:animEffect>
                                    <p:set>
                                      <p:cBhvr>
                                        <p:cTn id="78" dur="1" fill="hold">
                                          <p:stCondLst>
                                            <p:cond delay="499"/>
                                          </p:stCondLst>
                                        </p:cTn>
                                        <p:tgtEl>
                                          <p:spTgt spid="20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1"/>
                                        </p:tgtEl>
                                        <p:attrNameLst>
                                          <p:attrName>style.visibility</p:attrName>
                                        </p:attrNameLst>
                                      </p:cBhvr>
                                      <p:to>
                                        <p:strVal val="visible"/>
                                      </p:to>
                                    </p:set>
                                    <p:animEffect transition="in" filter="fade">
                                      <p:cBhvr>
                                        <p:cTn id="83" dur="500"/>
                                        <p:tgtEl>
                                          <p:spTgt spid="22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39"/>
                                        </p:tgtEl>
                                        <p:attrNameLst>
                                          <p:attrName>style.visibility</p:attrName>
                                        </p:attrNameLst>
                                      </p:cBhvr>
                                      <p:to>
                                        <p:strVal val="visible"/>
                                      </p:to>
                                    </p:set>
                                    <p:animEffect transition="in" filter="fade">
                                      <p:cBhvr>
                                        <p:cTn id="86" dur="500"/>
                                        <p:tgtEl>
                                          <p:spTgt spid="23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0"/>
                                        </p:tgtEl>
                                        <p:attrNameLst>
                                          <p:attrName>style.visibility</p:attrName>
                                        </p:attrNameLst>
                                      </p:cBhvr>
                                      <p:to>
                                        <p:strVal val="visible"/>
                                      </p:to>
                                    </p:set>
                                    <p:animEffect transition="in" filter="fade">
                                      <p:cBhvr>
                                        <p:cTn id="89" dur="500"/>
                                        <p:tgtEl>
                                          <p:spTgt spid="2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40"/>
                                        </p:tgtEl>
                                      </p:cBhvr>
                                    </p:animEffect>
                                    <p:set>
                                      <p:cBhvr>
                                        <p:cTn id="94" dur="1" fill="hold">
                                          <p:stCondLst>
                                            <p:cond delay="499"/>
                                          </p:stCondLst>
                                        </p:cTn>
                                        <p:tgtEl>
                                          <p:spTgt spid="2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1.875E-6 3.33333E-6 L 0.05625 0.00486 " pathEditMode="relative" rAng="0" ptsTypes="AA">
                                      <p:cBhvr>
                                        <p:cTn id="98" dur="2000" fill="hold"/>
                                        <p:tgtEl>
                                          <p:spTgt spid="207"/>
                                        </p:tgtEl>
                                        <p:attrNameLst>
                                          <p:attrName>ppt_x</p:attrName>
                                          <p:attrName>ppt_y</p:attrName>
                                        </p:attrNameLst>
                                      </p:cBhvr>
                                      <p:rCtr x="2891" y="278"/>
                                    </p:animMotion>
                                  </p:childTnLst>
                                </p:cTn>
                              </p:par>
                              <p:par>
                                <p:cTn id="99" presetID="42" presetClass="path" presetSubtype="0" accel="50000" decel="50000" fill="hold" grpId="1" nodeType="withEffect">
                                  <p:stCondLst>
                                    <p:cond delay="0"/>
                                  </p:stCondLst>
                                  <p:childTnLst>
                                    <p:animMotion origin="layout" path="M -1.875E-6 2.22222E-6 L -0.05625 -0.00487 " pathEditMode="relative" rAng="0" ptsTypes="AA">
                                      <p:cBhvr>
                                        <p:cTn id="100" dur="2000" fill="hold"/>
                                        <p:tgtEl>
                                          <p:spTgt spid="216"/>
                                        </p:tgtEl>
                                        <p:attrNameLst>
                                          <p:attrName>ppt_x</p:attrName>
                                          <p:attrName>ppt_y</p:attrName>
                                        </p:attrNameLst>
                                      </p:cBhvr>
                                      <p:rCtr x="-2839" y="-23"/>
                                    </p:animMotion>
                                  </p:childTnLst>
                                </p:cTn>
                              </p:par>
                            </p:childTnLst>
                          </p:cTn>
                        </p:par>
                        <p:par>
                          <p:cTn id="101" fill="hold">
                            <p:stCondLst>
                              <p:cond delay="2000"/>
                            </p:stCondLst>
                            <p:childTnLst>
                              <p:par>
                                <p:cTn id="102" presetID="10" presetClass="exit" presetSubtype="0" fill="hold" nodeType="afterEffect">
                                  <p:stCondLst>
                                    <p:cond delay="0"/>
                                  </p:stCondLst>
                                  <p:childTnLst>
                                    <p:animEffect transition="out" filter="fade">
                                      <p:cBhvr>
                                        <p:cTn id="103" dur="500"/>
                                        <p:tgtEl>
                                          <p:spTgt spid="221"/>
                                        </p:tgtEl>
                                      </p:cBhvr>
                                    </p:animEffect>
                                    <p:set>
                                      <p:cBhvr>
                                        <p:cTn id="104" dur="1" fill="hold">
                                          <p:stCondLst>
                                            <p:cond delay="499"/>
                                          </p:stCondLst>
                                        </p:cTn>
                                        <p:tgtEl>
                                          <p:spTgt spid="2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27"/>
                                        </p:tgtEl>
                                        <p:attrNameLst>
                                          <p:attrName>style.visibility</p:attrName>
                                        </p:attrNameLst>
                                      </p:cBhvr>
                                      <p:to>
                                        <p:strVal val="visible"/>
                                      </p:to>
                                    </p:set>
                                    <p:animEffect transition="in" filter="fade">
                                      <p:cBhvr>
                                        <p:cTn id="109" dur="500"/>
                                        <p:tgtEl>
                                          <p:spTgt spid="22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41"/>
                                        </p:tgtEl>
                                        <p:attrNameLst>
                                          <p:attrName>style.visibility</p:attrName>
                                        </p:attrNameLst>
                                      </p:cBhvr>
                                      <p:to>
                                        <p:strVal val="visible"/>
                                      </p:to>
                                    </p:set>
                                    <p:animEffect transition="in" filter="fade">
                                      <p:cBhvr>
                                        <p:cTn id="112" dur="500"/>
                                        <p:tgtEl>
                                          <p:spTgt spid="241"/>
                                        </p:tgtEl>
                                      </p:cBhvr>
                                    </p:animEffect>
                                  </p:childTnLst>
                                </p:cTn>
                              </p:par>
                            </p:childTnLst>
                          </p:cTn>
                        </p:par>
                      </p:childTnLst>
                    </p:cTn>
                  </p:par>
                  <p:par>
                    <p:cTn id="113" fill="hold">
                      <p:stCondLst>
                        <p:cond delay="indefinite"/>
                      </p:stCondLst>
                      <p:childTnLst>
                        <p:par>
                          <p:cTn id="114" fill="hold">
                            <p:stCondLst>
                              <p:cond delay="0"/>
                            </p:stCondLst>
                            <p:childTnLst>
                              <p:par>
                                <p:cTn id="115" presetID="0" presetClass="path" presetSubtype="0" accel="50000" decel="50000" fill="hold" grpId="1" nodeType="clickEffect">
                                  <p:stCondLst>
                                    <p:cond delay="0"/>
                                  </p:stCondLst>
                                  <p:childTnLst>
                                    <p:animMotion origin="layout" path="M 0.05729 0.00787 L 0.16107 0.00486 " pathEditMode="relative" rAng="0" ptsTypes="AA">
                                      <p:cBhvr>
                                        <p:cTn id="116" dur="2000" fill="hold"/>
                                        <p:tgtEl>
                                          <p:spTgt spid="207"/>
                                        </p:tgtEl>
                                        <p:attrNameLst>
                                          <p:attrName>ppt_x</p:attrName>
                                          <p:attrName>ppt_y</p:attrName>
                                        </p:attrNameLst>
                                      </p:cBhvr>
                                      <p:rCtr x="5182" y="-185"/>
                                    </p:animMotion>
                                  </p:childTnLst>
                                </p:cTn>
                              </p:par>
                              <p:par>
                                <p:cTn id="117" presetID="0" presetClass="path" presetSubtype="0" accel="50000" decel="50000" fill="hold" grpId="1" nodeType="withEffect">
                                  <p:stCondLst>
                                    <p:cond delay="0"/>
                                  </p:stCondLst>
                                  <p:childTnLst>
                                    <p:animMotion origin="layout" path="M 0.00013 -0.00069 L -0.10872 -0.00069 L -0.10872 -0.00741 " pathEditMode="relative" rAng="0" ptsTypes="AAA">
                                      <p:cBhvr>
                                        <p:cTn id="118" dur="2000" fill="hold"/>
                                        <p:tgtEl>
                                          <p:spTgt spid="217"/>
                                        </p:tgtEl>
                                        <p:attrNameLst>
                                          <p:attrName>ppt_x</p:attrName>
                                          <p:attrName>ppt_y</p:attrName>
                                        </p:attrNameLst>
                                      </p:cBhvr>
                                      <p:rCtr x="-5443" y="-347"/>
                                    </p:animMotion>
                                  </p:childTnLst>
                                </p:cTn>
                              </p:par>
                            </p:childTnLst>
                          </p:cTn>
                        </p:par>
                        <p:par>
                          <p:cTn id="119" fill="hold">
                            <p:stCondLst>
                              <p:cond delay="2000"/>
                            </p:stCondLst>
                            <p:childTnLst>
                              <p:par>
                                <p:cTn id="120" presetID="10" presetClass="exit" presetSubtype="0" fill="hold" nodeType="afterEffect">
                                  <p:stCondLst>
                                    <p:cond delay="0"/>
                                  </p:stCondLst>
                                  <p:childTnLst>
                                    <p:animEffect transition="out" filter="fade">
                                      <p:cBhvr>
                                        <p:cTn id="121" dur="500"/>
                                        <p:tgtEl>
                                          <p:spTgt spid="227"/>
                                        </p:tgtEl>
                                      </p:cBhvr>
                                    </p:animEffect>
                                    <p:set>
                                      <p:cBhvr>
                                        <p:cTn id="122" dur="1" fill="hold">
                                          <p:stCondLst>
                                            <p:cond delay="499"/>
                                          </p:stCondLst>
                                        </p:cTn>
                                        <p:tgtEl>
                                          <p:spTgt spid="22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241"/>
                                        </p:tgtEl>
                                      </p:cBhvr>
                                    </p:animEffect>
                                    <p:set>
                                      <p:cBhvr>
                                        <p:cTn id="127" dur="1" fill="hold">
                                          <p:stCondLst>
                                            <p:cond delay="499"/>
                                          </p:stCondLst>
                                        </p:cTn>
                                        <p:tgtEl>
                                          <p:spTgt spid="241"/>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242"/>
                                        </p:tgtEl>
                                        <p:attrNameLst>
                                          <p:attrName>style.visibility</p:attrName>
                                        </p:attrNameLst>
                                      </p:cBhvr>
                                      <p:to>
                                        <p:strVal val="visible"/>
                                      </p:to>
                                    </p:set>
                                    <p:animEffect transition="in" filter="fade">
                                      <p:cBhvr>
                                        <p:cTn id="130" dur="500"/>
                                        <p:tgtEl>
                                          <p:spTgt spid="242"/>
                                        </p:tgtEl>
                                      </p:cBhvr>
                                    </p:animEffect>
                                  </p:childTnLst>
                                </p:cTn>
                              </p:par>
                            </p:childTnLst>
                          </p:cTn>
                        </p:par>
                      </p:childTnLst>
                    </p:cTn>
                  </p:par>
                  <p:par>
                    <p:cTn id="131" fill="hold">
                      <p:stCondLst>
                        <p:cond delay="indefinite"/>
                      </p:stCondLst>
                      <p:childTnLst>
                        <p:par>
                          <p:cTn id="132" fill="hold">
                            <p:stCondLst>
                              <p:cond delay="0"/>
                            </p:stCondLst>
                            <p:childTnLst>
                              <p:par>
                                <p:cTn id="133" presetID="0" presetClass="path" presetSubtype="0" accel="50000" decel="50000" fill="hold" grpId="2" nodeType="clickEffect">
                                  <p:stCondLst>
                                    <p:cond delay="0"/>
                                  </p:stCondLst>
                                  <p:childTnLst>
                                    <p:animMotion origin="layout" path="M 0.15912 0.00439 L 0.18711 0.00439 L 0.18711 0.11412 L 0.18711 0.1162 " pathEditMode="relative" rAng="0" ptsTypes="AAAA">
                                      <p:cBhvr>
                                        <p:cTn id="134" dur="2000" fill="hold"/>
                                        <p:tgtEl>
                                          <p:spTgt spid="207"/>
                                        </p:tgtEl>
                                        <p:attrNameLst>
                                          <p:attrName>ppt_x</p:attrName>
                                          <p:attrName>ppt_y</p:attrName>
                                        </p:attrNameLst>
                                      </p:cBhvr>
                                      <p:rCtr x="1393" y="5579"/>
                                    </p:animMotion>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242"/>
                                        </p:tgtEl>
                                      </p:cBhvr>
                                    </p:animEffect>
                                    <p:set>
                                      <p:cBhvr>
                                        <p:cTn id="139" dur="1" fill="hold">
                                          <p:stCondLst>
                                            <p:cond delay="499"/>
                                          </p:stCondLst>
                                        </p:cTn>
                                        <p:tgtEl>
                                          <p:spTgt spid="24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grpId="3" nodeType="clickEffect">
                                  <p:stCondLst>
                                    <p:cond delay="0"/>
                                  </p:stCondLst>
                                  <p:childTnLst>
                                    <p:animMotion origin="layout" path="M 0.18711 0.11621 L 0.18711 0.2794 " pathEditMode="relative" rAng="0" ptsTypes="AA">
                                      <p:cBhvr>
                                        <p:cTn id="143" dur="2000" fill="hold"/>
                                        <p:tgtEl>
                                          <p:spTgt spid="207"/>
                                        </p:tgtEl>
                                        <p:attrNameLst>
                                          <p:attrName>ppt_x</p:attrName>
                                          <p:attrName>ppt_y</p:attrName>
                                        </p:attrNameLst>
                                      </p:cBhvr>
                                      <p:rCtr x="0" y="8148"/>
                                    </p:animMotion>
                                  </p:childTnLst>
                                </p:cTn>
                              </p:par>
                              <p:par>
                                <p:cTn id="144" presetID="10" presetClass="entr" presetSubtype="0" fill="hold" grpId="0" nodeType="withEffect">
                                  <p:stCondLst>
                                    <p:cond delay="0"/>
                                  </p:stCondLst>
                                  <p:childTnLst>
                                    <p:set>
                                      <p:cBhvr>
                                        <p:cTn id="145" dur="1" fill="hold">
                                          <p:stCondLst>
                                            <p:cond delay="0"/>
                                          </p:stCondLst>
                                        </p:cTn>
                                        <p:tgtEl>
                                          <p:spTgt spid="243"/>
                                        </p:tgtEl>
                                        <p:attrNameLst>
                                          <p:attrName>style.visibility</p:attrName>
                                        </p:attrNameLst>
                                      </p:cBhvr>
                                      <p:to>
                                        <p:strVal val="visible"/>
                                      </p:to>
                                    </p:set>
                                    <p:animEffect transition="in" filter="fade">
                                      <p:cBhvr>
                                        <p:cTn id="146" dur="500"/>
                                        <p:tgtEl>
                                          <p:spTgt spid="243"/>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243"/>
                                        </p:tgtEl>
                                      </p:cBhvr>
                                    </p:animEffect>
                                    <p:set>
                                      <p:cBhvr>
                                        <p:cTn id="151" dur="1" fill="hold">
                                          <p:stCondLst>
                                            <p:cond delay="499"/>
                                          </p:stCondLst>
                                        </p:cTn>
                                        <p:tgtEl>
                                          <p:spTgt spid="243"/>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233"/>
                                        </p:tgtEl>
                                        <p:attrNameLst>
                                          <p:attrName>style.visibility</p:attrName>
                                        </p:attrNameLst>
                                      </p:cBhvr>
                                      <p:to>
                                        <p:strVal val="visible"/>
                                      </p:to>
                                    </p:set>
                                    <p:animEffect transition="in" filter="fade">
                                      <p:cBhvr>
                                        <p:cTn id="156" dur="500"/>
                                        <p:tgtEl>
                                          <p:spTgt spid="23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44"/>
                                        </p:tgtEl>
                                        <p:attrNameLst>
                                          <p:attrName>style.visibility</p:attrName>
                                        </p:attrNameLst>
                                      </p:cBhvr>
                                      <p:to>
                                        <p:strVal val="visible"/>
                                      </p:to>
                                    </p:set>
                                    <p:animEffect transition="in" filter="fade">
                                      <p:cBhvr>
                                        <p:cTn id="159" dur="500"/>
                                        <p:tgtEl>
                                          <p:spTgt spid="244"/>
                                        </p:tgtEl>
                                      </p:cBhvr>
                                    </p:animEffect>
                                  </p:childTnLst>
                                </p:cTn>
                              </p:par>
                            </p:childTnLst>
                          </p:cTn>
                        </p:par>
                      </p:childTnLst>
                    </p:cTn>
                  </p:par>
                  <p:par>
                    <p:cTn id="160" fill="hold">
                      <p:stCondLst>
                        <p:cond delay="indefinite"/>
                      </p:stCondLst>
                      <p:childTnLst>
                        <p:par>
                          <p:cTn id="161" fill="hold">
                            <p:stCondLst>
                              <p:cond delay="0"/>
                            </p:stCondLst>
                            <p:childTnLst>
                              <p:par>
                                <p:cTn id="162" presetID="0" presetClass="path" presetSubtype="0" accel="50000" decel="50000" fill="hold" grpId="4" nodeType="clickEffect">
                                  <p:stCondLst>
                                    <p:cond delay="0"/>
                                  </p:stCondLst>
                                  <p:childTnLst>
                                    <p:animMotion origin="layout" path="M 0.18711 0.2794 L 0.18711 0.43287 " pathEditMode="relative" rAng="0" ptsTypes="AA">
                                      <p:cBhvr>
                                        <p:cTn id="163" dur="2000" fill="hold"/>
                                        <p:tgtEl>
                                          <p:spTgt spid="207"/>
                                        </p:tgtEl>
                                        <p:attrNameLst>
                                          <p:attrName>ppt_x</p:attrName>
                                          <p:attrName>ppt_y</p:attrName>
                                        </p:attrNameLst>
                                      </p:cBhvr>
                                      <p:rCtr x="0" y="7662"/>
                                    </p:animMotion>
                                  </p:childTnLst>
                                </p:cTn>
                              </p:par>
                              <p:par>
                                <p:cTn id="164" presetID="0" presetClass="path" presetSubtype="0" accel="50000" decel="50000" fill="hold" grpId="1" nodeType="withEffect">
                                  <p:stCondLst>
                                    <p:cond delay="0"/>
                                  </p:stCondLst>
                                  <p:childTnLst>
                                    <p:animMotion origin="layout" path="M -0.00052 4.44444E-6 L -0.00052 -0.1507 " pathEditMode="relative" rAng="0" ptsTypes="AA">
                                      <p:cBhvr>
                                        <p:cTn id="165" dur="2000" fill="hold"/>
                                        <p:tgtEl>
                                          <p:spTgt spid="218"/>
                                        </p:tgtEl>
                                        <p:attrNameLst>
                                          <p:attrName>ppt_x</p:attrName>
                                          <p:attrName>ppt_y</p:attrName>
                                        </p:attrNameLst>
                                      </p:cBhvr>
                                      <p:rCtr x="0" y="-7546"/>
                                    </p:animMotion>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33"/>
                                        </p:tgtEl>
                                      </p:cBhvr>
                                    </p:animEffect>
                                    <p:set>
                                      <p:cBhvr>
                                        <p:cTn id="170" dur="1" fill="hold">
                                          <p:stCondLst>
                                            <p:cond delay="499"/>
                                          </p:stCondLst>
                                        </p:cTn>
                                        <p:tgtEl>
                                          <p:spTgt spid="23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1" nodeType="clickEffect">
                                  <p:stCondLst>
                                    <p:cond delay="0"/>
                                  </p:stCondLst>
                                  <p:childTnLst>
                                    <p:animEffect transition="out" filter="fade">
                                      <p:cBhvr>
                                        <p:cTn id="174" dur="500"/>
                                        <p:tgtEl>
                                          <p:spTgt spid="244"/>
                                        </p:tgtEl>
                                      </p:cBhvr>
                                    </p:animEffect>
                                    <p:set>
                                      <p:cBhvr>
                                        <p:cTn id="175" dur="1" fill="hold">
                                          <p:stCondLst>
                                            <p:cond delay="499"/>
                                          </p:stCondLst>
                                        </p:cTn>
                                        <p:tgtEl>
                                          <p:spTgt spid="244"/>
                                        </p:tgtEl>
                                        <p:attrNameLst>
                                          <p:attrName>style.visibility</p:attrName>
                                        </p:attrNameLst>
                                      </p:cBhvr>
                                      <p:to>
                                        <p:strVal val="hidden"/>
                                      </p:to>
                                    </p:set>
                                  </p:childTnLst>
                                </p:cTn>
                              </p:par>
                              <p:par>
                                <p:cTn id="176" presetID="10" presetClass="entr" presetSubtype="0" fill="hold" grpId="0" nodeType="withEffect">
                                  <p:stCondLst>
                                    <p:cond delay="0"/>
                                  </p:stCondLst>
                                  <p:childTnLst>
                                    <p:set>
                                      <p:cBhvr>
                                        <p:cTn id="177" dur="1" fill="hold">
                                          <p:stCondLst>
                                            <p:cond delay="0"/>
                                          </p:stCondLst>
                                        </p:cTn>
                                        <p:tgtEl>
                                          <p:spTgt spid="245"/>
                                        </p:tgtEl>
                                        <p:attrNameLst>
                                          <p:attrName>style.visibility</p:attrName>
                                        </p:attrNameLst>
                                      </p:cBhvr>
                                      <p:to>
                                        <p:strVal val="visible"/>
                                      </p:to>
                                    </p:set>
                                    <p:animEffect transition="in" filter="fade">
                                      <p:cBhvr>
                                        <p:cTn id="178" dur="500"/>
                                        <p:tgtEl>
                                          <p:spTgt spid="245"/>
                                        </p:tgtEl>
                                      </p:cBhvr>
                                    </p:animEffect>
                                  </p:childTnLst>
                                </p:cTn>
                              </p:par>
                            </p:childTnLst>
                          </p:cTn>
                        </p:par>
                      </p:childTnLst>
                    </p:cTn>
                  </p:par>
                  <p:par>
                    <p:cTn id="179" fill="hold">
                      <p:stCondLst>
                        <p:cond delay="indefinite"/>
                      </p:stCondLst>
                      <p:childTnLst>
                        <p:par>
                          <p:cTn id="180" fill="hold">
                            <p:stCondLst>
                              <p:cond delay="0"/>
                            </p:stCondLst>
                            <p:childTnLst>
                              <p:par>
                                <p:cTn id="181" presetID="0" presetClass="path" presetSubtype="0" accel="50000" decel="50000" fill="hold" grpId="5" nodeType="clickEffect">
                                  <p:stCondLst>
                                    <p:cond delay="0"/>
                                  </p:stCondLst>
                                  <p:childTnLst>
                                    <p:animMotion origin="layout" path="M 0.18711 0.43287 L 0.18711 0.46736 L 0.26146 0.46736 L 0.26146 0.47176 " pathEditMode="relative" rAng="0" ptsTypes="AAAA">
                                      <p:cBhvr>
                                        <p:cTn id="182" dur="2000" fill="hold"/>
                                        <p:tgtEl>
                                          <p:spTgt spid="207"/>
                                        </p:tgtEl>
                                        <p:attrNameLst>
                                          <p:attrName>ppt_x</p:attrName>
                                          <p:attrName>ppt_y</p:attrName>
                                        </p:attrNameLst>
                                      </p:cBhvr>
                                      <p:rCtr x="3711" y="1944"/>
                                    </p:animMotion>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245"/>
                                        </p:tgtEl>
                                      </p:cBhvr>
                                    </p:animEffect>
                                    <p:set>
                                      <p:cBhvr>
                                        <p:cTn id="187" dur="1" fill="hold">
                                          <p:stCondLst>
                                            <p:cond delay="499"/>
                                          </p:stCondLst>
                                        </p:cTn>
                                        <p:tgtEl>
                                          <p:spTgt spid="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p:bldP spid="207" grpId="1" animBg="1"/>
      <p:bldP spid="207" grpId="2" animBg="1"/>
      <p:bldP spid="207" grpId="3" animBg="1"/>
      <p:bldP spid="207" grpId="4" animBg="1"/>
      <p:bldP spid="207" grpId="5" animBg="1"/>
      <p:bldP spid="208" grpId="0" animBg="1"/>
      <p:bldP spid="208" grpId="1" animBg="1"/>
      <p:bldP spid="215" grpId="0" animBg="1"/>
      <p:bldP spid="215" grpId="1" animBg="1"/>
      <p:bldP spid="216" grpId="0" animBg="1"/>
      <p:bldP spid="216" grpId="1" animBg="1"/>
      <p:bldP spid="217" grpId="0" animBg="1"/>
      <p:bldP spid="217" grpId="1" animBg="1"/>
      <p:bldP spid="218" grpId="0" animBg="1"/>
      <p:bldP spid="218" grpId="1" animBg="1"/>
      <p:bldP spid="219" grpId="0" animBg="1"/>
      <p:bldP spid="219" grpId="1" animBg="1"/>
      <p:bldP spid="220" grpId="0" animBg="1"/>
      <p:bldP spid="220" grpId="1" animBg="1"/>
      <p:bldP spid="239" grpId="0"/>
      <p:bldP spid="240" grpId="0"/>
      <p:bldP spid="240" grpId="1"/>
      <p:bldP spid="241" grpId="0"/>
      <p:bldP spid="241" grpId="1"/>
      <p:bldP spid="242" grpId="0"/>
      <p:bldP spid="242" grpId="1"/>
      <p:bldP spid="243" grpId="0"/>
      <p:bldP spid="243" grpId="1"/>
      <p:bldP spid="244" grpId="0"/>
      <p:bldP spid="244" grpId="1"/>
      <p:bldP spid="245" grpId="0"/>
      <p:bldP spid="245"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0CA2-7B42-41D0-9A59-76E04E2CED22}"/>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BED090D-146A-4FB2-A6F9-AD9F21C2035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878EC65-1B34-4732-A783-ECD4D51E096B}"/>
              </a:ext>
            </a:extLst>
          </p:cNvPr>
          <p:cNvSpPr>
            <a:spLocks noGrp="1"/>
          </p:cNvSpPr>
          <p:nvPr>
            <p:ph type="sldNum" sz="quarter" idx="12"/>
          </p:nvPr>
        </p:nvSpPr>
        <p:spPr/>
        <p:txBody>
          <a:bodyPr/>
          <a:lstStyle/>
          <a:p>
            <a:fld id="{0D1D0697-F66A-EE4C-B4D3-9802540BCCA0}" type="slidenum">
              <a:rPr lang="en-US" smtClean="0"/>
              <a:t>125</a:t>
            </a:fld>
            <a:endParaRPr lang="en-US"/>
          </a:p>
        </p:txBody>
      </p:sp>
      <p:sp>
        <p:nvSpPr>
          <p:cNvPr id="5" name="Footer Placeholder 4">
            <a:extLst>
              <a:ext uri="{FF2B5EF4-FFF2-40B4-BE49-F238E27FC236}">
                <a16:creationId xmlns:a16="http://schemas.microsoft.com/office/drawing/2014/main" id="{32E037D9-52A0-44DE-94F4-A1E93B16121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Tree>
    <p:extLst>
      <p:ext uri="{BB962C8B-B14F-4D97-AF65-F5344CB8AC3E}">
        <p14:creationId xmlns:p14="http://schemas.microsoft.com/office/powerpoint/2010/main" val="124616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130A-936E-C04D-9F17-7710F04302D8}"/>
              </a:ext>
            </a:extLst>
          </p:cNvPr>
          <p:cNvSpPr>
            <a:spLocks noGrp="1"/>
          </p:cNvSpPr>
          <p:nvPr>
            <p:ph type="title"/>
          </p:nvPr>
        </p:nvSpPr>
        <p:spPr/>
        <p:txBody>
          <a:bodyPr/>
          <a:lstStyle/>
          <a:p>
            <a:r>
              <a:rPr lang="en-US" dirty="0"/>
              <a:t>Challenge II: Protocol Deadlock</a:t>
            </a:r>
          </a:p>
        </p:txBody>
      </p:sp>
      <p:sp>
        <p:nvSpPr>
          <p:cNvPr id="4" name="Footer Placeholder 3">
            <a:extLst>
              <a:ext uri="{FF2B5EF4-FFF2-40B4-BE49-F238E27FC236}">
                <a16:creationId xmlns:a16="http://schemas.microsoft.com/office/drawing/2014/main" id="{DE864121-1A09-AC45-92AA-E85BAB60D3E9}"/>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9333B38C-7A4F-9F49-8226-8E8EF0834DE8}"/>
              </a:ext>
            </a:extLst>
          </p:cNvPr>
          <p:cNvSpPr>
            <a:spLocks noGrp="1"/>
          </p:cNvSpPr>
          <p:nvPr>
            <p:ph type="sldNum" sz="quarter" idx="12"/>
          </p:nvPr>
        </p:nvSpPr>
        <p:spPr/>
        <p:txBody>
          <a:bodyPr/>
          <a:lstStyle/>
          <a:p>
            <a:fld id="{0D1D0697-F66A-EE4C-B4D3-9802540BCCA0}" type="slidenum">
              <a:rPr lang="en-US" smtClean="0"/>
              <a:t>13</a:t>
            </a:fld>
            <a:endParaRPr lang="en-US"/>
          </a:p>
        </p:txBody>
      </p:sp>
      <p:sp>
        <p:nvSpPr>
          <p:cNvPr id="7" name="Cloud 6">
            <a:extLst>
              <a:ext uri="{FF2B5EF4-FFF2-40B4-BE49-F238E27FC236}">
                <a16:creationId xmlns:a16="http://schemas.microsoft.com/office/drawing/2014/main" id="{491B8528-47DF-B641-BE4A-7E499C120EB6}"/>
              </a:ext>
            </a:extLst>
          </p:cNvPr>
          <p:cNvSpPr/>
          <p:nvPr/>
        </p:nvSpPr>
        <p:spPr>
          <a:xfrm>
            <a:off x="1091826" y="2240459"/>
            <a:ext cx="3403244" cy="1942742"/>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Interconnection Network</a:t>
            </a:r>
          </a:p>
        </p:txBody>
      </p:sp>
      <p:sp>
        <p:nvSpPr>
          <p:cNvPr id="9" name="Rectangle 8">
            <a:extLst>
              <a:ext uri="{FF2B5EF4-FFF2-40B4-BE49-F238E27FC236}">
                <a16:creationId xmlns:a16="http://schemas.microsoft.com/office/drawing/2014/main" id="{5EAEEA00-10B4-9443-AE0A-CFF9AC50525D}"/>
              </a:ext>
            </a:extLst>
          </p:cNvPr>
          <p:cNvSpPr/>
          <p:nvPr/>
        </p:nvSpPr>
        <p:spPr>
          <a:xfrm>
            <a:off x="1204360"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89C06E-E89E-6D44-916D-C0CAC1B8DDB7}"/>
              </a:ext>
            </a:extLst>
          </p:cNvPr>
          <p:cNvSpPr/>
          <p:nvPr/>
        </p:nvSpPr>
        <p:spPr>
          <a:xfrm>
            <a:off x="2124404"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76651C-CA0B-9D40-8CE9-3C976DE7B143}"/>
              </a:ext>
            </a:extLst>
          </p:cNvPr>
          <p:cNvSpPr/>
          <p:nvPr/>
        </p:nvSpPr>
        <p:spPr>
          <a:xfrm>
            <a:off x="3044448"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F1B53-61AB-C349-A4CF-113445AABD2F}"/>
              </a:ext>
            </a:extLst>
          </p:cNvPr>
          <p:cNvSpPr/>
          <p:nvPr/>
        </p:nvSpPr>
        <p:spPr>
          <a:xfrm>
            <a:off x="3964492" y="1272964"/>
            <a:ext cx="530578" cy="53057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D7BEA3-F8B7-E249-9F82-37F8843951D3}"/>
              </a:ext>
            </a:extLst>
          </p:cNvPr>
          <p:cNvSpPr/>
          <p:nvPr/>
        </p:nvSpPr>
        <p:spPr>
          <a:xfrm>
            <a:off x="1593826"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D48DF3-68DF-4A42-8931-254C04996B4E}"/>
              </a:ext>
            </a:extLst>
          </p:cNvPr>
          <p:cNvSpPr/>
          <p:nvPr/>
        </p:nvSpPr>
        <p:spPr>
          <a:xfrm>
            <a:off x="2513870"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806F4F-96F7-E149-9E5C-E0B54185021F}"/>
              </a:ext>
            </a:extLst>
          </p:cNvPr>
          <p:cNvSpPr/>
          <p:nvPr/>
        </p:nvSpPr>
        <p:spPr>
          <a:xfrm>
            <a:off x="3433914" y="4811015"/>
            <a:ext cx="530578" cy="5305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Brace 15">
            <a:extLst>
              <a:ext uri="{FF2B5EF4-FFF2-40B4-BE49-F238E27FC236}">
                <a16:creationId xmlns:a16="http://schemas.microsoft.com/office/drawing/2014/main" id="{EF478745-4A49-A549-BA59-4E42B58C2184}"/>
              </a:ext>
            </a:extLst>
          </p:cNvPr>
          <p:cNvSpPr/>
          <p:nvPr/>
        </p:nvSpPr>
        <p:spPr>
          <a:xfrm>
            <a:off x="6575563" y="1441055"/>
            <a:ext cx="697055"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18EF9614-1A69-A24A-893F-B7CF48D95288}"/>
              </a:ext>
            </a:extLst>
          </p:cNvPr>
          <p:cNvSpPr/>
          <p:nvPr/>
        </p:nvSpPr>
        <p:spPr>
          <a:xfrm>
            <a:off x="7390953" y="2194767"/>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51A7E56-950B-E04F-BF85-286B32C2080D}"/>
              </a:ext>
            </a:extLst>
          </p:cNvPr>
          <p:cNvCxnSpPr>
            <a:cxnSpLocks/>
          </p:cNvCxnSpPr>
          <p:nvPr/>
        </p:nvCxnSpPr>
        <p:spPr>
          <a:xfrm>
            <a:off x="7390953" y="231874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4F23FB-5B05-4347-8990-DC7A8119D1DB}"/>
              </a:ext>
            </a:extLst>
          </p:cNvPr>
          <p:cNvCxnSpPr>
            <a:cxnSpLocks/>
          </p:cNvCxnSpPr>
          <p:nvPr/>
        </p:nvCxnSpPr>
        <p:spPr>
          <a:xfrm>
            <a:off x="7390953" y="243011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DA9F2A-AD90-9342-8F0C-D427D043E3C1}"/>
              </a:ext>
            </a:extLst>
          </p:cNvPr>
          <p:cNvCxnSpPr>
            <a:cxnSpLocks/>
          </p:cNvCxnSpPr>
          <p:nvPr/>
        </p:nvCxnSpPr>
        <p:spPr>
          <a:xfrm>
            <a:off x="7390953" y="254147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E70910-1DB3-D541-AA68-2248E0DBDD88}"/>
              </a:ext>
            </a:extLst>
          </p:cNvPr>
          <p:cNvCxnSpPr>
            <a:cxnSpLocks/>
          </p:cNvCxnSpPr>
          <p:nvPr/>
        </p:nvCxnSpPr>
        <p:spPr>
          <a:xfrm>
            <a:off x="7390953" y="265871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0D7739-AA41-6E46-8A65-537FF3D37342}"/>
              </a:ext>
            </a:extLst>
          </p:cNvPr>
          <p:cNvCxnSpPr>
            <a:cxnSpLocks/>
          </p:cNvCxnSpPr>
          <p:nvPr/>
        </p:nvCxnSpPr>
        <p:spPr>
          <a:xfrm>
            <a:off x="7390953" y="276579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2F3D78-5FF8-554E-9A38-BEDEC5A2B3EE}"/>
              </a:ext>
            </a:extLst>
          </p:cNvPr>
          <p:cNvCxnSpPr>
            <a:cxnSpLocks/>
          </p:cNvCxnSpPr>
          <p:nvPr/>
        </p:nvCxnSpPr>
        <p:spPr>
          <a:xfrm>
            <a:off x="7390953" y="287716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FEACB7-A588-9E44-85C7-81A7F439ABB2}"/>
              </a:ext>
            </a:extLst>
          </p:cNvPr>
          <p:cNvCxnSpPr>
            <a:cxnSpLocks/>
          </p:cNvCxnSpPr>
          <p:nvPr/>
        </p:nvCxnSpPr>
        <p:spPr>
          <a:xfrm>
            <a:off x="7390953" y="298853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1E159F-994E-5C4D-A7B7-D22459816316}"/>
              </a:ext>
            </a:extLst>
          </p:cNvPr>
          <p:cNvCxnSpPr>
            <a:cxnSpLocks/>
          </p:cNvCxnSpPr>
          <p:nvPr/>
        </p:nvCxnSpPr>
        <p:spPr>
          <a:xfrm>
            <a:off x="7390953" y="309403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95DEA8-C307-2342-94B9-31A5E59587F8}"/>
              </a:ext>
            </a:extLst>
          </p:cNvPr>
          <p:cNvCxnSpPr>
            <a:cxnSpLocks/>
          </p:cNvCxnSpPr>
          <p:nvPr/>
        </p:nvCxnSpPr>
        <p:spPr>
          <a:xfrm>
            <a:off x="7390953" y="320231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878841-DCC6-C340-94D3-92319F4728C4}"/>
              </a:ext>
            </a:extLst>
          </p:cNvPr>
          <p:cNvCxnSpPr>
            <a:cxnSpLocks/>
          </p:cNvCxnSpPr>
          <p:nvPr/>
        </p:nvCxnSpPr>
        <p:spPr>
          <a:xfrm>
            <a:off x="7390953" y="330195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1254B294-806E-8845-91FD-C1F34BB84A7A}"/>
              </a:ext>
            </a:extLst>
          </p:cNvPr>
          <p:cNvSpPr/>
          <p:nvPr/>
        </p:nvSpPr>
        <p:spPr>
          <a:xfrm>
            <a:off x="9089051" y="3044734"/>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9B045A1E-4285-7946-A416-DABFDCE3182E}"/>
              </a:ext>
            </a:extLst>
          </p:cNvPr>
          <p:cNvCxnSpPr>
            <a:cxnSpLocks/>
          </p:cNvCxnSpPr>
          <p:nvPr/>
        </p:nvCxnSpPr>
        <p:spPr>
          <a:xfrm>
            <a:off x="9089051" y="316870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941C4F-29D2-2E4F-A50D-D31C8AEFDC08}"/>
              </a:ext>
            </a:extLst>
          </p:cNvPr>
          <p:cNvCxnSpPr>
            <a:cxnSpLocks/>
          </p:cNvCxnSpPr>
          <p:nvPr/>
        </p:nvCxnSpPr>
        <p:spPr>
          <a:xfrm>
            <a:off x="9089051" y="328007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B8B545-89E9-6B44-8A01-4C0BDC214229}"/>
              </a:ext>
            </a:extLst>
          </p:cNvPr>
          <p:cNvCxnSpPr>
            <a:cxnSpLocks/>
          </p:cNvCxnSpPr>
          <p:nvPr/>
        </p:nvCxnSpPr>
        <p:spPr>
          <a:xfrm>
            <a:off x="9089051" y="3391446"/>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7D0A59-31D1-5C4B-B8C4-74D0DBF3A9DD}"/>
              </a:ext>
            </a:extLst>
          </p:cNvPr>
          <p:cNvCxnSpPr>
            <a:cxnSpLocks/>
          </p:cNvCxnSpPr>
          <p:nvPr/>
        </p:nvCxnSpPr>
        <p:spPr>
          <a:xfrm>
            <a:off x="9089051" y="350867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C3A6F9-F301-2E4F-BED1-3C4FE8E9F734}"/>
              </a:ext>
            </a:extLst>
          </p:cNvPr>
          <p:cNvCxnSpPr>
            <a:cxnSpLocks/>
          </p:cNvCxnSpPr>
          <p:nvPr/>
        </p:nvCxnSpPr>
        <p:spPr>
          <a:xfrm>
            <a:off x="9089051" y="361575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9730A-C989-864A-896E-FC806D87188E}"/>
              </a:ext>
            </a:extLst>
          </p:cNvPr>
          <p:cNvCxnSpPr>
            <a:cxnSpLocks/>
          </p:cNvCxnSpPr>
          <p:nvPr/>
        </p:nvCxnSpPr>
        <p:spPr>
          <a:xfrm>
            <a:off x="9089051" y="372712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E85D694-4755-274F-85EC-88BC329A02F6}"/>
              </a:ext>
            </a:extLst>
          </p:cNvPr>
          <p:cNvCxnSpPr>
            <a:cxnSpLocks/>
          </p:cNvCxnSpPr>
          <p:nvPr/>
        </p:nvCxnSpPr>
        <p:spPr>
          <a:xfrm>
            <a:off x="9089051" y="3838497"/>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185FB26-19F7-CA4F-853A-411C0CC065EE}"/>
              </a:ext>
            </a:extLst>
          </p:cNvPr>
          <p:cNvCxnSpPr>
            <a:cxnSpLocks/>
          </p:cNvCxnSpPr>
          <p:nvPr/>
        </p:nvCxnSpPr>
        <p:spPr>
          <a:xfrm>
            <a:off x="9089051" y="3944005"/>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0181E0-4C77-0349-A214-5683E425A432}"/>
              </a:ext>
            </a:extLst>
          </p:cNvPr>
          <p:cNvCxnSpPr>
            <a:cxnSpLocks/>
          </p:cNvCxnSpPr>
          <p:nvPr/>
        </p:nvCxnSpPr>
        <p:spPr>
          <a:xfrm>
            <a:off x="9089051" y="405227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51E5C17-618C-4941-9EF5-C05FE8466630}"/>
              </a:ext>
            </a:extLst>
          </p:cNvPr>
          <p:cNvCxnSpPr>
            <a:cxnSpLocks/>
          </p:cNvCxnSpPr>
          <p:nvPr/>
        </p:nvCxnSpPr>
        <p:spPr>
          <a:xfrm>
            <a:off x="9089051" y="4151924"/>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5" name="Up Arrow 74">
            <a:extLst>
              <a:ext uri="{FF2B5EF4-FFF2-40B4-BE49-F238E27FC236}">
                <a16:creationId xmlns:a16="http://schemas.microsoft.com/office/drawing/2014/main" id="{CCFCDECE-5831-D048-A962-6A9C7FB04E10}"/>
              </a:ext>
            </a:extLst>
          </p:cNvPr>
          <p:cNvSpPr/>
          <p:nvPr/>
        </p:nvSpPr>
        <p:spPr>
          <a:xfrm rot="10800000">
            <a:off x="7508779" y="3504505"/>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Up Arrow 75">
            <a:extLst>
              <a:ext uri="{FF2B5EF4-FFF2-40B4-BE49-F238E27FC236}">
                <a16:creationId xmlns:a16="http://schemas.microsoft.com/office/drawing/2014/main" id="{87A34F30-DA93-5148-8036-8DA4D407B455}"/>
              </a:ext>
            </a:extLst>
          </p:cNvPr>
          <p:cNvSpPr/>
          <p:nvPr/>
        </p:nvSpPr>
        <p:spPr>
          <a:xfrm rot="10800000">
            <a:off x="7508430" y="1594922"/>
            <a:ext cx="279861"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76">
            <a:extLst>
              <a:ext uri="{FF2B5EF4-FFF2-40B4-BE49-F238E27FC236}">
                <a16:creationId xmlns:a16="http://schemas.microsoft.com/office/drawing/2014/main" id="{CEBE7CF6-6E1B-174A-84D4-C724C3713CB5}"/>
              </a:ext>
            </a:extLst>
          </p:cNvPr>
          <p:cNvSpPr/>
          <p:nvPr/>
        </p:nvSpPr>
        <p:spPr>
          <a:xfrm>
            <a:off x="9226977" y="4319189"/>
            <a:ext cx="276380" cy="57696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Up Arrow 78">
            <a:extLst>
              <a:ext uri="{FF2B5EF4-FFF2-40B4-BE49-F238E27FC236}">
                <a16:creationId xmlns:a16="http://schemas.microsoft.com/office/drawing/2014/main" id="{A043AFF9-2D81-C947-B2E9-5400DF3BBE93}"/>
              </a:ext>
            </a:extLst>
          </p:cNvPr>
          <p:cNvSpPr/>
          <p:nvPr/>
        </p:nvSpPr>
        <p:spPr>
          <a:xfrm>
            <a:off x="9180252" y="1644237"/>
            <a:ext cx="279862" cy="1331090"/>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Left Brace 83">
            <a:extLst>
              <a:ext uri="{FF2B5EF4-FFF2-40B4-BE49-F238E27FC236}">
                <a16:creationId xmlns:a16="http://schemas.microsoft.com/office/drawing/2014/main" id="{54E942BF-05B3-7943-A07A-F4306663BF5F}"/>
              </a:ext>
            </a:extLst>
          </p:cNvPr>
          <p:cNvSpPr/>
          <p:nvPr/>
        </p:nvSpPr>
        <p:spPr>
          <a:xfrm flipH="1">
            <a:off x="9928537" y="1417031"/>
            <a:ext cx="689236"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Up Arrow 104">
            <a:extLst>
              <a:ext uri="{FF2B5EF4-FFF2-40B4-BE49-F238E27FC236}">
                <a16:creationId xmlns:a16="http://schemas.microsoft.com/office/drawing/2014/main" id="{D9C81E33-92AD-F148-9763-9F12F5C7F902}"/>
              </a:ext>
            </a:extLst>
          </p:cNvPr>
          <p:cNvSpPr/>
          <p:nvPr/>
        </p:nvSpPr>
        <p:spPr>
          <a:xfrm rot="9143330">
            <a:off x="1479964" y="1838747"/>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Up Arrow 105">
            <a:extLst>
              <a:ext uri="{FF2B5EF4-FFF2-40B4-BE49-F238E27FC236}">
                <a16:creationId xmlns:a16="http://schemas.microsoft.com/office/drawing/2014/main" id="{148B8F50-D407-3248-88C5-DB13083CC7E4}"/>
              </a:ext>
            </a:extLst>
          </p:cNvPr>
          <p:cNvSpPr/>
          <p:nvPr/>
        </p:nvSpPr>
        <p:spPr>
          <a:xfrm rot="9800472">
            <a:off x="2329828" y="1856954"/>
            <a:ext cx="223727" cy="39823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Up Arrow 106">
            <a:extLst>
              <a:ext uri="{FF2B5EF4-FFF2-40B4-BE49-F238E27FC236}">
                <a16:creationId xmlns:a16="http://schemas.microsoft.com/office/drawing/2014/main" id="{127C584A-4A33-1E40-91D3-6DD5E56203F7}"/>
              </a:ext>
            </a:extLst>
          </p:cNvPr>
          <p:cNvSpPr/>
          <p:nvPr/>
        </p:nvSpPr>
        <p:spPr>
          <a:xfrm rot="11311262">
            <a:off x="3158160" y="1821523"/>
            <a:ext cx="241654" cy="42854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Up Arrow 107">
            <a:extLst>
              <a:ext uri="{FF2B5EF4-FFF2-40B4-BE49-F238E27FC236}">
                <a16:creationId xmlns:a16="http://schemas.microsoft.com/office/drawing/2014/main" id="{5C3177C8-FF9B-C844-8F11-EBBC48C16610}"/>
              </a:ext>
            </a:extLst>
          </p:cNvPr>
          <p:cNvSpPr/>
          <p:nvPr/>
        </p:nvSpPr>
        <p:spPr>
          <a:xfrm rot="11885641">
            <a:off x="4062376" y="1838529"/>
            <a:ext cx="232338" cy="587531"/>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Up Arrow 108">
            <a:extLst>
              <a:ext uri="{FF2B5EF4-FFF2-40B4-BE49-F238E27FC236}">
                <a16:creationId xmlns:a16="http://schemas.microsoft.com/office/drawing/2014/main" id="{69C83997-9003-9A45-9E40-34E042AA7140}"/>
              </a:ext>
            </a:extLst>
          </p:cNvPr>
          <p:cNvSpPr/>
          <p:nvPr/>
        </p:nvSpPr>
        <p:spPr>
          <a:xfrm rot="11657101">
            <a:off x="1807380" y="4173449"/>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Up Arrow 109">
            <a:extLst>
              <a:ext uri="{FF2B5EF4-FFF2-40B4-BE49-F238E27FC236}">
                <a16:creationId xmlns:a16="http://schemas.microsoft.com/office/drawing/2014/main" id="{920ED008-0D07-6F4D-BC00-A2AB8F3DA5CC}"/>
              </a:ext>
            </a:extLst>
          </p:cNvPr>
          <p:cNvSpPr/>
          <p:nvPr/>
        </p:nvSpPr>
        <p:spPr>
          <a:xfrm rot="10800000">
            <a:off x="2656060" y="4218497"/>
            <a:ext cx="251866"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Up Arrow 110">
            <a:extLst>
              <a:ext uri="{FF2B5EF4-FFF2-40B4-BE49-F238E27FC236}">
                <a16:creationId xmlns:a16="http://schemas.microsoft.com/office/drawing/2014/main" id="{D045B4D3-DA5B-AD45-B123-F1B79B4D32A9}"/>
              </a:ext>
            </a:extLst>
          </p:cNvPr>
          <p:cNvSpPr/>
          <p:nvPr/>
        </p:nvSpPr>
        <p:spPr>
          <a:xfrm rot="9879164">
            <a:off x="3470999" y="4048123"/>
            <a:ext cx="261181" cy="66769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7216742-A9A4-2247-B7EA-3D3E124388D6}"/>
              </a:ext>
            </a:extLst>
          </p:cNvPr>
          <p:cNvSpPr/>
          <p:nvPr/>
        </p:nvSpPr>
        <p:spPr>
          <a:xfrm>
            <a:off x="159710" y="5533575"/>
            <a:ext cx="11198726" cy="892552"/>
          </a:xfrm>
          <a:prstGeom prst="rect">
            <a:avLst/>
          </a:prstGeom>
          <a:noFill/>
        </p:spPr>
        <p:txBody>
          <a:bodyPr wrap="square" lIns="91440" tIns="45720" rIns="91440" bIns="45720">
            <a:spAutoFit/>
          </a:bodyPr>
          <a:lstStyle/>
          <a:p>
            <a:pPr algn="ctr"/>
            <a:r>
              <a:rPr lang="en-US" sz="2600" b="0" cap="none" spc="0" dirty="0">
                <a:ln w="0"/>
                <a:solidFill>
                  <a:schemeClr val="tx1"/>
                </a:solidFill>
                <a:effectLst>
                  <a:outerShdw blurRad="38100" dist="19050" dir="2700000" algn="tl" rotWithShape="0">
                    <a:schemeClr val="dk1">
                      <a:alpha val="40000"/>
                    </a:schemeClr>
                  </a:outerShdw>
                </a:effectLst>
              </a:rPr>
              <a:t>Interconnection Network can be visualized as queues of buffers transporting packets</a:t>
            </a:r>
          </a:p>
        </p:txBody>
      </p:sp>
      <p:sp>
        <p:nvSpPr>
          <p:cNvPr id="95" name="TextBox 94">
            <a:extLst>
              <a:ext uri="{FF2B5EF4-FFF2-40B4-BE49-F238E27FC236}">
                <a16:creationId xmlns:a16="http://schemas.microsoft.com/office/drawing/2014/main" id="{80DBF5EB-285E-CC45-B284-FC796E401A31}"/>
              </a:ext>
            </a:extLst>
          </p:cNvPr>
          <p:cNvSpPr txBox="1"/>
          <p:nvPr/>
        </p:nvSpPr>
        <p:spPr>
          <a:xfrm>
            <a:off x="7069843" y="4901214"/>
            <a:ext cx="1272845" cy="646331"/>
          </a:xfrm>
          <a:prstGeom prst="rect">
            <a:avLst/>
          </a:prstGeom>
          <a:noFill/>
        </p:spPr>
        <p:txBody>
          <a:bodyPr wrap="square" rtlCol="0">
            <a:spAutoFit/>
          </a:bodyPr>
          <a:lstStyle/>
          <a:p>
            <a:pPr algn="ctr"/>
            <a:r>
              <a:rPr lang="en-US" dirty="0"/>
              <a:t>Incoming Queue</a:t>
            </a:r>
          </a:p>
        </p:txBody>
      </p:sp>
      <p:pic>
        <p:nvPicPr>
          <p:cNvPr id="96" name="Picture 95" descr="A picture containing light&#10;&#10;Description automatically generated">
            <a:extLst>
              <a:ext uri="{FF2B5EF4-FFF2-40B4-BE49-F238E27FC236}">
                <a16:creationId xmlns:a16="http://schemas.microsoft.com/office/drawing/2014/main" id="{058AEE46-6230-644F-BB07-798B7DF3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110" y="2921751"/>
            <a:ext cx="753282" cy="596477"/>
          </a:xfrm>
          <a:prstGeom prst="rect">
            <a:avLst/>
          </a:prstGeom>
        </p:spPr>
      </p:pic>
      <p:sp>
        <p:nvSpPr>
          <p:cNvPr id="97" name="TextBox 96">
            <a:extLst>
              <a:ext uri="{FF2B5EF4-FFF2-40B4-BE49-F238E27FC236}">
                <a16:creationId xmlns:a16="http://schemas.microsoft.com/office/drawing/2014/main" id="{424497BB-6AAA-504A-B733-EB436DDE5323}"/>
              </a:ext>
            </a:extLst>
          </p:cNvPr>
          <p:cNvSpPr txBox="1"/>
          <p:nvPr/>
        </p:nvSpPr>
        <p:spPr>
          <a:xfrm>
            <a:off x="8776213" y="4887244"/>
            <a:ext cx="1272845" cy="646331"/>
          </a:xfrm>
          <a:prstGeom prst="rect">
            <a:avLst/>
          </a:prstGeom>
          <a:noFill/>
        </p:spPr>
        <p:txBody>
          <a:bodyPr wrap="square" rtlCol="0">
            <a:spAutoFit/>
          </a:bodyPr>
          <a:lstStyle/>
          <a:p>
            <a:pPr algn="ctr"/>
            <a:r>
              <a:rPr lang="en-US" dirty="0"/>
              <a:t>Outgoing Queue</a:t>
            </a:r>
          </a:p>
        </p:txBody>
      </p:sp>
      <p:sp>
        <p:nvSpPr>
          <p:cNvPr id="98" name="TextBox 97">
            <a:extLst>
              <a:ext uri="{FF2B5EF4-FFF2-40B4-BE49-F238E27FC236}">
                <a16:creationId xmlns:a16="http://schemas.microsoft.com/office/drawing/2014/main" id="{671986B9-E2B2-7E4D-9425-30EA04DADB98}"/>
              </a:ext>
            </a:extLst>
          </p:cNvPr>
          <p:cNvSpPr txBox="1"/>
          <p:nvPr/>
        </p:nvSpPr>
        <p:spPr>
          <a:xfrm>
            <a:off x="10273155" y="3019242"/>
            <a:ext cx="2091998" cy="707886"/>
          </a:xfrm>
          <a:prstGeom prst="rect">
            <a:avLst/>
          </a:prstGeom>
          <a:noFill/>
        </p:spPr>
        <p:txBody>
          <a:bodyPr wrap="square" rtlCol="0">
            <a:spAutoFit/>
          </a:bodyPr>
          <a:lstStyle/>
          <a:p>
            <a:pPr algn="ctr"/>
            <a:r>
              <a:rPr lang="en-US" sz="2000" dirty="0"/>
              <a:t>Finite Network Buffers</a:t>
            </a:r>
          </a:p>
        </p:txBody>
      </p:sp>
    </p:spTree>
    <p:extLst>
      <p:ext uri="{BB962C8B-B14F-4D97-AF65-F5344CB8AC3E}">
        <p14:creationId xmlns:p14="http://schemas.microsoft.com/office/powerpoint/2010/main" val="1891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P spid="63" grpId="0" animBg="1"/>
      <p:bldP spid="75" grpId="0" animBg="1"/>
      <p:bldP spid="76" grpId="0" animBg="1"/>
      <p:bldP spid="77" grpId="0" animBg="1"/>
      <p:bldP spid="79" grpId="0" animBg="1"/>
      <p:bldP spid="84" grpId="0" animBg="1"/>
      <p:bldP spid="112" grpId="0"/>
      <p:bldP spid="95" grpId="0"/>
      <p:bldP spid="97" grpId="0"/>
      <p:bldP spid="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69AD61-E49C-434B-A15C-D59CA74BC21F}"/>
              </a:ext>
            </a:extLst>
          </p:cNvPr>
          <p:cNvSpPr>
            <a:spLocks noGrp="1"/>
          </p:cNvSpPr>
          <p:nvPr>
            <p:ph idx="1"/>
          </p:nvPr>
        </p:nvSpPr>
        <p:spPr>
          <a:xfrm>
            <a:off x="381000" y="1215485"/>
            <a:ext cx="11430000" cy="1089566"/>
          </a:xfrm>
        </p:spPr>
        <p:txBody>
          <a:bodyPr/>
          <a:lstStyle/>
          <a:p>
            <a:r>
              <a:rPr lang="en-US" dirty="0"/>
              <a:t>Protocols can deadlock even though network is deadlock-free</a:t>
            </a:r>
          </a:p>
          <a:p>
            <a:pPr marL="0" indent="0">
              <a:buNone/>
            </a:pPr>
            <a:endParaRPr lang="en-US" dirty="0"/>
          </a:p>
        </p:txBody>
      </p:sp>
      <p:sp>
        <p:nvSpPr>
          <p:cNvPr id="4" name="Title 3">
            <a:extLst>
              <a:ext uri="{FF2B5EF4-FFF2-40B4-BE49-F238E27FC236}">
                <a16:creationId xmlns:a16="http://schemas.microsoft.com/office/drawing/2014/main" id="{9D93C675-0C41-4BEE-B94E-E5D790F8A288}"/>
              </a:ext>
            </a:extLst>
          </p:cNvPr>
          <p:cNvSpPr>
            <a:spLocks noGrp="1"/>
          </p:cNvSpPr>
          <p:nvPr>
            <p:ph type="title"/>
          </p:nvPr>
        </p:nvSpPr>
        <p:spPr/>
        <p:txBody>
          <a:bodyPr/>
          <a:lstStyle/>
          <a:p>
            <a:r>
              <a:rPr lang="en-US" dirty="0"/>
              <a:t>Challenge - II: Protocol deadlock</a:t>
            </a:r>
          </a:p>
        </p:txBody>
      </p:sp>
      <p:sp>
        <p:nvSpPr>
          <p:cNvPr id="5" name="Rectangle 4">
            <a:extLst>
              <a:ext uri="{FF2B5EF4-FFF2-40B4-BE49-F238E27FC236}">
                <a16:creationId xmlns:a16="http://schemas.microsoft.com/office/drawing/2014/main" id="{73F27AFE-ABE9-4C99-B895-E2E5FEE218ED}"/>
              </a:ext>
            </a:extLst>
          </p:cNvPr>
          <p:cNvSpPr/>
          <p:nvPr/>
        </p:nvSpPr>
        <p:spPr>
          <a:xfrm>
            <a:off x="2587386" y="2572382"/>
            <a:ext cx="1418721" cy="1350997"/>
          </a:xfrm>
          <a:prstGeom prst="rect">
            <a:avLst/>
          </a:prstGeom>
          <a:solidFill>
            <a:srgbClr val="464C94"/>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a:p>
            <a:pPr algn="ctr"/>
            <a:endParaRPr lang="en-US" dirty="0"/>
          </a:p>
          <a:p>
            <a:pPr algn="ctr"/>
            <a:r>
              <a:rPr lang="en-US" dirty="0"/>
              <a:t>Cache 0</a:t>
            </a:r>
          </a:p>
        </p:txBody>
      </p:sp>
      <p:sp>
        <p:nvSpPr>
          <p:cNvPr id="6" name="Rectangle 5">
            <a:extLst>
              <a:ext uri="{FF2B5EF4-FFF2-40B4-BE49-F238E27FC236}">
                <a16:creationId xmlns:a16="http://schemas.microsoft.com/office/drawing/2014/main" id="{FA8A1C98-5B85-45F5-9880-BE264DA8652A}"/>
              </a:ext>
            </a:extLst>
          </p:cNvPr>
          <p:cNvSpPr/>
          <p:nvPr/>
        </p:nvSpPr>
        <p:spPr>
          <a:xfrm>
            <a:off x="6868433" y="2572382"/>
            <a:ext cx="1418721" cy="1350997"/>
          </a:xfrm>
          <a:prstGeom prst="rect">
            <a:avLst/>
          </a:prstGeom>
          <a:solidFill>
            <a:srgbClr val="464C94"/>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Directory</a:t>
            </a:r>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DC8C5DC8-124E-4989-970D-2A7AF1620966}"/>
              </a:ext>
            </a:extLst>
          </p:cNvPr>
          <p:cNvSpPr/>
          <p:nvPr/>
        </p:nvSpPr>
        <p:spPr>
          <a:xfrm rot="5400000">
            <a:off x="4627667" y="2795318"/>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873519-BB03-4E09-A6F9-ABB9807EC280}"/>
              </a:ext>
            </a:extLst>
          </p:cNvPr>
          <p:cNvSpPr/>
          <p:nvPr/>
        </p:nvSpPr>
        <p:spPr>
          <a:xfrm rot="5400000">
            <a:off x="4945163" y="2795317"/>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F466B7-20C8-492A-9763-9B2F47B3EA73}"/>
              </a:ext>
            </a:extLst>
          </p:cNvPr>
          <p:cNvSpPr/>
          <p:nvPr/>
        </p:nvSpPr>
        <p:spPr>
          <a:xfrm rot="5400000">
            <a:off x="5262659" y="2795318"/>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832C79-2065-4B22-AC81-2F9CB3C346B7}"/>
              </a:ext>
            </a:extLst>
          </p:cNvPr>
          <p:cNvSpPr/>
          <p:nvPr/>
        </p:nvSpPr>
        <p:spPr>
          <a:xfrm rot="5400000">
            <a:off x="5580154" y="2795318"/>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EE5FE75-AEF5-444C-8520-11E15C61D73C}"/>
              </a:ext>
            </a:extLst>
          </p:cNvPr>
          <p:cNvSpPr/>
          <p:nvPr/>
        </p:nvSpPr>
        <p:spPr>
          <a:xfrm rot="16200000">
            <a:off x="4627667" y="3575985"/>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3DA9A06-390A-4F56-9420-57554920C65D}"/>
              </a:ext>
            </a:extLst>
          </p:cNvPr>
          <p:cNvSpPr/>
          <p:nvPr/>
        </p:nvSpPr>
        <p:spPr>
          <a:xfrm rot="16200000">
            <a:off x="4945163" y="3575984"/>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DAC23E0-95DD-45DB-A3F6-25D7DFCA30AB}"/>
              </a:ext>
            </a:extLst>
          </p:cNvPr>
          <p:cNvSpPr/>
          <p:nvPr/>
        </p:nvSpPr>
        <p:spPr>
          <a:xfrm rot="16200000">
            <a:off x="5262659" y="3575985"/>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9B0250A-27FB-4D7F-A7A9-563B98C19E64}"/>
              </a:ext>
            </a:extLst>
          </p:cNvPr>
          <p:cNvSpPr/>
          <p:nvPr/>
        </p:nvSpPr>
        <p:spPr>
          <a:xfrm rot="16200000">
            <a:off x="5580154" y="3575985"/>
            <a:ext cx="655285" cy="31749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475AA87-A329-44CD-9FD0-00D44FCDC912}"/>
              </a:ext>
            </a:extLst>
          </p:cNvPr>
          <p:cNvSpPr/>
          <p:nvPr/>
        </p:nvSpPr>
        <p:spPr>
          <a:xfrm rot="5400000">
            <a:off x="3519717" y="2795318"/>
            <a:ext cx="655285" cy="317495"/>
          </a:xfrm>
          <a:prstGeom prst="rect">
            <a:avLst/>
          </a:prstGeom>
          <a:solidFill>
            <a:srgbClr val="C5E176"/>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resp</a:t>
            </a:r>
            <a:endParaRPr lang="en-US" dirty="0"/>
          </a:p>
        </p:txBody>
      </p:sp>
      <p:sp>
        <p:nvSpPr>
          <p:cNvPr id="16" name="Rectangle 15">
            <a:extLst>
              <a:ext uri="{FF2B5EF4-FFF2-40B4-BE49-F238E27FC236}">
                <a16:creationId xmlns:a16="http://schemas.microsoft.com/office/drawing/2014/main" id="{298B2DEA-11C6-4E00-944E-374E6F9BCC89}"/>
              </a:ext>
            </a:extLst>
          </p:cNvPr>
          <p:cNvSpPr/>
          <p:nvPr/>
        </p:nvSpPr>
        <p:spPr>
          <a:xfrm rot="16200000">
            <a:off x="6779790" y="3356420"/>
            <a:ext cx="655285" cy="317495"/>
          </a:xfrm>
          <a:prstGeom prst="rect">
            <a:avLst/>
          </a:prstGeom>
          <a:solidFill>
            <a:srgbClr val="C5E176"/>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resp</a:t>
            </a:r>
            <a:endParaRPr lang="en-US" dirty="0"/>
          </a:p>
        </p:txBody>
      </p:sp>
      <p:cxnSp>
        <p:nvCxnSpPr>
          <p:cNvPr id="17" name="Straight Arrow Connector 16">
            <a:extLst>
              <a:ext uri="{FF2B5EF4-FFF2-40B4-BE49-F238E27FC236}">
                <a16:creationId xmlns:a16="http://schemas.microsoft.com/office/drawing/2014/main" id="{4EAFAA02-60C1-447F-A959-09DDB49D9A69}"/>
              </a:ext>
            </a:extLst>
          </p:cNvPr>
          <p:cNvCxnSpPr>
            <a:endCxn id="7" idx="2"/>
          </p:cNvCxnSpPr>
          <p:nvPr/>
        </p:nvCxnSpPr>
        <p:spPr>
          <a:xfrm>
            <a:off x="4006107" y="2896617"/>
            <a:ext cx="790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28036CC-398C-435D-ABD2-EAD7FE875195}"/>
              </a:ext>
            </a:extLst>
          </p:cNvPr>
          <p:cNvCxnSpPr/>
          <p:nvPr/>
        </p:nvCxnSpPr>
        <p:spPr>
          <a:xfrm>
            <a:off x="6066544" y="2896617"/>
            <a:ext cx="79045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4138DD1-71BE-43DC-B6AC-079E12288655}"/>
              </a:ext>
            </a:extLst>
          </p:cNvPr>
          <p:cNvCxnSpPr/>
          <p:nvPr/>
        </p:nvCxnSpPr>
        <p:spPr>
          <a:xfrm>
            <a:off x="4006107" y="3602926"/>
            <a:ext cx="790455"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9903033-B5A4-470B-AD9C-26D3F81A4D1D}"/>
              </a:ext>
            </a:extLst>
          </p:cNvPr>
          <p:cNvCxnSpPr/>
          <p:nvPr/>
        </p:nvCxnSpPr>
        <p:spPr>
          <a:xfrm>
            <a:off x="6066544" y="3602926"/>
            <a:ext cx="790455"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FFC6A0E-5961-4D93-BE11-475391720920}"/>
              </a:ext>
            </a:extLst>
          </p:cNvPr>
          <p:cNvSpPr txBox="1"/>
          <p:nvPr/>
        </p:nvSpPr>
        <p:spPr>
          <a:xfrm>
            <a:off x="1618067" y="4826607"/>
            <a:ext cx="7652363" cy="400110"/>
          </a:xfrm>
          <a:prstGeom prst="rect">
            <a:avLst/>
          </a:prstGeom>
          <a:noFill/>
        </p:spPr>
        <p:txBody>
          <a:bodyPr wrap="square" rtlCol="0">
            <a:spAutoFit/>
          </a:bodyPr>
          <a:lstStyle/>
          <a:p>
            <a:pPr defTabSz="914400"/>
            <a:r>
              <a:rPr lang="en-US" sz="2000" i="1" dirty="0">
                <a:solidFill>
                  <a:srgbClr val="000000"/>
                </a:solidFill>
                <a:latin typeface="Tahoma"/>
                <a:cs typeface="Tahoma"/>
              </a:rPr>
              <a:t>Responses should always be drained  (</a:t>
            </a:r>
            <a:r>
              <a:rPr lang="en-US" sz="2000" i="1" dirty="0">
                <a:solidFill>
                  <a:srgbClr val="FF0000"/>
                </a:solidFill>
                <a:latin typeface="Tahoma"/>
                <a:cs typeface="Tahoma"/>
              </a:rPr>
              <a:t>“consumption assumption”</a:t>
            </a:r>
            <a:r>
              <a:rPr lang="en-US" sz="2000" i="1" dirty="0">
                <a:solidFill>
                  <a:srgbClr val="000000"/>
                </a:solidFill>
                <a:latin typeface="Tahoma"/>
                <a:cs typeface="Tahoma"/>
              </a:rPr>
              <a:t>)</a:t>
            </a:r>
          </a:p>
        </p:txBody>
      </p:sp>
      <p:sp>
        <p:nvSpPr>
          <p:cNvPr id="22" name="Rectangle 21">
            <a:extLst>
              <a:ext uri="{FF2B5EF4-FFF2-40B4-BE49-F238E27FC236}">
                <a16:creationId xmlns:a16="http://schemas.microsoft.com/office/drawing/2014/main" id="{08FCF946-46D3-43F6-AB03-D3BE5AE92629}"/>
              </a:ext>
            </a:extLst>
          </p:cNvPr>
          <p:cNvSpPr/>
          <p:nvPr/>
        </p:nvSpPr>
        <p:spPr>
          <a:xfrm rot="16200000">
            <a:off x="4633042" y="3574865"/>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req</a:t>
            </a:r>
            <a:endParaRPr lang="en-US" dirty="0"/>
          </a:p>
        </p:txBody>
      </p:sp>
      <p:sp>
        <p:nvSpPr>
          <p:cNvPr id="23" name="Rectangle 22">
            <a:extLst>
              <a:ext uri="{FF2B5EF4-FFF2-40B4-BE49-F238E27FC236}">
                <a16:creationId xmlns:a16="http://schemas.microsoft.com/office/drawing/2014/main" id="{90C09291-F91A-4CB5-8918-DE1F38C8C58B}"/>
              </a:ext>
            </a:extLst>
          </p:cNvPr>
          <p:cNvSpPr/>
          <p:nvPr/>
        </p:nvSpPr>
        <p:spPr>
          <a:xfrm rot="16200000">
            <a:off x="4950538" y="3574864"/>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req</a:t>
            </a:r>
            <a:endParaRPr lang="en-US" dirty="0"/>
          </a:p>
        </p:txBody>
      </p:sp>
      <p:sp>
        <p:nvSpPr>
          <p:cNvPr id="24" name="Rectangle 23">
            <a:extLst>
              <a:ext uri="{FF2B5EF4-FFF2-40B4-BE49-F238E27FC236}">
                <a16:creationId xmlns:a16="http://schemas.microsoft.com/office/drawing/2014/main" id="{DBAB759F-EAB5-4DDA-8F87-76A0FB93123B}"/>
              </a:ext>
            </a:extLst>
          </p:cNvPr>
          <p:cNvSpPr/>
          <p:nvPr/>
        </p:nvSpPr>
        <p:spPr>
          <a:xfrm rot="16200000">
            <a:off x="5268034" y="3574865"/>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req</a:t>
            </a:r>
            <a:endParaRPr lang="en-US" dirty="0"/>
          </a:p>
        </p:txBody>
      </p:sp>
      <p:sp>
        <p:nvSpPr>
          <p:cNvPr id="25" name="Rectangle 24">
            <a:extLst>
              <a:ext uri="{FF2B5EF4-FFF2-40B4-BE49-F238E27FC236}">
                <a16:creationId xmlns:a16="http://schemas.microsoft.com/office/drawing/2014/main" id="{E6C2F99B-979A-4C96-ABD2-2759EA657409}"/>
              </a:ext>
            </a:extLst>
          </p:cNvPr>
          <p:cNvSpPr/>
          <p:nvPr/>
        </p:nvSpPr>
        <p:spPr>
          <a:xfrm rot="16200000">
            <a:off x="5585529" y="3574865"/>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req</a:t>
            </a:r>
            <a:endParaRPr lang="en-US" dirty="0"/>
          </a:p>
        </p:txBody>
      </p:sp>
      <p:sp>
        <p:nvSpPr>
          <p:cNvPr id="26" name="Rectangle 25">
            <a:extLst>
              <a:ext uri="{FF2B5EF4-FFF2-40B4-BE49-F238E27FC236}">
                <a16:creationId xmlns:a16="http://schemas.microsoft.com/office/drawing/2014/main" id="{BF598A8A-E019-4EC6-93EA-72AD47281B69}"/>
              </a:ext>
            </a:extLst>
          </p:cNvPr>
          <p:cNvSpPr/>
          <p:nvPr/>
        </p:nvSpPr>
        <p:spPr>
          <a:xfrm rot="5400000">
            <a:off x="4627667" y="2796580"/>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req</a:t>
            </a:r>
          </a:p>
        </p:txBody>
      </p:sp>
      <p:sp>
        <p:nvSpPr>
          <p:cNvPr id="27" name="Rectangle 26">
            <a:extLst>
              <a:ext uri="{FF2B5EF4-FFF2-40B4-BE49-F238E27FC236}">
                <a16:creationId xmlns:a16="http://schemas.microsoft.com/office/drawing/2014/main" id="{C2FA6FF6-B464-4EEA-A970-7B10926E0619}"/>
              </a:ext>
            </a:extLst>
          </p:cNvPr>
          <p:cNvSpPr/>
          <p:nvPr/>
        </p:nvSpPr>
        <p:spPr>
          <a:xfrm rot="5400000">
            <a:off x="4945163" y="2796579"/>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req</a:t>
            </a:r>
          </a:p>
        </p:txBody>
      </p:sp>
      <p:sp>
        <p:nvSpPr>
          <p:cNvPr id="28" name="Rectangle 27">
            <a:extLst>
              <a:ext uri="{FF2B5EF4-FFF2-40B4-BE49-F238E27FC236}">
                <a16:creationId xmlns:a16="http://schemas.microsoft.com/office/drawing/2014/main" id="{3D697299-0703-4D6B-B9EF-24CE1FE15CBA}"/>
              </a:ext>
            </a:extLst>
          </p:cNvPr>
          <p:cNvSpPr/>
          <p:nvPr/>
        </p:nvSpPr>
        <p:spPr>
          <a:xfrm rot="5400000">
            <a:off x="5262659" y="2796580"/>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req</a:t>
            </a:r>
          </a:p>
        </p:txBody>
      </p:sp>
      <p:sp>
        <p:nvSpPr>
          <p:cNvPr id="29" name="Rectangle 28">
            <a:extLst>
              <a:ext uri="{FF2B5EF4-FFF2-40B4-BE49-F238E27FC236}">
                <a16:creationId xmlns:a16="http://schemas.microsoft.com/office/drawing/2014/main" id="{B0146005-2EE8-43F5-8176-75172F6D9C75}"/>
              </a:ext>
            </a:extLst>
          </p:cNvPr>
          <p:cNvSpPr/>
          <p:nvPr/>
        </p:nvSpPr>
        <p:spPr>
          <a:xfrm rot="5400000">
            <a:off x="5580154" y="2796580"/>
            <a:ext cx="655285" cy="317495"/>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req</a:t>
            </a:r>
          </a:p>
        </p:txBody>
      </p:sp>
      <p:grpSp>
        <p:nvGrpSpPr>
          <p:cNvPr id="40" name="Group 39">
            <a:extLst>
              <a:ext uri="{FF2B5EF4-FFF2-40B4-BE49-F238E27FC236}">
                <a16:creationId xmlns:a16="http://schemas.microsoft.com/office/drawing/2014/main" id="{F0FC0992-97AD-4A0D-BAF9-785E9FE2F9C5}"/>
              </a:ext>
            </a:extLst>
          </p:cNvPr>
          <p:cNvGrpSpPr/>
          <p:nvPr/>
        </p:nvGrpSpPr>
        <p:grpSpPr>
          <a:xfrm>
            <a:off x="6354612" y="3497970"/>
            <a:ext cx="204811" cy="219441"/>
            <a:chOff x="876300" y="5953125"/>
            <a:chExt cx="66676" cy="71439"/>
          </a:xfrm>
        </p:grpSpPr>
        <p:cxnSp>
          <p:nvCxnSpPr>
            <p:cNvPr id="33" name="Straight Connector 32">
              <a:extLst>
                <a:ext uri="{FF2B5EF4-FFF2-40B4-BE49-F238E27FC236}">
                  <a16:creationId xmlns:a16="http://schemas.microsoft.com/office/drawing/2014/main" id="{1A809EA2-4387-46B0-981C-145DDFAEF01F}"/>
                </a:ext>
              </a:extLst>
            </p:cNvPr>
            <p:cNvCxnSpPr/>
            <p:nvPr/>
          </p:nvCxnSpPr>
          <p:spPr>
            <a:xfrm>
              <a:off x="876300" y="5953125"/>
              <a:ext cx="66675" cy="6667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DA61FA-0213-45C8-8448-59875B35EB9E}"/>
                </a:ext>
              </a:extLst>
            </p:cNvPr>
            <p:cNvCxnSpPr>
              <a:cxnSpLocks/>
            </p:cNvCxnSpPr>
            <p:nvPr/>
          </p:nvCxnSpPr>
          <p:spPr>
            <a:xfrm flipH="1">
              <a:off x="876300" y="5953125"/>
              <a:ext cx="66676" cy="7143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331DDFC-445D-4855-AFE1-203E27837463}"/>
              </a:ext>
            </a:extLst>
          </p:cNvPr>
          <p:cNvGrpSpPr/>
          <p:nvPr/>
        </p:nvGrpSpPr>
        <p:grpSpPr>
          <a:xfrm>
            <a:off x="4211487" y="2786896"/>
            <a:ext cx="204811" cy="219441"/>
            <a:chOff x="876300" y="5953125"/>
            <a:chExt cx="66676" cy="71439"/>
          </a:xfrm>
        </p:grpSpPr>
        <p:cxnSp>
          <p:nvCxnSpPr>
            <p:cNvPr id="42" name="Straight Connector 41">
              <a:extLst>
                <a:ext uri="{FF2B5EF4-FFF2-40B4-BE49-F238E27FC236}">
                  <a16:creationId xmlns:a16="http://schemas.microsoft.com/office/drawing/2014/main" id="{671B178B-50D3-4810-BDBC-2E9B5FAEEF5F}"/>
                </a:ext>
              </a:extLst>
            </p:cNvPr>
            <p:cNvCxnSpPr/>
            <p:nvPr/>
          </p:nvCxnSpPr>
          <p:spPr>
            <a:xfrm>
              <a:off x="876300" y="5953125"/>
              <a:ext cx="66675" cy="6667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2DA716-1CC8-41C3-A43C-97A1D78B8B59}"/>
                </a:ext>
              </a:extLst>
            </p:cNvPr>
            <p:cNvCxnSpPr>
              <a:cxnSpLocks/>
            </p:cNvCxnSpPr>
            <p:nvPr/>
          </p:nvCxnSpPr>
          <p:spPr>
            <a:xfrm flipH="1">
              <a:off x="876300" y="5953125"/>
              <a:ext cx="66676" cy="71439"/>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Slide Number Placeholder 4">
            <a:extLst>
              <a:ext uri="{FF2B5EF4-FFF2-40B4-BE49-F238E27FC236}">
                <a16:creationId xmlns:a16="http://schemas.microsoft.com/office/drawing/2014/main" id="{DDA9BB8E-D14B-4C19-98A1-EE4C28DA16CB}"/>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14</a:t>
            </a:fld>
            <a:endParaRPr lang="en-US"/>
          </a:p>
        </p:txBody>
      </p:sp>
      <p:sp>
        <p:nvSpPr>
          <p:cNvPr id="37" name="Footer Placeholder 3">
            <a:extLst>
              <a:ext uri="{FF2B5EF4-FFF2-40B4-BE49-F238E27FC236}">
                <a16:creationId xmlns:a16="http://schemas.microsoft.com/office/drawing/2014/main" id="{640EFA07-40A8-4C72-A576-5BF5FB8A288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0144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par>
                          <p:cTn id="68" fill="hold">
                            <p:stCondLst>
                              <p:cond delay="25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1"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130A-936E-C04D-9F17-7710F04302D8}"/>
              </a:ext>
            </a:extLst>
          </p:cNvPr>
          <p:cNvSpPr>
            <a:spLocks noGrp="1"/>
          </p:cNvSpPr>
          <p:nvPr>
            <p:ph type="title"/>
          </p:nvPr>
        </p:nvSpPr>
        <p:spPr/>
        <p:txBody>
          <a:bodyPr/>
          <a:lstStyle/>
          <a:p>
            <a:r>
              <a:rPr lang="en-US" dirty="0"/>
              <a:t>Challenge II: Protocol Deadlock</a:t>
            </a:r>
          </a:p>
        </p:txBody>
      </p:sp>
      <p:sp>
        <p:nvSpPr>
          <p:cNvPr id="4" name="Footer Placeholder 3">
            <a:extLst>
              <a:ext uri="{FF2B5EF4-FFF2-40B4-BE49-F238E27FC236}">
                <a16:creationId xmlns:a16="http://schemas.microsoft.com/office/drawing/2014/main" id="{DE864121-1A09-AC45-92AA-E85BAB60D3E9}"/>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333B38C-7A4F-9F49-8226-8E8EF0834DE8}"/>
              </a:ext>
            </a:extLst>
          </p:cNvPr>
          <p:cNvSpPr>
            <a:spLocks noGrp="1"/>
          </p:cNvSpPr>
          <p:nvPr>
            <p:ph type="sldNum" sz="quarter" idx="12"/>
          </p:nvPr>
        </p:nvSpPr>
        <p:spPr/>
        <p:txBody>
          <a:bodyPr/>
          <a:lstStyle/>
          <a:p>
            <a:fld id="{0D1D0697-F66A-EE4C-B4D3-9802540BCCA0}" type="slidenum">
              <a:rPr lang="en-US" smtClean="0"/>
              <a:t>15</a:t>
            </a:fld>
            <a:endParaRPr lang="en-US"/>
          </a:p>
        </p:txBody>
      </p:sp>
      <p:sp>
        <p:nvSpPr>
          <p:cNvPr id="16" name="Left Brace 15">
            <a:extLst>
              <a:ext uri="{FF2B5EF4-FFF2-40B4-BE49-F238E27FC236}">
                <a16:creationId xmlns:a16="http://schemas.microsoft.com/office/drawing/2014/main" id="{EF478745-4A49-A549-BA59-4E42B58C2184}"/>
              </a:ext>
            </a:extLst>
          </p:cNvPr>
          <p:cNvSpPr/>
          <p:nvPr/>
        </p:nvSpPr>
        <p:spPr>
          <a:xfrm>
            <a:off x="647266" y="1411807"/>
            <a:ext cx="739583"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1C561AF-02F4-8C4B-ABD2-BB583E72B907}"/>
              </a:ext>
            </a:extLst>
          </p:cNvPr>
          <p:cNvSpPr/>
          <p:nvPr/>
        </p:nvSpPr>
        <p:spPr>
          <a:xfrm>
            <a:off x="1363106" y="1050202"/>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A21D0ED-CA0A-734D-8CE0-0C8C72BEA932}"/>
              </a:ext>
            </a:extLst>
          </p:cNvPr>
          <p:cNvSpPr/>
          <p:nvPr/>
        </p:nvSpPr>
        <p:spPr>
          <a:xfrm>
            <a:off x="1363106" y="5028766"/>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21E1A3-A82F-F849-A903-57D81E413E33}"/>
              </a:ext>
            </a:extLst>
          </p:cNvPr>
          <p:cNvSpPr/>
          <p:nvPr/>
        </p:nvSpPr>
        <p:spPr>
          <a:xfrm>
            <a:off x="1628591" y="1433294"/>
            <a:ext cx="530578" cy="1474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6905C17-E0E2-1D4C-A1F9-EA9F409FDEA1}"/>
              </a:ext>
            </a:extLst>
          </p:cNvPr>
          <p:cNvSpPr/>
          <p:nvPr/>
        </p:nvSpPr>
        <p:spPr>
          <a:xfrm>
            <a:off x="3220129" y="5028766"/>
            <a:ext cx="530578" cy="1542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9D2A42B6-9D89-F340-BFDB-75D819D5F37F}"/>
              </a:ext>
            </a:extLst>
          </p:cNvPr>
          <p:cNvGrpSpPr/>
          <p:nvPr/>
        </p:nvGrpSpPr>
        <p:grpSpPr>
          <a:xfrm>
            <a:off x="1628591" y="2213489"/>
            <a:ext cx="530578" cy="1214877"/>
            <a:chOff x="5919125" y="2367158"/>
            <a:chExt cx="530578" cy="1214877"/>
          </a:xfrm>
        </p:grpSpPr>
        <p:sp>
          <p:nvSpPr>
            <p:cNvPr id="29" name="Rectangle 28">
              <a:extLst>
                <a:ext uri="{FF2B5EF4-FFF2-40B4-BE49-F238E27FC236}">
                  <a16:creationId xmlns:a16="http://schemas.microsoft.com/office/drawing/2014/main" id="{18EF9614-1A69-A24A-893F-B7CF48D95288}"/>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51A7E56-950B-E04F-BF85-286B32C2080D}"/>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04F23FB-5B05-4347-8990-DC7A8119D1DB}"/>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DA9F2A-AD90-9342-8F0C-D427D043E3C1}"/>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4E70910-1DB3-D541-AA68-2248E0DBDD88}"/>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0D7739-AA41-6E46-8A65-537FF3D37342}"/>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F2F3D78-5FF8-554E-9A38-BEDEC5A2B3EE}"/>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FEACB7-A588-9E44-85C7-81A7F439ABB2}"/>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1E159F-994E-5C4D-A7B7-D22459816316}"/>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95DEA8-C307-2342-94B9-31A5E59587F8}"/>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878841-DCC6-C340-94D3-92319F4728C4}"/>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DDABD55D-52C2-9247-858B-D25DE00FD2F9}"/>
              </a:ext>
            </a:extLst>
          </p:cNvPr>
          <p:cNvGrpSpPr/>
          <p:nvPr/>
        </p:nvGrpSpPr>
        <p:grpSpPr>
          <a:xfrm>
            <a:off x="3198694" y="3083820"/>
            <a:ext cx="530578" cy="1214877"/>
            <a:chOff x="7489228" y="3104487"/>
            <a:chExt cx="530578" cy="1214877"/>
          </a:xfrm>
        </p:grpSpPr>
        <p:grpSp>
          <p:nvGrpSpPr>
            <p:cNvPr id="62" name="Group 61">
              <a:extLst>
                <a:ext uri="{FF2B5EF4-FFF2-40B4-BE49-F238E27FC236}">
                  <a16:creationId xmlns:a16="http://schemas.microsoft.com/office/drawing/2014/main" id="{09D0C3BA-48FD-C042-8738-3A58A499FDEF}"/>
                </a:ext>
              </a:extLst>
            </p:cNvPr>
            <p:cNvGrpSpPr/>
            <p:nvPr/>
          </p:nvGrpSpPr>
          <p:grpSpPr>
            <a:xfrm>
              <a:off x="7489228" y="3104487"/>
              <a:ext cx="530578" cy="1214877"/>
              <a:chOff x="5919125" y="2367158"/>
              <a:chExt cx="530578" cy="1214877"/>
            </a:xfrm>
          </p:grpSpPr>
          <p:sp>
            <p:nvSpPr>
              <p:cNvPr id="63" name="Rectangle 62">
                <a:extLst>
                  <a:ext uri="{FF2B5EF4-FFF2-40B4-BE49-F238E27FC236}">
                    <a16:creationId xmlns:a16="http://schemas.microsoft.com/office/drawing/2014/main" id="{1254B294-806E-8845-91FD-C1F34BB84A7A}"/>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9B045A1E-4285-7946-A416-DABFDCE3182E}"/>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941C4F-29D2-2E4F-A50D-D31C8AEFDC08}"/>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B8B545-89E9-6B44-8A01-4C0BDC214229}"/>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E7D0A59-31D1-5C4B-B8C4-74D0DBF3A9D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C3A6F9-F301-2E4F-BED1-3C4FE8E9F73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79730A-C989-864A-896E-FC806D87188E}"/>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E85D694-4755-274F-85EC-88BC329A02F6}"/>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185FB26-19F7-CA4F-853A-411C0CC065EE}"/>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00181E0-4C77-0349-A214-5683E425A432}"/>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51E5C17-618C-4941-9EF5-C05FE8466630}"/>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AA12D415-3DB7-9549-9536-DEF37E98B24C}"/>
                </a:ext>
              </a:extLst>
            </p:cNvPr>
            <p:cNvSpPr/>
            <p:nvPr/>
          </p:nvSpPr>
          <p:spPr>
            <a:xfrm>
              <a:off x="7489228" y="4006535"/>
              <a:ext cx="530578" cy="1051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Up Arrow 74">
            <a:extLst>
              <a:ext uri="{FF2B5EF4-FFF2-40B4-BE49-F238E27FC236}">
                <a16:creationId xmlns:a16="http://schemas.microsoft.com/office/drawing/2014/main" id="{CCFCDECE-5831-D048-A962-6A9C7FB04E10}"/>
              </a:ext>
            </a:extLst>
          </p:cNvPr>
          <p:cNvSpPr/>
          <p:nvPr/>
        </p:nvSpPr>
        <p:spPr>
          <a:xfrm rot="10800000">
            <a:off x="1746417" y="3523227"/>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Up Arrow 75">
            <a:extLst>
              <a:ext uri="{FF2B5EF4-FFF2-40B4-BE49-F238E27FC236}">
                <a16:creationId xmlns:a16="http://schemas.microsoft.com/office/drawing/2014/main" id="{87A34F30-DA93-5148-8036-8DA4D407B455}"/>
              </a:ext>
            </a:extLst>
          </p:cNvPr>
          <p:cNvSpPr/>
          <p:nvPr/>
        </p:nvSpPr>
        <p:spPr>
          <a:xfrm rot="10800000">
            <a:off x="1746068" y="1613644"/>
            <a:ext cx="279861" cy="559705"/>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Up Arrow 76">
            <a:extLst>
              <a:ext uri="{FF2B5EF4-FFF2-40B4-BE49-F238E27FC236}">
                <a16:creationId xmlns:a16="http://schemas.microsoft.com/office/drawing/2014/main" id="{CEBE7CF6-6E1B-174A-84D4-C724C3713CB5}"/>
              </a:ext>
            </a:extLst>
          </p:cNvPr>
          <p:cNvSpPr/>
          <p:nvPr/>
        </p:nvSpPr>
        <p:spPr>
          <a:xfrm>
            <a:off x="3365185" y="4351829"/>
            <a:ext cx="276380" cy="57696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Up Arrow 78">
            <a:extLst>
              <a:ext uri="{FF2B5EF4-FFF2-40B4-BE49-F238E27FC236}">
                <a16:creationId xmlns:a16="http://schemas.microsoft.com/office/drawing/2014/main" id="{A043AFF9-2D81-C947-B2E9-5400DF3BBE93}"/>
              </a:ext>
            </a:extLst>
          </p:cNvPr>
          <p:cNvSpPr/>
          <p:nvPr/>
        </p:nvSpPr>
        <p:spPr>
          <a:xfrm>
            <a:off x="3324052" y="1618368"/>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5B2E6B02-7C66-0749-A39A-098C6BE43407}"/>
              </a:ext>
            </a:extLst>
          </p:cNvPr>
          <p:cNvSpPr txBox="1"/>
          <p:nvPr/>
        </p:nvSpPr>
        <p:spPr>
          <a:xfrm>
            <a:off x="2323340" y="1128125"/>
            <a:ext cx="947695" cy="430887"/>
          </a:xfrm>
          <a:prstGeom prst="rect">
            <a:avLst/>
          </a:prstGeom>
          <a:noFill/>
        </p:spPr>
        <p:txBody>
          <a:bodyPr wrap="none" rtlCol="0">
            <a:spAutoFit/>
          </a:bodyPr>
          <a:lstStyle/>
          <a:p>
            <a:r>
              <a:rPr lang="en-US" sz="2200" dirty="0"/>
              <a:t>Cache</a:t>
            </a:r>
          </a:p>
        </p:txBody>
      </p:sp>
      <p:sp>
        <p:nvSpPr>
          <p:cNvPr id="81" name="TextBox 80">
            <a:extLst>
              <a:ext uri="{FF2B5EF4-FFF2-40B4-BE49-F238E27FC236}">
                <a16:creationId xmlns:a16="http://schemas.microsoft.com/office/drawing/2014/main" id="{AF229AF7-BC0F-C144-8818-4697BC37410E}"/>
              </a:ext>
            </a:extLst>
          </p:cNvPr>
          <p:cNvSpPr txBox="1"/>
          <p:nvPr/>
        </p:nvSpPr>
        <p:spPr>
          <a:xfrm>
            <a:off x="2025929" y="5093793"/>
            <a:ext cx="1351652" cy="430887"/>
          </a:xfrm>
          <a:prstGeom prst="rect">
            <a:avLst/>
          </a:prstGeom>
          <a:noFill/>
        </p:spPr>
        <p:txBody>
          <a:bodyPr wrap="none" rtlCol="0">
            <a:spAutoFit/>
          </a:bodyPr>
          <a:lstStyle/>
          <a:p>
            <a:r>
              <a:rPr lang="en-US" sz="2200" dirty="0"/>
              <a:t>Directory</a:t>
            </a:r>
          </a:p>
        </p:txBody>
      </p:sp>
      <p:sp>
        <p:nvSpPr>
          <p:cNvPr id="82" name="TextBox 81">
            <a:extLst>
              <a:ext uri="{FF2B5EF4-FFF2-40B4-BE49-F238E27FC236}">
                <a16:creationId xmlns:a16="http://schemas.microsoft.com/office/drawing/2014/main" id="{D1005364-EC3B-2644-88CA-B1A95722FFE4}"/>
              </a:ext>
            </a:extLst>
          </p:cNvPr>
          <p:cNvSpPr txBox="1"/>
          <p:nvPr/>
        </p:nvSpPr>
        <p:spPr>
          <a:xfrm>
            <a:off x="2165945" y="2164160"/>
            <a:ext cx="1018090" cy="646331"/>
          </a:xfrm>
          <a:prstGeom prst="rect">
            <a:avLst/>
          </a:prstGeom>
          <a:noFill/>
        </p:spPr>
        <p:txBody>
          <a:bodyPr wrap="square" rtlCol="0">
            <a:spAutoFit/>
          </a:bodyPr>
          <a:lstStyle/>
          <a:p>
            <a:pPr algn="ctr"/>
            <a:r>
              <a:rPr lang="en-US" dirty="0"/>
              <a:t>Request Packet</a:t>
            </a:r>
          </a:p>
        </p:txBody>
      </p:sp>
      <p:sp>
        <p:nvSpPr>
          <p:cNvPr id="83" name="TextBox 82">
            <a:extLst>
              <a:ext uri="{FF2B5EF4-FFF2-40B4-BE49-F238E27FC236}">
                <a16:creationId xmlns:a16="http://schemas.microsoft.com/office/drawing/2014/main" id="{C8054568-EF60-5441-8F48-0940D220AB64}"/>
              </a:ext>
            </a:extLst>
          </p:cNvPr>
          <p:cNvSpPr txBox="1"/>
          <p:nvPr/>
        </p:nvSpPr>
        <p:spPr>
          <a:xfrm>
            <a:off x="2037171" y="4219477"/>
            <a:ext cx="1122243" cy="646331"/>
          </a:xfrm>
          <a:prstGeom prst="rect">
            <a:avLst/>
          </a:prstGeom>
          <a:noFill/>
        </p:spPr>
        <p:txBody>
          <a:bodyPr wrap="square" rtlCol="0">
            <a:spAutoFit/>
          </a:bodyPr>
          <a:lstStyle/>
          <a:p>
            <a:pPr algn="ctr"/>
            <a:r>
              <a:rPr lang="en-US" dirty="0"/>
              <a:t>Response Packet</a:t>
            </a:r>
          </a:p>
        </p:txBody>
      </p:sp>
      <p:sp>
        <p:nvSpPr>
          <p:cNvPr id="84" name="Left Brace 83">
            <a:extLst>
              <a:ext uri="{FF2B5EF4-FFF2-40B4-BE49-F238E27FC236}">
                <a16:creationId xmlns:a16="http://schemas.microsoft.com/office/drawing/2014/main" id="{54E942BF-05B3-7943-A07A-F4306663BF5F}"/>
              </a:ext>
            </a:extLst>
          </p:cNvPr>
          <p:cNvSpPr/>
          <p:nvPr/>
        </p:nvSpPr>
        <p:spPr>
          <a:xfrm flipH="1">
            <a:off x="4101008" y="1380882"/>
            <a:ext cx="753282" cy="3924562"/>
          </a:xfrm>
          <a:prstGeom prst="leftBrace">
            <a:avLst>
              <a:gd name="adj1" fmla="val 16766"/>
              <a:gd name="adj2" fmla="val 4852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Arrow Connector 85">
            <a:extLst>
              <a:ext uri="{FF2B5EF4-FFF2-40B4-BE49-F238E27FC236}">
                <a16:creationId xmlns:a16="http://schemas.microsoft.com/office/drawing/2014/main" id="{7098B671-5342-2F4B-9550-CBF078D28EB6}"/>
              </a:ext>
            </a:extLst>
          </p:cNvPr>
          <p:cNvCxnSpPr>
            <a:cxnSpLocks/>
          </p:cNvCxnSpPr>
          <p:nvPr/>
        </p:nvCxnSpPr>
        <p:spPr>
          <a:xfrm flipH="1">
            <a:off x="1987406" y="2579152"/>
            <a:ext cx="323209" cy="27098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EF6862F-A075-2142-A477-57E4E8FF953A}"/>
              </a:ext>
            </a:extLst>
          </p:cNvPr>
          <p:cNvCxnSpPr>
            <a:cxnSpLocks/>
          </p:cNvCxnSpPr>
          <p:nvPr/>
        </p:nvCxnSpPr>
        <p:spPr>
          <a:xfrm>
            <a:off x="3006598" y="2649432"/>
            <a:ext cx="358587" cy="62611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EBE50C8-6EE6-4A46-A4C0-21915EFB8CEB}"/>
              </a:ext>
            </a:extLst>
          </p:cNvPr>
          <p:cNvCxnSpPr>
            <a:cxnSpLocks/>
          </p:cNvCxnSpPr>
          <p:nvPr/>
        </p:nvCxnSpPr>
        <p:spPr>
          <a:xfrm flipV="1">
            <a:off x="2729061" y="4022464"/>
            <a:ext cx="502909" cy="2910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6E149F6-CF76-024F-A518-1CEF5F0CC0FC}"/>
              </a:ext>
            </a:extLst>
          </p:cNvPr>
          <p:cNvSpPr txBox="1"/>
          <p:nvPr/>
        </p:nvSpPr>
        <p:spPr>
          <a:xfrm>
            <a:off x="-139877" y="2989167"/>
            <a:ext cx="1158158" cy="1015663"/>
          </a:xfrm>
          <a:prstGeom prst="rect">
            <a:avLst/>
          </a:prstGeom>
          <a:noFill/>
        </p:spPr>
        <p:txBody>
          <a:bodyPr wrap="square" rtlCol="0">
            <a:spAutoFit/>
          </a:bodyPr>
          <a:lstStyle/>
          <a:p>
            <a:pPr algn="ctr"/>
            <a:r>
              <a:rPr lang="en-US" sz="2000" dirty="0"/>
              <a:t>Finite Network Buffers</a:t>
            </a:r>
          </a:p>
        </p:txBody>
      </p:sp>
      <p:sp>
        <p:nvSpPr>
          <p:cNvPr id="91" name="Rectangle 90">
            <a:extLst>
              <a:ext uri="{FF2B5EF4-FFF2-40B4-BE49-F238E27FC236}">
                <a16:creationId xmlns:a16="http://schemas.microsoft.com/office/drawing/2014/main" id="{2C768207-C1EF-024B-A4DB-A75F3F6513A1}"/>
              </a:ext>
            </a:extLst>
          </p:cNvPr>
          <p:cNvSpPr/>
          <p:nvPr/>
        </p:nvSpPr>
        <p:spPr>
          <a:xfrm>
            <a:off x="3194705" y="1436037"/>
            <a:ext cx="262390" cy="1411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4E648C2C-863D-BD44-A918-FF01E51D74E0}"/>
              </a:ext>
            </a:extLst>
          </p:cNvPr>
          <p:cNvSpPr/>
          <p:nvPr/>
        </p:nvSpPr>
        <p:spPr>
          <a:xfrm>
            <a:off x="3464350" y="1436634"/>
            <a:ext cx="262390" cy="141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Left Brace 84">
            <a:extLst>
              <a:ext uri="{FF2B5EF4-FFF2-40B4-BE49-F238E27FC236}">
                <a16:creationId xmlns:a16="http://schemas.microsoft.com/office/drawing/2014/main" id="{17AB6C27-FEBE-D045-A6D9-FDDA2BFCD99F}"/>
              </a:ext>
            </a:extLst>
          </p:cNvPr>
          <p:cNvSpPr/>
          <p:nvPr/>
        </p:nvSpPr>
        <p:spPr>
          <a:xfrm>
            <a:off x="6632821" y="1398564"/>
            <a:ext cx="739583" cy="3924562"/>
          </a:xfrm>
          <a:prstGeom prst="leftBrace">
            <a:avLst>
              <a:gd name="adj1" fmla="val 1676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0095C319-DE31-0240-8856-373F70689CC7}"/>
              </a:ext>
            </a:extLst>
          </p:cNvPr>
          <p:cNvSpPr/>
          <p:nvPr/>
        </p:nvSpPr>
        <p:spPr>
          <a:xfrm>
            <a:off x="7354146" y="1060459"/>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a:extLst>
              <a:ext uri="{FF2B5EF4-FFF2-40B4-BE49-F238E27FC236}">
                <a16:creationId xmlns:a16="http://schemas.microsoft.com/office/drawing/2014/main" id="{F50A1435-FFD3-D34D-88D6-703C3D1E6D99}"/>
              </a:ext>
            </a:extLst>
          </p:cNvPr>
          <p:cNvSpPr/>
          <p:nvPr/>
        </p:nvSpPr>
        <p:spPr>
          <a:xfrm>
            <a:off x="7354146" y="5039023"/>
            <a:ext cx="2731911" cy="530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DF58818E-8ACE-CA48-9214-1DA775EC257C}"/>
              </a:ext>
            </a:extLst>
          </p:cNvPr>
          <p:cNvSpPr/>
          <p:nvPr/>
        </p:nvSpPr>
        <p:spPr>
          <a:xfrm>
            <a:off x="7499311" y="1443551"/>
            <a:ext cx="530578" cy="14748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FB99C4C6-E8B4-FA4D-8F53-3258C4076AA6}"/>
              </a:ext>
            </a:extLst>
          </p:cNvPr>
          <p:cNvSpPr/>
          <p:nvPr/>
        </p:nvSpPr>
        <p:spPr>
          <a:xfrm>
            <a:off x="9211169" y="5039023"/>
            <a:ext cx="530578" cy="1542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245F4222-9099-F14E-8EAB-28FCFA58727B}"/>
              </a:ext>
            </a:extLst>
          </p:cNvPr>
          <p:cNvSpPr/>
          <p:nvPr/>
        </p:nvSpPr>
        <p:spPr>
          <a:xfrm>
            <a:off x="9018520" y="373248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Up Arrow 131">
            <a:extLst>
              <a:ext uri="{FF2B5EF4-FFF2-40B4-BE49-F238E27FC236}">
                <a16:creationId xmlns:a16="http://schemas.microsoft.com/office/drawing/2014/main" id="{278221B3-E9C9-804D-BB50-C497182558C9}"/>
              </a:ext>
            </a:extLst>
          </p:cNvPr>
          <p:cNvSpPr/>
          <p:nvPr/>
        </p:nvSpPr>
        <p:spPr>
          <a:xfrm rot="10800000">
            <a:off x="7645579" y="3646400"/>
            <a:ext cx="279862" cy="1334262"/>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Up Arrow 132">
            <a:extLst>
              <a:ext uri="{FF2B5EF4-FFF2-40B4-BE49-F238E27FC236}">
                <a16:creationId xmlns:a16="http://schemas.microsoft.com/office/drawing/2014/main" id="{4E30C6BD-8189-C64F-816E-DC378B10436D}"/>
              </a:ext>
            </a:extLst>
          </p:cNvPr>
          <p:cNvSpPr/>
          <p:nvPr/>
        </p:nvSpPr>
        <p:spPr>
          <a:xfrm rot="10800000">
            <a:off x="7561356" y="1678551"/>
            <a:ext cx="279861" cy="666558"/>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Up Arrow 133">
            <a:extLst>
              <a:ext uri="{FF2B5EF4-FFF2-40B4-BE49-F238E27FC236}">
                <a16:creationId xmlns:a16="http://schemas.microsoft.com/office/drawing/2014/main" id="{3D9E571F-FD81-5546-9CF7-72F4E6448397}"/>
              </a:ext>
            </a:extLst>
          </p:cNvPr>
          <p:cNvSpPr/>
          <p:nvPr/>
        </p:nvSpPr>
        <p:spPr>
          <a:xfrm>
            <a:off x="9314454" y="4345103"/>
            <a:ext cx="276380" cy="647451"/>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Up Arrow 134">
            <a:extLst>
              <a:ext uri="{FF2B5EF4-FFF2-40B4-BE49-F238E27FC236}">
                <a16:creationId xmlns:a16="http://schemas.microsoft.com/office/drawing/2014/main" id="{20A4A364-DD10-DD42-B49C-3AC5285029D6}"/>
              </a:ext>
            </a:extLst>
          </p:cNvPr>
          <p:cNvSpPr/>
          <p:nvPr/>
        </p:nvSpPr>
        <p:spPr>
          <a:xfrm>
            <a:off x="9411347" y="1628625"/>
            <a:ext cx="279862" cy="1410677"/>
          </a:xfrm>
          <a:prstGeom prst="upArrow">
            <a:avLst>
              <a:gd name="adj1" fmla="val 32178"/>
              <a:gd name="adj2" fmla="val 76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4861BDA3-0B6E-6346-AB80-932FE40ED08B}"/>
              </a:ext>
            </a:extLst>
          </p:cNvPr>
          <p:cNvSpPr txBox="1"/>
          <p:nvPr/>
        </p:nvSpPr>
        <p:spPr>
          <a:xfrm>
            <a:off x="8314380" y="1138382"/>
            <a:ext cx="947695" cy="430887"/>
          </a:xfrm>
          <a:prstGeom prst="rect">
            <a:avLst/>
          </a:prstGeom>
          <a:noFill/>
        </p:spPr>
        <p:txBody>
          <a:bodyPr wrap="none" rtlCol="0">
            <a:spAutoFit/>
          </a:bodyPr>
          <a:lstStyle/>
          <a:p>
            <a:r>
              <a:rPr lang="en-US" sz="2200" dirty="0"/>
              <a:t>Cache</a:t>
            </a:r>
          </a:p>
        </p:txBody>
      </p:sp>
      <p:sp>
        <p:nvSpPr>
          <p:cNvPr id="137" name="TextBox 136">
            <a:extLst>
              <a:ext uri="{FF2B5EF4-FFF2-40B4-BE49-F238E27FC236}">
                <a16:creationId xmlns:a16="http://schemas.microsoft.com/office/drawing/2014/main" id="{F5A1CAE5-1ECB-0D43-9A7B-E7116FF29012}"/>
              </a:ext>
            </a:extLst>
          </p:cNvPr>
          <p:cNvSpPr txBox="1"/>
          <p:nvPr/>
        </p:nvSpPr>
        <p:spPr>
          <a:xfrm>
            <a:off x="8016969" y="5104050"/>
            <a:ext cx="1351652" cy="430887"/>
          </a:xfrm>
          <a:prstGeom prst="rect">
            <a:avLst/>
          </a:prstGeom>
          <a:noFill/>
        </p:spPr>
        <p:txBody>
          <a:bodyPr wrap="none" rtlCol="0">
            <a:spAutoFit/>
          </a:bodyPr>
          <a:lstStyle/>
          <a:p>
            <a:r>
              <a:rPr lang="en-US" sz="2200" dirty="0"/>
              <a:t>Directory</a:t>
            </a:r>
          </a:p>
        </p:txBody>
      </p:sp>
      <p:sp>
        <p:nvSpPr>
          <p:cNvPr id="139" name="TextBox 138">
            <a:extLst>
              <a:ext uri="{FF2B5EF4-FFF2-40B4-BE49-F238E27FC236}">
                <a16:creationId xmlns:a16="http://schemas.microsoft.com/office/drawing/2014/main" id="{489A19D6-B252-454A-A3CB-E58B649DDC14}"/>
              </a:ext>
            </a:extLst>
          </p:cNvPr>
          <p:cNvSpPr txBox="1"/>
          <p:nvPr/>
        </p:nvSpPr>
        <p:spPr>
          <a:xfrm>
            <a:off x="7822879" y="1625605"/>
            <a:ext cx="1703968" cy="830997"/>
          </a:xfrm>
          <a:prstGeom prst="rect">
            <a:avLst/>
          </a:prstGeom>
          <a:noFill/>
        </p:spPr>
        <p:txBody>
          <a:bodyPr wrap="square" rtlCol="0">
            <a:spAutoFit/>
          </a:bodyPr>
          <a:lstStyle/>
          <a:p>
            <a:pPr algn="ctr"/>
            <a:r>
              <a:rPr lang="en-US" sz="1600" dirty="0"/>
              <a:t>Dedicated queue (aka Virtual Network)</a:t>
            </a:r>
          </a:p>
        </p:txBody>
      </p:sp>
      <p:sp>
        <p:nvSpPr>
          <p:cNvPr id="140" name="Left Brace 139">
            <a:extLst>
              <a:ext uri="{FF2B5EF4-FFF2-40B4-BE49-F238E27FC236}">
                <a16:creationId xmlns:a16="http://schemas.microsoft.com/office/drawing/2014/main" id="{99C8BFE6-E7A0-9D46-9217-C847C79A6AE6}"/>
              </a:ext>
            </a:extLst>
          </p:cNvPr>
          <p:cNvSpPr/>
          <p:nvPr/>
        </p:nvSpPr>
        <p:spPr>
          <a:xfrm flipH="1">
            <a:off x="10086577" y="1389980"/>
            <a:ext cx="753282" cy="3924562"/>
          </a:xfrm>
          <a:prstGeom prst="leftBrace">
            <a:avLst>
              <a:gd name="adj1" fmla="val 16766"/>
              <a:gd name="adj2" fmla="val 4852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a:extLst>
              <a:ext uri="{FF2B5EF4-FFF2-40B4-BE49-F238E27FC236}">
                <a16:creationId xmlns:a16="http://schemas.microsoft.com/office/drawing/2014/main" id="{B369EF24-7CD8-934D-A583-5F5374746AC2}"/>
              </a:ext>
            </a:extLst>
          </p:cNvPr>
          <p:cNvGrpSpPr/>
          <p:nvPr/>
        </p:nvGrpSpPr>
        <p:grpSpPr>
          <a:xfrm>
            <a:off x="7695194" y="5041627"/>
            <a:ext cx="507671" cy="142249"/>
            <a:chOff x="5889109" y="4797882"/>
            <a:chExt cx="507671" cy="142249"/>
          </a:xfrm>
        </p:grpSpPr>
        <p:sp>
          <p:nvSpPr>
            <p:cNvPr id="145" name="Rectangle 144">
              <a:extLst>
                <a:ext uri="{FF2B5EF4-FFF2-40B4-BE49-F238E27FC236}">
                  <a16:creationId xmlns:a16="http://schemas.microsoft.com/office/drawing/2014/main" id="{C43D2F69-C3D2-F941-9385-E46612F15C1D}"/>
                </a:ext>
              </a:extLst>
            </p:cNvPr>
            <p:cNvSpPr/>
            <p:nvPr/>
          </p:nvSpPr>
          <p:spPr>
            <a:xfrm>
              <a:off x="6134390" y="4797882"/>
              <a:ext cx="262390" cy="1411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CB081D53-63DE-4C42-8BEA-C3352F3E50F8}"/>
                </a:ext>
              </a:extLst>
            </p:cNvPr>
            <p:cNvSpPr/>
            <p:nvPr/>
          </p:nvSpPr>
          <p:spPr>
            <a:xfrm>
              <a:off x="5889109" y="4797883"/>
              <a:ext cx="248711" cy="142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Rectangle 146">
            <a:extLst>
              <a:ext uri="{FF2B5EF4-FFF2-40B4-BE49-F238E27FC236}">
                <a16:creationId xmlns:a16="http://schemas.microsoft.com/office/drawing/2014/main" id="{132A5488-5E3E-724A-9238-79FF5F3E4A5B}"/>
              </a:ext>
            </a:extLst>
          </p:cNvPr>
          <p:cNvSpPr/>
          <p:nvPr/>
        </p:nvSpPr>
        <p:spPr>
          <a:xfrm>
            <a:off x="9185745" y="1446294"/>
            <a:ext cx="262390" cy="14117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93A53139-EBE4-1C48-9FF8-F64E1AE82485}"/>
              </a:ext>
            </a:extLst>
          </p:cNvPr>
          <p:cNvSpPr/>
          <p:nvPr/>
        </p:nvSpPr>
        <p:spPr>
          <a:xfrm>
            <a:off x="9455390" y="1446891"/>
            <a:ext cx="262390" cy="141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26549B30-E523-CA4D-BCA2-D3042DD54C73}"/>
              </a:ext>
            </a:extLst>
          </p:cNvPr>
          <p:cNvGrpSpPr/>
          <p:nvPr/>
        </p:nvGrpSpPr>
        <p:grpSpPr>
          <a:xfrm>
            <a:off x="7423547" y="2472274"/>
            <a:ext cx="938083" cy="1071384"/>
            <a:chOff x="7423547" y="2446147"/>
            <a:chExt cx="938083" cy="1071384"/>
          </a:xfrm>
        </p:grpSpPr>
        <p:grpSp>
          <p:nvGrpSpPr>
            <p:cNvPr id="97" name="Group 96">
              <a:extLst>
                <a:ext uri="{FF2B5EF4-FFF2-40B4-BE49-F238E27FC236}">
                  <a16:creationId xmlns:a16="http://schemas.microsoft.com/office/drawing/2014/main" id="{F3BD0519-DA83-8E4A-B656-20342BAE3C74}"/>
                </a:ext>
              </a:extLst>
            </p:cNvPr>
            <p:cNvGrpSpPr/>
            <p:nvPr/>
          </p:nvGrpSpPr>
          <p:grpSpPr>
            <a:xfrm>
              <a:off x="7893721" y="2446148"/>
              <a:ext cx="467909" cy="1071383"/>
              <a:chOff x="5919125" y="2367158"/>
              <a:chExt cx="530578" cy="1214877"/>
            </a:xfrm>
          </p:grpSpPr>
          <p:sp>
            <p:nvSpPr>
              <p:cNvPr id="98" name="Rectangle 97">
                <a:extLst>
                  <a:ext uri="{FF2B5EF4-FFF2-40B4-BE49-F238E27FC236}">
                    <a16:creationId xmlns:a16="http://schemas.microsoft.com/office/drawing/2014/main" id="{8F129C4A-BA66-B04C-B321-C6FFF6F23CE2}"/>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AFF4676E-2260-3C40-9812-9E73E6A77D32}"/>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EA55B8-0A96-0340-85C6-5EF3A994B2B1}"/>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56A9163-263B-794E-93E4-4F156BE5AE71}"/>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732540F-0C9D-0A48-ABEC-91B57AECCAB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473D75A-D8E0-0C47-993C-888D35A0DA7F}"/>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F10AF27-7AB6-D743-9ABF-BACD2B8EE33A}"/>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C166FE4-7791-2549-B16B-36E89C4CD03B}"/>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D5548B3-5AC8-4146-BCD2-827486C09DCA}"/>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E9030C7-1C1C-8C40-8A87-3A190B616B1A}"/>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57D1B36-E7A1-E746-96C3-5259A83B1879}"/>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1BF0F3B5-F06B-9546-BBEB-138D40274D32}"/>
                </a:ext>
              </a:extLst>
            </p:cNvPr>
            <p:cNvGrpSpPr/>
            <p:nvPr/>
          </p:nvGrpSpPr>
          <p:grpSpPr>
            <a:xfrm>
              <a:off x="7423547" y="2446147"/>
              <a:ext cx="467910" cy="1071384"/>
              <a:chOff x="5919125" y="2367158"/>
              <a:chExt cx="530578" cy="1214877"/>
            </a:xfrm>
          </p:grpSpPr>
          <p:sp>
            <p:nvSpPr>
              <p:cNvPr id="150" name="Rectangle 149">
                <a:extLst>
                  <a:ext uri="{FF2B5EF4-FFF2-40B4-BE49-F238E27FC236}">
                    <a16:creationId xmlns:a16="http://schemas.microsoft.com/office/drawing/2014/main" id="{E6C9013D-63B5-5E45-A8BC-91C61A181D64}"/>
                  </a:ext>
                </a:extLst>
              </p:cNvPr>
              <p:cNvSpPr/>
              <p:nvPr/>
            </p:nvSpPr>
            <p:spPr>
              <a:xfrm>
                <a:off x="5919125" y="2367158"/>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BAC77F4F-BF4A-4842-8DD9-6E649A59D63D}"/>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430748E-321C-3F40-B6E7-BC6D21B6297B}"/>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2C5F5B0-7962-704A-8245-E4C8AA41F2B9}"/>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35E5E26-68E1-4646-82F8-CE337225861D}"/>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AA2E4F5-667B-0F40-9ECA-9E0D31F05F3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7FE66D2-212A-1D43-8038-6FAE3D0BAF23}"/>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BCD3A8-A489-2E42-8DC7-CE25B487051A}"/>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9627784-09FA-D349-A3C0-496DE1F19E6C}"/>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693CC12-2F78-F84C-8B79-586A57B9163E}"/>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07D445B-DF76-5844-A895-6B93DAE160B1}"/>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161" name="TextBox 160">
            <a:extLst>
              <a:ext uri="{FF2B5EF4-FFF2-40B4-BE49-F238E27FC236}">
                <a16:creationId xmlns:a16="http://schemas.microsoft.com/office/drawing/2014/main" id="{E71B5AA2-72DA-2346-9452-407923CB54AE}"/>
              </a:ext>
            </a:extLst>
          </p:cNvPr>
          <p:cNvSpPr txBox="1"/>
          <p:nvPr/>
        </p:nvSpPr>
        <p:spPr>
          <a:xfrm>
            <a:off x="-46430" y="1639398"/>
            <a:ext cx="1122243" cy="646331"/>
          </a:xfrm>
          <a:prstGeom prst="rect">
            <a:avLst/>
          </a:prstGeom>
          <a:noFill/>
        </p:spPr>
        <p:txBody>
          <a:bodyPr wrap="square" rtlCol="0">
            <a:spAutoFit/>
          </a:bodyPr>
          <a:lstStyle/>
          <a:p>
            <a:pPr algn="ctr"/>
            <a:r>
              <a:rPr lang="en-US" dirty="0"/>
              <a:t>Injection queue</a:t>
            </a:r>
          </a:p>
        </p:txBody>
      </p:sp>
      <p:cxnSp>
        <p:nvCxnSpPr>
          <p:cNvPr id="162" name="Straight Arrow Connector 161">
            <a:extLst>
              <a:ext uri="{FF2B5EF4-FFF2-40B4-BE49-F238E27FC236}">
                <a16:creationId xmlns:a16="http://schemas.microsoft.com/office/drawing/2014/main" id="{4B078D5F-DFD7-5B4D-9DC5-65FF05F2A681}"/>
              </a:ext>
            </a:extLst>
          </p:cNvPr>
          <p:cNvCxnSpPr>
            <a:cxnSpLocks/>
          </p:cNvCxnSpPr>
          <p:nvPr/>
        </p:nvCxnSpPr>
        <p:spPr>
          <a:xfrm flipV="1">
            <a:off x="856403" y="1482441"/>
            <a:ext cx="889664" cy="49887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78364A46-ECAD-5641-AA49-5C8DE0FE9A7C}"/>
              </a:ext>
            </a:extLst>
          </p:cNvPr>
          <p:cNvSpPr txBox="1"/>
          <p:nvPr/>
        </p:nvSpPr>
        <p:spPr>
          <a:xfrm>
            <a:off x="4500756" y="1601503"/>
            <a:ext cx="1251933" cy="923330"/>
          </a:xfrm>
          <a:prstGeom prst="rect">
            <a:avLst/>
          </a:prstGeom>
          <a:noFill/>
        </p:spPr>
        <p:txBody>
          <a:bodyPr wrap="square" rtlCol="0">
            <a:spAutoFit/>
          </a:bodyPr>
          <a:lstStyle/>
          <a:p>
            <a:pPr algn="ctr"/>
            <a:r>
              <a:rPr lang="en-US" dirty="0"/>
              <a:t>Dedicated Ejection queue</a:t>
            </a:r>
          </a:p>
        </p:txBody>
      </p:sp>
      <p:cxnSp>
        <p:nvCxnSpPr>
          <p:cNvPr id="164" name="Straight Arrow Connector 163">
            <a:extLst>
              <a:ext uri="{FF2B5EF4-FFF2-40B4-BE49-F238E27FC236}">
                <a16:creationId xmlns:a16="http://schemas.microsoft.com/office/drawing/2014/main" id="{652FB18B-4A4C-8E4B-BAB3-89E3AF34547F}"/>
              </a:ext>
            </a:extLst>
          </p:cNvPr>
          <p:cNvCxnSpPr>
            <a:cxnSpLocks/>
          </p:cNvCxnSpPr>
          <p:nvPr/>
        </p:nvCxnSpPr>
        <p:spPr>
          <a:xfrm flipH="1" flipV="1">
            <a:off x="3587472" y="1520379"/>
            <a:ext cx="1058506" cy="46789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94D90024-15B0-A645-890E-6FF400384170}"/>
              </a:ext>
            </a:extLst>
          </p:cNvPr>
          <p:cNvGrpSpPr/>
          <p:nvPr/>
        </p:nvGrpSpPr>
        <p:grpSpPr>
          <a:xfrm>
            <a:off x="9015908" y="3123212"/>
            <a:ext cx="467910" cy="1071384"/>
            <a:chOff x="5919125" y="2367158"/>
            <a:chExt cx="530578" cy="1214877"/>
          </a:xfrm>
        </p:grpSpPr>
        <p:sp>
          <p:nvSpPr>
            <p:cNvPr id="166" name="Rectangle 165">
              <a:extLst>
                <a:ext uri="{FF2B5EF4-FFF2-40B4-BE49-F238E27FC236}">
                  <a16:creationId xmlns:a16="http://schemas.microsoft.com/office/drawing/2014/main" id="{5EF36C8E-16BE-5446-94BA-55DFD69AFB48}"/>
                </a:ext>
              </a:extLst>
            </p:cNvPr>
            <p:cNvSpPr/>
            <p:nvPr/>
          </p:nvSpPr>
          <p:spPr>
            <a:xfrm>
              <a:off x="5919125" y="2367158"/>
              <a:ext cx="530578" cy="121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FA4B94DC-D42F-C44F-8F88-9EFAD901293C}"/>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5A0CBA1-B878-E044-A479-FB8FC8D0803A}"/>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ACBBD1E-8226-FB48-8E19-B8B09B9A410A}"/>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D8849F0-FF92-D94D-BD78-2A8442001F7E}"/>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80205F4-1764-4846-ABE6-AFA490B907D6}"/>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E1D4708-8D2A-3D44-BB28-A437A28A5450}"/>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4C0E4EC-8E76-184C-AB09-6A6844577B99}"/>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DAC8C27-21AF-F54D-9A54-99567915654F}"/>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B1A9240-3408-4445-95EB-FE08DCB86716}"/>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F2E4A53-0311-834E-9819-511F4C1BEDB3}"/>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5796480E-D3E8-DD48-9FD4-1CDA4082E69D}"/>
              </a:ext>
            </a:extLst>
          </p:cNvPr>
          <p:cNvGrpSpPr/>
          <p:nvPr/>
        </p:nvGrpSpPr>
        <p:grpSpPr>
          <a:xfrm>
            <a:off x="9486429" y="3125047"/>
            <a:ext cx="467909" cy="1071383"/>
            <a:chOff x="5919125" y="2367158"/>
            <a:chExt cx="530578" cy="1214877"/>
          </a:xfrm>
        </p:grpSpPr>
        <p:sp>
          <p:nvSpPr>
            <p:cNvPr id="178" name="Rectangle 177">
              <a:extLst>
                <a:ext uri="{FF2B5EF4-FFF2-40B4-BE49-F238E27FC236}">
                  <a16:creationId xmlns:a16="http://schemas.microsoft.com/office/drawing/2014/main" id="{D6CAB2EA-78A2-C547-821A-840F679B64FE}"/>
                </a:ext>
              </a:extLst>
            </p:cNvPr>
            <p:cNvSpPr/>
            <p:nvPr/>
          </p:nvSpPr>
          <p:spPr>
            <a:xfrm>
              <a:off x="5919125" y="2367158"/>
              <a:ext cx="530578" cy="121487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D924B33E-56F5-624C-9F6C-149056DBF3E6}"/>
                </a:ext>
              </a:extLst>
            </p:cNvPr>
            <p:cNvCxnSpPr>
              <a:cxnSpLocks/>
            </p:cNvCxnSpPr>
            <p:nvPr/>
          </p:nvCxnSpPr>
          <p:spPr>
            <a:xfrm>
              <a:off x="5919125" y="249113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DC54871-3C80-FC4F-80C8-2070ED4ABE3D}"/>
                </a:ext>
              </a:extLst>
            </p:cNvPr>
            <p:cNvCxnSpPr>
              <a:cxnSpLocks/>
            </p:cNvCxnSpPr>
            <p:nvPr/>
          </p:nvCxnSpPr>
          <p:spPr>
            <a:xfrm>
              <a:off x="5919125" y="260250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58F2EC6-709E-3B4E-80A4-7342679519DD}"/>
                </a:ext>
              </a:extLst>
            </p:cNvPr>
            <p:cNvCxnSpPr>
              <a:cxnSpLocks/>
            </p:cNvCxnSpPr>
            <p:nvPr/>
          </p:nvCxnSpPr>
          <p:spPr>
            <a:xfrm>
              <a:off x="5919125" y="2713870"/>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37E84CDD-B00B-EE45-93B3-E231FC08B276}"/>
                </a:ext>
              </a:extLst>
            </p:cNvPr>
            <p:cNvCxnSpPr>
              <a:cxnSpLocks/>
            </p:cNvCxnSpPr>
            <p:nvPr/>
          </p:nvCxnSpPr>
          <p:spPr>
            <a:xfrm>
              <a:off x="5919125" y="28311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15E1200-3FB2-2645-8237-292C84A984D4}"/>
                </a:ext>
              </a:extLst>
            </p:cNvPr>
            <p:cNvCxnSpPr>
              <a:cxnSpLocks/>
            </p:cNvCxnSpPr>
            <p:nvPr/>
          </p:nvCxnSpPr>
          <p:spPr>
            <a:xfrm>
              <a:off x="5919125" y="2938183"/>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41FBCB8-F226-3B4A-B1A7-7DD5C7338C5A}"/>
                </a:ext>
              </a:extLst>
            </p:cNvPr>
            <p:cNvCxnSpPr>
              <a:cxnSpLocks/>
            </p:cNvCxnSpPr>
            <p:nvPr/>
          </p:nvCxnSpPr>
          <p:spPr>
            <a:xfrm>
              <a:off x="5919125" y="304955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6362A7F-22F2-344A-AFCF-5884487AF0F2}"/>
                </a:ext>
              </a:extLst>
            </p:cNvPr>
            <p:cNvCxnSpPr>
              <a:cxnSpLocks/>
            </p:cNvCxnSpPr>
            <p:nvPr/>
          </p:nvCxnSpPr>
          <p:spPr>
            <a:xfrm>
              <a:off x="5919125" y="3160921"/>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E18D544-A560-D64E-B1E9-D2B8CDF3DE92}"/>
                </a:ext>
              </a:extLst>
            </p:cNvPr>
            <p:cNvCxnSpPr>
              <a:cxnSpLocks/>
            </p:cNvCxnSpPr>
            <p:nvPr/>
          </p:nvCxnSpPr>
          <p:spPr>
            <a:xfrm>
              <a:off x="5919125" y="3266429"/>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ED992B2-DE6A-0C48-B894-911815BBCBE3}"/>
                </a:ext>
              </a:extLst>
            </p:cNvPr>
            <p:cNvCxnSpPr>
              <a:cxnSpLocks/>
            </p:cNvCxnSpPr>
            <p:nvPr/>
          </p:nvCxnSpPr>
          <p:spPr>
            <a:xfrm>
              <a:off x="5919125" y="3374702"/>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3EFD1CD-70BE-A948-88FF-2247DEB7BC77}"/>
                </a:ext>
              </a:extLst>
            </p:cNvPr>
            <p:cNvCxnSpPr>
              <a:cxnSpLocks/>
            </p:cNvCxnSpPr>
            <p:nvPr/>
          </p:nvCxnSpPr>
          <p:spPr>
            <a:xfrm>
              <a:off x="5919125" y="3474348"/>
              <a:ext cx="530578"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89" name="Rectangle 188">
            <a:extLst>
              <a:ext uri="{FF2B5EF4-FFF2-40B4-BE49-F238E27FC236}">
                <a16:creationId xmlns:a16="http://schemas.microsoft.com/office/drawing/2014/main" id="{0E197E1E-2816-9E49-9B48-3E6331B6C287}"/>
              </a:ext>
            </a:extLst>
          </p:cNvPr>
          <p:cNvSpPr/>
          <p:nvPr/>
        </p:nvSpPr>
        <p:spPr>
          <a:xfrm>
            <a:off x="9019016" y="3831325"/>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650530D-C948-3F41-AD5F-79136CB21521}"/>
              </a:ext>
            </a:extLst>
          </p:cNvPr>
          <p:cNvSpPr/>
          <p:nvPr/>
        </p:nvSpPr>
        <p:spPr>
          <a:xfrm>
            <a:off x="9018520" y="3924895"/>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5913D60E-C5A6-7A42-9F0D-EFC649A8C9DB}"/>
              </a:ext>
            </a:extLst>
          </p:cNvPr>
          <p:cNvSpPr/>
          <p:nvPr/>
        </p:nvSpPr>
        <p:spPr>
          <a:xfrm>
            <a:off x="9021758" y="401723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7BD6498-B233-1342-A8B6-E9EB2CD29A97}"/>
              </a:ext>
            </a:extLst>
          </p:cNvPr>
          <p:cNvSpPr/>
          <p:nvPr/>
        </p:nvSpPr>
        <p:spPr>
          <a:xfrm>
            <a:off x="9021758" y="4104613"/>
            <a:ext cx="467909" cy="824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6FEEDF42-AA4C-8E4B-8CF5-E46738DE44B1}"/>
              </a:ext>
            </a:extLst>
          </p:cNvPr>
          <p:cNvGrpSpPr/>
          <p:nvPr/>
        </p:nvGrpSpPr>
        <p:grpSpPr>
          <a:xfrm>
            <a:off x="1632162" y="5030053"/>
            <a:ext cx="507671" cy="142249"/>
            <a:chOff x="5889109" y="4797882"/>
            <a:chExt cx="507671" cy="142249"/>
          </a:xfrm>
        </p:grpSpPr>
        <p:sp>
          <p:nvSpPr>
            <p:cNvPr id="194" name="Rectangle 193">
              <a:extLst>
                <a:ext uri="{FF2B5EF4-FFF2-40B4-BE49-F238E27FC236}">
                  <a16:creationId xmlns:a16="http://schemas.microsoft.com/office/drawing/2014/main" id="{1E92E911-1300-4243-8AED-708561909935}"/>
                </a:ext>
              </a:extLst>
            </p:cNvPr>
            <p:cNvSpPr/>
            <p:nvPr/>
          </p:nvSpPr>
          <p:spPr>
            <a:xfrm>
              <a:off x="6134390" y="4797882"/>
              <a:ext cx="262390" cy="1411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ectangle 194">
              <a:extLst>
                <a:ext uri="{FF2B5EF4-FFF2-40B4-BE49-F238E27FC236}">
                  <a16:creationId xmlns:a16="http://schemas.microsoft.com/office/drawing/2014/main" id="{D530A566-DEDA-5246-A3E8-55AB972D4950}"/>
                </a:ext>
              </a:extLst>
            </p:cNvPr>
            <p:cNvSpPr/>
            <p:nvPr/>
          </p:nvSpPr>
          <p:spPr>
            <a:xfrm>
              <a:off x="5889109" y="4797883"/>
              <a:ext cx="248711" cy="142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6" name="Straight Arrow Connector 195">
            <a:extLst>
              <a:ext uri="{FF2B5EF4-FFF2-40B4-BE49-F238E27FC236}">
                <a16:creationId xmlns:a16="http://schemas.microsoft.com/office/drawing/2014/main" id="{AAC03982-8B63-6C42-9533-5B459134CE8A}"/>
              </a:ext>
            </a:extLst>
          </p:cNvPr>
          <p:cNvCxnSpPr>
            <a:cxnSpLocks/>
            <a:stCxn id="139" idx="2"/>
          </p:cNvCxnSpPr>
          <p:nvPr/>
        </p:nvCxnSpPr>
        <p:spPr>
          <a:xfrm flipH="1">
            <a:off x="8151883" y="2456602"/>
            <a:ext cx="522980" cy="4518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1F48A085-FFAA-ED4D-B163-4B5F2D3BEC2A}"/>
              </a:ext>
            </a:extLst>
          </p:cNvPr>
          <p:cNvCxnSpPr>
            <a:cxnSpLocks/>
          </p:cNvCxnSpPr>
          <p:nvPr/>
        </p:nvCxnSpPr>
        <p:spPr>
          <a:xfrm>
            <a:off x="8923993" y="2505698"/>
            <a:ext cx="273308" cy="58500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7" name="Picture 36" descr="A picture containing light&#10;&#10;Description automatically generated">
            <a:extLst>
              <a:ext uri="{FF2B5EF4-FFF2-40B4-BE49-F238E27FC236}">
                <a16:creationId xmlns:a16="http://schemas.microsoft.com/office/drawing/2014/main" id="{F1E2815B-FA9B-754D-8A6A-C5D9D718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808" y="2986551"/>
            <a:ext cx="753282" cy="596477"/>
          </a:xfrm>
          <a:prstGeom prst="rect">
            <a:avLst/>
          </a:prstGeom>
        </p:spPr>
      </p:pic>
      <p:sp>
        <p:nvSpPr>
          <p:cNvPr id="198" name="Rectangle 197">
            <a:extLst>
              <a:ext uri="{FF2B5EF4-FFF2-40B4-BE49-F238E27FC236}">
                <a16:creationId xmlns:a16="http://schemas.microsoft.com/office/drawing/2014/main" id="{72EF3ABB-0B8E-EA47-BF73-1CFB866BD77C}"/>
              </a:ext>
            </a:extLst>
          </p:cNvPr>
          <p:cNvSpPr/>
          <p:nvPr/>
        </p:nvSpPr>
        <p:spPr>
          <a:xfrm>
            <a:off x="122153" y="5488569"/>
            <a:ext cx="1585263"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No virtual Network</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99" name="Rectangle 198">
            <a:extLst>
              <a:ext uri="{FF2B5EF4-FFF2-40B4-BE49-F238E27FC236}">
                <a16:creationId xmlns:a16="http://schemas.microsoft.com/office/drawing/2014/main" id="{EF61B59C-FBCB-E044-93E3-877250F43485}"/>
              </a:ext>
            </a:extLst>
          </p:cNvPr>
          <p:cNvSpPr/>
          <p:nvPr/>
        </p:nvSpPr>
        <p:spPr>
          <a:xfrm>
            <a:off x="9285502" y="5523175"/>
            <a:ext cx="2046979" cy="707886"/>
          </a:xfrm>
          <a:prstGeom prst="rect">
            <a:avLst/>
          </a:prstGeom>
          <a:noFill/>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Separate Virtual Network</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07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100" grpId="0"/>
      <p:bldP spid="85" grpId="0" animBg="1"/>
      <p:bldP spid="87" grpId="0" animBg="1"/>
      <p:bldP spid="94" grpId="0" animBg="1"/>
      <p:bldP spid="95" grpId="0" animBg="1"/>
      <p:bldP spid="96" grpId="0" animBg="1"/>
      <p:bldP spid="120" grpId="0" animBg="1"/>
      <p:bldP spid="132" grpId="0" animBg="1"/>
      <p:bldP spid="133" grpId="0" animBg="1"/>
      <p:bldP spid="134" grpId="0" animBg="1"/>
      <p:bldP spid="135" grpId="0" animBg="1"/>
      <p:bldP spid="136" grpId="0"/>
      <p:bldP spid="137" grpId="0"/>
      <p:bldP spid="139" grpId="0"/>
      <p:bldP spid="140" grpId="0" animBg="1"/>
      <p:bldP spid="147" grpId="0" animBg="1"/>
      <p:bldP spid="148" grpId="0" animBg="1"/>
      <p:bldP spid="161" grpId="0"/>
      <p:bldP spid="163" grpId="0"/>
      <p:bldP spid="189" grpId="0" animBg="1"/>
      <p:bldP spid="190" grpId="0" animBg="1"/>
      <p:bldP spid="191" grpId="0" animBg="1"/>
      <p:bldP spid="192" grpId="0" animBg="1"/>
      <p:bldP spid="198" grpId="0"/>
      <p:bldP spid="1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Buffers in Network</a:t>
            </a:r>
          </a:p>
        </p:txBody>
      </p:sp>
      <p:sp>
        <p:nvSpPr>
          <p:cNvPr id="6" name="Slide Number Placeholder 5"/>
          <p:cNvSpPr>
            <a:spLocks noGrp="1"/>
          </p:cNvSpPr>
          <p:nvPr>
            <p:ph type="sldNum" sz="quarter" idx="12"/>
          </p:nvPr>
        </p:nvSpPr>
        <p:spPr/>
        <p:txBody>
          <a:bodyPr/>
          <a:lstStyle/>
          <a:p>
            <a:fld id="{6F8C6899-B7E0-724F-AFA7-9CBD82D6A34A}" type="slidenum">
              <a:rPr lang="en-US" smtClean="0"/>
              <a:pPr/>
              <a:t>16</a:t>
            </a:fld>
            <a:endParaRPr lang="en-US" dirty="0"/>
          </a:p>
        </p:txBody>
      </p:sp>
      <p:grpSp>
        <p:nvGrpSpPr>
          <p:cNvPr id="285" name="Group 284"/>
          <p:cNvGrpSpPr/>
          <p:nvPr/>
        </p:nvGrpSpPr>
        <p:grpSpPr>
          <a:xfrm>
            <a:off x="1388183" y="2752640"/>
            <a:ext cx="1838325" cy="2817812"/>
            <a:chOff x="149932" y="2857415"/>
            <a:chExt cx="1838325" cy="2817812"/>
          </a:xfrm>
        </p:grpSpPr>
        <p:sp>
          <p:nvSpPr>
            <p:cNvPr id="7" name="Rectangle 6"/>
            <p:cNvSpPr/>
            <p:nvPr/>
          </p:nvSpPr>
          <p:spPr>
            <a:xfrm>
              <a:off x="767273" y="285741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55844" y="285741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28539" y="285741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301235" y="285741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610453" y="2857415"/>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10453" y="3312770"/>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67273" y="3618986"/>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55844" y="3618986"/>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128539" y="3618986"/>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301235" y="3618986"/>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610453" y="3618986"/>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10453" y="4074341"/>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767273" y="4380557"/>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955844" y="4380557"/>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128539" y="4380557"/>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301235" y="4380557"/>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610453" y="4380557"/>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10453" y="4835912"/>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767273" y="521828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955844" y="521828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1128539" y="521828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1301235" y="5218285"/>
              <a:ext cx="172695" cy="456942"/>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610453" y="5218285"/>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10453" y="5673640"/>
              <a:ext cx="17269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149932" y="3084299"/>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49932" y="3845870"/>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49932" y="4607441"/>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49932" y="5445169"/>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527736" y="3085886"/>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527736" y="3847457"/>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527736" y="4609028"/>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527736" y="5446756"/>
              <a:ext cx="460521"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7" name="Rectangle 56"/>
          <p:cNvSpPr/>
          <p:nvPr/>
        </p:nvSpPr>
        <p:spPr>
          <a:xfrm>
            <a:off x="4128207" y="2300585"/>
            <a:ext cx="228600" cy="30227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3333751" y="3741095"/>
            <a:ext cx="343607" cy="6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Elbow Connector 69"/>
          <p:cNvCxnSpPr/>
          <p:nvPr/>
        </p:nvCxnSpPr>
        <p:spPr>
          <a:xfrm rot="5400000" flipH="1" flipV="1">
            <a:off x="3229241" y="2898572"/>
            <a:ext cx="1293814" cy="397583"/>
          </a:xfrm>
          <a:prstGeom prst="bentConnector3">
            <a:avLst>
              <a:gd name="adj1" fmla="val 10030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Elbow Connector 70"/>
          <p:cNvCxnSpPr/>
          <p:nvPr/>
        </p:nvCxnSpPr>
        <p:spPr>
          <a:xfrm rot="16200000" flipH="1">
            <a:off x="3264448" y="4180243"/>
            <a:ext cx="1223405" cy="397582"/>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4432300" y="2394247"/>
            <a:ext cx="457200" cy="31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Elbow Connector 89"/>
          <p:cNvCxnSpPr/>
          <p:nvPr/>
        </p:nvCxnSpPr>
        <p:spPr>
          <a:xfrm rot="5400000" flipH="1" flipV="1">
            <a:off x="4793779" y="1923876"/>
            <a:ext cx="566092" cy="374650"/>
          </a:xfrm>
          <a:prstGeom prst="bentConnector3">
            <a:avLst>
              <a:gd name="adj1" fmla="val 100478"/>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1" name="Elbow Connector 90"/>
          <p:cNvCxnSpPr/>
          <p:nvPr/>
        </p:nvCxnSpPr>
        <p:spPr>
          <a:xfrm rot="16200000" flipH="1">
            <a:off x="4817270" y="2466478"/>
            <a:ext cx="519113" cy="374650"/>
          </a:xfrm>
          <a:prstGeom prst="bentConnector3">
            <a:avLst>
              <a:gd name="adj1" fmla="val 9893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683250" y="1828155"/>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Elbow Connector 94"/>
          <p:cNvCxnSpPr/>
          <p:nvPr/>
        </p:nvCxnSpPr>
        <p:spPr>
          <a:xfrm flipV="1">
            <a:off x="6140450" y="1601143"/>
            <a:ext cx="381000" cy="225424"/>
          </a:xfrm>
          <a:prstGeom prst="bentConnector3">
            <a:avLst>
              <a:gd name="adj1" fmla="val 2166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6" name="Elbow Connector 95"/>
          <p:cNvCxnSpPr/>
          <p:nvPr/>
        </p:nvCxnSpPr>
        <p:spPr>
          <a:xfrm>
            <a:off x="6140450" y="1826567"/>
            <a:ext cx="381000" cy="306388"/>
          </a:xfrm>
          <a:prstGeom prst="bentConnector3">
            <a:avLst>
              <a:gd name="adj1" fmla="val 2111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680782" y="2974628"/>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Elbow Connector 131"/>
          <p:cNvCxnSpPr/>
          <p:nvPr/>
        </p:nvCxnSpPr>
        <p:spPr>
          <a:xfrm flipV="1">
            <a:off x="6137982" y="2747616"/>
            <a:ext cx="381000" cy="225424"/>
          </a:xfrm>
          <a:prstGeom prst="bentConnector3">
            <a:avLst>
              <a:gd name="adj1" fmla="val 2166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3" name="Elbow Connector 132"/>
          <p:cNvCxnSpPr/>
          <p:nvPr/>
        </p:nvCxnSpPr>
        <p:spPr>
          <a:xfrm>
            <a:off x="6137982" y="2973040"/>
            <a:ext cx="381000" cy="306388"/>
          </a:xfrm>
          <a:prstGeom prst="bentConnector3">
            <a:avLst>
              <a:gd name="adj1" fmla="val 2111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4112332" y="4843267"/>
            <a:ext cx="228600" cy="30227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7" name="Group 166"/>
          <p:cNvGrpSpPr/>
          <p:nvPr/>
        </p:nvGrpSpPr>
        <p:grpSpPr>
          <a:xfrm>
            <a:off x="7173739" y="1391888"/>
            <a:ext cx="327026" cy="392436"/>
            <a:chOff x="4400471" y="1500175"/>
            <a:chExt cx="327026" cy="392436"/>
          </a:xfrm>
        </p:grpSpPr>
        <p:sp>
          <p:nvSpPr>
            <p:cNvPr id="163" name="Rectangle 162"/>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5" name="Rectangle 164"/>
          <p:cNvSpPr/>
          <p:nvPr/>
        </p:nvSpPr>
        <p:spPr>
          <a:xfrm>
            <a:off x="5348035" y="2770766"/>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5300410" y="2725684"/>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8" name="Group 167"/>
          <p:cNvGrpSpPr/>
          <p:nvPr/>
        </p:nvGrpSpPr>
        <p:grpSpPr>
          <a:xfrm>
            <a:off x="5325983" y="1630349"/>
            <a:ext cx="327026" cy="392436"/>
            <a:chOff x="4400471" y="1500175"/>
            <a:chExt cx="327026" cy="392436"/>
          </a:xfrm>
        </p:grpSpPr>
        <p:sp>
          <p:nvSpPr>
            <p:cNvPr id="169" name="Rectangle 168"/>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5" name="Straight Connector 174"/>
          <p:cNvCxnSpPr/>
          <p:nvPr/>
        </p:nvCxnSpPr>
        <p:spPr>
          <a:xfrm>
            <a:off x="5668884" y="4361571"/>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6" name="Elbow Connector 175"/>
          <p:cNvCxnSpPr/>
          <p:nvPr/>
        </p:nvCxnSpPr>
        <p:spPr>
          <a:xfrm flipV="1">
            <a:off x="6126084" y="4134559"/>
            <a:ext cx="381000" cy="225424"/>
          </a:xfrm>
          <a:prstGeom prst="bentConnector3">
            <a:avLst>
              <a:gd name="adj1" fmla="val 2166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7" name="Elbow Connector 176"/>
          <p:cNvCxnSpPr/>
          <p:nvPr/>
        </p:nvCxnSpPr>
        <p:spPr>
          <a:xfrm>
            <a:off x="6126084" y="4359983"/>
            <a:ext cx="381000" cy="306388"/>
          </a:xfrm>
          <a:prstGeom prst="bentConnector3">
            <a:avLst>
              <a:gd name="adj1" fmla="val 2111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5666416" y="5508044"/>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9" name="Elbow Connector 178"/>
          <p:cNvCxnSpPr/>
          <p:nvPr/>
        </p:nvCxnSpPr>
        <p:spPr>
          <a:xfrm flipV="1">
            <a:off x="6123616" y="5281032"/>
            <a:ext cx="381000" cy="225424"/>
          </a:xfrm>
          <a:prstGeom prst="bentConnector3">
            <a:avLst>
              <a:gd name="adj1" fmla="val 21667"/>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0" name="Elbow Connector 179"/>
          <p:cNvCxnSpPr/>
          <p:nvPr/>
        </p:nvCxnSpPr>
        <p:spPr>
          <a:xfrm>
            <a:off x="6123616" y="5506456"/>
            <a:ext cx="381000" cy="306388"/>
          </a:xfrm>
          <a:prstGeom prst="bentConnector3">
            <a:avLst>
              <a:gd name="adj1" fmla="val 2111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83" name="Group 182"/>
          <p:cNvGrpSpPr/>
          <p:nvPr/>
        </p:nvGrpSpPr>
        <p:grpSpPr>
          <a:xfrm>
            <a:off x="7159373" y="3925304"/>
            <a:ext cx="327026" cy="392436"/>
            <a:chOff x="4400471" y="1500175"/>
            <a:chExt cx="327026" cy="392436"/>
          </a:xfrm>
        </p:grpSpPr>
        <p:sp>
          <p:nvSpPr>
            <p:cNvPr id="184" name="Rectangle 183"/>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6" name="Rectangle 185"/>
          <p:cNvSpPr/>
          <p:nvPr/>
        </p:nvSpPr>
        <p:spPr>
          <a:xfrm>
            <a:off x="5333669" y="5304182"/>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5286044" y="5259100"/>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8" name="Group 187"/>
          <p:cNvGrpSpPr/>
          <p:nvPr/>
        </p:nvGrpSpPr>
        <p:grpSpPr>
          <a:xfrm>
            <a:off x="5311617" y="4163765"/>
            <a:ext cx="327026" cy="392436"/>
            <a:chOff x="4400471" y="1500175"/>
            <a:chExt cx="327026" cy="392436"/>
          </a:xfrm>
        </p:grpSpPr>
        <p:sp>
          <p:nvSpPr>
            <p:cNvPr id="189" name="Rectangle 188"/>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1" name="Rectangle 190"/>
          <p:cNvSpPr/>
          <p:nvPr/>
        </p:nvSpPr>
        <p:spPr>
          <a:xfrm>
            <a:off x="7246512" y="4515235"/>
            <a:ext cx="228600" cy="302272"/>
          </a:xfrm>
          <a:prstGeom prst="rect">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2" name="Group 191"/>
          <p:cNvGrpSpPr/>
          <p:nvPr/>
        </p:nvGrpSpPr>
        <p:grpSpPr>
          <a:xfrm>
            <a:off x="7172073" y="2558009"/>
            <a:ext cx="327026" cy="392436"/>
            <a:chOff x="4400471" y="1500175"/>
            <a:chExt cx="327026" cy="392436"/>
          </a:xfrm>
        </p:grpSpPr>
        <p:sp>
          <p:nvSpPr>
            <p:cNvPr id="193" name="Rectangle 192"/>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5" name="Rectangle 194"/>
          <p:cNvSpPr/>
          <p:nvPr/>
        </p:nvSpPr>
        <p:spPr>
          <a:xfrm>
            <a:off x="7211587" y="3147940"/>
            <a:ext cx="228600" cy="302272"/>
          </a:xfrm>
          <a:prstGeom prst="rect">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0" name="Group 199"/>
          <p:cNvGrpSpPr/>
          <p:nvPr/>
        </p:nvGrpSpPr>
        <p:grpSpPr>
          <a:xfrm>
            <a:off x="7168647" y="5107964"/>
            <a:ext cx="327026" cy="392436"/>
            <a:chOff x="4400471" y="1500175"/>
            <a:chExt cx="327026" cy="392436"/>
          </a:xfrm>
        </p:grpSpPr>
        <p:sp>
          <p:nvSpPr>
            <p:cNvPr id="201" name="Rectangle 200"/>
            <p:cNvSpPr/>
            <p:nvPr/>
          </p:nvSpPr>
          <p:spPr>
            <a:xfrm>
              <a:off x="4448096" y="1545257"/>
              <a:ext cx="228600" cy="302272"/>
            </a:xfrm>
            <a:prstGeom prst="rect">
              <a:avLst/>
            </a:prstGeom>
            <a:solidFill>
              <a:schemeClr val="bg1"/>
            </a:solid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4400471" y="1500175"/>
              <a:ext cx="327026" cy="39243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3" name="Rectangle 202"/>
          <p:cNvSpPr/>
          <p:nvPr/>
        </p:nvSpPr>
        <p:spPr>
          <a:xfrm>
            <a:off x="7208161" y="5697895"/>
            <a:ext cx="228600" cy="302272"/>
          </a:xfrm>
          <a:prstGeom prst="rect">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TextBox 203"/>
          <p:cNvSpPr txBox="1"/>
          <p:nvPr/>
        </p:nvSpPr>
        <p:spPr>
          <a:xfrm>
            <a:off x="8654889" y="2888315"/>
            <a:ext cx="1436942" cy="830997"/>
          </a:xfrm>
          <a:prstGeom prst="rect">
            <a:avLst/>
          </a:prstGeom>
          <a:noFill/>
        </p:spPr>
        <p:txBody>
          <a:bodyPr wrap="square" rtlCol="0">
            <a:spAutoFit/>
          </a:bodyPr>
          <a:lstStyle/>
          <a:p>
            <a:r>
              <a:rPr lang="en-US" sz="1600" dirty="0">
                <a:latin typeface="Tahoma"/>
                <a:cs typeface="Tahoma"/>
              </a:rPr>
              <a:t>Routing Deadlock Avoidance</a:t>
            </a:r>
          </a:p>
        </p:txBody>
      </p:sp>
      <p:sp>
        <p:nvSpPr>
          <p:cNvPr id="205" name="Rectangle 204"/>
          <p:cNvSpPr/>
          <p:nvPr/>
        </p:nvSpPr>
        <p:spPr>
          <a:xfrm>
            <a:off x="8304306" y="2288674"/>
            <a:ext cx="228600" cy="30227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8272556" y="3173147"/>
            <a:ext cx="228600" cy="302272"/>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TextBox 207"/>
          <p:cNvSpPr txBox="1"/>
          <p:nvPr/>
        </p:nvSpPr>
        <p:spPr>
          <a:xfrm>
            <a:off x="8604437" y="2032470"/>
            <a:ext cx="1662020" cy="830997"/>
          </a:xfrm>
          <a:prstGeom prst="rect">
            <a:avLst/>
          </a:prstGeom>
          <a:noFill/>
        </p:spPr>
        <p:txBody>
          <a:bodyPr wrap="square" rtlCol="0">
            <a:spAutoFit/>
          </a:bodyPr>
          <a:lstStyle/>
          <a:p>
            <a:r>
              <a:rPr lang="en-US" sz="1600" dirty="0">
                <a:latin typeface="Tahoma"/>
                <a:cs typeface="Tahoma"/>
              </a:rPr>
              <a:t>Protocol Deadlock Avoidance</a:t>
            </a:r>
          </a:p>
        </p:txBody>
      </p:sp>
      <p:sp>
        <p:nvSpPr>
          <p:cNvPr id="212" name="Rectangle 211"/>
          <p:cNvSpPr/>
          <p:nvPr/>
        </p:nvSpPr>
        <p:spPr>
          <a:xfrm>
            <a:off x="8075707" y="1149351"/>
            <a:ext cx="2286000" cy="25352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5" name="TextBox 214"/>
          <p:cNvSpPr txBox="1"/>
          <p:nvPr/>
        </p:nvSpPr>
        <p:spPr>
          <a:xfrm>
            <a:off x="8099425" y="3889704"/>
            <a:ext cx="2101850" cy="646331"/>
          </a:xfrm>
          <a:prstGeom prst="rect">
            <a:avLst/>
          </a:prstGeom>
          <a:noFill/>
        </p:spPr>
        <p:txBody>
          <a:bodyPr wrap="square" rtlCol="0">
            <a:spAutoFit/>
          </a:bodyPr>
          <a:lstStyle/>
          <a:p>
            <a:r>
              <a:rPr lang="en-US" b="1" dirty="0">
                <a:latin typeface="Tahoma"/>
                <a:cs typeface="Tahoma"/>
              </a:rPr>
              <a:t>For Performance</a:t>
            </a:r>
          </a:p>
          <a:p>
            <a:r>
              <a:rPr lang="en-US" b="1" dirty="0">
                <a:latin typeface="Tahoma"/>
                <a:cs typeface="Tahoma"/>
              </a:rPr>
              <a:t>- not required </a:t>
            </a:r>
          </a:p>
        </p:txBody>
      </p:sp>
      <p:sp>
        <p:nvSpPr>
          <p:cNvPr id="216" name="Rectangle 215"/>
          <p:cNvSpPr/>
          <p:nvPr/>
        </p:nvSpPr>
        <p:spPr>
          <a:xfrm>
            <a:off x="8099425" y="5115117"/>
            <a:ext cx="228600" cy="302272"/>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TextBox 216"/>
          <p:cNvSpPr txBox="1"/>
          <p:nvPr/>
        </p:nvSpPr>
        <p:spPr>
          <a:xfrm>
            <a:off x="3661483" y="2986431"/>
            <a:ext cx="1304912" cy="1477328"/>
          </a:xfrm>
          <a:prstGeom prst="rect">
            <a:avLst/>
          </a:prstGeom>
          <a:noFill/>
        </p:spPr>
        <p:txBody>
          <a:bodyPr wrap="square" rtlCol="0">
            <a:spAutoFit/>
          </a:bodyPr>
          <a:lstStyle/>
          <a:p>
            <a:r>
              <a:rPr lang="en-US" dirty="0">
                <a:latin typeface="Tahoma"/>
                <a:cs typeface="Tahoma"/>
              </a:rPr>
              <a:t>“Virtual Networks”</a:t>
            </a:r>
          </a:p>
          <a:p>
            <a:r>
              <a:rPr lang="en-US" dirty="0">
                <a:latin typeface="Tahoma"/>
                <a:cs typeface="Tahoma"/>
              </a:rPr>
              <a:t>e.g., </a:t>
            </a:r>
          </a:p>
          <a:p>
            <a:r>
              <a:rPr lang="en-US" dirty="0" err="1">
                <a:latin typeface="Tahoma"/>
                <a:cs typeface="Tahoma"/>
              </a:rPr>
              <a:t>req</a:t>
            </a:r>
            <a:r>
              <a:rPr lang="en-US" dirty="0">
                <a:latin typeface="Tahoma"/>
                <a:cs typeface="Tahoma"/>
              </a:rPr>
              <a:t> and </a:t>
            </a:r>
            <a:r>
              <a:rPr lang="en-US" dirty="0" err="1">
                <a:latin typeface="Tahoma"/>
                <a:cs typeface="Tahoma"/>
              </a:rPr>
              <a:t>resp</a:t>
            </a:r>
            <a:endParaRPr lang="en-US" dirty="0">
              <a:latin typeface="Tahoma"/>
              <a:cs typeface="Tahoma"/>
            </a:endParaRPr>
          </a:p>
        </p:txBody>
      </p:sp>
      <p:grpSp>
        <p:nvGrpSpPr>
          <p:cNvPr id="222" name="Group 221"/>
          <p:cNvGrpSpPr/>
          <p:nvPr/>
        </p:nvGrpSpPr>
        <p:grpSpPr>
          <a:xfrm>
            <a:off x="6725812" y="1433806"/>
            <a:ext cx="457200" cy="302925"/>
            <a:chOff x="5813173" y="5051446"/>
            <a:chExt cx="457200" cy="302925"/>
          </a:xfrm>
        </p:grpSpPr>
        <p:sp>
          <p:nvSpPr>
            <p:cNvPr id="223" name="Rectangle 222"/>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6767196" y="1971822"/>
            <a:ext cx="457200" cy="302925"/>
            <a:chOff x="5813173" y="5051446"/>
            <a:chExt cx="457200" cy="302925"/>
          </a:xfrm>
        </p:grpSpPr>
        <p:sp>
          <p:nvSpPr>
            <p:cNvPr id="226" name="Rectangle 225"/>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6746371" y="3147288"/>
            <a:ext cx="457200" cy="302925"/>
            <a:chOff x="5813173" y="5051446"/>
            <a:chExt cx="457200" cy="302925"/>
          </a:xfrm>
        </p:grpSpPr>
        <p:sp>
          <p:nvSpPr>
            <p:cNvPr id="229" name="Rectangle 228"/>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6725812" y="2601178"/>
            <a:ext cx="457200" cy="302925"/>
            <a:chOff x="5813173" y="5051446"/>
            <a:chExt cx="457200" cy="302925"/>
          </a:xfrm>
        </p:grpSpPr>
        <p:sp>
          <p:nvSpPr>
            <p:cNvPr id="232" name="Rectangle 231"/>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ectangle 232"/>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4" name="Rectangle 233"/>
          <p:cNvSpPr/>
          <p:nvPr/>
        </p:nvSpPr>
        <p:spPr>
          <a:xfrm>
            <a:off x="7221364" y="1971821"/>
            <a:ext cx="228600" cy="302272"/>
          </a:xfrm>
          <a:prstGeom prst="rect">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4" name="Group 243"/>
          <p:cNvGrpSpPr/>
          <p:nvPr/>
        </p:nvGrpSpPr>
        <p:grpSpPr>
          <a:xfrm>
            <a:off x="6732414" y="3983097"/>
            <a:ext cx="457200" cy="302925"/>
            <a:chOff x="5813173" y="5051446"/>
            <a:chExt cx="457200" cy="302925"/>
          </a:xfrm>
        </p:grpSpPr>
        <p:sp>
          <p:nvSpPr>
            <p:cNvPr id="245" name="Rectangle 244"/>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6773798" y="4521113"/>
            <a:ext cx="457200" cy="302925"/>
            <a:chOff x="5813173" y="5051446"/>
            <a:chExt cx="457200" cy="302925"/>
          </a:xfrm>
        </p:grpSpPr>
        <p:sp>
          <p:nvSpPr>
            <p:cNvPr id="248" name="Rectangle 247"/>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0" name="Group 249"/>
          <p:cNvGrpSpPr/>
          <p:nvPr/>
        </p:nvGrpSpPr>
        <p:grpSpPr>
          <a:xfrm>
            <a:off x="6752973" y="5696579"/>
            <a:ext cx="457200" cy="302925"/>
            <a:chOff x="5813173" y="5051446"/>
            <a:chExt cx="457200" cy="302925"/>
          </a:xfrm>
        </p:grpSpPr>
        <p:sp>
          <p:nvSpPr>
            <p:cNvPr id="251" name="Rectangle 250"/>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3" name="Group 252"/>
          <p:cNvGrpSpPr/>
          <p:nvPr/>
        </p:nvGrpSpPr>
        <p:grpSpPr>
          <a:xfrm>
            <a:off x="6732414" y="5150469"/>
            <a:ext cx="457200" cy="302925"/>
            <a:chOff x="5813173" y="5051446"/>
            <a:chExt cx="457200" cy="302925"/>
          </a:xfrm>
        </p:grpSpPr>
        <p:sp>
          <p:nvSpPr>
            <p:cNvPr id="254" name="Rectangle 253"/>
            <p:cNvSpPr/>
            <p:nvPr/>
          </p:nvSpPr>
          <p:spPr>
            <a:xfrm>
              <a:off x="6041773" y="5052099"/>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5813173" y="5051446"/>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6" name="Rectangle 255"/>
          <p:cNvSpPr/>
          <p:nvPr/>
        </p:nvSpPr>
        <p:spPr>
          <a:xfrm>
            <a:off x="8107456" y="5733454"/>
            <a:ext cx="228600" cy="302272"/>
          </a:xfrm>
          <a:prstGeom prst="rect">
            <a:avLst/>
          </a:prstGeom>
          <a:solidFill>
            <a:srgbClr val="A6A6A6"/>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TextBox 256"/>
          <p:cNvSpPr txBox="1"/>
          <p:nvPr/>
        </p:nvSpPr>
        <p:spPr>
          <a:xfrm>
            <a:off x="8313833" y="4949416"/>
            <a:ext cx="2111375" cy="584776"/>
          </a:xfrm>
          <a:prstGeom prst="rect">
            <a:avLst/>
          </a:prstGeom>
          <a:noFill/>
        </p:spPr>
        <p:txBody>
          <a:bodyPr wrap="square" rtlCol="0">
            <a:spAutoFit/>
          </a:bodyPr>
          <a:lstStyle/>
          <a:p>
            <a:r>
              <a:rPr lang="en-US" sz="1600" dirty="0">
                <a:latin typeface="Tahoma"/>
                <a:cs typeface="Tahoma"/>
              </a:rPr>
              <a:t> </a:t>
            </a:r>
            <a:r>
              <a:rPr lang="en-US" sz="1600" dirty="0" err="1">
                <a:latin typeface="Tahoma"/>
                <a:cs typeface="Tahoma"/>
              </a:rPr>
              <a:t>HoL</a:t>
            </a:r>
            <a:r>
              <a:rPr lang="en-US" sz="1600" dirty="0">
                <a:latin typeface="Tahoma"/>
                <a:cs typeface="Tahoma"/>
              </a:rPr>
              <a:t> blocking</a:t>
            </a:r>
          </a:p>
          <a:p>
            <a:r>
              <a:rPr lang="en-US" sz="1600" dirty="0">
                <a:latin typeface="Tahoma"/>
                <a:cs typeface="Tahoma"/>
              </a:rPr>
              <a:t> Buffer Turnaround</a:t>
            </a:r>
          </a:p>
        </p:txBody>
      </p:sp>
      <p:sp>
        <p:nvSpPr>
          <p:cNvPr id="258" name="TextBox 257"/>
          <p:cNvSpPr txBox="1"/>
          <p:nvPr/>
        </p:nvSpPr>
        <p:spPr>
          <a:xfrm>
            <a:off x="8388739" y="5689047"/>
            <a:ext cx="1941219" cy="338554"/>
          </a:xfrm>
          <a:prstGeom prst="rect">
            <a:avLst/>
          </a:prstGeom>
          <a:noFill/>
        </p:spPr>
        <p:txBody>
          <a:bodyPr wrap="square" rtlCol="0">
            <a:spAutoFit/>
          </a:bodyPr>
          <a:lstStyle/>
          <a:p>
            <a:r>
              <a:rPr lang="en-US" sz="1600" dirty="0">
                <a:latin typeface="Tahoma"/>
                <a:cs typeface="Tahoma"/>
              </a:rPr>
              <a:t>Multi-flit packets</a:t>
            </a:r>
          </a:p>
        </p:txBody>
      </p:sp>
      <p:cxnSp>
        <p:nvCxnSpPr>
          <p:cNvPr id="266" name="Straight Connector 265"/>
          <p:cNvCxnSpPr/>
          <p:nvPr/>
        </p:nvCxnSpPr>
        <p:spPr>
          <a:xfrm>
            <a:off x="4397375" y="4949417"/>
            <a:ext cx="457200" cy="31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Elbow Connector 266"/>
          <p:cNvCxnSpPr/>
          <p:nvPr/>
        </p:nvCxnSpPr>
        <p:spPr>
          <a:xfrm rot="5400000" flipH="1" flipV="1">
            <a:off x="4758854" y="4479046"/>
            <a:ext cx="566092" cy="374650"/>
          </a:xfrm>
          <a:prstGeom prst="bentConnector3">
            <a:avLst>
              <a:gd name="adj1" fmla="val 100478"/>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8" name="Elbow Connector 267"/>
          <p:cNvCxnSpPr/>
          <p:nvPr/>
        </p:nvCxnSpPr>
        <p:spPr>
          <a:xfrm rot="16200000" flipH="1">
            <a:off x="4782345" y="5021648"/>
            <a:ext cx="519113" cy="374650"/>
          </a:xfrm>
          <a:prstGeom prst="bentConnector3">
            <a:avLst>
              <a:gd name="adj1" fmla="val 9893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9" name="TextBox 268"/>
          <p:cNvSpPr txBox="1"/>
          <p:nvPr/>
        </p:nvSpPr>
        <p:spPr>
          <a:xfrm>
            <a:off x="1301750" y="991340"/>
            <a:ext cx="2508250" cy="369332"/>
          </a:xfrm>
          <a:prstGeom prst="rect">
            <a:avLst/>
          </a:prstGeom>
          <a:noFill/>
        </p:spPr>
        <p:txBody>
          <a:bodyPr wrap="square" rtlCol="0">
            <a:spAutoFit/>
          </a:bodyPr>
          <a:lstStyle/>
          <a:p>
            <a:r>
              <a:rPr lang="en-US" b="1" dirty="0">
                <a:latin typeface="Tahoma"/>
                <a:cs typeface="Tahoma"/>
              </a:rPr>
              <a:t>Physical Channels</a:t>
            </a:r>
          </a:p>
        </p:txBody>
      </p:sp>
      <p:sp>
        <p:nvSpPr>
          <p:cNvPr id="270" name="TextBox 269"/>
          <p:cNvSpPr txBox="1"/>
          <p:nvPr/>
        </p:nvSpPr>
        <p:spPr>
          <a:xfrm>
            <a:off x="4520919" y="1006917"/>
            <a:ext cx="2292912" cy="369332"/>
          </a:xfrm>
          <a:prstGeom prst="rect">
            <a:avLst/>
          </a:prstGeom>
          <a:noFill/>
        </p:spPr>
        <p:txBody>
          <a:bodyPr wrap="square" rtlCol="0">
            <a:spAutoFit/>
          </a:bodyPr>
          <a:lstStyle/>
          <a:p>
            <a:r>
              <a:rPr lang="en-US" b="1" dirty="0">
                <a:latin typeface="Tahoma"/>
                <a:cs typeface="Tahoma"/>
              </a:rPr>
              <a:t>Virtual Channels</a:t>
            </a:r>
          </a:p>
        </p:txBody>
      </p:sp>
      <p:cxnSp>
        <p:nvCxnSpPr>
          <p:cNvPr id="272" name="Straight Arrow Connector 271"/>
          <p:cNvCxnSpPr/>
          <p:nvPr/>
        </p:nvCxnSpPr>
        <p:spPr>
          <a:xfrm>
            <a:off x="3501463" y="1318881"/>
            <a:ext cx="0" cy="4791094"/>
          </a:xfrm>
          <a:prstGeom prst="straightConnector1">
            <a:avLst/>
          </a:prstGeom>
          <a:ln w="57150" cmpd="sng">
            <a:solidFill>
              <a:schemeClr val="tx1">
                <a:lumMod val="65000"/>
                <a:lumOff val="35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275" name="Straight Arrow Connector 274"/>
          <p:cNvCxnSpPr/>
          <p:nvPr/>
        </p:nvCxnSpPr>
        <p:spPr>
          <a:xfrm>
            <a:off x="5937250" y="1344499"/>
            <a:ext cx="0" cy="4791094"/>
          </a:xfrm>
          <a:prstGeom prst="straightConnector1">
            <a:avLst/>
          </a:prstGeom>
          <a:ln w="57150" cmpd="sng">
            <a:solidFill>
              <a:schemeClr val="tx1">
                <a:lumMod val="65000"/>
                <a:lumOff val="35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276" name="Straight Arrow Connector 275"/>
          <p:cNvCxnSpPr/>
          <p:nvPr/>
        </p:nvCxnSpPr>
        <p:spPr>
          <a:xfrm>
            <a:off x="4740275" y="1550975"/>
            <a:ext cx="0" cy="4532529"/>
          </a:xfrm>
          <a:prstGeom prst="straightConnector1">
            <a:avLst/>
          </a:prstGeom>
          <a:ln w="28575" cmpd="sng">
            <a:solidFill>
              <a:schemeClr val="tx1">
                <a:lumMod val="65000"/>
                <a:lumOff val="35000"/>
              </a:schemeClr>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278" name="Rectangle 277"/>
          <p:cNvSpPr/>
          <p:nvPr/>
        </p:nvSpPr>
        <p:spPr>
          <a:xfrm>
            <a:off x="8012207" y="3877679"/>
            <a:ext cx="2317751" cy="229175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9" name="Rectangle 278"/>
          <p:cNvSpPr/>
          <p:nvPr/>
        </p:nvSpPr>
        <p:spPr>
          <a:xfrm>
            <a:off x="8077294" y="1132558"/>
            <a:ext cx="2336707" cy="923330"/>
          </a:xfrm>
          <a:prstGeom prst="rect">
            <a:avLst/>
          </a:prstGeom>
        </p:spPr>
        <p:txBody>
          <a:bodyPr wrap="square">
            <a:spAutoFit/>
          </a:bodyPr>
          <a:lstStyle/>
          <a:p>
            <a:r>
              <a:rPr lang="en-US" b="1" dirty="0">
                <a:latin typeface="Tahoma"/>
                <a:cs typeface="Tahoma"/>
              </a:rPr>
              <a:t>For Correctness</a:t>
            </a:r>
          </a:p>
          <a:p>
            <a:r>
              <a:rPr lang="en-US" b="1" dirty="0">
                <a:latin typeface="Tahoma"/>
                <a:cs typeface="Tahoma"/>
              </a:rPr>
              <a:t>- required</a:t>
            </a:r>
          </a:p>
          <a:p>
            <a:r>
              <a:rPr lang="en-US" b="1" dirty="0">
                <a:latin typeface="Tahoma"/>
                <a:cs typeface="Tahoma"/>
              </a:rPr>
              <a:t>- cannot be shared</a:t>
            </a:r>
            <a:endParaRPr lang="en-US" dirty="0"/>
          </a:p>
        </p:txBody>
      </p:sp>
      <p:sp>
        <p:nvSpPr>
          <p:cNvPr id="280" name="TextBox 279"/>
          <p:cNvSpPr txBox="1"/>
          <p:nvPr/>
        </p:nvSpPr>
        <p:spPr>
          <a:xfrm>
            <a:off x="7516640" y="1418583"/>
            <a:ext cx="632093" cy="338554"/>
          </a:xfrm>
          <a:prstGeom prst="rect">
            <a:avLst/>
          </a:prstGeom>
          <a:noFill/>
        </p:spPr>
        <p:txBody>
          <a:bodyPr wrap="square" rtlCol="0">
            <a:spAutoFit/>
          </a:bodyPr>
          <a:lstStyle/>
          <a:p>
            <a:r>
              <a:rPr lang="en-US" sz="1600" dirty="0">
                <a:latin typeface="Tahoma"/>
                <a:cs typeface="Tahoma"/>
              </a:rPr>
              <a:t>VC0</a:t>
            </a:r>
          </a:p>
        </p:txBody>
      </p:sp>
      <p:sp>
        <p:nvSpPr>
          <p:cNvPr id="281" name="TextBox 280"/>
          <p:cNvSpPr txBox="1"/>
          <p:nvPr/>
        </p:nvSpPr>
        <p:spPr>
          <a:xfrm>
            <a:off x="7511971" y="1956163"/>
            <a:ext cx="632093" cy="338554"/>
          </a:xfrm>
          <a:prstGeom prst="rect">
            <a:avLst/>
          </a:prstGeom>
          <a:noFill/>
        </p:spPr>
        <p:txBody>
          <a:bodyPr wrap="square" rtlCol="0">
            <a:spAutoFit/>
          </a:bodyPr>
          <a:lstStyle/>
          <a:p>
            <a:r>
              <a:rPr lang="en-US" sz="1600" dirty="0">
                <a:latin typeface="Tahoma"/>
                <a:cs typeface="Tahoma"/>
              </a:rPr>
              <a:t>VC1</a:t>
            </a:r>
          </a:p>
        </p:txBody>
      </p:sp>
      <p:sp>
        <p:nvSpPr>
          <p:cNvPr id="282" name="TextBox 281"/>
          <p:cNvSpPr txBox="1"/>
          <p:nvPr/>
        </p:nvSpPr>
        <p:spPr>
          <a:xfrm>
            <a:off x="7522755" y="2569737"/>
            <a:ext cx="632093" cy="338554"/>
          </a:xfrm>
          <a:prstGeom prst="rect">
            <a:avLst/>
          </a:prstGeom>
          <a:noFill/>
        </p:spPr>
        <p:txBody>
          <a:bodyPr wrap="square" rtlCol="0">
            <a:spAutoFit/>
          </a:bodyPr>
          <a:lstStyle/>
          <a:p>
            <a:r>
              <a:rPr lang="en-US" sz="1600" dirty="0">
                <a:latin typeface="Tahoma"/>
                <a:cs typeface="Tahoma"/>
              </a:rPr>
              <a:t>VC2</a:t>
            </a:r>
          </a:p>
        </p:txBody>
      </p:sp>
      <p:sp>
        <p:nvSpPr>
          <p:cNvPr id="283" name="TextBox 282"/>
          <p:cNvSpPr txBox="1"/>
          <p:nvPr/>
        </p:nvSpPr>
        <p:spPr>
          <a:xfrm>
            <a:off x="7516137" y="3133995"/>
            <a:ext cx="632093" cy="338554"/>
          </a:xfrm>
          <a:prstGeom prst="rect">
            <a:avLst/>
          </a:prstGeom>
          <a:noFill/>
        </p:spPr>
        <p:txBody>
          <a:bodyPr wrap="square" rtlCol="0">
            <a:spAutoFit/>
          </a:bodyPr>
          <a:lstStyle/>
          <a:p>
            <a:r>
              <a:rPr lang="en-US" sz="1600" dirty="0">
                <a:latin typeface="Tahoma"/>
                <a:cs typeface="Tahoma"/>
              </a:rPr>
              <a:t>VC4</a:t>
            </a:r>
          </a:p>
        </p:txBody>
      </p:sp>
      <p:sp>
        <p:nvSpPr>
          <p:cNvPr id="284" name="TextBox 283"/>
          <p:cNvSpPr txBox="1"/>
          <p:nvPr/>
        </p:nvSpPr>
        <p:spPr>
          <a:xfrm>
            <a:off x="7656338" y="3656699"/>
            <a:ext cx="435244" cy="923330"/>
          </a:xfrm>
          <a:prstGeom prst="rect">
            <a:avLst/>
          </a:prstGeom>
          <a:noFill/>
        </p:spPr>
        <p:txBody>
          <a:bodyPr wrap="square" rtlCol="0">
            <a:spAutoFit/>
          </a:bodyPr>
          <a:lstStyle/>
          <a:p>
            <a:r>
              <a:rPr lang="en-US" b="1" dirty="0">
                <a:latin typeface="Tahoma"/>
                <a:cs typeface="Tahoma"/>
              </a:rPr>
              <a:t>.</a:t>
            </a:r>
          </a:p>
          <a:p>
            <a:r>
              <a:rPr lang="en-US" b="1" dirty="0">
                <a:latin typeface="Tahoma"/>
                <a:cs typeface="Tahoma"/>
              </a:rPr>
              <a:t>.</a:t>
            </a:r>
          </a:p>
          <a:p>
            <a:r>
              <a:rPr lang="en-US" b="1" dirty="0">
                <a:latin typeface="Tahoma"/>
                <a:cs typeface="Tahoma"/>
              </a:rPr>
              <a:t>.</a:t>
            </a:r>
          </a:p>
        </p:txBody>
      </p:sp>
      <p:sp>
        <p:nvSpPr>
          <p:cNvPr id="286" name="Rectangle 285"/>
          <p:cNvSpPr/>
          <p:nvPr/>
        </p:nvSpPr>
        <p:spPr>
          <a:xfrm>
            <a:off x="8075472" y="4473935"/>
            <a:ext cx="2035358" cy="369332"/>
          </a:xfrm>
          <a:prstGeom prst="rect">
            <a:avLst/>
          </a:prstGeom>
        </p:spPr>
        <p:txBody>
          <a:bodyPr wrap="none">
            <a:spAutoFit/>
          </a:bodyPr>
          <a:lstStyle/>
          <a:p>
            <a:r>
              <a:rPr lang="en-US" b="1" i="1" dirty="0">
                <a:latin typeface="Tahoma"/>
                <a:cs typeface="Tahoma"/>
              </a:rPr>
              <a:t>- can be shared</a:t>
            </a:r>
          </a:p>
        </p:txBody>
      </p:sp>
      <p:sp>
        <p:nvSpPr>
          <p:cNvPr id="287" name="TextBox 286"/>
          <p:cNvSpPr txBox="1"/>
          <p:nvPr/>
        </p:nvSpPr>
        <p:spPr>
          <a:xfrm>
            <a:off x="1604082" y="5898837"/>
            <a:ext cx="2508250" cy="369332"/>
          </a:xfrm>
          <a:prstGeom prst="rect">
            <a:avLst/>
          </a:prstGeom>
          <a:noFill/>
        </p:spPr>
        <p:txBody>
          <a:bodyPr wrap="square" rtlCol="0">
            <a:spAutoFit/>
          </a:bodyPr>
          <a:lstStyle/>
          <a:p>
            <a:r>
              <a:rPr lang="en-US" b="1" dirty="0">
                <a:latin typeface="Tahoma"/>
                <a:cs typeface="Tahoma"/>
              </a:rPr>
              <a:t>Link</a:t>
            </a:r>
          </a:p>
        </p:txBody>
      </p:sp>
      <p:sp>
        <p:nvSpPr>
          <p:cNvPr id="288" name="TextBox 287"/>
          <p:cNvSpPr txBox="1"/>
          <p:nvPr/>
        </p:nvSpPr>
        <p:spPr>
          <a:xfrm>
            <a:off x="5862463" y="5913993"/>
            <a:ext cx="2508250" cy="369332"/>
          </a:xfrm>
          <a:prstGeom prst="rect">
            <a:avLst/>
          </a:prstGeom>
          <a:noFill/>
        </p:spPr>
        <p:txBody>
          <a:bodyPr wrap="square" rtlCol="0">
            <a:spAutoFit/>
          </a:bodyPr>
          <a:lstStyle/>
          <a:p>
            <a:r>
              <a:rPr lang="en-US" b="1" dirty="0">
                <a:latin typeface="Tahoma"/>
                <a:cs typeface="Tahoma"/>
              </a:rPr>
              <a:t>Router</a:t>
            </a:r>
          </a:p>
        </p:txBody>
      </p:sp>
      <p:sp>
        <p:nvSpPr>
          <p:cNvPr id="138" name="Footer Placeholder 3">
            <a:extLst>
              <a:ext uri="{FF2B5EF4-FFF2-40B4-BE49-F238E27FC236}">
                <a16:creationId xmlns:a16="http://schemas.microsoft.com/office/drawing/2014/main" id="{F55308CB-A6B0-4513-A036-7284E1E400B3}"/>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6821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7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8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8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9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0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9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9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0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1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8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8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8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8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8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2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2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31"/>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4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5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5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5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5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25"/>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4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36" grpId="0" animBg="1"/>
      <p:bldP spid="165" grpId="0" animBg="1"/>
      <p:bldP spid="166" grpId="0" animBg="1"/>
      <p:bldP spid="186" grpId="0" animBg="1"/>
      <p:bldP spid="187" grpId="0" animBg="1"/>
      <p:bldP spid="191" grpId="0" animBg="1"/>
      <p:bldP spid="195" grpId="0" animBg="1"/>
      <p:bldP spid="203" grpId="0" animBg="1"/>
      <p:bldP spid="204" grpId="0"/>
      <p:bldP spid="205" grpId="0" animBg="1"/>
      <p:bldP spid="207" grpId="0" animBg="1"/>
      <p:bldP spid="208" grpId="0"/>
      <p:bldP spid="216" grpId="0" animBg="1"/>
      <p:bldP spid="217" grpId="0"/>
      <p:bldP spid="234" grpId="0" animBg="1"/>
      <p:bldP spid="256" grpId="0" animBg="1"/>
      <p:bldP spid="257" grpId="0"/>
      <p:bldP spid="258" grpId="0"/>
      <p:bldP spid="269" grpId="0"/>
      <p:bldP spid="270" grpId="0"/>
      <p:bldP spid="280" grpId="0"/>
      <p:bldP spid="281" grpId="0"/>
      <p:bldP spid="282" grpId="0"/>
      <p:bldP spid="283" grpId="0"/>
      <p:bldP spid="284" grpId="0"/>
      <p:bldP spid="2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30D4BB-9380-449E-AB6A-12BD2A3B3ED2}"/>
              </a:ext>
            </a:extLst>
          </p:cNvPr>
          <p:cNvSpPr>
            <a:spLocks noGrp="1"/>
          </p:cNvSpPr>
          <p:nvPr>
            <p:ph type="sldNum" sz="quarter" idx="12"/>
          </p:nvPr>
        </p:nvSpPr>
        <p:spPr/>
        <p:txBody>
          <a:bodyPr/>
          <a:lstStyle/>
          <a:p>
            <a:fld id="{AE678206-0642-9F48-9727-6B519CB285FA}" type="slidenum">
              <a:rPr lang="en-US" smtClean="0"/>
              <a:t>17</a:t>
            </a:fld>
            <a:endParaRPr lang="en-US"/>
          </a:p>
        </p:txBody>
      </p:sp>
      <p:sp>
        <p:nvSpPr>
          <p:cNvPr id="4" name="Title 3">
            <a:extLst>
              <a:ext uri="{FF2B5EF4-FFF2-40B4-BE49-F238E27FC236}">
                <a16:creationId xmlns:a16="http://schemas.microsoft.com/office/drawing/2014/main" id="{6D046CD0-0562-4FE5-836E-30E98291EBD9}"/>
              </a:ext>
            </a:extLst>
          </p:cNvPr>
          <p:cNvSpPr>
            <a:spLocks noGrp="1"/>
          </p:cNvSpPr>
          <p:nvPr>
            <p:ph type="title"/>
          </p:nvPr>
        </p:nvSpPr>
        <p:spPr/>
        <p:txBody>
          <a:bodyPr>
            <a:normAutofit/>
          </a:bodyPr>
          <a:lstStyle/>
          <a:p>
            <a:r>
              <a:rPr lang="en-US" dirty="0"/>
              <a:t>Insight: Virtual Networks are underutilized!</a:t>
            </a:r>
          </a:p>
        </p:txBody>
      </p:sp>
      <p:grpSp>
        <p:nvGrpSpPr>
          <p:cNvPr id="5" name="Group 4">
            <a:extLst>
              <a:ext uri="{FF2B5EF4-FFF2-40B4-BE49-F238E27FC236}">
                <a16:creationId xmlns:a16="http://schemas.microsoft.com/office/drawing/2014/main" id="{F8F5E669-6549-42D3-9044-495EC75B8758}"/>
              </a:ext>
            </a:extLst>
          </p:cNvPr>
          <p:cNvGrpSpPr/>
          <p:nvPr/>
        </p:nvGrpSpPr>
        <p:grpSpPr>
          <a:xfrm>
            <a:off x="5289728" y="1160614"/>
            <a:ext cx="5494411" cy="3105005"/>
            <a:chOff x="291328" y="1104900"/>
            <a:chExt cx="4671391" cy="2639899"/>
          </a:xfrm>
        </p:grpSpPr>
        <p:pic>
          <p:nvPicPr>
            <p:cNvPr id="6" name="Picture 5">
              <a:extLst>
                <a:ext uri="{FF2B5EF4-FFF2-40B4-BE49-F238E27FC236}">
                  <a16:creationId xmlns:a16="http://schemas.microsoft.com/office/drawing/2014/main" id="{00DC1D95-7549-42AA-9163-EDA27DBE5075}"/>
                </a:ext>
              </a:extLst>
            </p:cNvPr>
            <p:cNvPicPr>
              <a:picLocks noChangeAspect="1"/>
            </p:cNvPicPr>
            <p:nvPr/>
          </p:nvPicPr>
          <p:blipFill>
            <a:blip r:embed="rId3"/>
            <a:stretch>
              <a:fillRect/>
            </a:stretch>
          </p:blipFill>
          <p:spPr>
            <a:xfrm>
              <a:off x="291328" y="1104900"/>
              <a:ext cx="4671391" cy="2324100"/>
            </a:xfrm>
            <a:prstGeom prst="rect">
              <a:avLst/>
            </a:prstGeom>
          </p:spPr>
        </p:pic>
        <p:sp>
          <p:nvSpPr>
            <p:cNvPr id="7" name="Rectangle 6">
              <a:extLst>
                <a:ext uri="{FF2B5EF4-FFF2-40B4-BE49-F238E27FC236}">
                  <a16:creationId xmlns:a16="http://schemas.microsoft.com/office/drawing/2014/main" id="{660A6531-7A81-4AC5-85AB-3C4675209FF2}"/>
                </a:ext>
              </a:extLst>
            </p:cNvPr>
            <p:cNvSpPr/>
            <p:nvPr/>
          </p:nvSpPr>
          <p:spPr>
            <a:xfrm>
              <a:off x="2411269" y="3375467"/>
              <a:ext cx="928459" cy="369332"/>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MOESI</a:t>
              </a:r>
            </a:p>
          </p:txBody>
        </p:sp>
        <p:sp>
          <p:nvSpPr>
            <p:cNvPr id="8" name="Rectangle 7">
              <a:extLst>
                <a:ext uri="{FF2B5EF4-FFF2-40B4-BE49-F238E27FC236}">
                  <a16:creationId xmlns:a16="http://schemas.microsoft.com/office/drawing/2014/main" id="{E3DC7EEC-5F10-46F3-BD86-48C7FF117550}"/>
                </a:ext>
              </a:extLst>
            </p:cNvPr>
            <p:cNvSpPr/>
            <p:nvPr/>
          </p:nvSpPr>
          <p:spPr>
            <a:xfrm>
              <a:off x="535838" y="3213700"/>
              <a:ext cx="925253" cy="276999"/>
            </a:xfrm>
            <a:prstGeom prst="rect">
              <a:avLst/>
            </a:prstGeom>
            <a:noFill/>
          </p:spPr>
          <p:txBody>
            <a:bodyPr wrap="none" lIns="91440" tIns="45720" rIns="91440" bIns="45720">
              <a:spAutoFit/>
            </a:bodyPr>
            <a:lstStyle/>
            <a:p>
              <a:pPr algn="ctr"/>
              <a:r>
                <a:rPr lang="en-US" sz="1200" dirty="0" err="1">
                  <a:ln w="0"/>
                  <a:effectLst>
                    <a:outerShdw blurRad="38100" dist="19050" dir="2700000" algn="tl" rotWithShape="0">
                      <a:schemeClr val="dk1">
                        <a:alpha val="40000"/>
                      </a:schemeClr>
                    </a:outerShdw>
                  </a:effectLst>
                </a:rPr>
                <a:t>VNet</a:t>
              </a:r>
              <a:r>
                <a:rPr lang="en-US" sz="1200" dirty="0">
                  <a:ln w="0"/>
                  <a:effectLst>
                    <a:outerShdw blurRad="38100" dist="19050" dir="2700000" algn="tl" rotWithShape="0">
                      <a:schemeClr val="dk1">
                        <a:alpha val="40000"/>
                      </a:schemeClr>
                    </a:outerShdw>
                  </a:effectLst>
                </a:rPr>
                <a:t>-ID </a:t>
              </a:r>
              <a:r>
                <a:rPr lang="en-US" sz="1200" dirty="0">
                  <a:ln w="0"/>
                  <a:effectLst>
                    <a:outerShdw blurRad="38100" dist="19050" dir="2700000" algn="tl" rotWithShape="0">
                      <a:schemeClr val="dk1">
                        <a:alpha val="40000"/>
                      </a:schemeClr>
                    </a:outerShdw>
                  </a:effectLst>
                  <a:sym typeface="Wingdings" panose="05000000000000000000" pitchFamily="2" charset="2"/>
                </a:rPr>
                <a:t></a:t>
              </a:r>
              <a:endParaRPr lang="en-US" sz="1200" dirty="0">
                <a:ln w="0"/>
                <a:effectLst>
                  <a:outerShdw blurRad="38100" dist="19050" dir="2700000" algn="tl" rotWithShape="0">
                    <a:schemeClr val="dk1">
                      <a:alpha val="40000"/>
                    </a:schemeClr>
                  </a:outerShdw>
                </a:effectLst>
              </a:endParaRPr>
            </a:p>
          </p:txBody>
        </p:sp>
      </p:grpSp>
      <p:grpSp>
        <p:nvGrpSpPr>
          <p:cNvPr id="9" name="Group 8">
            <a:extLst>
              <a:ext uri="{FF2B5EF4-FFF2-40B4-BE49-F238E27FC236}">
                <a16:creationId xmlns:a16="http://schemas.microsoft.com/office/drawing/2014/main" id="{F52A46A2-89AF-4B2A-8CF3-AA75C72F1DA1}"/>
              </a:ext>
            </a:extLst>
          </p:cNvPr>
          <p:cNvGrpSpPr/>
          <p:nvPr/>
        </p:nvGrpSpPr>
        <p:grpSpPr>
          <a:xfrm>
            <a:off x="710846" y="1160614"/>
            <a:ext cx="4220141" cy="2963462"/>
            <a:chOff x="5195072" y="1038026"/>
            <a:chExt cx="3657600" cy="2568435"/>
          </a:xfrm>
        </p:grpSpPr>
        <p:pic>
          <p:nvPicPr>
            <p:cNvPr id="10" name="Picture 9">
              <a:extLst>
                <a:ext uri="{FF2B5EF4-FFF2-40B4-BE49-F238E27FC236}">
                  <a16:creationId xmlns:a16="http://schemas.microsoft.com/office/drawing/2014/main" id="{5388EC10-1D28-4F8D-8DE2-776AD4AA11F4}"/>
                </a:ext>
              </a:extLst>
            </p:cNvPr>
            <p:cNvPicPr>
              <a:picLocks noChangeAspect="1"/>
            </p:cNvPicPr>
            <p:nvPr/>
          </p:nvPicPr>
          <p:blipFill>
            <a:blip r:embed="rId4"/>
            <a:stretch>
              <a:fillRect/>
            </a:stretch>
          </p:blipFill>
          <p:spPr>
            <a:xfrm>
              <a:off x="5195072" y="1038026"/>
              <a:ext cx="3657600" cy="2286000"/>
            </a:xfrm>
            <a:prstGeom prst="rect">
              <a:avLst/>
            </a:prstGeom>
          </p:spPr>
        </p:pic>
        <p:sp>
          <p:nvSpPr>
            <p:cNvPr id="11" name="Rectangle 10">
              <a:extLst>
                <a:ext uri="{FF2B5EF4-FFF2-40B4-BE49-F238E27FC236}">
                  <a16:creationId xmlns:a16="http://schemas.microsoft.com/office/drawing/2014/main" id="{13983AA7-5CE3-4F47-A54B-1D943ADE3D81}"/>
                </a:ext>
              </a:extLst>
            </p:cNvPr>
            <p:cNvSpPr/>
            <p:nvPr/>
          </p:nvSpPr>
          <p:spPr>
            <a:xfrm>
              <a:off x="6897627" y="3237129"/>
              <a:ext cx="748923" cy="369332"/>
            </a:xfrm>
            <a:prstGeom prst="rect">
              <a:avLst/>
            </a:prstGeom>
            <a:noFill/>
          </p:spPr>
          <p:txBody>
            <a:bodyPr wrap="none" lIns="91440" tIns="45720" rIns="91440" bIns="45720">
              <a:spAutoFit/>
            </a:bodyPr>
            <a:lstStyle/>
            <a:p>
              <a:pPr algn="ctr"/>
              <a:r>
                <a:rPr lang="en-US" b="1" dirty="0">
                  <a:ln w="0"/>
                  <a:effectLst>
                    <a:outerShdw blurRad="38100" dist="19050" dir="2700000" algn="tl" rotWithShape="0">
                      <a:schemeClr val="dk1">
                        <a:alpha val="40000"/>
                      </a:schemeClr>
                    </a:outerShdw>
                  </a:effectLst>
                </a:rPr>
                <a:t>MESI</a:t>
              </a:r>
            </a:p>
          </p:txBody>
        </p:sp>
        <p:sp>
          <p:nvSpPr>
            <p:cNvPr id="12" name="Rectangle 11">
              <a:extLst>
                <a:ext uri="{FF2B5EF4-FFF2-40B4-BE49-F238E27FC236}">
                  <a16:creationId xmlns:a16="http://schemas.microsoft.com/office/drawing/2014/main" id="{39A538EB-D08C-4ECD-88C2-61D89FEA5395}"/>
                </a:ext>
              </a:extLst>
            </p:cNvPr>
            <p:cNvSpPr/>
            <p:nvPr/>
          </p:nvSpPr>
          <p:spPr>
            <a:xfrm>
              <a:off x="5602986" y="3069862"/>
              <a:ext cx="925253" cy="276999"/>
            </a:xfrm>
            <a:prstGeom prst="rect">
              <a:avLst/>
            </a:prstGeom>
            <a:noFill/>
          </p:spPr>
          <p:txBody>
            <a:bodyPr wrap="none" lIns="91440" tIns="45720" rIns="91440" bIns="45720">
              <a:spAutoFit/>
            </a:bodyPr>
            <a:lstStyle/>
            <a:p>
              <a:pPr algn="ctr"/>
              <a:r>
                <a:rPr lang="en-US" sz="1200" dirty="0" err="1">
                  <a:ln w="0"/>
                  <a:effectLst>
                    <a:outerShdw blurRad="38100" dist="19050" dir="2700000" algn="tl" rotWithShape="0">
                      <a:schemeClr val="dk1">
                        <a:alpha val="40000"/>
                      </a:schemeClr>
                    </a:outerShdw>
                  </a:effectLst>
                </a:rPr>
                <a:t>VNet</a:t>
              </a:r>
              <a:r>
                <a:rPr lang="en-US" sz="1200" dirty="0">
                  <a:ln w="0"/>
                  <a:effectLst>
                    <a:outerShdw blurRad="38100" dist="19050" dir="2700000" algn="tl" rotWithShape="0">
                      <a:schemeClr val="dk1">
                        <a:alpha val="40000"/>
                      </a:schemeClr>
                    </a:outerShdw>
                  </a:effectLst>
                </a:rPr>
                <a:t>-ID </a:t>
              </a:r>
              <a:r>
                <a:rPr lang="en-US" sz="1200" dirty="0">
                  <a:ln w="0"/>
                  <a:effectLst>
                    <a:outerShdw blurRad="38100" dist="19050" dir="2700000" algn="tl" rotWithShape="0">
                      <a:schemeClr val="dk1">
                        <a:alpha val="40000"/>
                      </a:schemeClr>
                    </a:outerShdw>
                  </a:effectLst>
                  <a:sym typeface="Wingdings" panose="05000000000000000000" pitchFamily="2" charset="2"/>
                </a:rPr>
                <a:t></a:t>
              </a:r>
              <a:endParaRPr lang="en-US" sz="1200" dirty="0">
                <a:ln w="0"/>
                <a:effectLst>
                  <a:outerShdw blurRad="38100" dist="19050" dir="2700000" algn="tl" rotWithShape="0">
                    <a:schemeClr val="dk1">
                      <a:alpha val="40000"/>
                    </a:schemeClr>
                  </a:outerShdw>
                </a:effectLst>
              </a:endParaRPr>
            </a:p>
          </p:txBody>
        </p:sp>
      </p:grpSp>
      <p:sp>
        <p:nvSpPr>
          <p:cNvPr id="14" name="Content Placeholder 2">
            <a:extLst>
              <a:ext uri="{FF2B5EF4-FFF2-40B4-BE49-F238E27FC236}">
                <a16:creationId xmlns:a16="http://schemas.microsoft.com/office/drawing/2014/main" id="{98877140-B61F-4846-9CF4-7E2B17549A7D}"/>
              </a:ext>
            </a:extLst>
          </p:cNvPr>
          <p:cNvSpPr>
            <a:spLocks noGrp="1"/>
          </p:cNvSpPr>
          <p:nvPr>
            <p:ph idx="1"/>
          </p:nvPr>
        </p:nvSpPr>
        <p:spPr>
          <a:xfrm>
            <a:off x="393107" y="4267200"/>
            <a:ext cx="10707879" cy="2050473"/>
          </a:xfrm>
        </p:spPr>
        <p:txBody>
          <a:bodyPr>
            <a:normAutofit/>
          </a:bodyPr>
          <a:lstStyle/>
          <a:p>
            <a:r>
              <a:rPr lang="en-US" dirty="0"/>
              <a:t>More coherence states to reduce network traversal </a:t>
            </a:r>
          </a:p>
          <a:p>
            <a:r>
              <a:rPr lang="en-US" dirty="0"/>
              <a:t>Router may need to support more virtual networks</a:t>
            </a:r>
          </a:p>
          <a:p>
            <a:endParaRPr lang="en-US" dirty="0"/>
          </a:p>
        </p:txBody>
      </p:sp>
    </p:spTree>
    <p:extLst>
      <p:ext uri="{BB962C8B-B14F-4D97-AF65-F5344CB8AC3E}">
        <p14:creationId xmlns:p14="http://schemas.microsoft.com/office/powerpoint/2010/main" val="15896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18</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87268"/>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8" name="Graphic 7" descr="Right pointing backhand index">
            <a:extLst>
              <a:ext uri="{FF2B5EF4-FFF2-40B4-BE49-F238E27FC236}">
                <a16:creationId xmlns:a16="http://schemas.microsoft.com/office/drawing/2014/main" id="{9A6E5387-1E14-4223-A113-1070AA429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542" y="1948013"/>
            <a:ext cx="465578" cy="465578"/>
          </a:xfrm>
          <a:prstGeom prst="rect">
            <a:avLst/>
          </a:prstGeom>
        </p:spPr>
      </p:pic>
    </p:spTree>
    <p:extLst>
      <p:ext uri="{BB962C8B-B14F-4D97-AF65-F5344CB8AC3E}">
        <p14:creationId xmlns:p14="http://schemas.microsoft.com/office/powerpoint/2010/main" val="1759458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0095EB-F9A0-4D55-9A19-1814BD3A49AB}"/>
              </a:ext>
            </a:extLst>
          </p:cNvPr>
          <p:cNvSpPr>
            <a:spLocks noGrp="1"/>
          </p:cNvSpPr>
          <p:nvPr>
            <p:ph idx="1"/>
          </p:nvPr>
        </p:nvSpPr>
        <p:spPr/>
        <p:txBody>
          <a:bodyPr/>
          <a:lstStyle/>
          <a:p>
            <a:endParaRPr lang="en-US" b="1" dirty="0"/>
          </a:p>
          <a:p>
            <a:r>
              <a:rPr lang="en-US" b="1" dirty="0"/>
              <a:t>Proactive</a:t>
            </a:r>
          </a:p>
          <a:p>
            <a:pPr lvl="1"/>
            <a:r>
              <a:rPr lang="en-US" dirty="0"/>
              <a:t>Guarantees no deadlocks</a:t>
            </a:r>
          </a:p>
          <a:p>
            <a:endParaRPr lang="en-US" b="1" dirty="0"/>
          </a:p>
          <a:p>
            <a:endParaRPr lang="en-US" b="1" dirty="0"/>
          </a:p>
          <a:p>
            <a:r>
              <a:rPr lang="en-US" b="1" dirty="0"/>
              <a:t>Reactive</a:t>
            </a:r>
          </a:p>
          <a:p>
            <a:pPr lvl="1"/>
            <a:r>
              <a:rPr lang="en-US" dirty="0"/>
              <a:t>Detect deadlock and correct</a:t>
            </a:r>
          </a:p>
          <a:p>
            <a:endParaRPr lang="en-US" dirty="0"/>
          </a:p>
        </p:txBody>
      </p:sp>
      <p:sp>
        <p:nvSpPr>
          <p:cNvPr id="3" name="Slide Number Placeholder 2">
            <a:extLst>
              <a:ext uri="{FF2B5EF4-FFF2-40B4-BE49-F238E27FC236}">
                <a16:creationId xmlns:a16="http://schemas.microsoft.com/office/drawing/2014/main" id="{182CBE4E-9671-425C-96E2-1B52C0F26974}"/>
              </a:ext>
            </a:extLst>
          </p:cNvPr>
          <p:cNvSpPr>
            <a:spLocks noGrp="1"/>
          </p:cNvSpPr>
          <p:nvPr>
            <p:ph type="sldNum" sz="quarter" idx="12"/>
          </p:nvPr>
        </p:nvSpPr>
        <p:spPr/>
        <p:txBody>
          <a:bodyPr/>
          <a:lstStyle/>
          <a:p>
            <a:fld id="{AE678206-0642-9F48-9727-6B519CB285FA}" type="slidenum">
              <a:rPr lang="en-US" smtClean="0"/>
              <a:t>19</a:t>
            </a:fld>
            <a:endParaRPr lang="en-US"/>
          </a:p>
        </p:txBody>
      </p:sp>
      <p:sp>
        <p:nvSpPr>
          <p:cNvPr id="4" name="Title 3">
            <a:extLst>
              <a:ext uri="{FF2B5EF4-FFF2-40B4-BE49-F238E27FC236}">
                <a16:creationId xmlns:a16="http://schemas.microsoft.com/office/drawing/2014/main" id="{CD039A98-E59F-43B3-A047-967B1C17B872}"/>
              </a:ext>
            </a:extLst>
          </p:cNvPr>
          <p:cNvSpPr>
            <a:spLocks noGrp="1"/>
          </p:cNvSpPr>
          <p:nvPr>
            <p:ph type="title"/>
          </p:nvPr>
        </p:nvSpPr>
        <p:spPr/>
        <p:txBody>
          <a:bodyPr/>
          <a:lstStyle/>
          <a:p>
            <a:r>
              <a:rPr lang="en-US" dirty="0"/>
              <a:t>Dealing with Deadlocks</a:t>
            </a:r>
          </a:p>
        </p:txBody>
      </p:sp>
      <p:sp>
        <p:nvSpPr>
          <p:cNvPr id="5" name="Footer Placeholder 3">
            <a:extLst>
              <a:ext uri="{FF2B5EF4-FFF2-40B4-BE49-F238E27FC236}">
                <a16:creationId xmlns:a16="http://schemas.microsoft.com/office/drawing/2014/main" id="{5773C03D-EC1F-42A2-A71D-1E74DC3AD507}"/>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5821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C410-D7A3-4EC0-812A-986C483A457C}"/>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F92F94FA-F601-4277-A0F0-D3F674FFB757}"/>
              </a:ext>
            </a:extLst>
          </p:cNvPr>
          <p:cNvSpPr>
            <a:spLocks noGrp="1"/>
          </p:cNvSpPr>
          <p:nvPr>
            <p:ph idx="1"/>
          </p:nvPr>
        </p:nvSpPr>
        <p:spPr>
          <a:xfrm>
            <a:off x="345973" y="1020156"/>
            <a:ext cx="10707879" cy="5399497"/>
          </a:xfrm>
        </p:spPr>
        <p:txBody>
          <a:bodyPr numCol="2">
            <a:normAutofit lnSpcReduction="10000"/>
          </a:bodyPr>
          <a:lstStyle/>
          <a:p>
            <a:r>
              <a:rPr lang="en-US" dirty="0"/>
              <a:t>Committee Members</a:t>
            </a:r>
            <a:endParaRPr lang="en-US" dirty="0">
              <a:solidFill>
                <a:schemeClr val="tx1"/>
              </a:solidFill>
            </a:endParaRPr>
          </a:p>
          <a:p>
            <a:pPr lvl="1"/>
            <a:r>
              <a:rPr lang="en-US" dirty="0">
                <a:solidFill>
                  <a:schemeClr val="tx1"/>
                </a:solidFill>
              </a:rPr>
              <a:t>Dr. Tushar Krishna, Assistant Professor, ECE, Ph.D. Advisor</a:t>
            </a:r>
          </a:p>
          <a:p>
            <a:pPr lvl="1"/>
            <a:r>
              <a:rPr lang="en-US" dirty="0">
                <a:solidFill>
                  <a:schemeClr val="tx1"/>
                </a:solidFill>
              </a:rPr>
              <a:t>Dr. Paul V. Gratz, Associate Professor, ECE, Texas A&amp;M</a:t>
            </a:r>
          </a:p>
          <a:p>
            <a:pPr lvl="1"/>
            <a:r>
              <a:rPr lang="en-US" dirty="0">
                <a:solidFill>
                  <a:schemeClr val="tx1"/>
                </a:solidFill>
              </a:rPr>
              <a:t>Dr. Hyesoon Kim, Professor, SCS</a:t>
            </a:r>
          </a:p>
          <a:p>
            <a:pPr lvl="1"/>
            <a:r>
              <a:rPr lang="en-US" dirty="0">
                <a:solidFill>
                  <a:schemeClr val="tx1"/>
                </a:solidFill>
              </a:rPr>
              <a:t>Dr. Alexandro </a:t>
            </a:r>
            <a:r>
              <a:rPr lang="en-US" dirty="0" err="1">
                <a:solidFill>
                  <a:schemeClr val="tx1"/>
                </a:solidFill>
              </a:rPr>
              <a:t>Daglis</a:t>
            </a:r>
            <a:r>
              <a:rPr lang="en-US" dirty="0">
                <a:solidFill>
                  <a:schemeClr val="tx1"/>
                </a:solidFill>
              </a:rPr>
              <a:t>, Assistant Professor, SCS</a:t>
            </a:r>
          </a:p>
          <a:p>
            <a:pPr lvl="1"/>
            <a:r>
              <a:rPr lang="en-US" dirty="0">
                <a:solidFill>
                  <a:schemeClr val="tx1"/>
                </a:solidFill>
              </a:rPr>
              <a:t>Dr. Moinuddin Qureshi, Professor, SCS</a:t>
            </a:r>
          </a:p>
          <a:p>
            <a:r>
              <a:rPr lang="en-US" dirty="0">
                <a:solidFill>
                  <a:schemeClr val="tx1"/>
                </a:solidFill>
              </a:rPr>
              <a:t>Collaborators</a:t>
            </a:r>
          </a:p>
          <a:p>
            <a:pPr lvl="1"/>
            <a:r>
              <a:rPr lang="en-US" dirty="0">
                <a:solidFill>
                  <a:schemeClr val="tx1"/>
                </a:solidFill>
              </a:rPr>
              <a:t>Dr. Natalie Enright Jerger</a:t>
            </a:r>
          </a:p>
          <a:p>
            <a:pPr lvl="1"/>
            <a:r>
              <a:rPr lang="en-US" dirty="0">
                <a:solidFill>
                  <a:schemeClr val="tx1"/>
                </a:solidFill>
              </a:rPr>
              <a:t>Dr. Joshua San Miguel</a:t>
            </a:r>
          </a:p>
          <a:p>
            <a:pPr lvl="1"/>
            <a:r>
              <a:rPr lang="en-US" dirty="0">
                <a:solidFill>
                  <a:schemeClr val="tx1"/>
                </a:solidFill>
              </a:rPr>
              <a:t>Dr. Abhishek Bhattacharjee </a:t>
            </a:r>
          </a:p>
          <a:p>
            <a:pPr lvl="1"/>
            <a:r>
              <a:rPr lang="en-US" dirty="0">
                <a:solidFill>
                  <a:schemeClr val="tx1"/>
                </a:solidFill>
              </a:rPr>
              <a:t>Dr. </a:t>
            </a:r>
            <a:r>
              <a:rPr lang="en-US" dirty="0" err="1">
                <a:solidFill>
                  <a:schemeClr val="tx1"/>
                </a:solidFill>
              </a:rPr>
              <a:t>Arkaprava</a:t>
            </a:r>
            <a:r>
              <a:rPr lang="en-US" dirty="0">
                <a:solidFill>
                  <a:schemeClr val="tx1"/>
                </a:solidFill>
              </a:rPr>
              <a:t> Basu</a:t>
            </a:r>
          </a:p>
          <a:p>
            <a:pPr lvl="1"/>
            <a:r>
              <a:rPr lang="en-US" dirty="0">
                <a:solidFill>
                  <a:schemeClr val="tx1"/>
                </a:solidFill>
              </a:rPr>
              <a:t>Dr. Michael Wayne </a:t>
            </a:r>
            <a:r>
              <a:rPr lang="en-US" dirty="0" err="1">
                <a:solidFill>
                  <a:schemeClr val="tx1"/>
                </a:solidFill>
              </a:rPr>
              <a:t>LeBeane</a:t>
            </a:r>
            <a:endParaRPr lang="en-US" dirty="0">
              <a:solidFill>
                <a:schemeClr val="tx1"/>
              </a:solidFill>
            </a:endParaRPr>
          </a:p>
          <a:p>
            <a:pPr lvl="1"/>
            <a:r>
              <a:rPr lang="en-US" dirty="0">
                <a:solidFill>
                  <a:schemeClr val="tx1"/>
                </a:solidFill>
              </a:rPr>
              <a:t>Eric Van </a:t>
            </a:r>
            <a:r>
              <a:rPr lang="en-US" dirty="0" err="1">
                <a:solidFill>
                  <a:schemeClr val="tx1"/>
                </a:solidFill>
              </a:rPr>
              <a:t>Tassell</a:t>
            </a:r>
            <a:endParaRPr lang="en-US" dirty="0">
              <a:solidFill>
                <a:schemeClr val="tx1"/>
              </a:solidFill>
            </a:endParaRPr>
          </a:p>
          <a:p>
            <a:pPr lvl="1"/>
            <a:r>
              <a:rPr lang="en-US" dirty="0">
                <a:solidFill>
                  <a:schemeClr val="tx1"/>
                </a:solidFill>
              </a:rPr>
              <a:t>Sooraj Puthoor</a:t>
            </a:r>
          </a:p>
          <a:p>
            <a:pPr lvl="1"/>
            <a:r>
              <a:rPr lang="en-US" dirty="0">
                <a:solidFill>
                  <a:schemeClr val="tx1"/>
                </a:solidFill>
              </a:rPr>
              <a:t>Hossein Farrokhbakht</a:t>
            </a:r>
          </a:p>
          <a:p>
            <a:pPr lvl="1"/>
            <a:r>
              <a:rPr lang="en-US" dirty="0">
                <a:solidFill>
                  <a:schemeClr val="tx1"/>
                </a:solidFill>
              </a:rPr>
              <a:t>Ankit Sinha</a:t>
            </a:r>
          </a:p>
          <a:p>
            <a:pPr lvl="1"/>
            <a:endParaRPr lang="en-US" dirty="0">
              <a:solidFill>
                <a:schemeClr val="tx1"/>
              </a:solidFill>
            </a:endParaRPr>
          </a:p>
        </p:txBody>
      </p:sp>
      <p:sp>
        <p:nvSpPr>
          <p:cNvPr id="4" name="Footer Placeholder 3">
            <a:extLst>
              <a:ext uri="{FF2B5EF4-FFF2-40B4-BE49-F238E27FC236}">
                <a16:creationId xmlns:a16="http://schemas.microsoft.com/office/drawing/2014/main" id="{4EDEBDFF-C1AE-4E5C-9054-57BFF60FA0D1}"/>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42584E7B-4A72-4D7F-9901-50646EAAF68B}"/>
              </a:ext>
            </a:extLst>
          </p:cNvPr>
          <p:cNvSpPr>
            <a:spLocks noGrp="1"/>
          </p:cNvSpPr>
          <p:nvPr>
            <p:ph type="sldNum" sz="quarter" idx="12"/>
          </p:nvPr>
        </p:nvSpPr>
        <p:spPr/>
        <p:txBody>
          <a:bodyPr/>
          <a:lstStyle/>
          <a:p>
            <a:fld id="{0D1D0697-F66A-EE4C-B4D3-9802540BCCA0}" type="slidenum">
              <a:rPr lang="en-US" smtClean="0"/>
              <a:t>2</a:t>
            </a:fld>
            <a:endParaRPr lang="en-US"/>
          </a:p>
        </p:txBody>
      </p:sp>
    </p:spTree>
    <p:extLst>
      <p:ext uri="{BB962C8B-B14F-4D97-AF65-F5344CB8AC3E}">
        <p14:creationId xmlns:p14="http://schemas.microsoft.com/office/powerpoint/2010/main" val="33879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0000" lnSpcReduction="20000"/>
          </a:bodyPr>
          <a:lstStyle/>
          <a:p>
            <a:r>
              <a:rPr lang="en-US" dirty="0"/>
              <a:t>Introduction</a:t>
            </a:r>
          </a:p>
          <a:p>
            <a:r>
              <a:rPr lang="en-US" dirty="0"/>
              <a:t>Prior Work in Deadlock Freedom</a:t>
            </a:r>
          </a:p>
          <a:p>
            <a:pPr lvl="1"/>
            <a:r>
              <a:rPr lang="en-US" dirty="0"/>
              <a:t>Proactive</a:t>
            </a:r>
          </a:p>
          <a:p>
            <a:pPr lvl="2"/>
            <a:r>
              <a:rPr lang="en-US" dirty="0"/>
              <a:t>Routing Deadlock</a:t>
            </a:r>
          </a:p>
          <a:p>
            <a:pPr lvl="1"/>
            <a:r>
              <a:rPr lang="en-US" dirty="0"/>
              <a:t>Reactive</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20</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12840"/>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8" name="Graphic 7" descr="Right pointing backhand index">
            <a:extLst>
              <a:ext uri="{FF2B5EF4-FFF2-40B4-BE49-F238E27FC236}">
                <a16:creationId xmlns:a16="http://schemas.microsoft.com/office/drawing/2014/main" id="{9A6E5387-1E14-4223-A113-1070AA429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4273" y="2213827"/>
            <a:ext cx="465578" cy="465578"/>
          </a:xfrm>
          <a:prstGeom prst="rect">
            <a:avLst/>
          </a:prstGeom>
        </p:spPr>
      </p:pic>
    </p:spTree>
    <p:extLst>
      <p:ext uri="{BB962C8B-B14F-4D97-AF65-F5344CB8AC3E}">
        <p14:creationId xmlns:p14="http://schemas.microsoft.com/office/powerpoint/2010/main" val="2778474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1D980E-B24E-4F79-B0DC-CEA10A6995B9}"/>
              </a:ext>
            </a:extLst>
          </p:cNvPr>
          <p:cNvSpPr>
            <a:spLocks noGrp="1"/>
          </p:cNvSpPr>
          <p:nvPr>
            <p:ph type="sldNum" sz="quarter" idx="12"/>
          </p:nvPr>
        </p:nvSpPr>
        <p:spPr/>
        <p:txBody>
          <a:bodyPr/>
          <a:lstStyle/>
          <a:p>
            <a:fld id="{AE678206-0642-9F48-9727-6B519CB285FA}" type="slidenum">
              <a:rPr lang="en-US" smtClean="0"/>
              <a:t>21</a:t>
            </a:fld>
            <a:endParaRPr lang="en-US"/>
          </a:p>
        </p:txBody>
      </p:sp>
      <p:sp>
        <p:nvSpPr>
          <p:cNvPr id="4" name="Title 3">
            <a:extLst>
              <a:ext uri="{FF2B5EF4-FFF2-40B4-BE49-F238E27FC236}">
                <a16:creationId xmlns:a16="http://schemas.microsoft.com/office/drawing/2014/main" id="{8E4041BA-28B1-407E-A492-8596207B5C51}"/>
              </a:ext>
            </a:extLst>
          </p:cNvPr>
          <p:cNvSpPr>
            <a:spLocks noGrp="1"/>
          </p:cNvSpPr>
          <p:nvPr>
            <p:ph type="title"/>
          </p:nvPr>
        </p:nvSpPr>
        <p:spPr/>
        <p:txBody>
          <a:bodyPr/>
          <a:lstStyle/>
          <a:p>
            <a:r>
              <a:rPr lang="en-US" dirty="0"/>
              <a:t>Proactive Techniques</a:t>
            </a:r>
          </a:p>
        </p:txBody>
      </p:sp>
      <p:sp>
        <p:nvSpPr>
          <p:cNvPr id="5" name="Content Placeholder 2">
            <a:extLst>
              <a:ext uri="{FF2B5EF4-FFF2-40B4-BE49-F238E27FC236}">
                <a16:creationId xmlns:a16="http://schemas.microsoft.com/office/drawing/2014/main" id="{0EF5D6AF-FAD5-4AF9-A120-2E68F976E832}"/>
              </a:ext>
            </a:extLst>
          </p:cNvPr>
          <p:cNvSpPr>
            <a:spLocks noGrp="1"/>
          </p:cNvSpPr>
          <p:nvPr>
            <p:ph idx="1"/>
          </p:nvPr>
        </p:nvSpPr>
        <p:spPr>
          <a:xfrm>
            <a:off x="381000" y="1216025"/>
            <a:ext cx="11430000" cy="4595813"/>
          </a:xfrm>
        </p:spPr>
        <p:txBody>
          <a:bodyPr>
            <a:normAutofit/>
          </a:bodyPr>
          <a:lstStyle/>
          <a:p>
            <a:r>
              <a:rPr lang="en-US" dirty="0"/>
              <a:t>Routing</a:t>
            </a:r>
          </a:p>
          <a:p>
            <a:pPr lvl="1"/>
            <a:r>
              <a:rPr lang="en-US" dirty="0"/>
              <a:t>Turn Restriction</a:t>
            </a:r>
          </a:p>
          <a:p>
            <a:r>
              <a:rPr lang="en-US" dirty="0"/>
              <a:t>Buffer Assignment</a:t>
            </a:r>
          </a:p>
          <a:p>
            <a:pPr lvl="1"/>
            <a:r>
              <a:rPr lang="en-US" dirty="0"/>
              <a:t>Escape VCs</a:t>
            </a:r>
          </a:p>
          <a:p>
            <a:r>
              <a:rPr lang="en-US" dirty="0"/>
              <a:t>Flow Control</a:t>
            </a:r>
          </a:p>
          <a:p>
            <a:pPr lvl="1"/>
            <a:r>
              <a:rPr lang="en-US" dirty="0"/>
              <a:t>Control traffic flow such that deadlock does not occur</a:t>
            </a:r>
          </a:p>
        </p:txBody>
      </p:sp>
      <p:sp>
        <p:nvSpPr>
          <p:cNvPr id="6" name="Footer Placeholder 3">
            <a:extLst>
              <a:ext uri="{FF2B5EF4-FFF2-40B4-BE49-F238E27FC236}">
                <a16:creationId xmlns:a16="http://schemas.microsoft.com/office/drawing/2014/main" id="{908F8D8F-4CFF-47B4-A1A9-F11D7B4B75B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79806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5">
                                            <p:txEl>
                                              <p:pRg st="0" end="0"/>
                                            </p:txEl>
                                          </p:spTgt>
                                        </p:tgtEl>
                                        <p:attrNameLst>
                                          <p:attrName>style.color</p:attrName>
                                        </p:attrNameLst>
                                      </p:cBhvr>
                                      <p:to>
                                        <a:srgbClr val="B90000"/>
                                      </p:to>
                                    </p:animClr>
                                  </p:childTnLst>
                                </p:cTn>
                              </p:par>
                              <p:par>
                                <p:cTn id="31" presetID="3" presetClass="emph" presetSubtype="2" fill="hold" nodeType="withEffect">
                                  <p:stCondLst>
                                    <p:cond delay="0"/>
                                  </p:stCondLst>
                                  <p:childTnLst>
                                    <p:animClr clrSpc="rgb" dir="cw">
                                      <p:cBhvr override="childStyle">
                                        <p:cTn id="32" dur="500" fill="hold"/>
                                        <p:tgtEl>
                                          <p:spTgt spid="5">
                                            <p:txEl>
                                              <p:pRg st="1" end="1"/>
                                            </p:txEl>
                                          </p:spTgt>
                                        </p:tgtEl>
                                        <p:attrNameLst>
                                          <p:attrName>style.color</p:attrName>
                                        </p:attrNameLst>
                                      </p:cBhvr>
                                      <p:to>
                                        <a:srgbClr val="B9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43CFF2-AD05-4BCF-871F-7C4BE9387363}"/>
              </a:ext>
            </a:extLst>
          </p:cNvPr>
          <p:cNvSpPr>
            <a:spLocks noGrp="1"/>
          </p:cNvSpPr>
          <p:nvPr>
            <p:ph type="sldNum" sz="quarter" idx="12"/>
          </p:nvPr>
        </p:nvSpPr>
        <p:spPr/>
        <p:txBody>
          <a:bodyPr/>
          <a:lstStyle/>
          <a:p>
            <a:fld id="{AE678206-0642-9F48-9727-6B519CB285FA}" type="slidenum">
              <a:rPr lang="en-US" smtClean="0"/>
              <a:t>22</a:t>
            </a:fld>
            <a:endParaRPr lang="en-US"/>
          </a:p>
        </p:txBody>
      </p:sp>
      <p:sp>
        <p:nvSpPr>
          <p:cNvPr id="4" name="Title 3">
            <a:extLst>
              <a:ext uri="{FF2B5EF4-FFF2-40B4-BE49-F238E27FC236}">
                <a16:creationId xmlns:a16="http://schemas.microsoft.com/office/drawing/2014/main" id="{6273AF99-30A2-4798-9490-4F8E8748C9C0}"/>
              </a:ext>
            </a:extLst>
          </p:cNvPr>
          <p:cNvSpPr>
            <a:spLocks noGrp="1"/>
          </p:cNvSpPr>
          <p:nvPr>
            <p:ph type="title"/>
          </p:nvPr>
        </p:nvSpPr>
        <p:spPr/>
        <p:txBody>
          <a:bodyPr/>
          <a:lstStyle/>
          <a:p>
            <a:r>
              <a:rPr lang="en-US" dirty="0"/>
              <a:t>Proactive Solutions</a:t>
            </a:r>
          </a:p>
        </p:txBody>
      </p:sp>
      <p:sp>
        <p:nvSpPr>
          <p:cNvPr id="5" name="Content Placeholder 1">
            <a:extLst>
              <a:ext uri="{FF2B5EF4-FFF2-40B4-BE49-F238E27FC236}">
                <a16:creationId xmlns:a16="http://schemas.microsoft.com/office/drawing/2014/main" id="{AC76B61F-44C2-4EBC-89EB-B6D9407541A2}"/>
              </a:ext>
            </a:extLst>
          </p:cNvPr>
          <p:cNvSpPr>
            <a:spLocks noGrp="1"/>
          </p:cNvSpPr>
          <p:nvPr>
            <p:ph idx="1"/>
          </p:nvPr>
        </p:nvSpPr>
        <p:spPr>
          <a:xfrm>
            <a:off x="438150" y="1215485"/>
            <a:ext cx="11372850" cy="3667800"/>
          </a:xfrm>
        </p:spPr>
        <p:txBody>
          <a:bodyPr>
            <a:normAutofit fontScale="70000" lnSpcReduction="20000"/>
          </a:bodyPr>
          <a:lstStyle/>
          <a:p>
            <a:r>
              <a:rPr lang="en-US" dirty="0"/>
              <a:t>Removing some turns can make the routing algorithm deadlock free</a:t>
            </a:r>
          </a:p>
          <a:p>
            <a:pPr lvl="1"/>
            <a:endParaRPr lang="en-US" dirty="0"/>
          </a:p>
          <a:p>
            <a:pPr lvl="1"/>
            <a:endParaRPr lang="en-US" dirty="0"/>
          </a:p>
          <a:p>
            <a:pPr lvl="1"/>
            <a:endParaRPr lang="en-US" dirty="0"/>
          </a:p>
          <a:p>
            <a:pPr lvl="1"/>
            <a:endParaRPr lang="en-US" dirty="0"/>
          </a:p>
          <a:p>
            <a:r>
              <a:rPr lang="en-US" dirty="0"/>
              <a:t>Pros</a:t>
            </a:r>
          </a:p>
          <a:p>
            <a:pPr lvl="1"/>
            <a:r>
              <a:rPr lang="en-US" dirty="0"/>
              <a:t>Minimal Routing</a:t>
            </a:r>
          </a:p>
          <a:p>
            <a:r>
              <a:rPr lang="en-US" dirty="0"/>
              <a:t>Cons</a:t>
            </a:r>
          </a:p>
          <a:p>
            <a:pPr lvl="1"/>
            <a:r>
              <a:rPr lang="en-US" dirty="0"/>
              <a:t>Only works for standard (fault-free), regular topologies</a:t>
            </a:r>
          </a:p>
        </p:txBody>
      </p:sp>
      <p:sp>
        <p:nvSpPr>
          <p:cNvPr id="6" name="TextBox 5">
            <a:extLst>
              <a:ext uri="{FF2B5EF4-FFF2-40B4-BE49-F238E27FC236}">
                <a16:creationId xmlns:a16="http://schemas.microsoft.com/office/drawing/2014/main" id="{0D3E6352-818D-4DC9-9224-54CFF01512CB}"/>
              </a:ext>
            </a:extLst>
          </p:cNvPr>
          <p:cNvSpPr txBox="1"/>
          <p:nvPr/>
        </p:nvSpPr>
        <p:spPr>
          <a:xfrm>
            <a:off x="440705" y="4637614"/>
            <a:ext cx="10763250" cy="2031325"/>
          </a:xfrm>
          <a:prstGeom prst="rect">
            <a:avLst/>
          </a:prstGeom>
          <a:noFill/>
        </p:spPr>
        <p:txBody>
          <a:bodyPr wrap="square" rtlCol="0">
            <a:spAutoFit/>
          </a:bodyPr>
          <a:lstStyle/>
          <a:p>
            <a:r>
              <a:rPr lang="en-US" sz="1400" dirty="0"/>
              <a:t>1. W. J. Dally and C. L. Seitz, “</a:t>
            </a:r>
            <a:r>
              <a:rPr lang="en-US" sz="1400" dirty="0">
                <a:solidFill>
                  <a:schemeClr val="accent5"/>
                </a:solidFill>
              </a:rPr>
              <a:t>Deadlock-free message routing in multiprocessor interconnection networks</a:t>
            </a:r>
            <a:r>
              <a:rPr lang="en-US" sz="1400" dirty="0"/>
              <a:t>,” IEEE Trans. Computer, May 1987. </a:t>
            </a:r>
          </a:p>
          <a:p>
            <a:r>
              <a:rPr lang="en-US" sz="1400" dirty="0"/>
              <a:t>2. Christopher J. Glass and Lionel M. Ni. </a:t>
            </a:r>
            <a:r>
              <a:rPr lang="en-US" sz="1400" dirty="0">
                <a:solidFill>
                  <a:schemeClr val="accent5"/>
                </a:solidFill>
              </a:rPr>
              <a:t>The turn model for adaptive routing</a:t>
            </a:r>
            <a:r>
              <a:rPr lang="en-US" sz="1400" dirty="0"/>
              <a:t>. ISCA, May 1992.</a:t>
            </a:r>
          </a:p>
          <a:p>
            <a:r>
              <a:rPr lang="en-US" sz="1400" dirty="0"/>
              <a:t>3. </a:t>
            </a:r>
            <a:r>
              <a:rPr lang="en-US" sz="1400" dirty="0" err="1"/>
              <a:t>Daeho</a:t>
            </a:r>
            <a:r>
              <a:rPr lang="en-US" sz="1400" dirty="0"/>
              <a:t> </a:t>
            </a:r>
            <a:r>
              <a:rPr lang="en-US" sz="1400" dirty="0" err="1"/>
              <a:t>Seo</a:t>
            </a:r>
            <a:r>
              <a:rPr lang="en-US" sz="1400" dirty="0"/>
              <a:t>, Akif Ali, Won-</a:t>
            </a:r>
            <a:r>
              <a:rPr lang="en-US" sz="1400" dirty="0" err="1"/>
              <a:t>Taek</a:t>
            </a:r>
            <a:r>
              <a:rPr lang="en-US" sz="1400" dirty="0"/>
              <a:t> Lim, Nauman Rafique, and </a:t>
            </a:r>
            <a:r>
              <a:rPr lang="en-US" sz="1400" dirty="0" err="1"/>
              <a:t>Mithuna</a:t>
            </a:r>
            <a:r>
              <a:rPr lang="en-US" sz="1400" dirty="0"/>
              <a:t> </a:t>
            </a:r>
            <a:r>
              <a:rPr lang="en-US" sz="1400" dirty="0" err="1"/>
              <a:t>Thottenhodi</a:t>
            </a:r>
            <a:r>
              <a:rPr lang="en-US" sz="1400" dirty="0"/>
              <a:t>. </a:t>
            </a:r>
            <a:r>
              <a:rPr lang="en-US" sz="1400" dirty="0">
                <a:solidFill>
                  <a:schemeClr val="accent5"/>
                </a:solidFill>
              </a:rPr>
              <a:t>Near-optimal worst-case throughput routing for two-dimensional mesh networks</a:t>
            </a:r>
            <a:r>
              <a:rPr lang="en-US" sz="1400" dirty="0"/>
              <a:t>. ISCA, June 2005. </a:t>
            </a:r>
          </a:p>
          <a:p>
            <a:r>
              <a:rPr lang="en-US" sz="1400" dirty="0"/>
              <a:t>4. Schroeder, Michael D., et al. “</a:t>
            </a:r>
            <a:r>
              <a:rPr lang="en-US" sz="1400" dirty="0" err="1">
                <a:solidFill>
                  <a:schemeClr val="accent5"/>
                </a:solidFill>
              </a:rPr>
              <a:t>Autonet</a:t>
            </a:r>
            <a:r>
              <a:rPr lang="en-US" sz="1400" dirty="0">
                <a:solidFill>
                  <a:schemeClr val="accent5"/>
                </a:solidFill>
              </a:rPr>
              <a:t>: a high-speed, self-configuring local area network using point-to-point links</a:t>
            </a:r>
            <a:r>
              <a:rPr lang="en-US" sz="1400" dirty="0"/>
              <a:t>” IEEE Journal on Selected Areas in Communications, 1991. </a:t>
            </a:r>
          </a:p>
          <a:p>
            <a:r>
              <a:rPr lang="en-US" sz="1400" dirty="0"/>
              <a:t>5. </a:t>
            </a:r>
            <a:r>
              <a:rPr lang="en-US" sz="1400" dirty="0" err="1"/>
              <a:t>Aisopos</a:t>
            </a:r>
            <a:r>
              <a:rPr lang="en-US" sz="1400" dirty="0"/>
              <a:t>, Konstantinos, et al. "</a:t>
            </a:r>
            <a:r>
              <a:rPr lang="en-US" sz="1400" dirty="0">
                <a:solidFill>
                  <a:schemeClr val="accent5"/>
                </a:solidFill>
              </a:rPr>
              <a:t>Ariadne: Agnostic reconfiguration in a disconnected network environment</a:t>
            </a:r>
            <a:r>
              <a:rPr lang="en-US" sz="1400" dirty="0"/>
              <a:t>" 2011 PACT. IEEE, 2011.</a:t>
            </a:r>
          </a:p>
          <a:p>
            <a:endParaRPr lang="en-US" sz="1400" dirty="0"/>
          </a:p>
        </p:txBody>
      </p:sp>
      <p:grpSp>
        <p:nvGrpSpPr>
          <p:cNvPr id="7" name="Group 6">
            <a:extLst>
              <a:ext uri="{FF2B5EF4-FFF2-40B4-BE49-F238E27FC236}">
                <a16:creationId xmlns:a16="http://schemas.microsoft.com/office/drawing/2014/main" id="{6D5F030A-F7A7-470A-9A4A-0323A9724D85}"/>
              </a:ext>
            </a:extLst>
          </p:cNvPr>
          <p:cNvGrpSpPr/>
          <p:nvPr/>
        </p:nvGrpSpPr>
        <p:grpSpPr>
          <a:xfrm>
            <a:off x="2161992" y="1889077"/>
            <a:ext cx="1968933" cy="1272473"/>
            <a:chOff x="762449" y="3956601"/>
            <a:chExt cx="3469953" cy="2242543"/>
          </a:xfrm>
        </p:grpSpPr>
        <p:cxnSp>
          <p:nvCxnSpPr>
            <p:cNvPr id="8" name="Straight Arrow Connector 7">
              <a:extLst>
                <a:ext uri="{FF2B5EF4-FFF2-40B4-BE49-F238E27FC236}">
                  <a16:creationId xmlns:a16="http://schemas.microsoft.com/office/drawing/2014/main" id="{6C8B5A62-F050-479B-A10B-47B08DAF8C38}"/>
                </a:ext>
              </a:extLst>
            </p:cNvPr>
            <p:cNvCxnSpPr>
              <a:cxnSpLocks noChangeShapeType="1"/>
            </p:cNvCxnSpPr>
            <p:nvPr/>
          </p:nvCxnSpPr>
          <p:spPr bwMode="auto">
            <a:xfrm rot="5400000">
              <a:off x="406023" y="4313689"/>
              <a:ext cx="714242" cy="1389"/>
            </a:xfrm>
            <a:prstGeom prst="straightConnector1">
              <a:avLst/>
            </a:prstGeom>
            <a:noFill/>
            <a:ln w="41275" cap="sq">
              <a:solidFill>
                <a:schemeClr val="tx1"/>
              </a:solidFill>
              <a:prstDash val="solid"/>
              <a:round/>
              <a:headEnd/>
              <a:tailEnd type="stealth" w="med" len="med"/>
            </a:ln>
          </p:spPr>
        </p:cxnSp>
        <p:cxnSp>
          <p:nvCxnSpPr>
            <p:cNvPr id="9" name="Straight Connector 9">
              <a:extLst>
                <a:ext uri="{FF2B5EF4-FFF2-40B4-BE49-F238E27FC236}">
                  <a16:creationId xmlns:a16="http://schemas.microsoft.com/office/drawing/2014/main" id="{AD599180-E929-4047-AB4F-52F7D7D08D58}"/>
                </a:ext>
              </a:extLst>
            </p:cNvPr>
            <p:cNvCxnSpPr>
              <a:cxnSpLocks noChangeShapeType="1"/>
            </p:cNvCxnSpPr>
            <p:nvPr/>
          </p:nvCxnSpPr>
          <p:spPr bwMode="auto">
            <a:xfrm>
              <a:off x="763144" y="3956601"/>
              <a:ext cx="687330" cy="1323"/>
            </a:xfrm>
            <a:prstGeom prst="line">
              <a:avLst/>
            </a:prstGeom>
            <a:noFill/>
            <a:ln w="41275" cap="sq">
              <a:solidFill>
                <a:schemeClr val="tx1"/>
              </a:solidFill>
              <a:prstDash val="solid"/>
              <a:round/>
              <a:headEnd/>
              <a:tailEnd/>
            </a:ln>
          </p:spPr>
        </p:cxnSp>
        <p:cxnSp>
          <p:nvCxnSpPr>
            <p:cNvPr id="10" name="Straight Arrow Connector 14">
              <a:extLst>
                <a:ext uri="{FF2B5EF4-FFF2-40B4-BE49-F238E27FC236}">
                  <a16:creationId xmlns:a16="http://schemas.microsoft.com/office/drawing/2014/main" id="{80E5947B-E17D-4F53-BD61-B1F9A80FC813}"/>
                </a:ext>
              </a:extLst>
            </p:cNvPr>
            <p:cNvCxnSpPr>
              <a:cxnSpLocks noChangeShapeType="1"/>
            </p:cNvCxnSpPr>
            <p:nvPr/>
          </p:nvCxnSpPr>
          <p:spPr bwMode="auto">
            <a:xfrm rot="10800000">
              <a:off x="1512960" y="3956601"/>
              <a:ext cx="749815" cy="1323"/>
            </a:xfrm>
            <a:prstGeom prst="straightConnector1">
              <a:avLst/>
            </a:prstGeom>
            <a:noFill/>
            <a:ln w="41275" cap="sq">
              <a:solidFill>
                <a:srgbClr val="FF0000"/>
              </a:solidFill>
              <a:prstDash val="sysDot"/>
              <a:round/>
              <a:headEnd type="none"/>
              <a:tailEnd type="stealth"/>
            </a:ln>
          </p:spPr>
        </p:cxnSp>
        <p:cxnSp>
          <p:nvCxnSpPr>
            <p:cNvPr id="11" name="Straight Connector 15">
              <a:extLst>
                <a:ext uri="{FF2B5EF4-FFF2-40B4-BE49-F238E27FC236}">
                  <a16:creationId xmlns:a16="http://schemas.microsoft.com/office/drawing/2014/main" id="{4E52099A-3462-414A-A83C-55B4E56A93D5}"/>
                </a:ext>
              </a:extLst>
            </p:cNvPr>
            <p:cNvCxnSpPr>
              <a:cxnSpLocks noChangeShapeType="1"/>
            </p:cNvCxnSpPr>
            <p:nvPr/>
          </p:nvCxnSpPr>
          <p:spPr bwMode="auto">
            <a:xfrm rot="5400000">
              <a:off x="1936092" y="4283946"/>
              <a:ext cx="654061" cy="694"/>
            </a:xfrm>
            <a:prstGeom prst="line">
              <a:avLst/>
            </a:prstGeom>
            <a:noFill/>
            <a:ln w="41275" cap="sq">
              <a:solidFill>
                <a:srgbClr val="FF0000"/>
              </a:solidFill>
              <a:prstDash val="sysDot"/>
              <a:round/>
              <a:headEnd/>
              <a:tailEnd/>
            </a:ln>
          </p:spPr>
        </p:cxnSp>
        <p:cxnSp>
          <p:nvCxnSpPr>
            <p:cNvPr id="12" name="Straight Arrow Connector 17">
              <a:extLst>
                <a:ext uri="{FF2B5EF4-FFF2-40B4-BE49-F238E27FC236}">
                  <a16:creationId xmlns:a16="http://schemas.microsoft.com/office/drawing/2014/main" id="{63D5283A-7507-4B7C-A208-F250D32EBD7F}"/>
                </a:ext>
              </a:extLst>
            </p:cNvPr>
            <p:cNvCxnSpPr>
              <a:cxnSpLocks noChangeShapeType="1"/>
            </p:cNvCxnSpPr>
            <p:nvPr/>
          </p:nvCxnSpPr>
          <p:spPr bwMode="auto">
            <a:xfrm>
              <a:off x="763839" y="5384424"/>
              <a:ext cx="749815" cy="1323"/>
            </a:xfrm>
            <a:prstGeom prst="straightConnector1">
              <a:avLst/>
            </a:prstGeom>
            <a:noFill/>
            <a:ln w="41275" cap="sq">
              <a:solidFill>
                <a:srgbClr val="FF0000"/>
              </a:solidFill>
              <a:prstDash val="sysDot"/>
              <a:round/>
              <a:headEnd/>
              <a:tailEnd type="stealth" w="med" len="med"/>
            </a:ln>
          </p:spPr>
        </p:cxnSp>
        <p:cxnSp>
          <p:nvCxnSpPr>
            <p:cNvPr id="13" name="Straight Connector 18">
              <a:extLst>
                <a:ext uri="{FF2B5EF4-FFF2-40B4-BE49-F238E27FC236}">
                  <a16:creationId xmlns:a16="http://schemas.microsoft.com/office/drawing/2014/main" id="{948795D9-1B77-467B-9173-F5B263F61217}"/>
                </a:ext>
              </a:extLst>
            </p:cNvPr>
            <p:cNvCxnSpPr>
              <a:cxnSpLocks noChangeShapeType="1"/>
            </p:cNvCxnSpPr>
            <p:nvPr/>
          </p:nvCxnSpPr>
          <p:spPr bwMode="auto">
            <a:xfrm rot="5400000" flipH="1" flipV="1">
              <a:off x="435105" y="5057708"/>
              <a:ext cx="655384" cy="694"/>
            </a:xfrm>
            <a:prstGeom prst="line">
              <a:avLst/>
            </a:prstGeom>
            <a:noFill/>
            <a:ln w="41275" cap="sq">
              <a:solidFill>
                <a:srgbClr val="FF0000"/>
              </a:solidFill>
              <a:prstDash val="sysDot"/>
              <a:round/>
              <a:headEnd/>
              <a:tailEnd/>
            </a:ln>
          </p:spPr>
        </p:cxnSp>
        <p:cxnSp>
          <p:nvCxnSpPr>
            <p:cNvPr id="14" name="Straight Arrow Connector 20">
              <a:extLst>
                <a:ext uri="{FF2B5EF4-FFF2-40B4-BE49-F238E27FC236}">
                  <a16:creationId xmlns:a16="http://schemas.microsoft.com/office/drawing/2014/main" id="{58806563-DFD0-4846-A5EE-8AF8DC301909}"/>
                </a:ext>
              </a:extLst>
            </p:cNvPr>
            <p:cNvCxnSpPr>
              <a:cxnSpLocks noChangeShapeType="1"/>
            </p:cNvCxnSpPr>
            <p:nvPr/>
          </p:nvCxnSpPr>
          <p:spPr bwMode="auto">
            <a:xfrm rot="16200000">
              <a:off x="1905653" y="5027270"/>
              <a:ext cx="714242" cy="1389"/>
            </a:xfrm>
            <a:prstGeom prst="straightConnector1">
              <a:avLst/>
            </a:prstGeom>
            <a:noFill/>
            <a:ln w="41275" cap="sq">
              <a:solidFill>
                <a:schemeClr val="tx1"/>
              </a:solidFill>
              <a:round/>
              <a:headEnd/>
              <a:tailEnd type="stealth" w="med" len="med"/>
            </a:ln>
          </p:spPr>
        </p:cxnSp>
        <p:cxnSp>
          <p:nvCxnSpPr>
            <p:cNvPr id="15" name="Straight Connector 21">
              <a:extLst>
                <a:ext uri="{FF2B5EF4-FFF2-40B4-BE49-F238E27FC236}">
                  <a16:creationId xmlns:a16="http://schemas.microsoft.com/office/drawing/2014/main" id="{F4106243-DE8B-4675-ACDA-B13F06B514A6}"/>
                </a:ext>
              </a:extLst>
            </p:cNvPr>
            <p:cNvCxnSpPr>
              <a:cxnSpLocks noChangeShapeType="1"/>
            </p:cNvCxnSpPr>
            <p:nvPr/>
          </p:nvCxnSpPr>
          <p:spPr bwMode="auto">
            <a:xfrm rot="10800000">
              <a:off x="1575444" y="5385085"/>
              <a:ext cx="687330" cy="662"/>
            </a:xfrm>
            <a:prstGeom prst="line">
              <a:avLst/>
            </a:prstGeom>
            <a:noFill/>
            <a:ln w="41275" cap="sq">
              <a:solidFill>
                <a:schemeClr val="tx1"/>
              </a:solidFill>
              <a:round/>
              <a:headEnd/>
              <a:tailEnd/>
            </a:ln>
          </p:spPr>
        </p:cxnSp>
        <p:cxnSp>
          <p:nvCxnSpPr>
            <p:cNvPr id="16" name="Straight Arrow Connector 33">
              <a:extLst>
                <a:ext uri="{FF2B5EF4-FFF2-40B4-BE49-F238E27FC236}">
                  <a16:creationId xmlns:a16="http://schemas.microsoft.com/office/drawing/2014/main" id="{31643A1A-C31F-4033-B791-CD190B997AE4}"/>
                </a:ext>
              </a:extLst>
            </p:cNvPr>
            <p:cNvCxnSpPr>
              <a:cxnSpLocks noChangeShapeType="1"/>
            </p:cNvCxnSpPr>
            <p:nvPr/>
          </p:nvCxnSpPr>
          <p:spPr bwMode="auto">
            <a:xfrm rot="5400000">
              <a:off x="2410850" y="4277795"/>
              <a:ext cx="642454" cy="1390"/>
            </a:xfrm>
            <a:prstGeom prst="straightConnector1">
              <a:avLst/>
            </a:prstGeom>
            <a:noFill/>
            <a:ln w="41275" cap="sq">
              <a:solidFill>
                <a:srgbClr val="FF0000"/>
              </a:solidFill>
              <a:prstDash val="sysDot"/>
              <a:round/>
              <a:headEnd/>
              <a:tailEnd/>
            </a:ln>
          </p:spPr>
        </p:cxnSp>
        <p:cxnSp>
          <p:nvCxnSpPr>
            <p:cNvPr id="17" name="Straight Connector 34">
              <a:extLst>
                <a:ext uri="{FF2B5EF4-FFF2-40B4-BE49-F238E27FC236}">
                  <a16:creationId xmlns:a16="http://schemas.microsoft.com/office/drawing/2014/main" id="{1AD058A1-5AF0-4E87-A3DD-F49EFF441F38}"/>
                </a:ext>
              </a:extLst>
            </p:cNvPr>
            <p:cNvCxnSpPr>
              <a:cxnSpLocks noChangeShapeType="1"/>
            </p:cNvCxnSpPr>
            <p:nvPr/>
          </p:nvCxnSpPr>
          <p:spPr bwMode="auto">
            <a:xfrm>
              <a:off x="2732076" y="3956601"/>
              <a:ext cx="785138" cy="1588"/>
            </a:xfrm>
            <a:prstGeom prst="line">
              <a:avLst/>
            </a:prstGeom>
            <a:noFill/>
            <a:ln w="41275" cap="sq">
              <a:solidFill>
                <a:srgbClr val="FF0000"/>
              </a:solidFill>
              <a:prstDash val="sysDot"/>
              <a:round/>
              <a:headEnd/>
              <a:tailEnd type="stealth" w="med" len="med"/>
            </a:ln>
          </p:spPr>
        </p:cxnSp>
        <p:cxnSp>
          <p:nvCxnSpPr>
            <p:cNvPr id="18" name="Straight Arrow Connector 35">
              <a:extLst>
                <a:ext uri="{FF2B5EF4-FFF2-40B4-BE49-F238E27FC236}">
                  <a16:creationId xmlns:a16="http://schemas.microsoft.com/office/drawing/2014/main" id="{8FC15EB8-BB4D-4D23-BAE9-E371807A030D}"/>
                </a:ext>
              </a:extLst>
            </p:cNvPr>
            <p:cNvCxnSpPr>
              <a:cxnSpLocks noChangeShapeType="1"/>
            </p:cNvCxnSpPr>
            <p:nvPr/>
          </p:nvCxnSpPr>
          <p:spPr bwMode="auto">
            <a:xfrm rot="10800000">
              <a:off x="3588653" y="3956601"/>
              <a:ext cx="643054" cy="1324"/>
            </a:xfrm>
            <a:prstGeom prst="straightConnector1">
              <a:avLst/>
            </a:prstGeom>
            <a:noFill/>
            <a:ln w="41275" cap="sq">
              <a:solidFill>
                <a:schemeClr val="tx1"/>
              </a:solidFill>
              <a:round/>
              <a:headEnd/>
              <a:tailEnd/>
            </a:ln>
          </p:spPr>
        </p:cxnSp>
        <p:cxnSp>
          <p:nvCxnSpPr>
            <p:cNvPr id="19" name="Straight Connector 36">
              <a:extLst>
                <a:ext uri="{FF2B5EF4-FFF2-40B4-BE49-F238E27FC236}">
                  <a16:creationId xmlns:a16="http://schemas.microsoft.com/office/drawing/2014/main" id="{1DDCBAFF-2A78-4992-B9E9-AE266D1F38B9}"/>
                </a:ext>
              </a:extLst>
            </p:cNvPr>
            <p:cNvCxnSpPr>
              <a:cxnSpLocks noChangeShapeType="1"/>
            </p:cNvCxnSpPr>
            <p:nvPr/>
          </p:nvCxnSpPr>
          <p:spPr bwMode="auto">
            <a:xfrm rot="5400000">
              <a:off x="3875049" y="4313821"/>
              <a:ext cx="713912" cy="794"/>
            </a:xfrm>
            <a:prstGeom prst="line">
              <a:avLst/>
            </a:prstGeom>
            <a:noFill/>
            <a:ln w="41275" cap="sq">
              <a:solidFill>
                <a:schemeClr val="tx1"/>
              </a:solidFill>
              <a:round/>
              <a:headEnd/>
              <a:tailEnd type="stealth" w="med" len="med"/>
            </a:ln>
          </p:spPr>
        </p:cxnSp>
        <p:cxnSp>
          <p:nvCxnSpPr>
            <p:cNvPr id="20" name="Straight Arrow Connector 37">
              <a:extLst>
                <a:ext uri="{FF2B5EF4-FFF2-40B4-BE49-F238E27FC236}">
                  <a16:creationId xmlns:a16="http://schemas.microsoft.com/office/drawing/2014/main" id="{018E39E4-2F12-4A2A-AFD9-FAC1F2D39BDB}"/>
                </a:ext>
              </a:extLst>
            </p:cNvPr>
            <p:cNvCxnSpPr>
              <a:cxnSpLocks noChangeShapeType="1"/>
            </p:cNvCxnSpPr>
            <p:nvPr/>
          </p:nvCxnSpPr>
          <p:spPr bwMode="auto">
            <a:xfrm>
              <a:off x="2732771" y="5384424"/>
              <a:ext cx="713004" cy="1323"/>
            </a:xfrm>
            <a:prstGeom prst="straightConnector1">
              <a:avLst/>
            </a:prstGeom>
            <a:noFill/>
            <a:ln w="41275" cap="sq">
              <a:solidFill>
                <a:schemeClr val="tx1"/>
              </a:solidFill>
              <a:round/>
              <a:headEnd/>
              <a:tailEnd/>
            </a:ln>
          </p:spPr>
        </p:cxnSp>
        <p:cxnSp>
          <p:nvCxnSpPr>
            <p:cNvPr id="21" name="Straight Connector 38">
              <a:extLst>
                <a:ext uri="{FF2B5EF4-FFF2-40B4-BE49-F238E27FC236}">
                  <a16:creationId xmlns:a16="http://schemas.microsoft.com/office/drawing/2014/main" id="{025DAE28-8418-45E2-BB93-E1AC2866E75C}"/>
                </a:ext>
              </a:extLst>
            </p:cNvPr>
            <p:cNvCxnSpPr>
              <a:cxnSpLocks noChangeShapeType="1"/>
            </p:cNvCxnSpPr>
            <p:nvPr/>
          </p:nvCxnSpPr>
          <p:spPr bwMode="auto">
            <a:xfrm rot="5400000" flipH="1" flipV="1">
              <a:off x="2374096" y="5028460"/>
              <a:ext cx="714573" cy="1"/>
            </a:xfrm>
            <a:prstGeom prst="line">
              <a:avLst/>
            </a:prstGeom>
            <a:noFill/>
            <a:ln w="41275" cap="sq">
              <a:solidFill>
                <a:schemeClr val="tx1"/>
              </a:solidFill>
              <a:round/>
              <a:headEnd/>
              <a:tailEnd type="stealth" w="med" len="med"/>
            </a:ln>
          </p:spPr>
        </p:cxnSp>
        <p:cxnSp>
          <p:nvCxnSpPr>
            <p:cNvPr id="22" name="Straight Arrow Connector 39">
              <a:extLst>
                <a:ext uri="{FF2B5EF4-FFF2-40B4-BE49-F238E27FC236}">
                  <a16:creationId xmlns:a16="http://schemas.microsoft.com/office/drawing/2014/main" id="{536046A0-C64D-4DF9-90F1-525C4788BD27}"/>
                </a:ext>
              </a:extLst>
            </p:cNvPr>
            <p:cNvCxnSpPr>
              <a:cxnSpLocks noChangeShapeType="1"/>
            </p:cNvCxnSpPr>
            <p:nvPr/>
          </p:nvCxnSpPr>
          <p:spPr bwMode="auto">
            <a:xfrm rot="5400000" flipH="1" flipV="1">
              <a:off x="3910082" y="5063561"/>
              <a:ext cx="642457" cy="598"/>
            </a:xfrm>
            <a:prstGeom prst="straightConnector1">
              <a:avLst/>
            </a:prstGeom>
            <a:noFill/>
            <a:ln w="41275" cap="sq">
              <a:solidFill>
                <a:srgbClr val="FF0000"/>
              </a:solidFill>
              <a:prstDash val="sysDot"/>
              <a:round/>
              <a:headEnd/>
              <a:tailEnd/>
            </a:ln>
          </p:spPr>
        </p:cxnSp>
        <p:cxnSp>
          <p:nvCxnSpPr>
            <p:cNvPr id="23" name="Straight Connector 40">
              <a:extLst>
                <a:ext uri="{FF2B5EF4-FFF2-40B4-BE49-F238E27FC236}">
                  <a16:creationId xmlns:a16="http://schemas.microsoft.com/office/drawing/2014/main" id="{C2038DC6-1C9A-4164-AACB-F8FCEFBBA926}"/>
                </a:ext>
              </a:extLst>
            </p:cNvPr>
            <p:cNvCxnSpPr>
              <a:cxnSpLocks noChangeShapeType="1"/>
            </p:cNvCxnSpPr>
            <p:nvPr/>
          </p:nvCxnSpPr>
          <p:spPr bwMode="auto">
            <a:xfrm rot="10800000">
              <a:off x="3517215" y="5385748"/>
              <a:ext cx="714492" cy="1"/>
            </a:xfrm>
            <a:prstGeom prst="line">
              <a:avLst/>
            </a:prstGeom>
            <a:noFill/>
            <a:ln w="41275" cap="sq">
              <a:solidFill>
                <a:srgbClr val="FF0000"/>
              </a:solidFill>
              <a:prstDash val="sysDot"/>
              <a:round/>
              <a:headEnd/>
              <a:tailEnd type="stealth" w="med" len="med"/>
            </a:ln>
          </p:spPr>
        </p:cxnSp>
        <p:sp>
          <p:nvSpPr>
            <p:cNvPr id="24" name="Text Box 8">
              <a:extLst>
                <a:ext uri="{FF2B5EF4-FFF2-40B4-BE49-F238E27FC236}">
                  <a16:creationId xmlns:a16="http://schemas.microsoft.com/office/drawing/2014/main" id="{E71C63FB-EC38-49EA-BE12-D9882286AC9D}"/>
                </a:ext>
              </a:extLst>
            </p:cNvPr>
            <p:cNvSpPr txBox="1">
              <a:spLocks noChangeArrowheads="1"/>
            </p:cNvSpPr>
            <p:nvPr/>
          </p:nvSpPr>
          <p:spPr bwMode="auto">
            <a:xfrm>
              <a:off x="1402800" y="5548252"/>
              <a:ext cx="2235184" cy="650892"/>
            </a:xfrm>
            <a:prstGeom prst="rect">
              <a:avLst/>
            </a:prstGeom>
            <a:noFill/>
            <a:ln w="9525">
              <a:noFill/>
              <a:miter lim="800000"/>
              <a:headEnd/>
              <a:tailEnd/>
            </a:ln>
          </p:spPr>
          <p:txBody>
            <a:bodyPr wrap="none">
              <a:spAutoFit/>
            </a:bodyPr>
            <a:lstStyle/>
            <a:p>
              <a:pPr latinLnBrk="1"/>
              <a:r>
                <a:rPr lang="en-US" altLang="ko-KR" b="1" dirty="0">
                  <a:latin typeface="Tahoma"/>
                  <a:cs typeface="Tahoma"/>
                </a:rPr>
                <a:t>XY Model</a:t>
              </a:r>
            </a:p>
          </p:txBody>
        </p:sp>
      </p:grpSp>
      <p:grpSp>
        <p:nvGrpSpPr>
          <p:cNvPr id="25" name="Group 24">
            <a:extLst>
              <a:ext uri="{FF2B5EF4-FFF2-40B4-BE49-F238E27FC236}">
                <a16:creationId xmlns:a16="http://schemas.microsoft.com/office/drawing/2014/main" id="{03EF3A59-29A1-4A38-8479-3F295B18B84B}"/>
              </a:ext>
            </a:extLst>
          </p:cNvPr>
          <p:cNvGrpSpPr/>
          <p:nvPr/>
        </p:nvGrpSpPr>
        <p:grpSpPr>
          <a:xfrm>
            <a:off x="4541964" y="1889974"/>
            <a:ext cx="1849965" cy="1561182"/>
            <a:chOff x="737137" y="1466012"/>
            <a:chExt cx="3358443" cy="2512105"/>
          </a:xfrm>
        </p:grpSpPr>
        <p:cxnSp>
          <p:nvCxnSpPr>
            <p:cNvPr id="26" name="Straight Arrow Connector 7">
              <a:extLst>
                <a:ext uri="{FF2B5EF4-FFF2-40B4-BE49-F238E27FC236}">
                  <a16:creationId xmlns:a16="http://schemas.microsoft.com/office/drawing/2014/main" id="{5D189B7F-72FB-42E5-A571-D7349C2A2D10}"/>
                </a:ext>
              </a:extLst>
            </p:cNvPr>
            <p:cNvCxnSpPr>
              <a:cxnSpLocks noChangeShapeType="1"/>
            </p:cNvCxnSpPr>
            <p:nvPr/>
          </p:nvCxnSpPr>
          <p:spPr bwMode="auto">
            <a:xfrm rot="5400000">
              <a:off x="380711" y="1823100"/>
              <a:ext cx="714242" cy="1389"/>
            </a:xfrm>
            <a:prstGeom prst="straightConnector1">
              <a:avLst/>
            </a:prstGeom>
            <a:noFill/>
            <a:ln w="41275" cap="sq">
              <a:solidFill>
                <a:schemeClr val="tx1"/>
              </a:solidFill>
              <a:round/>
              <a:headEnd/>
              <a:tailEnd type="stealth" w="med" len="med"/>
            </a:ln>
          </p:spPr>
        </p:cxnSp>
        <p:cxnSp>
          <p:nvCxnSpPr>
            <p:cNvPr id="27" name="Straight Connector 9">
              <a:extLst>
                <a:ext uri="{FF2B5EF4-FFF2-40B4-BE49-F238E27FC236}">
                  <a16:creationId xmlns:a16="http://schemas.microsoft.com/office/drawing/2014/main" id="{98D64350-C907-430B-84D7-A9A653FE4899}"/>
                </a:ext>
              </a:extLst>
            </p:cNvPr>
            <p:cNvCxnSpPr>
              <a:cxnSpLocks noChangeShapeType="1"/>
            </p:cNvCxnSpPr>
            <p:nvPr/>
          </p:nvCxnSpPr>
          <p:spPr bwMode="auto">
            <a:xfrm>
              <a:off x="737832" y="1466012"/>
              <a:ext cx="687330" cy="1323"/>
            </a:xfrm>
            <a:prstGeom prst="line">
              <a:avLst/>
            </a:prstGeom>
            <a:noFill/>
            <a:ln w="41275" cap="sq">
              <a:solidFill>
                <a:schemeClr val="tx1"/>
              </a:solidFill>
              <a:round/>
              <a:headEnd/>
              <a:tailEnd/>
            </a:ln>
          </p:spPr>
        </p:cxnSp>
        <p:cxnSp>
          <p:nvCxnSpPr>
            <p:cNvPr id="28" name="Straight Arrow Connector 14">
              <a:extLst>
                <a:ext uri="{FF2B5EF4-FFF2-40B4-BE49-F238E27FC236}">
                  <a16:creationId xmlns:a16="http://schemas.microsoft.com/office/drawing/2014/main" id="{1F5652B1-9DE8-4FCD-B51C-54FBF543F3EE}"/>
                </a:ext>
              </a:extLst>
            </p:cNvPr>
            <p:cNvCxnSpPr>
              <a:cxnSpLocks noChangeShapeType="1"/>
            </p:cNvCxnSpPr>
            <p:nvPr/>
          </p:nvCxnSpPr>
          <p:spPr bwMode="auto">
            <a:xfrm rot="10800000">
              <a:off x="1487648" y="1466012"/>
              <a:ext cx="749815" cy="1323"/>
            </a:xfrm>
            <a:prstGeom prst="straightConnector1">
              <a:avLst/>
            </a:prstGeom>
            <a:noFill/>
            <a:ln w="41275" cap="sq">
              <a:solidFill>
                <a:srgbClr val="FF0000"/>
              </a:solidFill>
              <a:prstDash val="sysDot"/>
              <a:round/>
              <a:headEnd/>
              <a:tailEnd type="stealth" w="med" len="med"/>
            </a:ln>
          </p:spPr>
        </p:cxnSp>
        <p:cxnSp>
          <p:nvCxnSpPr>
            <p:cNvPr id="29" name="Straight Connector 15">
              <a:extLst>
                <a:ext uri="{FF2B5EF4-FFF2-40B4-BE49-F238E27FC236}">
                  <a16:creationId xmlns:a16="http://schemas.microsoft.com/office/drawing/2014/main" id="{A6E75DF4-3AE7-4EFC-96F9-A35B5F659ED3}"/>
                </a:ext>
              </a:extLst>
            </p:cNvPr>
            <p:cNvCxnSpPr>
              <a:cxnSpLocks noChangeShapeType="1"/>
            </p:cNvCxnSpPr>
            <p:nvPr/>
          </p:nvCxnSpPr>
          <p:spPr bwMode="auto">
            <a:xfrm rot="5400000">
              <a:off x="1910780" y="1793357"/>
              <a:ext cx="654061" cy="694"/>
            </a:xfrm>
            <a:prstGeom prst="line">
              <a:avLst/>
            </a:prstGeom>
            <a:noFill/>
            <a:ln w="41275" cap="sq">
              <a:solidFill>
                <a:srgbClr val="FF0000"/>
              </a:solidFill>
              <a:prstDash val="sysDot"/>
              <a:round/>
              <a:headEnd/>
              <a:tailEnd/>
            </a:ln>
          </p:spPr>
        </p:cxnSp>
        <p:cxnSp>
          <p:nvCxnSpPr>
            <p:cNvPr id="30" name="Straight Arrow Connector 17">
              <a:extLst>
                <a:ext uri="{FF2B5EF4-FFF2-40B4-BE49-F238E27FC236}">
                  <a16:creationId xmlns:a16="http://schemas.microsoft.com/office/drawing/2014/main" id="{3F453641-BD18-4A7A-B81A-C7BB24D7CC4B}"/>
                </a:ext>
              </a:extLst>
            </p:cNvPr>
            <p:cNvCxnSpPr>
              <a:cxnSpLocks noChangeShapeType="1"/>
            </p:cNvCxnSpPr>
            <p:nvPr/>
          </p:nvCxnSpPr>
          <p:spPr bwMode="auto">
            <a:xfrm>
              <a:off x="738527" y="2893835"/>
              <a:ext cx="749815" cy="1323"/>
            </a:xfrm>
            <a:prstGeom prst="straightConnector1">
              <a:avLst/>
            </a:prstGeom>
            <a:noFill/>
            <a:ln w="41275" cap="sq">
              <a:solidFill>
                <a:schemeClr val="tx1"/>
              </a:solidFill>
              <a:prstDash val="solid"/>
              <a:round/>
              <a:headEnd/>
              <a:tailEnd type="stealth" w="med" len="med"/>
            </a:ln>
          </p:spPr>
        </p:cxnSp>
        <p:cxnSp>
          <p:nvCxnSpPr>
            <p:cNvPr id="31" name="Straight Connector 18">
              <a:extLst>
                <a:ext uri="{FF2B5EF4-FFF2-40B4-BE49-F238E27FC236}">
                  <a16:creationId xmlns:a16="http://schemas.microsoft.com/office/drawing/2014/main" id="{F061A568-EA8A-4C95-AB87-8A2D4BB6DC60}"/>
                </a:ext>
              </a:extLst>
            </p:cNvPr>
            <p:cNvCxnSpPr>
              <a:cxnSpLocks noChangeShapeType="1"/>
            </p:cNvCxnSpPr>
            <p:nvPr/>
          </p:nvCxnSpPr>
          <p:spPr bwMode="auto">
            <a:xfrm rot="5400000" flipH="1" flipV="1">
              <a:off x="409793" y="2567119"/>
              <a:ext cx="655384" cy="694"/>
            </a:xfrm>
            <a:prstGeom prst="line">
              <a:avLst/>
            </a:prstGeom>
            <a:noFill/>
            <a:ln w="41275" cap="sq">
              <a:solidFill>
                <a:schemeClr val="tx1"/>
              </a:solidFill>
              <a:prstDash val="solid"/>
              <a:round/>
              <a:headEnd/>
              <a:tailEnd/>
            </a:ln>
          </p:spPr>
        </p:cxnSp>
        <p:cxnSp>
          <p:nvCxnSpPr>
            <p:cNvPr id="32" name="Straight Arrow Connector 20">
              <a:extLst>
                <a:ext uri="{FF2B5EF4-FFF2-40B4-BE49-F238E27FC236}">
                  <a16:creationId xmlns:a16="http://schemas.microsoft.com/office/drawing/2014/main" id="{F12B5CB5-E167-43BC-9EE0-55823F3BE95C}"/>
                </a:ext>
              </a:extLst>
            </p:cNvPr>
            <p:cNvCxnSpPr>
              <a:cxnSpLocks noChangeShapeType="1"/>
            </p:cNvCxnSpPr>
            <p:nvPr/>
          </p:nvCxnSpPr>
          <p:spPr bwMode="auto">
            <a:xfrm rot="16200000">
              <a:off x="1880341" y="2536681"/>
              <a:ext cx="714242" cy="1389"/>
            </a:xfrm>
            <a:prstGeom prst="straightConnector1">
              <a:avLst/>
            </a:prstGeom>
            <a:noFill/>
            <a:ln w="41275" cap="sq">
              <a:solidFill>
                <a:schemeClr val="tx1"/>
              </a:solidFill>
              <a:round/>
              <a:headEnd/>
              <a:tailEnd type="stealth" w="med" len="med"/>
            </a:ln>
          </p:spPr>
        </p:cxnSp>
        <p:cxnSp>
          <p:nvCxnSpPr>
            <p:cNvPr id="33" name="Straight Connector 21">
              <a:extLst>
                <a:ext uri="{FF2B5EF4-FFF2-40B4-BE49-F238E27FC236}">
                  <a16:creationId xmlns:a16="http://schemas.microsoft.com/office/drawing/2014/main" id="{A5751507-0B9B-4222-BDEA-1D1346BD91F1}"/>
                </a:ext>
              </a:extLst>
            </p:cNvPr>
            <p:cNvCxnSpPr>
              <a:cxnSpLocks noChangeShapeType="1"/>
            </p:cNvCxnSpPr>
            <p:nvPr/>
          </p:nvCxnSpPr>
          <p:spPr bwMode="auto">
            <a:xfrm rot="10800000">
              <a:off x="1550132" y="2894496"/>
              <a:ext cx="687330" cy="662"/>
            </a:xfrm>
            <a:prstGeom prst="line">
              <a:avLst/>
            </a:prstGeom>
            <a:noFill/>
            <a:ln w="41275" cap="sq">
              <a:solidFill>
                <a:schemeClr val="tx1"/>
              </a:solidFill>
              <a:round/>
              <a:headEnd/>
              <a:tailEnd/>
            </a:ln>
          </p:spPr>
        </p:cxnSp>
        <p:cxnSp>
          <p:nvCxnSpPr>
            <p:cNvPr id="34" name="Straight Arrow Connector 33">
              <a:extLst>
                <a:ext uri="{FF2B5EF4-FFF2-40B4-BE49-F238E27FC236}">
                  <a16:creationId xmlns:a16="http://schemas.microsoft.com/office/drawing/2014/main" id="{7233AF31-29BC-4F3B-931D-95FFCAE67202}"/>
                </a:ext>
              </a:extLst>
            </p:cNvPr>
            <p:cNvCxnSpPr>
              <a:cxnSpLocks noChangeShapeType="1"/>
            </p:cNvCxnSpPr>
            <p:nvPr/>
          </p:nvCxnSpPr>
          <p:spPr bwMode="auto">
            <a:xfrm rot="5400000">
              <a:off x="2274028" y="1787206"/>
              <a:ext cx="642454" cy="1390"/>
            </a:xfrm>
            <a:prstGeom prst="straightConnector1">
              <a:avLst/>
            </a:prstGeom>
            <a:noFill/>
            <a:ln w="41275" cap="sq">
              <a:solidFill>
                <a:schemeClr val="tx1"/>
              </a:solidFill>
              <a:prstDash val="solid"/>
              <a:round/>
              <a:headEnd/>
              <a:tailEnd/>
            </a:ln>
          </p:spPr>
        </p:cxnSp>
        <p:cxnSp>
          <p:nvCxnSpPr>
            <p:cNvPr id="35" name="Straight Connector 34">
              <a:extLst>
                <a:ext uri="{FF2B5EF4-FFF2-40B4-BE49-F238E27FC236}">
                  <a16:creationId xmlns:a16="http://schemas.microsoft.com/office/drawing/2014/main" id="{3CE41B4C-A44F-4F7F-BA52-F5F3D232AA32}"/>
                </a:ext>
              </a:extLst>
            </p:cNvPr>
            <p:cNvCxnSpPr>
              <a:cxnSpLocks noChangeShapeType="1"/>
            </p:cNvCxnSpPr>
            <p:nvPr/>
          </p:nvCxnSpPr>
          <p:spPr bwMode="auto">
            <a:xfrm>
              <a:off x="2595254" y="1466012"/>
              <a:ext cx="785138" cy="1588"/>
            </a:xfrm>
            <a:prstGeom prst="line">
              <a:avLst/>
            </a:prstGeom>
            <a:noFill/>
            <a:ln w="41275" cap="sq">
              <a:solidFill>
                <a:schemeClr val="tx1"/>
              </a:solidFill>
              <a:prstDash val="solid"/>
              <a:round/>
              <a:headEnd/>
              <a:tailEnd type="stealth" w="med" len="med"/>
            </a:ln>
          </p:spPr>
        </p:cxnSp>
        <p:cxnSp>
          <p:nvCxnSpPr>
            <p:cNvPr id="36" name="Straight Arrow Connector 35">
              <a:extLst>
                <a:ext uri="{FF2B5EF4-FFF2-40B4-BE49-F238E27FC236}">
                  <a16:creationId xmlns:a16="http://schemas.microsoft.com/office/drawing/2014/main" id="{B2EEAF41-1FE0-478D-A8DA-1D4C8F2AD265}"/>
                </a:ext>
              </a:extLst>
            </p:cNvPr>
            <p:cNvCxnSpPr>
              <a:cxnSpLocks noChangeShapeType="1"/>
            </p:cNvCxnSpPr>
            <p:nvPr/>
          </p:nvCxnSpPr>
          <p:spPr bwMode="auto">
            <a:xfrm rot="10800000">
              <a:off x="3451831" y="1466012"/>
              <a:ext cx="643054" cy="1324"/>
            </a:xfrm>
            <a:prstGeom prst="straightConnector1">
              <a:avLst/>
            </a:prstGeom>
            <a:noFill/>
            <a:ln w="41275" cap="sq">
              <a:solidFill>
                <a:schemeClr val="tx1"/>
              </a:solidFill>
              <a:round/>
              <a:headEnd/>
              <a:tailEnd/>
            </a:ln>
          </p:spPr>
        </p:cxnSp>
        <p:cxnSp>
          <p:nvCxnSpPr>
            <p:cNvPr id="37" name="Straight Connector 36">
              <a:extLst>
                <a:ext uri="{FF2B5EF4-FFF2-40B4-BE49-F238E27FC236}">
                  <a16:creationId xmlns:a16="http://schemas.microsoft.com/office/drawing/2014/main" id="{CE31B721-9366-4003-BF10-B421955D0E99}"/>
                </a:ext>
              </a:extLst>
            </p:cNvPr>
            <p:cNvCxnSpPr>
              <a:cxnSpLocks noChangeShapeType="1"/>
            </p:cNvCxnSpPr>
            <p:nvPr/>
          </p:nvCxnSpPr>
          <p:spPr bwMode="auto">
            <a:xfrm rot="5400000">
              <a:off x="3738227" y="1823232"/>
              <a:ext cx="713912" cy="794"/>
            </a:xfrm>
            <a:prstGeom prst="line">
              <a:avLst/>
            </a:prstGeom>
            <a:noFill/>
            <a:ln w="41275" cap="sq">
              <a:solidFill>
                <a:schemeClr val="tx1"/>
              </a:solidFill>
              <a:round/>
              <a:headEnd/>
              <a:tailEnd type="stealth" w="med" len="med"/>
            </a:ln>
          </p:spPr>
        </p:cxnSp>
        <p:cxnSp>
          <p:nvCxnSpPr>
            <p:cNvPr id="38" name="Straight Arrow Connector 37">
              <a:extLst>
                <a:ext uri="{FF2B5EF4-FFF2-40B4-BE49-F238E27FC236}">
                  <a16:creationId xmlns:a16="http://schemas.microsoft.com/office/drawing/2014/main" id="{D0A4954B-40C9-4682-8437-AB039F193E5E}"/>
                </a:ext>
              </a:extLst>
            </p:cNvPr>
            <p:cNvCxnSpPr>
              <a:cxnSpLocks noChangeShapeType="1"/>
            </p:cNvCxnSpPr>
            <p:nvPr/>
          </p:nvCxnSpPr>
          <p:spPr bwMode="auto">
            <a:xfrm>
              <a:off x="2595949" y="2893835"/>
              <a:ext cx="713004" cy="1323"/>
            </a:xfrm>
            <a:prstGeom prst="straightConnector1">
              <a:avLst/>
            </a:prstGeom>
            <a:noFill/>
            <a:ln w="41275" cap="sq">
              <a:solidFill>
                <a:schemeClr val="tx1"/>
              </a:solidFill>
              <a:round/>
              <a:headEnd/>
              <a:tailEnd/>
            </a:ln>
          </p:spPr>
        </p:cxnSp>
        <p:cxnSp>
          <p:nvCxnSpPr>
            <p:cNvPr id="39" name="Straight Connector 38">
              <a:extLst>
                <a:ext uri="{FF2B5EF4-FFF2-40B4-BE49-F238E27FC236}">
                  <a16:creationId xmlns:a16="http://schemas.microsoft.com/office/drawing/2014/main" id="{9428D2CC-8F58-4C86-AD57-B3C76FBA7767}"/>
                </a:ext>
              </a:extLst>
            </p:cNvPr>
            <p:cNvCxnSpPr>
              <a:cxnSpLocks noChangeShapeType="1"/>
            </p:cNvCxnSpPr>
            <p:nvPr/>
          </p:nvCxnSpPr>
          <p:spPr bwMode="auto">
            <a:xfrm rot="5400000" flipH="1" flipV="1">
              <a:off x="2237274" y="2537871"/>
              <a:ext cx="714573" cy="1"/>
            </a:xfrm>
            <a:prstGeom prst="line">
              <a:avLst/>
            </a:prstGeom>
            <a:noFill/>
            <a:ln w="41275" cap="sq">
              <a:solidFill>
                <a:schemeClr val="tx1"/>
              </a:solidFill>
              <a:round/>
              <a:headEnd/>
              <a:tailEnd type="stealth" w="med" len="med"/>
            </a:ln>
          </p:spPr>
        </p:cxnSp>
        <p:cxnSp>
          <p:nvCxnSpPr>
            <p:cNvPr id="40" name="Straight Arrow Connector 39">
              <a:extLst>
                <a:ext uri="{FF2B5EF4-FFF2-40B4-BE49-F238E27FC236}">
                  <a16:creationId xmlns:a16="http://schemas.microsoft.com/office/drawing/2014/main" id="{FB67FFD9-448B-4B54-87CB-AD11F5325D4F}"/>
                </a:ext>
              </a:extLst>
            </p:cNvPr>
            <p:cNvCxnSpPr>
              <a:cxnSpLocks noChangeShapeType="1"/>
            </p:cNvCxnSpPr>
            <p:nvPr/>
          </p:nvCxnSpPr>
          <p:spPr bwMode="auto">
            <a:xfrm rot="5400000" flipH="1" flipV="1">
              <a:off x="3773260" y="2572972"/>
              <a:ext cx="642457" cy="598"/>
            </a:xfrm>
            <a:prstGeom prst="straightConnector1">
              <a:avLst/>
            </a:prstGeom>
            <a:noFill/>
            <a:ln w="41275" cap="sq">
              <a:solidFill>
                <a:srgbClr val="FF0000"/>
              </a:solidFill>
              <a:prstDash val="sysDot"/>
              <a:round/>
              <a:headEnd/>
              <a:tailEnd/>
            </a:ln>
          </p:spPr>
        </p:cxnSp>
        <p:cxnSp>
          <p:nvCxnSpPr>
            <p:cNvPr id="41" name="Straight Connector 40">
              <a:extLst>
                <a:ext uri="{FF2B5EF4-FFF2-40B4-BE49-F238E27FC236}">
                  <a16:creationId xmlns:a16="http://schemas.microsoft.com/office/drawing/2014/main" id="{B79F0945-2B26-44FF-8466-CE89EB37ECF5}"/>
                </a:ext>
              </a:extLst>
            </p:cNvPr>
            <p:cNvCxnSpPr>
              <a:cxnSpLocks noChangeShapeType="1"/>
            </p:cNvCxnSpPr>
            <p:nvPr/>
          </p:nvCxnSpPr>
          <p:spPr bwMode="auto">
            <a:xfrm rot="10800000">
              <a:off x="3380393" y="2895159"/>
              <a:ext cx="714492" cy="1"/>
            </a:xfrm>
            <a:prstGeom prst="line">
              <a:avLst/>
            </a:prstGeom>
            <a:noFill/>
            <a:ln w="41275" cap="sq">
              <a:solidFill>
                <a:srgbClr val="FF0000"/>
              </a:solidFill>
              <a:prstDash val="sysDot"/>
              <a:round/>
              <a:headEnd/>
              <a:tailEnd type="stealth" w="med" len="med"/>
            </a:ln>
          </p:spPr>
        </p:cxnSp>
        <p:sp>
          <p:nvSpPr>
            <p:cNvPr id="42" name="Text Box 8">
              <a:extLst>
                <a:ext uri="{FF2B5EF4-FFF2-40B4-BE49-F238E27FC236}">
                  <a16:creationId xmlns:a16="http://schemas.microsoft.com/office/drawing/2014/main" id="{844D58D0-1C57-4252-8D54-515164B5E312}"/>
                </a:ext>
              </a:extLst>
            </p:cNvPr>
            <p:cNvSpPr txBox="1">
              <a:spLocks noChangeArrowheads="1"/>
            </p:cNvSpPr>
            <p:nvPr/>
          </p:nvSpPr>
          <p:spPr bwMode="auto">
            <a:xfrm>
              <a:off x="1116071" y="2938103"/>
              <a:ext cx="2704070" cy="1040014"/>
            </a:xfrm>
            <a:prstGeom prst="rect">
              <a:avLst/>
            </a:prstGeom>
            <a:noFill/>
            <a:ln w="9525">
              <a:noFill/>
              <a:miter lim="800000"/>
              <a:headEnd/>
              <a:tailEnd/>
            </a:ln>
          </p:spPr>
          <p:txBody>
            <a:bodyPr wrap="none">
              <a:spAutoFit/>
            </a:bodyPr>
            <a:lstStyle/>
            <a:p>
              <a:pPr algn="ctr" latinLnBrk="1"/>
              <a:r>
                <a:rPr lang="en-US" altLang="ko-KR" b="1" dirty="0">
                  <a:latin typeface="Tahoma"/>
                  <a:cs typeface="Tahoma"/>
                </a:rPr>
                <a:t>West-First </a:t>
              </a:r>
            </a:p>
            <a:p>
              <a:pPr algn="ctr" latinLnBrk="1"/>
              <a:r>
                <a:rPr lang="en-US" altLang="ko-KR" b="1" dirty="0">
                  <a:latin typeface="Tahoma"/>
                  <a:cs typeface="Tahoma"/>
                </a:rPr>
                <a:t>Turn Model</a:t>
              </a:r>
            </a:p>
          </p:txBody>
        </p:sp>
      </p:grpSp>
      <p:grpSp>
        <p:nvGrpSpPr>
          <p:cNvPr id="43" name="Group 42">
            <a:extLst>
              <a:ext uri="{FF2B5EF4-FFF2-40B4-BE49-F238E27FC236}">
                <a16:creationId xmlns:a16="http://schemas.microsoft.com/office/drawing/2014/main" id="{05A9E5A1-220B-45FE-B3A6-0C90FBA8CAFB}"/>
              </a:ext>
            </a:extLst>
          </p:cNvPr>
          <p:cNvGrpSpPr/>
          <p:nvPr/>
        </p:nvGrpSpPr>
        <p:grpSpPr>
          <a:xfrm>
            <a:off x="6835903" y="1889072"/>
            <a:ext cx="2149175" cy="1574450"/>
            <a:chOff x="735746" y="3991451"/>
            <a:chExt cx="3360433" cy="2461799"/>
          </a:xfrm>
        </p:grpSpPr>
        <p:cxnSp>
          <p:nvCxnSpPr>
            <p:cNvPr id="44" name="Straight Arrow Connector 7">
              <a:extLst>
                <a:ext uri="{FF2B5EF4-FFF2-40B4-BE49-F238E27FC236}">
                  <a16:creationId xmlns:a16="http://schemas.microsoft.com/office/drawing/2014/main" id="{6C73FB9B-9331-4AEE-8511-57B1D02104A1}"/>
                </a:ext>
              </a:extLst>
            </p:cNvPr>
            <p:cNvCxnSpPr>
              <a:cxnSpLocks noChangeShapeType="1"/>
            </p:cNvCxnSpPr>
            <p:nvPr/>
          </p:nvCxnSpPr>
          <p:spPr bwMode="auto">
            <a:xfrm rot="5400000">
              <a:off x="379320" y="4348540"/>
              <a:ext cx="714242" cy="1389"/>
            </a:xfrm>
            <a:prstGeom prst="straightConnector1">
              <a:avLst/>
            </a:prstGeom>
            <a:noFill/>
            <a:ln w="41275" cap="sq">
              <a:solidFill>
                <a:schemeClr val="tx1"/>
              </a:solidFill>
              <a:round/>
              <a:headEnd/>
              <a:tailEnd type="stealth" w="med" len="med"/>
            </a:ln>
          </p:spPr>
        </p:cxnSp>
        <p:cxnSp>
          <p:nvCxnSpPr>
            <p:cNvPr id="45" name="Straight Connector 9">
              <a:extLst>
                <a:ext uri="{FF2B5EF4-FFF2-40B4-BE49-F238E27FC236}">
                  <a16:creationId xmlns:a16="http://schemas.microsoft.com/office/drawing/2014/main" id="{2DEA9E13-A63D-401D-93AA-AD196887761F}"/>
                </a:ext>
              </a:extLst>
            </p:cNvPr>
            <p:cNvCxnSpPr>
              <a:cxnSpLocks noChangeShapeType="1"/>
            </p:cNvCxnSpPr>
            <p:nvPr/>
          </p:nvCxnSpPr>
          <p:spPr bwMode="auto">
            <a:xfrm>
              <a:off x="736441" y="3991452"/>
              <a:ext cx="687330" cy="1323"/>
            </a:xfrm>
            <a:prstGeom prst="line">
              <a:avLst/>
            </a:prstGeom>
            <a:noFill/>
            <a:ln w="41275" cap="sq">
              <a:solidFill>
                <a:schemeClr val="tx1"/>
              </a:solidFill>
              <a:round/>
              <a:headEnd/>
              <a:tailEnd/>
            </a:ln>
          </p:spPr>
        </p:cxnSp>
        <p:cxnSp>
          <p:nvCxnSpPr>
            <p:cNvPr id="46" name="Straight Arrow Connector 14">
              <a:extLst>
                <a:ext uri="{FF2B5EF4-FFF2-40B4-BE49-F238E27FC236}">
                  <a16:creationId xmlns:a16="http://schemas.microsoft.com/office/drawing/2014/main" id="{336F8A36-471E-49DE-9919-829E6A1033FA}"/>
                </a:ext>
              </a:extLst>
            </p:cNvPr>
            <p:cNvCxnSpPr>
              <a:cxnSpLocks noChangeShapeType="1"/>
            </p:cNvCxnSpPr>
            <p:nvPr/>
          </p:nvCxnSpPr>
          <p:spPr bwMode="auto">
            <a:xfrm rot="10800000">
              <a:off x="1486257" y="3991452"/>
              <a:ext cx="749815" cy="1323"/>
            </a:xfrm>
            <a:prstGeom prst="straightConnector1">
              <a:avLst/>
            </a:prstGeom>
            <a:noFill/>
            <a:ln w="41275" cap="sq">
              <a:solidFill>
                <a:srgbClr val="FF0000"/>
              </a:solidFill>
              <a:prstDash val="sysDot"/>
              <a:round/>
              <a:headEnd/>
              <a:tailEnd type="stealth" w="med" len="med"/>
            </a:ln>
          </p:spPr>
        </p:cxnSp>
        <p:cxnSp>
          <p:nvCxnSpPr>
            <p:cNvPr id="47" name="Straight Connector 15">
              <a:extLst>
                <a:ext uri="{FF2B5EF4-FFF2-40B4-BE49-F238E27FC236}">
                  <a16:creationId xmlns:a16="http://schemas.microsoft.com/office/drawing/2014/main" id="{29FD9BF5-0684-469E-B809-A3494FEE81F6}"/>
                </a:ext>
              </a:extLst>
            </p:cNvPr>
            <p:cNvCxnSpPr>
              <a:cxnSpLocks noChangeShapeType="1"/>
            </p:cNvCxnSpPr>
            <p:nvPr/>
          </p:nvCxnSpPr>
          <p:spPr bwMode="auto">
            <a:xfrm rot="5400000">
              <a:off x="1909389" y="4318797"/>
              <a:ext cx="654061" cy="694"/>
            </a:xfrm>
            <a:prstGeom prst="line">
              <a:avLst/>
            </a:prstGeom>
            <a:noFill/>
            <a:ln w="41275" cap="sq">
              <a:solidFill>
                <a:srgbClr val="FF0000"/>
              </a:solidFill>
              <a:prstDash val="sysDot"/>
              <a:round/>
              <a:headEnd/>
              <a:tailEnd/>
            </a:ln>
          </p:spPr>
        </p:cxnSp>
        <p:cxnSp>
          <p:nvCxnSpPr>
            <p:cNvPr id="48" name="Straight Arrow Connector 17">
              <a:extLst>
                <a:ext uri="{FF2B5EF4-FFF2-40B4-BE49-F238E27FC236}">
                  <a16:creationId xmlns:a16="http://schemas.microsoft.com/office/drawing/2014/main" id="{48C382BB-D386-45EA-958D-F478B8C3933E}"/>
                </a:ext>
              </a:extLst>
            </p:cNvPr>
            <p:cNvCxnSpPr>
              <a:cxnSpLocks noChangeShapeType="1"/>
            </p:cNvCxnSpPr>
            <p:nvPr/>
          </p:nvCxnSpPr>
          <p:spPr bwMode="auto">
            <a:xfrm>
              <a:off x="737136" y="5419275"/>
              <a:ext cx="749815" cy="1323"/>
            </a:xfrm>
            <a:prstGeom prst="straightConnector1">
              <a:avLst/>
            </a:prstGeom>
            <a:noFill/>
            <a:ln w="41275" cap="sq">
              <a:solidFill>
                <a:schemeClr val="tx1"/>
              </a:solidFill>
              <a:prstDash val="solid"/>
              <a:round/>
              <a:headEnd/>
              <a:tailEnd type="stealth" w="med" len="med"/>
            </a:ln>
          </p:spPr>
        </p:cxnSp>
        <p:cxnSp>
          <p:nvCxnSpPr>
            <p:cNvPr id="49" name="Straight Connector 18">
              <a:extLst>
                <a:ext uri="{FF2B5EF4-FFF2-40B4-BE49-F238E27FC236}">
                  <a16:creationId xmlns:a16="http://schemas.microsoft.com/office/drawing/2014/main" id="{72ED1D89-341A-419A-9F9B-71EFE34ACA0F}"/>
                </a:ext>
              </a:extLst>
            </p:cNvPr>
            <p:cNvCxnSpPr>
              <a:cxnSpLocks noChangeShapeType="1"/>
            </p:cNvCxnSpPr>
            <p:nvPr/>
          </p:nvCxnSpPr>
          <p:spPr bwMode="auto">
            <a:xfrm rot="5400000" flipH="1" flipV="1">
              <a:off x="408402" y="5092559"/>
              <a:ext cx="655384" cy="694"/>
            </a:xfrm>
            <a:prstGeom prst="line">
              <a:avLst/>
            </a:prstGeom>
            <a:noFill/>
            <a:ln w="41275" cap="sq">
              <a:solidFill>
                <a:schemeClr val="tx1"/>
              </a:solidFill>
              <a:prstDash val="solid"/>
              <a:round/>
              <a:headEnd/>
              <a:tailEnd/>
            </a:ln>
          </p:spPr>
        </p:cxnSp>
        <p:cxnSp>
          <p:nvCxnSpPr>
            <p:cNvPr id="50" name="Straight Arrow Connector 20">
              <a:extLst>
                <a:ext uri="{FF2B5EF4-FFF2-40B4-BE49-F238E27FC236}">
                  <a16:creationId xmlns:a16="http://schemas.microsoft.com/office/drawing/2014/main" id="{9B4A9DBA-0931-4E33-92C3-7C94E0305E3C}"/>
                </a:ext>
              </a:extLst>
            </p:cNvPr>
            <p:cNvCxnSpPr>
              <a:cxnSpLocks noChangeShapeType="1"/>
            </p:cNvCxnSpPr>
            <p:nvPr/>
          </p:nvCxnSpPr>
          <p:spPr bwMode="auto">
            <a:xfrm rot="16200000">
              <a:off x="1878950" y="5062121"/>
              <a:ext cx="714242" cy="1389"/>
            </a:xfrm>
            <a:prstGeom prst="straightConnector1">
              <a:avLst/>
            </a:prstGeom>
            <a:noFill/>
            <a:ln w="41275" cap="sq">
              <a:solidFill>
                <a:schemeClr val="tx1"/>
              </a:solidFill>
              <a:round/>
              <a:headEnd/>
              <a:tailEnd type="stealth" w="med" len="med"/>
            </a:ln>
          </p:spPr>
        </p:cxnSp>
        <p:cxnSp>
          <p:nvCxnSpPr>
            <p:cNvPr id="51" name="Straight Connector 21">
              <a:extLst>
                <a:ext uri="{FF2B5EF4-FFF2-40B4-BE49-F238E27FC236}">
                  <a16:creationId xmlns:a16="http://schemas.microsoft.com/office/drawing/2014/main" id="{19124162-C6B6-479D-A028-A6E76B40D435}"/>
                </a:ext>
              </a:extLst>
            </p:cNvPr>
            <p:cNvCxnSpPr>
              <a:cxnSpLocks noChangeShapeType="1"/>
            </p:cNvCxnSpPr>
            <p:nvPr/>
          </p:nvCxnSpPr>
          <p:spPr bwMode="auto">
            <a:xfrm rot="10800000">
              <a:off x="1548741" y="5419936"/>
              <a:ext cx="687330" cy="662"/>
            </a:xfrm>
            <a:prstGeom prst="line">
              <a:avLst/>
            </a:prstGeom>
            <a:noFill/>
            <a:ln w="41275" cap="sq">
              <a:solidFill>
                <a:schemeClr val="tx1"/>
              </a:solidFill>
              <a:round/>
              <a:headEnd/>
              <a:tailEnd/>
            </a:ln>
          </p:spPr>
        </p:cxnSp>
        <p:cxnSp>
          <p:nvCxnSpPr>
            <p:cNvPr id="52" name="Straight Arrow Connector 33">
              <a:extLst>
                <a:ext uri="{FF2B5EF4-FFF2-40B4-BE49-F238E27FC236}">
                  <a16:creationId xmlns:a16="http://schemas.microsoft.com/office/drawing/2014/main" id="{6D1ABC4F-DF3F-4F30-9198-073375C74C49}"/>
                </a:ext>
              </a:extLst>
            </p:cNvPr>
            <p:cNvCxnSpPr>
              <a:cxnSpLocks noChangeShapeType="1"/>
            </p:cNvCxnSpPr>
            <p:nvPr/>
          </p:nvCxnSpPr>
          <p:spPr bwMode="auto">
            <a:xfrm rot="5400000">
              <a:off x="2272637" y="4312646"/>
              <a:ext cx="642454" cy="1390"/>
            </a:xfrm>
            <a:prstGeom prst="straightConnector1">
              <a:avLst/>
            </a:prstGeom>
            <a:noFill/>
            <a:ln w="41275" cap="sq">
              <a:solidFill>
                <a:schemeClr val="tx1"/>
              </a:solidFill>
              <a:prstDash val="solid"/>
              <a:round/>
              <a:headEnd/>
              <a:tailEnd/>
            </a:ln>
          </p:spPr>
        </p:cxnSp>
        <p:cxnSp>
          <p:nvCxnSpPr>
            <p:cNvPr id="53" name="Straight Connector 34">
              <a:extLst>
                <a:ext uri="{FF2B5EF4-FFF2-40B4-BE49-F238E27FC236}">
                  <a16:creationId xmlns:a16="http://schemas.microsoft.com/office/drawing/2014/main" id="{64A04199-E483-4774-805C-AB67E37E3D68}"/>
                </a:ext>
              </a:extLst>
            </p:cNvPr>
            <p:cNvCxnSpPr>
              <a:cxnSpLocks noChangeShapeType="1"/>
            </p:cNvCxnSpPr>
            <p:nvPr/>
          </p:nvCxnSpPr>
          <p:spPr bwMode="auto">
            <a:xfrm>
              <a:off x="2593863" y="3991452"/>
              <a:ext cx="785138" cy="1588"/>
            </a:xfrm>
            <a:prstGeom prst="line">
              <a:avLst/>
            </a:prstGeom>
            <a:noFill/>
            <a:ln w="41275" cap="sq">
              <a:solidFill>
                <a:schemeClr val="tx1"/>
              </a:solidFill>
              <a:prstDash val="solid"/>
              <a:round/>
              <a:headEnd/>
              <a:tailEnd type="stealth" w="med" len="med"/>
            </a:ln>
          </p:spPr>
        </p:cxnSp>
        <p:cxnSp>
          <p:nvCxnSpPr>
            <p:cNvPr id="54" name="Straight Arrow Connector 37">
              <a:extLst>
                <a:ext uri="{FF2B5EF4-FFF2-40B4-BE49-F238E27FC236}">
                  <a16:creationId xmlns:a16="http://schemas.microsoft.com/office/drawing/2014/main" id="{3828EB0F-559F-4577-8084-F00826DC0F32}"/>
                </a:ext>
              </a:extLst>
            </p:cNvPr>
            <p:cNvCxnSpPr>
              <a:cxnSpLocks noChangeShapeType="1"/>
            </p:cNvCxnSpPr>
            <p:nvPr/>
          </p:nvCxnSpPr>
          <p:spPr bwMode="auto">
            <a:xfrm>
              <a:off x="2594558" y="5419275"/>
              <a:ext cx="713004" cy="1323"/>
            </a:xfrm>
            <a:prstGeom prst="straightConnector1">
              <a:avLst/>
            </a:prstGeom>
            <a:noFill/>
            <a:ln w="41275" cap="sq">
              <a:solidFill>
                <a:schemeClr val="tx1"/>
              </a:solidFill>
              <a:round/>
              <a:headEnd/>
              <a:tailEnd/>
            </a:ln>
          </p:spPr>
        </p:cxnSp>
        <p:cxnSp>
          <p:nvCxnSpPr>
            <p:cNvPr id="55" name="Straight Connector 38">
              <a:extLst>
                <a:ext uri="{FF2B5EF4-FFF2-40B4-BE49-F238E27FC236}">
                  <a16:creationId xmlns:a16="http://schemas.microsoft.com/office/drawing/2014/main" id="{C4AB1360-20C0-4D69-84E3-6ADA023FEFFB}"/>
                </a:ext>
              </a:extLst>
            </p:cNvPr>
            <p:cNvCxnSpPr>
              <a:cxnSpLocks noChangeShapeType="1"/>
            </p:cNvCxnSpPr>
            <p:nvPr/>
          </p:nvCxnSpPr>
          <p:spPr bwMode="auto">
            <a:xfrm rot="5400000" flipH="1" flipV="1">
              <a:off x="2235883" y="5063311"/>
              <a:ext cx="714573" cy="1"/>
            </a:xfrm>
            <a:prstGeom prst="line">
              <a:avLst/>
            </a:prstGeom>
            <a:noFill/>
            <a:ln w="41275" cap="sq">
              <a:solidFill>
                <a:schemeClr val="tx1"/>
              </a:solidFill>
              <a:round/>
              <a:headEnd/>
              <a:tailEnd type="stealth" w="med" len="med"/>
            </a:ln>
          </p:spPr>
        </p:cxnSp>
        <p:cxnSp>
          <p:nvCxnSpPr>
            <p:cNvPr id="56" name="Straight Arrow Connector 39">
              <a:extLst>
                <a:ext uri="{FF2B5EF4-FFF2-40B4-BE49-F238E27FC236}">
                  <a16:creationId xmlns:a16="http://schemas.microsoft.com/office/drawing/2014/main" id="{4208C1E8-586B-4D9A-86D1-46FB907248DB}"/>
                </a:ext>
              </a:extLst>
            </p:cNvPr>
            <p:cNvCxnSpPr>
              <a:cxnSpLocks noChangeShapeType="1"/>
            </p:cNvCxnSpPr>
            <p:nvPr/>
          </p:nvCxnSpPr>
          <p:spPr bwMode="auto">
            <a:xfrm rot="5400000" flipH="1" flipV="1">
              <a:off x="3771869" y="5098412"/>
              <a:ext cx="642457" cy="598"/>
            </a:xfrm>
            <a:prstGeom prst="straightConnector1">
              <a:avLst/>
            </a:prstGeom>
            <a:noFill/>
            <a:ln w="41275" cap="sq">
              <a:solidFill>
                <a:srgbClr val="000000"/>
              </a:solidFill>
              <a:prstDash val="solid"/>
              <a:round/>
              <a:headEnd/>
              <a:tailEnd/>
            </a:ln>
          </p:spPr>
        </p:cxnSp>
        <p:cxnSp>
          <p:nvCxnSpPr>
            <p:cNvPr id="57" name="Straight Connector 40">
              <a:extLst>
                <a:ext uri="{FF2B5EF4-FFF2-40B4-BE49-F238E27FC236}">
                  <a16:creationId xmlns:a16="http://schemas.microsoft.com/office/drawing/2014/main" id="{B0DA7F7C-7244-41B1-B99E-3E61E4F3C7EF}"/>
                </a:ext>
              </a:extLst>
            </p:cNvPr>
            <p:cNvCxnSpPr>
              <a:cxnSpLocks noChangeShapeType="1"/>
            </p:cNvCxnSpPr>
            <p:nvPr/>
          </p:nvCxnSpPr>
          <p:spPr bwMode="auto">
            <a:xfrm rot="10800000">
              <a:off x="3379002" y="5420599"/>
              <a:ext cx="714492" cy="1"/>
            </a:xfrm>
            <a:prstGeom prst="line">
              <a:avLst/>
            </a:prstGeom>
            <a:noFill/>
            <a:ln w="41275" cap="sq">
              <a:solidFill>
                <a:srgbClr val="000000"/>
              </a:solidFill>
              <a:prstDash val="solid"/>
              <a:round/>
              <a:headEnd/>
              <a:tailEnd type="stealth" w="med" len="med"/>
            </a:ln>
          </p:spPr>
        </p:cxnSp>
        <p:sp>
          <p:nvSpPr>
            <p:cNvPr id="58" name="Text Box 8">
              <a:extLst>
                <a:ext uri="{FF2B5EF4-FFF2-40B4-BE49-F238E27FC236}">
                  <a16:creationId xmlns:a16="http://schemas.microsoft.com/office/drawing/2014/main" id="{15937A06-A2A5-4024-A80A-AB8933F6EB38}"/>
                </a:ext>
              </a:extLst>
            </p:cNvPr>
            <p:cNvSpPr txBox="1">
              <a:spLocks noChangeArrowheads="1"/>
            </p:cNvSpPr>
            <p:nvPr/>
          </p:nvSpPr>
          <p:spPr bwMode="auto">
            <a:xfrm>
              <a:off x="930438" y="5442652"/>
              <a:ext cx="2978157" cy="1010598"/>
            </a:xfrm>
            <a:prstGeom prst="rect">
              <a:avLst/>
            </a:prstGeom>
            <a:noFill/>
            <a:ln w="9525">
              <a:noFill/>
              <a:miter lim="800000"/>
              <a:headEnd/>
              <a:tailEnd/>
            </a:ln>
          </p:spPr>
          <p:txBody>
            <a:bodyPr wrap="none">
              <a:spAutoFit/>
            </a:bodyPr>
            <a:lstStyle/>
            <a:p>
              <a:pPr algn="ctr" latinLnBrk="1"/>
              <a:r>
                <a:rPr lang="en-US" altLang="ko-KR" b="1" dirty="0">
                  <a:latin typeface="Tahoma"/>
                  <a:cs typeface="Tahoma"/>
                </a:rPr>
                <a:t>Negative-First </a:t>
              </a:r>
            </a:p>
            <a:p>
              <a:pPr algn="ctr" latinLnBrk="1"/>
              <a:r>
                <a:rPr lang="en-US" altLang="ko-KR" b="1" dirty="0">
                  <a:latin typeface="Tahoma"/>
                  <a:cs typeface="Tahoma"/>
                </a:rPr>
                <a:t>Turn Model</a:t>
              </a:r>
            </a:p>
          </p:txBody>
        </p:sp>
        <p:cxnSp>
          <p:nvCxnSpPr>
            <p:cNvPr id="59" name="Straight Arrow Connector 39">
              <a:extLst>
                <a:ext uri="{FF2B5EF4-FFF2-40B4-BE49-F238E27FC236}">
                  <a16:creationId xmlns:a16="http://schemas.microsoft.com/office/drawing/2014/main" id="{0B10E88F-19D4-45AB-ABEE-93F749A64E57}"/>
                </a:ext>
              </a:extLst>
            </p:cNvPr>
            <p:cNvCxnSpPr>
              <a:cxnSpLocks noChangeShapeType="1"/>
            </p:cNvCxnSpPr>
            <p:nvPr/>
          </p:nvCxnSpPr>
          <p:spPr bwMode="auto">
            <a:xfrm flipH="1" flipV="1">
              <a:off x="3473545" y="3991451"/>
              <a:ext cx="605927" cy="1"/>
            </a:xfrm>
            <a:prstGeom prst="straightConnector1">
              <a:avLst/>
            </a:prstGeom>
            <a:noFill/>
            <a:ln w="41275" cap="sq">
              <a:solidFill>
                <a:srgbClr val="FF0000"/>
              </a:solidFill>
              <a:prstDash val="sysDot"/>
              <a:round/>
              <a:headEnd/>
              <a:tailEnd/>
            </a:ln>
          </p:spPr>
        </p:cxnSp>
        <p:cxnSp>
          <p:nvCxnSpPr>
            <p:cNvPr id="60" name="Straight Arrow Connector 39">
              <a:extLst>
                <a:ext uri="{FF2B5EF4-FFF2-40B4-BE49-F238E27FC236}">
                  <a16:creationId xmlns:a16="http://schemas.microsoft.com/office/drawing/2014/main" id="{4E484969-35C6-4AA7-AB97-EB9E83CFB36D}"/>
                </a:ext>
              </a:extLst>
            </p:cNvPr>
            <p:cNvCxnSpPr>
              <a:cxnSpLocks noChangeShapeType="1"/>
            </p:cNvCxnSpPr>
            <p:nvPr/>
          </p:nvCxnSpPr>
          <p:spPr bwMode="auto">
            <a:xfrm rot="5400000" flipH="1" flipV="1">
              <a:off x="3774651" y="4334030"/>
              <a:ext cx="642457" cy="598"/>
            </a:xfrm>
            <a:prstGeom prst="straightConnector1">
              <a:avLst/>
            </a:prstGeom>
            <a:noFill/>
            <a:ln w="41275" cap="sq">
              <a:solidFill>
                <a:srgbClr val="FF0000"/>
              </a:solidFill>
              <a:prstDash val="sysDot"/>
              <a:round/>
              <a:headEnd type="triangle"/>
              <a:tailEnd type="none"/>
            </a:ln>
          </p:spPr>
        </p:cxnSp>
      </p:grpSp>
      <p:sp>
        <p:nvSpPr>
          <p:cNvPr id="61" name="Footer Placeholder 3">
            <a:extLst>
              <a:ext uri="{FF2B5EF4-FFF2-40B4-BE49-F238E27FC236}">
                <a16:creationId xmlns:a16="http://schemas.microsoft.com/office/drawing/2014/main" id="{493C6537-552C-4F90-B2B2-FA5DADECEFC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27839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67AA78-FF14-4FBD-85A8-F874B7CD8F9D}"/>
              </a:ext>
            </a:extLst>
          </p:cNvPr>
          <p:cNvSpPr>
            <a:spLocks noGrp="1"/>
          </p:cNvSpPr>
          <p:nvPr>
            <p:ph type="sldNum" sz="quarter" idx="12"/>
          </p:nvPr>
        </p:nvSpPr>
        <p:spPr/>
        <p:txBody>
          <a:bodyPr/>
          <a:lstStyle/>
          <a:p>
            <a:fld id="{AE678206-0642-9F48-9727-6B519CB285FA}" type="slidenum">
              <a:rPr lang="en-US" smtClean="0"/>
              <a:t>23</a:t>
            </a:fld>
            <a:endParaRPr lang="en-US"/>
          </a:p>
        </p:txBody>
      </p:sp>
      <p:sp>
        <p:nvSpPr>
          <p:cNvPr id="4" name="Title 3">
            <a:extLst>
              <a:ext uri="{FF2B5EF4-FFF2-40B4-BE49-F238E27FC236}">
                <a16:creationId xmlns:a16="http://schemas.microsoft.com/office/drawing/2014/main" id="{0605AE57-2294-44D9-BA17-5DC9EF979463}"/>
              </a:ext>
            </a:extLst>
          </p:cNvPr>
          <p:cNvSpPr>
            <a:spLocks noGrp="1"/>
          </p:cNvSpPr>
          <p:nvPr>
            <p:ph type="title"/>
          </p:nvPr>
        </p:nvSpPr>
        <p:spPr/>
        <p:txBody>
          <a:bodyPr/>
          <a:lstStyle/>
          <a:p>
            <a:r>
              <a:rPr lang="en-US" dirty="0"/>
              <a:t>Channel Dependency Graph (CDG)</a:t>
            </a:r>
          </a:p>
        </p:txBody>
      </p:sp>
      <p:grpSp>
        <p:nvGrpSpPr>
          <p:cNvPr id="5" name="Group 4">
            <a:extLst>
              <a:ext uri="{FF2B5EF4-FFF2-40B4-BE49-F238E27FC236}">
                <a16:creationId xmlns:a16="http://schemas.microsoft.com/office/drawing/2014/main" id="{76B6AF2B-8829-43EE-9621-B3BDF9664D7C}"/>
              </a:ext>
            </a:extLst>
          </p:cNvPr>
          <p:cNvGrpSpPr/>
          <p:nvPr/>
        </p:nvGrpSpPr>
        <p:grpSpPr>
          <a:xfrm>
            <a:off x="3888573" y="1051301"/>
            <a:ext cx="2438400" cy="1600200"/>
            <a:chOff x="6009669" y="2722851"/>
            <a:chExt cx="2438400" cy="1600200"/>
          </a:xfrm>
        </p:grpSpPr>
        <p:grpSp>
          <p:nvGrpSpPr>
            <p:cNvPr id="6" name="Group 22">
              <a:extLst>
                <a:ext uri="{FF2B5EF4-FFF2-40B4-BE49-F238E27FC236}">
                  <a16:creationId xmlns:a16="http://schemas.microsoft.com/office/drawing/2014/main" id="{D71C95C7-2E0A-4B7C-AAC8-1C31F10943FF}"/>
                </a:ext>
              </a:extLst>
            </p:cNvPr>
            <p:cNvGrpSpPr>
              <a:grpSpLocks/>
            </p:cNvGrpSpPr>
            <p:nvPr/>
          </p:nvGrpSpPr>
          <p:grpSpPr bwMode="auto">
            <a:xfrm>
              <a:off x="6009669" y="2722851"/>
              <a:ext cx="534988" cy="1600200"/>
              <a:chOff x="5486400" y="1828800"/>
              <a:chExt cx="685800" cy="1905000"/>
            </a:xfrm>
          </p:grpSpPr>
          <p:grpSp>
            <p:nvGrpSpPr>
              <p:cNvPr id="35" name="Group 11">
                <a:extLst>
                  <a:ext uri="{FF2B5EF4-FFF2-40B4-BE49-F238E27FC236}">
                    <a16:creationId xmlns:a16="http://schemas.microsoft.com/office/drawing/2014/main" id="{587200A9-50E5-4B9E-9271-AEEB79923F3A}"/>
                  </a:ext>
                </a:extLst>
              </p:cNvPr>
              <p:cNvGrpSpPr>
                <a:grpSpLocks/>
              </p:cNvGrpSpPr>
              <p:nvPr/>
            </p:nvGrpSpPr>
            <p:grpSpPr bwMode="auto">
              <a:xfrm>
                <a:off x="5486400" y="1828800"/>
                <a:ext cx="685800" cy="1905000"/>
                <a:chOff x="3886200" y="1524000"/>
                <a:chExt cx="685800" cy="1905000"/>
              </a:xfrm>
            </p:grpSpPr>
            <p:sp>
              <p:nvSpPr>
                <p:cNvPr id="38" name="Rectangle 4">
                  <a:extLst>
                    <a:ext uri="{FF2B5EF4-FFF2-40B4-BE49-F238E27FC236}">
                      <a16:creationId xmlns:a16="http://schemas.microsoft.com/office/drawing/2014/main" id="{AC0B979F-7E05-40AC-B3E8-F037DCE88AAD}"/>
                    </a:ext>
                  </a:extLst>
                </p:cNvPr>
                <p:cNvSpPr/>
                <p:nvPr/>
              </p:nvSpPr>
              <p:spPr>
                <a:xfrm>
                  <a:off x="3886200" y="2742974"/>
                  <a:ext cx="685800" cy="68602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sp>
              <p:nvSpPr>
                <p:cNvPr id="39" name="Rectangle 5">
                  <a:extLst>
                    <a:ext uri="{FF2B5EF4-FFF2-40B4-BE49-F238E27FC236}">
                      <a16:creationId xmlns:a16="http://schemas.microsoft.com/office/drawing/2014/main" id="{F2A85653-571E-412E-A704-1B0A174EBBE9}"/>
                    </a:ext>
                  </a:extLst>
                </p:cNvPr>
                <p:cNvSpPr/>
                <p:nvPr/>
              </p:nvSpPr>
              <p:spPr>
                <a:xfrm>
                  <a:off x="3886200" y="1524000"/>
                  <a:ext cx="685800" cy="6860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cxnSp>
              <p:nvCxnSpPr>
                <p:cNvPr id="40" name="Straight Arrow Connector 7">
                  <a:extLst>
                    <a:ext uri="{FF2B5EF4-FFF2-40B4-BE49-F238E27FC236}">
                      <a16:creationId xmlns:a16="http://schemas.microsoft.com/office/drawing/2014/main" id="{4EED0A59-E19E-46BA-AF56-72045AFBFFAA}"/>
                    </a:ext>
                  </a:extLst>
                </p:cNvPr>
                <p:cNvCxnSpPr/>
                <p:nvPr/>
              </p:nvCxnSpPr>
              <p:spPr>
                <a:xfrm rot="5400000" flipH="1" flipV="1">
                  <a:off x="3847721" y="2476427"/>
                  <a:ext cx="534836" cy="2036"/>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8">
                  <a:extLst>
                    <a:ext uri="{FF2B5EF4-FFF2-40B4-BE49-F238E27FC236}">
                      <a16:creationId xmlns:a16="http://schemas.microsoft.com/office/drawing/2014/main" id="{AEB28DE8-BDFB-433F-807A-B2E1C6E6C293}"/>
                    </a:ext>
                  </a:extLst>
                </p:cNvPr>
                <p:cNvCxnSpPr/>
                <p:nvPr/>
              </p:nvCxnSpPr>
              <p:spPr>
                <a:xfrm rot="5400000">
                  <a:off x="4077605" y="2476501"/>
                  <a:ext cx="532946"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6" name="TextBox 84">
                <a:extLst>
                  <a:ext uri="{FF2B5EF4-FFF2-40B4-BE49-F238E27FC236}">
                    <a16:creationId xmlns:a16="http://schemas.microsoft.com/office/drawing/2014/main" id="{4BA27584-881A-4CA2-972B-9297EBA4ECA7}"/>
                  </a:ext>
                </a:extLst>
              </p:cNvPr>
              <p:cNvSpPr txBox="1">
                <a:spLocks noChangeArrowheads="1"/>
              </p:cNvSpPr>
              <p:nvPr/>
            </p:nvSpPr>
            <p:spPr bwMode="auto">
              <a:xfrm>
                <a:off x="5695672" y="1981200"/>
                <a:ext cx="408659" cy="439681"/>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F</a:t>
                </a:r>
              </a:p>
            </p:txBody>
          </p:sp>
          <p:sp>
            <p:nvSpPr>
              <p:cNvPr id="37" name="TextBox 85">
                <a:extLst>
                  <a:ext uri="{FF2B5EF4-FFF2-40B4-BE49-F238E27FC236}">
                    <a16:creationId xmlns:a16="http://schemas.microsoft.com/office/drawing/2014/main" id="{6E37B0AE-C90E-484B-AFC6-467FADD258A7}"/>
                  </a:ext>
                </a:extLst>
              </p:cNvPr>
              <p:cNvSpPr txBox="1">
                <a:spLocks noChangeArrowheads="1"/>
              </p:cNvSpPr>
              <p:nvPr/>
            </p:nvSpPr>
            <p:spPr bwMode="auto">
              <a:xfrm>
                <a:off x="5695672" y="3200400"/>
                <a:ext cx="455616" cy="439681"/>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A</a:t>
                </a:r>
              </a:p>
            </p:txBody>
          </p:sp>
        </p:grpSp>
        <p:grpSp>
          <p:nvGrpSpPr>
            <p:cNvPr id="7" name="Group 23">
              <a:extLst>
                <a:ext uri="{FF2B5EF4-FFF2-40B4-BE49-F238E27FC236}">
                  <a16:creationId xmlns:a16="http://schemas.microsoft.com/office/drawing/2014/main" id="{96923B08-EA89-4C4C-AD37-D9B278888EAF}"/>
                </a:ext>
              </a:extLst>
            </p:cNvPr>
            <p:cNvGrpSpPr>
              <a:grpSpLocks/>
            </p:cNvGrpSpPr>
            <p:nvPr/>
          </p:nvGrpSpPr>
          <p:grpSpPr bwMode="auto">
            <a:xfrm rot="-5400000">
              <a:off x="6732776" y="3558670"/>
              <a:ext cx="576262" cy="952500"/>
              <a:chOff x="5486400" y="2514600"/>
              <a:chExt cx="685800" cy="1219200"/>
            </a:xfrm>
          </p:grpSpPr>
          <p:grpSp>
            <p:nvGrpSpPr>
              <p:cNvPr id="30" name="Group 11">
                <a:extLst>
                  <a:ext uri="{FF2B5EF4-FFF2-40B4-BE49-F238E27FC236}">
                    <a16:creationId xmlns:a16="http://schemas.microsoft.com/office/drawing/2014/main" id="{037AD04D-1A77-407E-BFEE-B9CA7936A63E}"/>
                  </a:ext>
                </a:extLst>
              </p:cNvPr>
              <p:cNvGrpSpPr>
                <a:grpSpLocks/>
              </p:cNvGrpSpPr>
              <p:nvPr/>
            </p:nvGrpSpPr>
            <p:grpSpPr bwMode="auto">
              <a:xfrm>
                <a:off x="5486400" y="2514600"/>
                <a:ext cx="685800" cy="1219200"/>
                <a:chOff x="3886200" y="2209800"/>
                <a:chExt cx="685800" cy="1219200"/>
              </a:xfrm>
            </p:grpSpPr>
            <p:sp>
              <p:nvSpPr>
                <p:cNvPr id="32" name="Rectangle 27">
                  <a:extLst>
                    <a:ext uri="{FF2B5EF4-FFF2-40B4-BE49-F238E27FC236}">
                      <a16:creationId xmlns:a16="http://schemas.microsoft.com/office/drawing/2014/main" id="{A2409E5E-31AC-4352-BD21-DACDEAB0BFF4}"/>
                    </a:ext>
                  </a:extLst>
                </p:cNvPr>
                <p:cNvSpPr/>
                <p:nvPr/>
              </p:nvSpPr>
              <p:spPr>
                <a:xfrm>
                  <a:off x="3886200" y="2744215"/>
                  <a:ext cx="685800" cy="68478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cxnSp>
              <p:nvCxnSpPr>
                <p:cNvPr id="33" name="Straight Arrow Connector 32">
                  <a:extLst>
                    <a:ext uri="{FF2B5EF4-FFF2-40B4-BE49-F238E27FC236}">
                      <a16:creationId xmlns:a16="http://schemas.microsoft.com/office/drawing/2014/main" id="{2D627E55-42C1-45C3-852E-9EFDD0E40EE6}"/>
                    </a:ext>
                  </a:extLst>
                </p:cNvPr>
                <p:cNvCxnSpPr/>
                <p:nvPr/>
              </p:nvCxnSpPr>
              <p:spPr>
                <a:xfrm rot="5400000" flipH="1" flipV="1">
                  <a:off x="3845703" y="2477008"/>
                  <a:ext cx="534415"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AC5BA36-E7AC-4F8C-B9AA-89914284F1D0}"/>
                    </a:ext>
                  </a:extLst>
                </p:cNvPr>
                <p:cNvCxnSpPr/>
                <p:nvPr/>
              </p:nvCxnSpPr>
              <p:spPr>
                <a:xfrm rot="5400000">
                  <a:off x="4077137" y="2476063"/>
                  <a:ext cx="534415" cy="1889"/>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1" name="TextBox 79">
                <a:extLst>
                  <a:ext uri="{FF2B5EF4-FFF2-40B4-BE49-F238E27FC236}">
                    <a16:creationId xmlns:a16="http://schemas.microsoft.com/office/drawing/2014/main" id="{7D889183-57AC-4DD4-BAE9-52C9A423AB7A}"/>
                  </a:ext>
                </a:extLst>
              </p:cNvPr>
              <p:cNvSpPr txBox="1">
                <a:spLocks noChangeArrowheads="1"/>
              </p:cNvSpPr>
              <p:nvPr/>
            </p:nvSpPr>
            <p:spPr bwMode="auto">
              <a:xfrm rot="5400000">
                <a:off x="5603098" y="3222770"/>
                <a:ext cx="439072" cy="439536"/>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B</a:t>
                </a:r>
              </a:p>
            </p:txBody>
          </p:sp>
        </p:grpSp>
        <p:sp>
          <p:nvSpPr>
            <p:cNvPr id="8" name="Rectangle 7">
              <a:extLst>
                <a:ext uri="{FF2B5EF4-FFF2-40B4-BE49-F238E27FC236}">
                  <a16:creationId xmlns:a16="http://schemas.microsoft.com/office/drawing/2014/main" id="{985140A5-4ABE-4932-A7B6-B3CB7E09F507}"/>
                </a:ext>
              </a:extLst>
            </p:cNvPr>
            <p:cNvSpPr/>
            <p:nvPr/>
          </p:nvSpPr>
          <p:spPr>
            <a:xfrm rot="16200000">
              <a:off x="7892445" y="3767426"/>
              <a:ext cx="576262" cy="53498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ea typeface="굴림" pitchFamily="34" charset="-127"/>
                <a:cs typeface="Arial" pitchFamily="34" charset="0"/>
              </a:endParaRPr>
            </a:p>
          </p:txBody>
        </p:sp>
        <p:cxnSp>
          <p:nvCxnSpPr>
            <p:cNvPr id="9" name="Straight Arrow Connector 8">
              <a:extLst>
                <a:ext uri="{FF2B5EF4-FFF2-40B4-BE49-F238E27FC236}">
                  <a16:creationId xmlns:a16="http://schemas.microsoft.com/office/drawing/2014/main" id="{A5D302BE-4859-44AB-96F0-360F19A738D3}"/>
                </a:ext>
              </a:extLst>
            </p:cNvPr>
            <p:cNvCxnSpPr/>
            <p:nvPr/>
          </p:nvCxnSpPr>
          <p:spPr>
            <a:xfrm>
              <a:off x="7497157" y="3937289"/>
              <a:ext cx="415925" cy="1587"/>
            </a:xfrm>
            <a:prstGeom prst="straightConnector1">
              <a:avLst/>
            </a:prstGeom>
            <a:ln w="9525">
              <a:solidFill>
                <a:srgbClr val="FF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BAC8847-4394-460E-9C6E-9C936B60C742}"/>
                </a:ext>
              </a:extLst>
            </p:cNvPr>
            <p:cNvCxnSpPr/>
            <p:nvPr/>
          </p:nvCxnSpPr>
          <p:spPr>
            <a:xfrm flipH="1" flipV="1">
              <a:off x="7497157" y="4130964"/>
              <a:ext cx="417512" cy="0"/>
            </a:xfrm>
            <a:prstGeom prst="straightConnector1">
              <a:avLst/>
            </a:prstGeom>
            <a:ln w="9525">
              <a:solidFill>
                <a:srgbClr val="0000FF"/>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37">
              <a:extLst>
                <a:ext uri="{FF2B5EF4-FFF2-40B4-BE49-F238E27FC236}">
                  <a16:creationId xmlns:a16="http://schemas.microsoft.com/office/drawing/2014/main" id="{D5A43A13-F489-40E2-AB94-C415E6314BDA}"/>
                </a:ext>
              </a:extLst>
            </p:cNvPr>
            <p:cNvGrpSpPr>
              <a:grpSpLocks/>
            </p:cNvGrpSpPr>
            <p:nvPr/>
          </p:nvGrpSpPr>
          <p:grpSpPr bwMode="auto">
            <a:xfrm rot="-5400000">
              <a:off x="6732775" y="2534733"/>
              <a:ext cx="576263" cy="952500"/>
              <a:chOff x="5486400" y="2514600"/>
              <a:chExt cx="685800" cy="1219200"/>
            </a:xfrm>
          </p:grpSpPr>
          <p:grpSp>
            <p:nvGrpSpPr>
              <p:cNvPr id="25" name="Group 11">
                <a:extLst>
                  <a:ext uri="{FF2B5EF4-FFF2-40B4-BE49-F238E27FC236}">
                    <a16:creationId xmlns:a16="http://schemas.microsoft.com/office/drawing/2014/main" id="{A8668770-EA73-4A75-980B-9DCE348ED2C7}"/>
                  </a:ext>
                </a:extLst>
              </p:cNvPr>
              <p:cNvGrpSpPr>
                <a:grpSpLocks/>
              </p:cNvGrpSpPr>
              <p:nvPr/>
            </p:nvGrpSpPr>
            <p:grpSpPr bwMode="auto">
              <a:xfrm>
                <a:off x="5486400" y="2514600"/>
                <a:ext cx="685800" cy="1219200"/>
                <a:chOff x="3886200" y="2209800"/>
                <a:chExt cx="685800" cy="1219200"/>
              </a:xfrm>
            </p:grpSpPr>
            <p:sp>
              <p:nvSpPr>
                <p:cNvPr id="27" name="Rectangle 26">
                  <a:extLst>
                    <a:ext uri="{FF2B5EF4-FFF2-40B4-BE49-F238E27FC236}">
                      <a16:creationId xmlns:a16="http://schemas.microsoft.com/office/drawing/2014/main" id="{4EC185E5-DE14-4AA4-8C9D-5F9CA4C6F8FF}"/>
                    </a:ext>
                  </a:extLst>
                </p:cNvPr>
                <p:cNvSpPr/>
                <p:nvPr/>
              </p:nvSpPr>
              <p:spPr>
                <a:xfrm>
                  <a:off x="3886200" y="2744215"/>
                  <a:ext cx="685800" cy="68478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cxnSp>
              <p:nvCxnSpPr>
                <p:cNvPr id="28" name="Straight Arrow Connector 27">
                  <a:extLst>
                    <a:ext uri="{FF2B5EF4-FFF2-40B4-BE49-F238E27FC236}">
                      <a16:creationId xmlns:a16="http://schemas.microsoft.com/office/drawing/2014/main" id="{594E18C8-C2AD-4CC4-9E2B-50AAB78349AC}"/>
                    </a:ext>
                  </a:extLst>
                </p:cNvPr>
                <p:cNvCxnSpPr/>
                <p:nvPr/>
              </p:nvCxnSpPr>
              <p:spPr>
                <a:xfrm rot="5400000" flipH="1" flipV="1">
                  <a:off x="3845703" y="2477008"/>
                  <a:ext cx="534415"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00AC145-E773-4AF5-95EF-47E91BD523CE}"/>
                    </a:ext>
                  </a:extLst>
                </p:cNvPr>
                <p:cNvCxnSpPr/>
                <p:nvPr/>
              </p:nvCxnSpPr>
              <p:spPr>
                <a:xfrm rot="5400000">
                  <a:off x="4077137" y="2476063"/>
                  <a:ext cx="534415" cy="189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26" name="TextBox 71">
                <a:extLst>
                  <a:ext uri="{FF2B5EF4-FFF2-40B4-BE49-F238E27FC236}">
                    <a16:creationId xmlns:a16="http://schemas.microsoft.com/office/drawing/2014/main" id="{E43FBABE-4C7E-497E-893F-A8E5DA0DBD47}"/>
                  </a:ext>
                </a:extLst>
              </p:cNvPr>
              <p:cNvSpPr txBox="1">
                <a:spLocks noChangeArrowheads="1"/>
              </p:cNvSpPr>
              <p:nvPr/>
            </p:nvSpPr>
            <p:spPr bwMode="auto">
              <a:xfrm rot="5400000">
                <a:off x="5613558" y="3212311"/>
                <a:ext cx="418153" cy="439535"/>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E</a:t>
                </a:r>
              </a:p>
            </p:txBody>
          </p:sp>
        </p:grpSp>
        <p:grpSp>
          <p:nvGrpSpPr>
            <p:cNvPr id="12" name="Group 11">
              <a:extLst>
                <a:ext uri="{FF2B5EF4-FFF2-40B4-BE49-F238E27FC236}">
                  <a16:creationId xmlns:a16="http://schemas.microsoft.com/office/drawing/2014/main" id="{98AA61E8-8CA5-4BFC-A6A2-E325F543C9FE}"/>
                </a:ext>
              </a:extLst>
            </p:cNvPr>
            <p:cNvGrpSpPr>
              <a:grpSpLocks/>
            </p:cNvGrpSpPr>
            <p:nvPr/>
          </p:nvGrpSpPr>
          <p:grpSpPr bwMode="auto">
            <a:xfrm>
              <a:off x="7138382" y="3299114"/>
              <a:ext cx="180975" cy="449262"/>
              <a:chOff x="4114006" y="2209800"/>
              <a:chExt cx="230982" cy="534988"/>
            </a:xfrm>
          </p:grpSpPr>
          <p:cxnSp>
            <p:nvCxnSpPr>
              <p:cNvPr id="23" name="Straight Arrow Connector 22">
                <a:extLst>
                  <a:ext uri="{FF2B5EF4-FFF2-40B4-BE49-F238E27FC236}">
                    <a16:creationId xmlns:a16="http://schemas.microsoft.com/office/drawing/2014/main" id="{1C7AA7A7-A542-4690-A8DE-7EF08C6BEBA3}"/>
                  </a:ext>
                </a:extLst>
              </p:cNvPr>
              <p:cNvCxnSpPr/>
              <p:nvPr/>
            </p:nvCxnSpPr>
            <p:spPr>
              <a:xfrm rot="5400000" flipH="1" flipV="1">
                <a:off x="3847525" y="2476281"/>
                <a:ext cx="534988" cy="2026"/>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5E25FD2-A9A1-4D21-AE2B-092E8558D74A}"/>
                  </a:ext>
                </a:extLst>
              </p:cNvPr>
              <p:cNvCxnSpPr/>
              <p:nvPr/>
            </p:nvCxnSpPr>
            <p:spPr>
              <a:xfrm rot="5400000">
                <a:off x="4077425" y="2475336"/>
                <a:ext cx="533098" cy="2027"/>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51">
              <a:extLst>
                <a:ext uri="{FF2B5EF4-FFF2-40B4-BE49-F238E27FC236}">
                  <a16:creationId xmlns:a16="http://schemas.microsoft.com/office/drawing/2014/main" id="{029977D4-0108-4A99-9780-393C515BCA7A}"/>
                </a:ext>
              </a:extLst>
            </p:cNvPr>
            <p:cNvGrpSpPr>
              <a:grpSpLocks/>
            </p:cNvGrpSpPr>
            <p:nvPr/>
          </p:nvGrpSpPr>
          <p:grpSpPr bwMode="auto">
            <a:xfrm>
              <a:off x="7913082" y="2722851"/>
              <a:ext cx="534987" cy="1466955"/>
              <a:chOff x="5486400" y="1828800"/>
              <a:chExt cx="685800" cy="1746874"/>
            </a:xfrm>
          </p:grpSpPr>
          <p:grpSp>
            <p:nvGrpSpPr>
              <p:cNvPr id="17" name="Group 62">
                <a:extLst>
                  <a:ext uri="{FF2B5EF4-FFF2-40B4-BE49-F238E27FC236}">
                    <a16:creationId xmlns:a16="http://schemas.microsoft.com/office/drawing/2014/main" id="{71111319-56CD-4BDE-B99D-EA8B7F26C651}"/>
                  </a:ext>
                </a:extLst>
              </p:cNvPr>
              <p:cNvGrpSpPr>
                <a:grpSpLocks/>
              </p:cNvGrpSpPr>
              <p:nvPr/>
            </p:nvGrpSpPr>
            <p:grpSpPr bwMode="auto">
              <a:xfrm>
                <a:off x="5486400" y="1828800"/>
                <a:ext cx="685800" cy="1220788"/>
                <a:chOff x="3886200" y="1524000"/>
                <a:chExt cx="685800" cy="1220788"/>
              </a:xfrm>
            </p:grpSpPr>
            <p:sp>
              <p:nvSpPr>
                <p:cNvPr id="20" name="Rectangle 19">
                  <a:extLst>
                    <a:ext uri="{FF2B5EF4-FFF2-40B4-BE49-F238E27FC236}">
                      <a16:creationId xmlns:a16="http://schemas.microsoft.com/office/drawing/2014/main" id="{C20904F1-7134-450E-9A9A-A76795F38C83}"/>
                    </a:ext>
                  </a:extLst>
                </p:cNvPr>
                <p:cNvSpPr/>
                <p:nvPr/>
              </p:nvSpPr>
              <p:spPr>
                <a:xfrm>
                  <a:off x="3886200" y="1524000"/>
                  <a:ext cx="685800" cy="68622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cxnSp>
              <p:nvCxnSpPr>
                <p:cNvPr id="21" name="Straight Arrow Connector 20">
                  <a:extLst>
                    <a:ext uri="{FF2B5EF4-FFF2-40B4-BE49-F238E27FC236}">
                      <a16:creationId xmlns:a16="http://schemas.microsoft.com/office/drawing/2014/main" id="{4EB62CDE-02AF-423F-B97A-A2AB00980236}"/>
                    </a:ext>
                  </a:extLst>
                </p:cNvPr>
                <p:cNvCxnSpPr/>
                <p:nvPr/>
              </p:nvCxnSpPr>
              <p:spPr>
                <a:xfrm rot="5400000" flipH="1" flipV="1">
                  <a:off x="3847645" y="2476700"/>
                  <a:ext cx="534989" cy="2034"/>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F32F632-8812-4818-BC40-1898CD2653F2}"/>
                    </a:ext>
                  </a:extLst>
                </p:cNvPr>
                <p:cNvCxnSpPr/>
                <p:nvPr/>
              </p:nvCxnSpPr>
              <p:spPr>
                <a:xfrm rot="5400000">
                  <a:off x="4077528" y="2476773"/>
                  <a:ext cx="533099"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63">
                <a:extLst>
                  <a:ext uri="{FF2B5EF4-FFF2-40B4-BE49-F238E27FC236}">
                    <a16:creationId xmlns:a16="http://schemas.microsoft.com/office/drawing/2014/main" id="{A90D9B0A-4AA5-472A-A471-B2C55E7FDB30}"/>
                  </a:ext>
                </a:extLst>
              </p:cNvPr>
              <p:cNvSpPr txBox="1">
                <a:spLocks noChangeArrowheads="1"/>
              </p:cNvSpPr>
              <p:nvPr/>
            </p:nvSpPr>
            <p:spPr bwMode="auto">
              <a:xfrm>
                <a:off x="5695672" y="1981199"/>
                <a:ext cx="460819" cy="439807"/>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D</a:t>
                </a:r>
              </a:p>
            </p:txBody>
          </p:sp>
          <p:sp>
            <p:nvSpPr>
              <p:cNvPr id="19" name="TextBox 64">
                <a:extLst>
                  <a:ext uri="{FF2B5EF4-FFF2-40B4-BE49-F238E27FC236}">
                    <a16:creationId xmlns:a16="http://schemas.microsoft.com/office/drawing/2014/main" id="{0251EA97-E93F-4CF0-AA0C-F5FA09B5A3C9}"/>
                  </a:ext>
                </a:extLst>
              </p:cNvPr>
              <p:cNvSpPr txBox="1">
                <a:spLocks noChangeArrowheads="1"/>
              </p:cNvSpPr>
              <p:nvPr/>
            </p:nvSpPr>
            <p:spPr bwMode="auto">
              <a:xfrm>
                <a:off x="5695672" y="3135867"/>
                <a:ext cx="434233" cy="439807"/>
              </a:xfrm>
              <a:prstGeom prst="rect">
                <a:avLst/>
              </a:prstGeom>
              <a:noFill/>
              <a:ln w="9525">
                <a:noFill/>
                <a:miter lim="800000"/>
                <a:headEnd/>
                <a:tailEnd/>
              </a:ln>
            </p:spPr>
            <p:txBody>
              <a:bodyPr wrap="none">
                <a:spAutoFit/>
              </a:bodyPr>
              <a:lstStyle/>
              <a:p>
                <a:pPr latinLnBrk="1"/>
                <a:r>
                  <a:rPr lang="en-US" b="1" dirty="0">
                    <a:solidFill>
                      <a:srgbClr val="009900"/>
                    </a:solidFill>
                    <a:latin typeface="Tahoma"/>
                    <a:cs typeface="Tahoma"/>
                  </a:rPr>
                  <a:t>C</a:t>
                </a:r>
              </a:p>
            </p:txBody>
          </p:sp>
        </p:grpSp>
        <p:grpSp>
          <p:nvGrpSpPr>
            <p:cNvPr id="14" name="Group 11">
              <a:extLst>
                <a:ext uri="{FF2B5EF4-FFF2-40B4-BE49-F238E27FC236}">
                  <a16:creationId xmlns:a16="http://schemas.microsoft.com/office/drawing/2014/main" id="{1DDF3507-32DF-43C5-9F84-0E66D35495E1}"/>
                </a:ext>
              </a:extLst>
            </p:cNvPr>
            <p:cNvGrpSpPr>
              <a:grpSpLocks/>
            </p:cNvGrpSpPr>
            <p:nvPr/>
          </p:nvGrpSpPr>
          <p:grpSpPr bwMode="auto">
            <a:xfrm rot="5400000">
              <a:off x="7607488" y="2803020"/>
              <a:ext cx="193675" cy="417513"/>
              <a:chOff x="4114006" y="2209800"/>
              <a:chExt cx="230982" cy="534988"/>
            </a:xfrm>
          </p:grpSpPr>
          <p:cxnSp>
            <p:nvCxnSpPr>
              <p:cNvPr id="15" name="Straight Arrow Connector 14">
                <a:extLst>
                  <a:ext uri="{FF2B5EF4-FFF2-40B4-BE49-F238E27FC236}">
                    <a16:creationId xmlns:a16="http://schemas.microsoft.com/office/drawing/2014/main" id="{9C695F2C-9BDC-4B42-AC52-B4B2FC65F2F0}"/>
                  </a:ext>
                </a:extLst>
              </p:cNvPr>
              <p:cNvCxnSpPr/>
              <p:nvPr/>
            </p:nvCxnSpPr>
            <p:spPr>
              <a:xfrm rot="5400000" flipH="1" flipV="1">
                <a:off x="3847458" y="2476348"/>
                <a:ext cx="534988" cy="1893"/>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81428C-4D0D-4E85-B296-C1359742E5E5}"/>
                  </a:ext>
                </a:extLst>
              </p:cNvPr>
              <p:cNvCxnSpPr/>
              <p:nvPr/>
            </p:nvCxnSpPr>
            <p:spPr>
              <a:xfrm rot="5400000">
                <a:off x="4077564" y="2473296"/>
                <a:ext cx="532953" cy="1894"/>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42" name="Picture 47" descr="initial_2.pdf">
            <a:extLst>
              <a:ext uri="{FF2B5EF4-FFF2-40B4-BE49-F238E27FC236}">
                <a16:creationId xmlns:a16="http://schemas.microsoft.com/office/drawing/2014/main" id="{EB9DE178-696D-4C9E-B7A9-FDE346E5275B}"/>
              </a:ext>
            </a:extLst>
          </p:cNvPr>
          <p:cNvPicPr>
            <a:picLocks noChangeAspect="1"/>
          </p:cNvPicPr>
          <p:nvPr/>
        </p:nvPicPr>
        <p:blipFill>
          <a:blip r:embed="rId2"/>
          <a:srcRect/>
          <a:stretch>
            <a:fillRect/>
          </a:stretch>
        </p:blipFill>
        <p:spPr bwMode="auto">
          <a:xfrm>
            <a:off x="1413269" y="2930175"/>
            <a:ext cx="8382000" cy="1119188"/>
          </a:xfrm>
          <a:prstGeom prst="rect">
            <a:avLst/>
          </a:prstGeom>
          <a:noFill/>
          <a:ln w="9525">
            <a:noFill/>
            <a:miter lim="800000"/>
            <a:headEnd/>
            <a:tailEnd/>
          </a:ln>
        </p:spPr>
      </p:pic>
      <p:cxnSp>
        <p:nvCxnSpPr>
          <p:cNvPr id="43" name="Straight Arrow Connector 42">
            <a:extLst>
              <a:ext uri="{FF2B5EF4-FFF2-40B4-BE49-F238E27FC236}">
                <a16:creationId xmlns:a16="http://schemas.microsoft.com/office/drawing/2014/main" id="{E1F8DB09-E86B-4F3F-B8E2-600851B676E9}"/>
              </a:ext>
            </a:extLst>
          </p:cNvPr>
          <p:cNvCxnSpPr>
            <a:cxnSpLocks/>
          </p:cNvCxnSpPr>
          <p:nvPr/>
        </p:nvCxnSpPr>
        <p:spPr>
          <a:xfrm flipH="1">
            <a:off x="3619500" y="2461001"/>
            <a:ext cx="2091131" cy="51900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6294205-2F7F-4E68-89DC-0614C722429A}"/>
              </a:ext>
            </a:extLst>
          </p:cNvPr>
          <p:cNvGrpSpPr/>
          <p:nvPr/>
        </p:nvGrpSpPr>
        <p:grpSpPr>
          <a:xfrm>
            <a:off x="4376677" y="1673585"/>
            <a:ext cx="496267" cy="1477868"/>
            <a:chOff x="1074725" y="1474358"/>
            <a:chExt cx="496267" cy="1477868"/>
          </a:xfrm>
        </p:grpSpPr>
        <p:cxnSp>
          <p:nvCxnSpPr>
            <p:cNvPr id="45" name="Connector: Elbow 44">
              <a:extLst>
                <a:ext uri="{FF2B5EF4-FFF2-40B4-BE49-F238E27FC236}">
                  <a16:creationId xmlns:a16="http://schemas.microsoft.com/office/drawing/2014/main" id="{4B4E4169-EFD0-4266-9EFA-786F2A1610EC}"/>
                </a:ext>
              </a:extLst>
            </p:cNvPr>
            <p:cNvCxnSpPr>
              <a:cxnSpLocks/>
            </p:cNvCxnSpPr>
            <p:nvPr/>
          </p:nvCxnSpPr>
          <p:spPr>
            <a:xfrm flipV="1">
              <a:off x="1074725" y="1474358"/>
              <a:ext cx="496267" cy="345964"/>
            </a:xfrm>
            <a:prstGeom prst="bentConnector3">
              <a:avLst>
                <a:gd name="adj1" fmla="val 99004"/>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ACBA48E-EBAF-4219-9A3C-B49DD222883C}"/>
                </a:ext>
              </a:extLst>
            </p:cNvPr>
            <p:cNvCxnSpPr>
              <a:cxnSpLocks/>
            </p:cNvCxnSpPr>
            <p:nvPr/>
          </p:nvCxnSpPr>
          <p:spPr>
            <a:xfrm>
              <a:off x="1265679" y="1821793"/>
              <a:ext cx="0" cy="113043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4FF33C94-1416-4921-B0CC-3B21D6792DD3}"/>
              </a:ext>
            </a:extLst>
          </p:cNvPr>
          <p:cNvSpPr/>
          <p:nvPr/>
        </p:nvSpPr>
        <p:spPr>
          <a:xfrm>
            <a:off x="6149172" y="3089501"/>
            <a:ext cx="2444621" cy="6630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2">
            <a:extLst>
              <a:ext uri="{FF2B5EF4-FFF2-40B4-BE49-F238E27FC236}">
                <a16:creationId xmlns:a16="http://schemas.microsoft.com/office/drawing/2014/main" id="{32282155-5963-464B-AA14-68173C2E9A74}"/>
              </a:ext>
            </a:extLst>
          </p:cNvPr>
          <p:cNvSpPr txBox="1">
            <a:spLocks/>
          </p:cNvSpPr>
          <p:nvPr/>
        </p:nvSpPr>
        <p:spPr>
          <a:xfrm>
            <a:off x="390524" y="4221206"/>
            <a:ext cx="11420475" cy="19226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Function of both Topology and Routing Algorithm</a:t>
            </a:r>
          </a:p>
          <a:p>
            <a:r>
              <a:rPr lang="en-US" sz="2600" dirty="0"/>
              <a:t>Pros</a:t>
            </a:r>
          </a:p>
          <a:p>
            <a:pPr lvl="1"/>
            <a:r>
              <a:rPr lang="en-US" sz="2200" dirty="0"/>
              <a:t>Works for any arbitrary topology</a:t>
            </a:r>
          </a:p>
          <a:p>
            <a:r>
              <a:rPr lang="en-US" sz="2600" dirty="0"/>
              <a:t>Cons</a:t>
            </a:r>
          </a:p>
          <a:p>
            <a:pPr lvl="1"/>
            <a:r>
              <a:rPr lang="en-US" sz="2200" dirty="0"/>
              <a:t>Introduces non-minimal path and not scalable</a:t>
            </a:r>
          </a:p>
        </p:txBody>
      </p:sp>
      <p:sp>
        <p:nvSpPr>
          <p:cNvPr id="48" name="Arrow: Down 47">
            <a:extLst>
              <a:ext uri="{FF2B5EF4-FFF2-40B4-BE49-F238E27FC236}">
                <a16:creationId xmlns:a16="http://schemas.microsoft.com/office/drawing/2014/main" id="{3CBEDA25-DDF9-43AF-BD7D-E7AA6ADF69A7}"/>
              </a:ext>
            </a:extLst>
          </p:cNvPr>
          <p:cNvSpPr/>
          <p:nvPr/>
        </p:nvSpPr>
        <p:spPr>
          <a:xfrm>
            <a:off x="8171763" y="2256065"/>
            <a:ext cx="422030" cy="83343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ED6FF1A-2D2D-8A48-BCFF-F37B9DE47DBC}"/>
              </a:ext>
            </a:extLst>
          </p:cNvPr>
          <p:cNvSpPr/>
          <p:nvPr/>
        </p:nvSpPr>
        <p:spPr>
          <a:xfrm>
            <a:off x="7904921" y="1784380"/>
            <a:ext cx="955711"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Cycle</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50" name="Footer Placeholder 3">
            <a:extLst>
              <a:ext uri="{FF2B5EF4-FFF2-40B4-BE49-F238E27FC236}">
                <a16:creationId xmlns:a16="http://schemas.microsoft.com/office/drawing/2014/main" id="{7279E678-6F3F-4497-8282-047F9617E60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5675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xEl>
                                              <p:pRg st="0" end="0"/>
                                            </p:txEl>
                                          </p:spTgt>
                                        </p:tgtEl>
                                        <p:attrNameLst>
                                          <p:attrName>style.visibility</p:attrName>
                                        </p:attrNameLst>
                                      </p:cBhvr>
                                      <p:to>
                                        <p:strVal val="visible"/>
                                      </p:to>
                                    </p:set>
                                    <p:animEffect transition="in" filter="fade">
                                      <p:cBhvr>
                                        <p:cTn id="17" dur="500"/>
                                        <p:tgtEl>
                                          <p:spTgt spid="5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6">
                                            <p:txEl>
                                              <p:pRg st="1" end="1"/>
                                            </p:txEl>
                                          </p:spTgt>
                                        </p:tgtEl>
                                        <p:attrNameLst>
                                          <p:attrName>style.visibility</p:attrName>
                                        </p:attrNameLst>
                                      </p:cBhvr>
                                      <p:to>
                                        <p:strVal val="visible"/>
                                      </p:to>
                                    </p:set>
                                    <p:animEffect transition="in" filter="fade">
                                      <p:cBhvr>
                                        <p:cTn id="43" dur="500"/>
                                        <p:tgtEl>
                                          <p:spTgt spid="56">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xEl>
                                              <p:pRg st="2" end="2"/>
                                            </p:txEl>
                                          </p:spTgt>
                                        </p:tgtEl>
                                        <p:attrNameLst>
                                          <p:attrName>style.visibility</p:attrName>
                                        </p:attrNameLst>
                                      </p:cBhvr>
                                      <p:to>
                                        <p:strVal val="visible"/>
                                      </p:to>
                                    </p:set>
                                    <p:animEffect transition="in" filter="fade">
                                      <p:cBhvr>
                                        <p:cTn id="46" dur="500"/>
                                        <p:tgtEl>
                                          <p:spTgt spid="5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xEl>
                                              <p:pRg st="3" end="3"/>
                                            </p:txEl>
                                          </p:spTgt>
                                        </p:tgtEl>
                                        <p:attrNameLst>
                                          <p:attrName>style.visibility</p:attrName>
                                        </p:attrNameLst>
                                      </p:cBhvr>
                                      <p:to>
                                        <p:strVal val="visible"/>
                                      </p:to>
                                    </p:set>
                                    <p:animEffect transition="in" filter="fade">
                                      <p:cBhvr>
                                        <p:cTn id="51" dur="500"/>
                                        <p:tgtEl>
                                          <p:spTgt spid="56">
                                            <p:txEl>
                                              <p:pRg st="3" end="3"/>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6">
                                            <p:txEl>
                                              <p:pRg st="4" end="4"/>
                                            </p:txEl>
                                          </p:spTgt>
                                        </p:tgtEl>
                                        <p:attrNameLst>
                                          <p:attrName>style.visibility</p:attrName>
                                        </p:attrNameLst>
                                      </p:cBhvr>
                                      <p:to>
                                        <p:strVal val="visible"/>
                                      </p:to>
                                    </p:set>
                                    <p:animEffect transition="in" filter="fade">
                                      <p:cBhvr>
                                        <p:cTn id="54" dur="500"/>
                                        <p:tgtEl>
                                          <p:spTgt spid="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6" grpId="0" uiExpand="1" build="p"/>
      <p:bldP spid="4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620CE1-7425-432A-96B6-3F970C5A0B43}"/>
              </a:ext>
            </a:extLst>
          </p:cNvPr>
          <p:cNvSpPr>
            <a:spLocks noGrp="1"/>
          </p:cNvSpPr>
          <p:nvPr>
            <p:ph type="sldNum" sz="quarter" idx="12"/>
          </p:nvPr>
        </p:nvSpPr>
        <p:spPr/>
        <p:txBody>
          <a:bodyPr/>
          <a:lstStyle/>
          <a:p>
            <a:fld id="{AE678206-0642-9F48-9727-6B519CB285FA}" type="slidenum">
              <a:rPr lang="en-US" smtClean="0"/>
              <a:t>24</a:t>
            </a:fld>
            <a:endParaRPr lang="en-US"/>
          </a:p>
        </p:txBody>
      </p:sp>
      <p:sp>
        <p:nvSpPr>
          <p:cNvPr id="4" name="Title 3">
            <a:extLst>
              <a:ext uri="{FF2B5EF4-FFF2-40B4-BE49-F238E27FC236}">
                <a16:creationId xmlns:a16="http://schemas.microsoft.com/office/drawing/2014/main" id="{FBF04D18-916B-49B3-8A9B-D9836FDA6986}"/>
              </a:ext>
            </a:extLst>
          </p:cNvPr>
          <p:cNvSpPr>
            <a:spLocks noGrp="1"/>
          </p:cNvSpPr>
          <p:nvPr>
            <p:ph type="title"/>
          </p:nvPr>
        </p:nvSpPr>
        <p:spPr/>
        <p:txBody>
          <a:bodyPr/>
          <a:lstStyle/>
          <a:p>
            <a:r>
              <a:rPr lang="en-US" dirty="0"/>
              <a:t>Proactive Techniques</a:t>
            </a:r>
          </a:p>
        </p:txBody>
      </p:sp>
      <p:sp>
        <p:nvSpPr>
          <p:cNvPr id="5" name="Content Placeholder 2">
            <a:extLst>
              <a:ext uri="{FF2B5EF4-FFF2-40B4-BE49-F238E27FC236}">
                <a16:creationId xmlns:a16="http://schemas.microsoft.com/office/drawing/2014/main" id="{56D18476-B849-4C7C-B7E6-628D79EA2358}"/>
              </a:ext>
            </a:extLst>
          </p:cNvPr>
          <p:cNvSpPr txBox="1">
            <a:spLocks/>
          </p:cNvSpPr>
          <p:nvPr/>
        </p:nvSpPr>
        <p:spPr>
          <a:xfrm>
            <a:off x="390524" y="1215484"/>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Routing</a:t>
            </a:r>
          </a:p>
          <a:p>
            <a:pPr lvl="1"/>
            <a:r>
              <a:rPr lang="en-US" dirty="0"/>
              <a:t>Turn Model in a Mesh</a:t>
            </a:r>
          </a:p>
          <a:p>
            <a:r>
              <a:rPr lang="en-US" dirty="0"/>
              <a:t>Buffer Assignment</a:t>
            </a:r>
          </a:p>
          <a:p>
            <a:pPr lvl="1"/>
            <a:r>
              <a:rPr lang="en-US" dirty="0"/>
              <a:t>Escape VCs</a:t>
            </a:r>
          </a:p>
          <a:p>
            <a:r>
              <a:rPr lang="en-US" dirty="0"/>
              <a:t>Flow Control</a:t>
            </a:r>
          </a:p>
          <a:p>
            <a:pPr lvl="1"/>
            <a:r>
              <a:rPr lang="en-US" dirty="0"/>
              <a:t>Control traffic flow such that deadlock does not occur</a:t>
            </a:r>
          </a:p>
          <a:p>
            <a:pPr marL="457200" lvl="1" indent="0">
              <a:buFont typeface="Arial" panose="020B0604020202020204" pitchFamily="34" charset="0"/>
              <a:buNone/>
            </a:pPr>
            <a:endParaRPr lang="en-US" dirty="0"/>
          </a:p>
        </p:txBody>
      </p:sp>
      <p:sp>
        <p:nvSpPr>
          <p:cNvPr id="6" name="Footer Placeholder 3">
            <a:extLst>
              <a:ext uri="{FF2B5EF4-FFF2-40B4-BE49-F238E27FC236}">
                <a16:creationId xmlns:a16="http://schemas.microsoft.com/office/drawing/2014/main" id="{AFEBD969-370D-4EBE-AD95-127D9FF8BA6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32084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rgbClr val="C00000"/>
                                      </p:to>
                                    </p:animClr>
                                  </p:childTnLst>
                                </p:cTn>
                              </p:par>
                              <p:par>
                                <p:cTn id="7" presetID="3" presetClass="emph" presetSubtype="2" fill="hold" nodeType="withEffect">
                                  <p:stCondLst>
                                    <p:cond delay="0"/>
                                  </p:stCondLst>
                                  <p:childTnLst>
                                    <p:animClr clrSpc="rgb" dir="cw">
                                      <p:cBhvr override="childStyle">
                                        <p:cTn id="8" dur="500" fill="hold"/>
                                        <p:tgtEl>
                                          <p:spTgt spid="5">
                                            <p:txEl>
                                              <p:pRg st="3" end="3"/>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6B62F5-8079-438C-AFAE-30BE0FEE770D}"/>
              </a:ext>
            </a:extLst>
          </p:cNvPr>
          <p:cNvSpPr>
            <a:spLocks noGrp="1"/>
          </p:cNvSpPr>
          <p:nvPr>
            <p:ph type="sldNum" sz="quarter" idx="12"/>
          </p:nvPr>
        </p:nvSpPr>
        <p:spPr/>
        <p:txBody>
          <a:bodyPr/>
          <a:lstStyle/>
          <a:p>
            <a:fld id="{AE678206-0642-9F48-9727-6B519CB285FA}" type="slidenum">
              <a:rPr lang="en-US" smtClean="0"/>
              <a:t>25</a:t>
            </a:fld>
            <a:endParaRPr lang="en-US"/>
          </a:p>
        </p:txBody>
      </p:sp>
      <p:sp>
        <p:nvSpPr>
          <p:cNvPr id="4" name="Title 3">
            <a:extLst>
              <a:ext uri="{FF2B5EF4-FFF2-40B4-BE49-F238E27FC236}">
                <a16:creationId xmlns:a16="http://schemas.microsoft.com/office/drawing/2014/main" id="{A1A97C46-E176-4C6E-93D8-B5BC52EB889B}"/>
              </a:ext>
            </a:extLst>
          </p:cNvPr>
          <p:cNvSpPr>
            <a:spLocks noGrp="1"/>
          </p:cNvSpPr>
          <p:nvPr>
            <p:ph type="title"/>
          </p:nvPr>
        </p:nvSpPr>
        <p:spPr/>
        <p:txBody>
          <a:bodyPr/>
          <a:lstStyle/>
          <a:p>
            <a:r>
              <a:rPr lang="en-US" dirty="0"/>
              <a:t>Proactive solution</a:t>
            </a:r>
          </a:p>
        </p:txBody>
      </p:sp>
      <p:sp>
        <p:nvSpPr>
          <p:cNvPr id="5" name="Rectangle 4">
            <a:extLst>
              <a:ext uri="{FF2B5EF4-FFF2-40B4-BE49-F238E27FC236}">
                <a16:creationId xmlns:a16="http://schemas.microsoft.com/office/drawing/2014/main" id="{CA4107A9-A8B6-4047-8C4C-6CC4B6B215AF}"/>
              </a:ext>
            </a:extLst>
          </p:cNvPr>
          <p:cNvSpPr/>
          <p:nvPr/>
        </p:nvSpPr>
        <p:spPr>
          <a:xfrm>
            <a:off x="782197" y="5337389"/>
            <a:ext cx="10752463" cy="461665"/>
          </a:xfrm>
          <a:prstGeom prst="rect">
            <a:avLst/>
          </a:prstGeom>
        </p:spPr>
        <p:txBody>
          <a:bodyPr wrap="square">
            <a:spAutoFit/>
          </a:bodyPr>
          <a:lstStyle/>
          <a:p>
            <a:r>
              <a:rPr lang="en-US" sz="1200" dirty="0">
                <a:latin typeface="Tahoma"/>
                <a:cs typeface="Tahoma"/>
              </a:rPr>
              <a:t>[1]  *José </a:t>
            </a:r>
            <a:r>
              <a:rPr lang="en-US" sz="1200" dirty="0" err="1">
                <a:latin typeface="Tahoma"/>
                <a:cs typeface="Tahoma"/>
              </a:rPr>
              <a:t>Duato</a:t>
            </a:r>
            <a:r>
              <a:rPr lang="en-US" sz="1200" dirty="0">
                <a:latin typeface="Tahoma"/>
                <a:cs typeface="Tahoma"/>
              </a:rPr>
              <a:t>. </a:t>
            </a:r>
            <a:r>
              <a:rPr lang="en-US" sz="1200" dirty="0">
                <a:solidFill>
                  <a:schemeClr val="accent5"/>
                </a:solidFill>
                <a:latin typeface="Tahoma"/>
                <a:cs typeface="Tahoma"/>
              </a:rPr>
              <a:t>A new theory of deadlock-free adaptive routing in wormhole networks</a:t>
            </a:r>
            <a:r>
              <a:rPr lang="en-US" sz="1200" dirty="0">
                <a:latin typeface="Tahoma"/>
                <a:cs typeface="Tahoma"/>
              </a:rPr>
              <a:t>. IEEE Transactions on Parallel and Distributed Systems, December 1993.</a:t>
            </a:r>
          </a:p>
        </p:txBody>
      </p:sp>
      <p:sp>
        <p:nvSpPr>
          <p:cNvPr id="6" name="Content Placeholder 2">
            <a:extLst>
              <a:ext uri="{FF2B5EF4-FFF2-40B4-BE49-F238E27FC236}">
                <a16:creationId xmlns:a16="http://schemas.microsoft.com/office/drawing/2014/main" id="{0BF91F0A-534E-4C16-ACE6-F91252A85C9D}"/>
              </a:ext>
            </a:extLst>
          </p:cNvPr>
          <p:cNvSpPr txBox="1">
            <a:spLocks/>
          </p:cNvSpPr>
          <p:nvPr/>
        </p:nvSpPr>
        <p:spPr>
          <a:xfrm>
            <a:off x="390528" y="1174541"/>
            <a:ext cx="11420472" cy="4905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Deadlock avoided if cycles eliminated in Channel Dependence Graph</a:t>
            </a:r>
          </a:p>
          <a:p>
            <a:endParaRPr lang="en-US" dirty="0"/>
          </a:p>
          <a:p>
            <a:endParaRPr lang="en-US" dirty="0"/>
          </a:p>
          <a:p>
            <a:r>
              <a:rPr lang="en-US" dirty="0"/>
              <a:t>It is possible for a CDG to have cycles and still be deadlock-free </a:t>
            </a:r>
            <a:r>
              <a:rPr lang="en-US" i="1" dirty="0"/>
              <a:t>[1] </a:t>
            </a:r>
          </a:p>
          <a:p>
            <a:pPr lvl="1"/>
            <a:r>
              <a:rPr lang="en-US" dirty="0"/>
              <a:t>As long as extended CDG is acyclic</a:t>
            </a:r>
          </a:p>
          <a:p>
            <a:pPr lvl="1"/>
            <a:r>
              <a:rPr lang="en-US" dirty="0"/>
              <a:t>Known as the </a:t>
            </a:r>
            <a:r>
              <a:rPr lang="en-US" i="1" dirty="0">
                <a:solidFill>
                  <a:schemeClr val="accent1"/>
                </a:solidFill>
              </a:rPr>
              <a:t>escape path </a:t>
            </a:r>
            <a:r>
              <a:rPr lang="en-US" dirty="0"/>
              <a:t>or </a:t>
            </a:r>
            <a:r>
              <a:rPr lang="en-US" i="1" dirty="0">
                <a:solidFill>
                  <a:schemeClr val="accent1"/>
                </a:solidFill>
              </a:rPr>
              <a:t>escape VC</a:t>
            </a:r>
          </a:p>
        </p:txBody>
      </p:sp>
      <p:sp>
        <p:nvSpPr>
          <p:cNvPr id="7" name="Footer Placeholder 3">
            <a:extLst>
              <a:ext uri="{FF2B5EF4-FFF2-40B4-BE49-F238E27FC236}">
                <a16:creationId xmlns:a16="http://schemas.microsoft.com/office/drawing/2014/main" id="{4FD2C23A-A874-41EA-AB43-6C5DB00A7B2A}"/>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8960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8C2AF2-E991-4543-BE0B-512A5D364C03}"/>
              </a:ext>
            </a:extLst>
          </p:cNvPr>
          <p:cNvSpPr>
            <a:spLocks noGrp="1"/>
          </p:cNvSpPr>
          <p:nvPr>
            <p:ph type="sldNum" sz="quarter" idx="12"/>
          </p:nvPr>
        </p:nvSpPr>
        <p:spPr/>
        <p:txBody>
          <a:bodyPr/>
          <a:lstStyle/>
          <a:p>
            <a:fld id="{AE678206-0642-9F48-9727-6B519CB285FA}" type="slidenum">
              <a:rPr lang="en-US" smtClean="0"/>
              <a:t>26</a:t>
            </a:fld>
            <a:endParaRPr lang="en-US"/>
          </a:p>
        </p:txBody>
      </p:sp>
      <p:sp>
        <p:nvSpPr>
          <p:cNvPr id="4" name="Title 3">
            <a:extLst>
              <a:ext uri="{FF2B5EF4-FFF2-40B4-BE49-F238E27FC236}">
                <a16:creationId xmlns:a16="http://schemas.microsoft.com/office/drawing/2014/main" id="{543633A1-A0A8-4324-B11D-7F78E3BCA5EF}"/>
              </a:ext>
            </a:extLst>
          </p:cNvPr>
          <p:cNvSpPr>
            <a:spLocks noGrp="1"/>
          </p:cNvSpPr>
          <p:nvPr>
            <p:ph type="title"/>
          </p:nvPr>
        </p:nvSpPr>
        <p:spPr/>
        <p:txBody>
          <a:bodyPr/>
          <a:lstStyle/>
          <a:p>
            <a:r>
              <a:rPr lang="en-US" dirty="0"/>
              <a:t>Example</a:t>
            </a:r>
          </a:p>
        </p:txBody>
      </p:sp>
      <p:grpSp>
        <p:nvGrpSpPr>
          <p:cNvPr id="5" name="Group 4">
            <a:extLst>
              <a:ext uri="{FF2B5EF4-FFF2-40B4-BE49-F238E27FC236}">
                <a16:creationId xmlns:a16="http://schemas.microsoft.com/office/drawing/2014/main" id="{CB6260A3-D033-494A-9C8C-7F459E4DB85B}"/>
              </a:ext>
            </a:extLst>
          </p:cNvPr>
          <p:cNvGrpSpPr/>
          <p:nvPr/>
        </p:nvGrpSpPr>
        <p:grpSpPr>
          <a:xfrm>
            <a:off x="1679990" y="4673472"/>
            <a:ext cx="1463040" cy="1463040"/>
            <a:chOff x="484906" y="1310767"/>
            <a:chExt cx="1639316" cy="1642508"/>
          </a:xfrm>
        </p:grpSpPr>
        <p:sp>
          <p:nvSpPr>
            <p:cNvPr id="6" name="Rectangle 5">
              <a:extLst>
                <a:ext uri="{FF2B5EF4-FFF2-40B4-BE49-F238E27FC236}">
                  <a16:creationId xmlns:a16="http://schemas.microsoft.com/office/drawing/2014/main" id="{C2F24010-F22A-440E-A57C-573A48877264}"/>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7" name="Group 6">
              <a:extLst>
                <a:ext uri="{FF2B5EF4-FFF2-40B4-BE49-F238E27FC236}">
                  <a16:creationId xmlns:a16="http://schemas.microsoft.com/office/drawing/2014/main" id="{5FEE9732-A685-44D3-8388-DE1818F349F2}"/>
                </a:ext>
              </a:extLst>
            </p:cNvPr>
            <p:cNvGrpSpPr/>
            <p:nvPr/>
          </p:nvGrpSpPr>
          <p:grpSpPr>
            <a:xfrm>
              <a:off x="1028848" y="2596896"/>
              <a:ext cx="532894" cy="274719"/>
              <a:chOff x="3841750" y="3521964"/>
              <a:chExt cx="532894" cy="274719"/>
            </a:xfrm>
          </p:grpSpPr>
          <p:sp>
            <p:nvSpPr>
              <p:cNvPr id="17" name="Rectangle 16">
                <a:extLst>
                  <a:ext uri="{FF2B5EF4-FFF2-40B4-BE49-F238E27FC236}">
                    <a16:creationId xmlns:a16="http://schemas.microsoft.com/office/drawing/2014/main" id="{0227D477-0165-49E5-A9A6-773F66506485}"/>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8" name="Rectangle 17">
                <a:extLst>
                  <a:ext uri="{FF2B5EF4-FFF2-40B4-BE49-F238E27FC236}">
                    <a16:creationId xmlns:a16="http://schemas.microsoft.com/office/drawing/2014/main" id="{62002FAA-AF27-4BC4-AFE0-1E02EC6D46C3}"/>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8" name="Group 7">
              <a:extLst>
                <a:ext uri="{FF2B5EF4-FFF2-40B4-BE49-F238E27FC236}">
                  <a16:creationId xmlns:a16="http://schemas.microsoft.com/office/drawing/2014/main" id="{1CE77AC0-AEBD-40C5-8038-F44E31EF366B}"/>
                </a:ext>
              </a:extLst>
            </p:cNvPr>
            <p:cNvGrpSpPr/>
            <p:nvPr/>
          </p:nvGrpSpPr>
          <p:grpSpPr>
            <a:xfrm rot="5400000">
              <a:off x="460088" y="1987297"/>
              <a:ext cx="532894" cy="274719"/>
              <a:chOff x="3841750" y="3521964"/>
              <a:chExt cx="532894" cy="274719"/>
            </a:xfrm>
          </p:grpSpPr>
          <p:sp>
            <p:nvSpPr>
              <p:cNvPr id="15" name="Rectangle 14">
                <a:extLst>
                  <a:ext uri="{FF2B5EF4-FFF2-40B4-BE49-F238E27FC236}">
                    <a16:creationId xmlns:a16="http://schemas.microsoft.com/office/drawing/2014/main" id="{ECFA0100-B101-430B-98EE-2A452B977423}"/>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6" name="Rectangle 15">
                <a:extLst>
                  <a:ext uri="{FF2B5EF4-FFF2-40B4-BE49-F238E27FC236}">
                    <a16:creationId xmlns:a16="http://schemas.microsoft.com/office/drawing/2014/main" id="{E5BB4FF7-C136-4360-B099-2EDB40AF5AB6}"/>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9" name="Group 8">
              <a:extLst>
                <a:ext uri="{FF2B5EF4-FFF2-40B4-BE49-F238E27FC236}">
                  <a16:creationId xmlns:a16="http://schemas.microsoft.com/office/drawing/2014/main" id="{A1D7B2AB-8FD3-49A9-9F35-EC39BDE2C925}"/>
                </a:ext>
              </a:extLst>
            </p:cNvPr>
            <p:cNvGrpSpPr/>
            <p:nvPr/>
          </p:nvGrpSpPr>
          <p:grpSpPr>
            <a:xfrm>
              <a:off x="1028849" y="1425321"/>
              <a:ext cx="532894" cy="274719"/>
              <a:chOff x="3841750" y="3521964"/>
              <a:chExt cx="532894" cy="274719"/>
            </a:xfrm>
          </p:grpSpPr>
          <p:sp>
            <p:nvSpPr>
              <p:cNvPr id="13" name="Rectangle 12">
                <a:extLst>
                  <a:ext uri="{FF2B5EF4-FFF2-40B4-BE49-F238E27FC236}">
                    <a16:creationId xmlns:a16="http://schemas.microsoft.com/office/drawing/2014/main" id="{753F11A8-D4FD-4A36-91F9-C33869BB4EF1}"/>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4" name="Rectangle 13">
                <a:extLst>
                  <a:ext uri="{FF2B5EF4-FFF2-40B4-BE49-F238E27FC236}">
                    <a16:creationId xmlns:a16="http://schemas.microsoft.com/office/drawing/2014/main" id="{FC440A9E-687A-4EE9-8E1C-DEDB2AC19106}"/>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0" name="Group 9">
              <a:extLst>
                <a:ext uri="{FF2B5EF4-FFF2-40B4-BE49-F238E27FC236}">
                  <a16:creationId xmlns:a16="http://schemas.microsoft.com/office/drawing/2014/main" id="{05A288CD-C843-4653-866B-B46625723073}"/>
                </a:ext>
              </a:extLst>
            </p:cNvPr>
            <p:cNvGrpSpPr/>
            <p:nvPr/>
          </p:nvGrpSpPr>
          <p:grpSpPr>
            <a:xfrm rot="5400000">
              <a:off x="1580863" y="1987297"/>
              <a:ext cx="532894" cy="274719"/>
              <a:chOff x="3841750" y="3521964"/>
              <a:chExt cx="532894" cy="274719"/>
            </a:xfrm>
          </p:grpSpPr>
          <p:sp>
            <p:nvSpPr>
              <p:cNvPr id="11" name="Rectangle 10">
                <a:extLst>
                  <a:ext uri="{FF2B5EF4-FFF2-40B4-BE49-F238E27FC236}">
                    <a16:creationId xmlns:a16="http://schemas.microsoft.com/office/drawing/2014/main" id="{A69069FE-2335-4FDF-ABD7-94A20E4456DB}"/>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2" name="Rectangle 11">
                <a:extLst>
                  <a:ext uri="{FF2B5EF4-FFF2-40B4-BE49-F238E27FC236}">
                    <a16:creationId xmlns:a16="http://schemas.microsoft.com/office/drawing/2014/main" id="{2ED18783-A8A9-4314-A184-6F95A9F60DDD}"/>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cxnSp>
        <p:nvCxnSpPr>
          <p:cNvPr id="19" name="Straight Connector 18">
            <a:extLst>
              <a:ext uri="{FF2B5EF4-FFF2-40B4-BE49-F238E27FC236}">
                <a16:creationId xmlns:a16="http://schemas.microsoft.com/office/drawing/2014/main" id="{A4D20C1C-B200-4FFA-B205-782D9644FFB2}"/>
              </a:ext>
            </a:extLst>
          </p:cNvPr>
          <p:cNvCxnSpPr/>
          <p:nvPr/>
        </p:nvCxnSpPr>
        <p:spPr>
          <a:xfrm flipH="1" flipV="1">
            <a:off x="2322445" y="5266321"/>
            <a:ext cx="459207" cy="12008"/>
          </a:xfrm>
          <a:prstGeom prst="line">
            <a:avLst/>
          </a:prstGeom>
          <a:ln w="57150" cmpd="sng">
            <a:solidFill>
              <a:srgbClr val="7F000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1665281-E208-4258-A3AF-E154B3E0AC91}"/>
              </a:ext>
            </a:extLst>
          </p:cNvPr>
          <p:cNvCxnSpPr/>
          <p:nvPr/>
        </p:nvCxnSpPr>
        <p:spPr>
          <a:xfrm flipH="1" flipV="1">
            <a:off x="2165442" y="5489818"/>
            <a:ext cx="600264" cy="1"/>
          </a:xfrm>
          <a:prstGeom prst="line">
            <a:avLst/>
          </a:prstGeom>
          <a:ln w="5715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BB0CF1F3-1F43-44B2-923B-CADC24C03EC4}"/>
              </a:ext>
            </a:extLst>
          </p:cNvPr>
          <p:cNvGrpSpPr/>
          <p:nvPr/>
        </p:nvGrpSpPr>
        <p:grpSpPr>
          <a:xfrm>
            <a:off x="1681808" y="2875917"/>
            <a:ext cx="1463040" cy="1463040"/>
            <a:chOff x="484906" y="1310767"/>
            <a:chExt cx="1639316" cy="1642508"/>
          </a:xfrm>
        </p:grpSpPr>
        <p:sp>
          <p:nvSpPr>
            <p:cNvPr id="22" name="Rectangle 21">
              <a:extLst>
                <a:ext uri="{FF2B5EF4-FFF2-40B4-BE49-F238E27FC236}">
                  <a16:creationId xmlns:a16="http://schemas.microsoft.com/office/drawing/2014/main" id="{D2D8563C-95C8-450D-A78C-160F5BD69E09}"/>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23" name="Group 22">
              <a:extLst>
                <a:ext uri="{FF2B5EF4-FFF2-40B4-BE49-F238E27FC236}">
                  <a16:creationId xmlns:a16="http://schemas.microsoft.com/office/drawing/2014/main" id="{FF48B226-3992-4BFC-93EA-207EAFEB3C4C}"/>
                </a:ext>
              </a:extLst>
            </p:cNvPr>
            <p:cNvGrpSpPr/>
            <p:nvPr/>
          </p:nvGrpSpPr>
          <p:grpSpPr>
            <a:xfrm>
              <a:off x="1028848" y="2596896"/>
              <a:ext cx="532894" cy="274719"/>
              <a:chOff x="3841750" y="3521964"/>
              <a:chExt cx="532894" cy="274719"/>
            </a:xfrm>
          </p:grpSpPr>
          <p:sp>
            <p:nvSpPr>
              <p:cNvPr id="33" name="Rectangle 32">
                <a:extLst>
                  <a:ext uri="{FF2B5EF4-FFF2-40B4-BE49-F238E27FC236}">
                    <a16:creationId xmlns:a16="http://schemas.microsoft.com/office/drawing/2014/main" id="{F361A359-29B8-4090-AD0F-B807011FF838}"/>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34" name="Rectangle 33">
                <a:extLst>
                  <a:ext uri="{FF2B5EF4-FFF2-40B4-BE49-F238E27FC236}">
                    <a16:creationId xmlns:a16="http://schemas.microsoft.com/office/drawing/2014/main" id="{E8C7E59E-C88F-4525-9914-758381744614}"/>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24" name="Group 23">
              <a:extLst>
                <a:ext uri="{FF2B5EF4-FFF2-40B4-BE49-F238E27FC236}">
                  <a16:creationId xmlns:a16="http://schemas.microsoft.com/office/drawing/2014/main" id="{EC5FA4B0-DFA5-40CF-90CB-8AAE7B73E261}"/>
                </a:ext>
              </a:extLst>
            </p:cNvPr>
            <p:cNvGrpSpPr/>
            <p:nvPr/>
          </p:nvGrpSpPr>
          <p:grpSpPr>
            <a:xfrm rot="5400000">
              <a:off x="460088" y="1987297"/>
              <a:ext cx="532894" cy="274719"/>
              <a:chOff x="3841750" y="3521964"/>
              <a:chExt cx="532894" cy="274719"/>
            </a:xfrm>
          </p:grpSpPr>
          <p:sp>
            <p:nvSpPr>
              <p:cNvPr id="31" name="Rectangle 30">
                <a:extLst>
                  <a:ext uri="{FF2B5EF4-FFF2-40B4-BE49-F238E27FC236}">
                    <a16:creationId xmlns:a16="http://schemas.microsoft.com/office/drawing/2014/main" id="{115B1778-DD18-4066-A910-81753BFBD886}"/>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32" name="Rectangle 31">
                <a:extLst>
                  <a:ext uri="{FF2B5EF4-FFF2-40B4-BE49-F238E27FC236}">
                    <a16:creationId xmlns:a16="http://schemas.microsoft.com/office/drawing/2014/main" id="{0FB7C011-8DE4-43AE-A24D-96081F2F15F4}"/>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25" name="Group 24">
              <a:extLst>
                <a:ext uri="{FF2B5EF4-FFF2-40B4-BE49-F238E27FC236}">
                  <a16:creationId xmlns:a16="http://schemas.microsoft.com/office/drawing/2014/main" id="{A331132A-73EB-4466-8983-D74EF8A6C7BF}"/>
                </a:ext>
              </a:extLst>
            </p:cNvPr>
            <p:cNvGrpSpPr/>
            <p:nvPr/>
          </p:nvGrpSpPr>
          <p:grpSpPr>
            <a:xfrm>
              <a:off x="1028849" y="1425321"/>
              <a:ext cx="532894" cy="274719"/>
              <a:chOff x="3841750" y="3521964"/>
              <a:chExt cx="532894" cy="274719"/>
            </a:xfrm>
          </p:grpSpPr>
          <p:sp>
            <p:nvSpPr>
              <p:cNvPr id="29" name="Rectangle 28">
                <a:extLst>
                  <a:ext uri="{FF2B5EF4-FFF2-40B4-BE49-F238E27FC236}">
                    <a16:creationId xmlns:a16="http://schemas.microsoft.com/office/drawing/2014/main" id="{B3A7D8BC-5B51-4A2A-A0A9-C14F3B2BBBBB}"/>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30" name="Rectangle 29">
                <a:extLst>
                  <a:ext uri="{FF2B5EF4-FFF2-40B4-BE49-F238E27FC236}">
                    <a16:creationId xmlns:a16="http://schemas.microsoft.com/office/drawing/2014/main" id="{18E52A91-DF14-4C1F-97D5-D735049F6C24}"/>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26" name="Group 25">
              <a:extLst>
                <a:ext uri="{FF2B5EF4-FFF2-40B4-BE49-F238E27FC236}">
                  <a16:creationId xmlns:a16="http://schemas.microsoft.com/office/drawing/2014/main" id="{555B15C4-91BC-4190-97E6-BC3CF6512407}"/>
                </a:ext>
              </a:extLst>
            </p:cNvPr>
            <p:cNvGrpSpPr/>
            <p:nvPr/>
          </p:nvGrpSpPr>
          <p:grpSpPr>
            <a:xfrm rot="5400000">
              <a:off x="1580863" y="1987297"/>
              <a:ext cx="532894" cy="274719"/>
              <a:chOff x="3841750" y="3521964"/>
              <a:chExt cx="532894" cy="274719"/>
            </a:xfrm>
          </p:grpSpPr>
          <p:sp>
            <p:nvSpPr>
              <p:cNvPr id="27" name="Rectangle 26">
                <a:extLst>
                  <a:ext uri="{FF2B5EF4-FFF2-40B4-BE49-F238E27FC236}">
                    <a16:creationId xmlns:a16="http://schemas.microsoft.com/office/drawing/2014/main" id="{A43D3B5D-D664-4AEC-96FA-388C453A5E22}"/>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28" name="Rectangle 27">
                <a:extLst>
                  <a:ext uri="{FF2B5EF4-FFF2-40B4-BE49-F238E27FC236}">
                    <a16:creationId xmlns:a16="http://schemas.microsoft.com/office/drawing/2014/main" id="{598649F6-10DB-4974-BE24-66BFF51BB9EB}"/>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35" name="Group 34">
            <a:extLst>
              <a:ext uri="{FF2B5EF4-FFF2-40B4-BE49-F238E27FC236}">
                <a16:creationId xmlns:a16="http://schemas.microsoft.com/office/drawing/2014/main" id="{2740B355-BBB6-4BF4-9783-C33F66C649EE}"/>
              </a:ext>
            </a:extLst>
          </p:cNvPr>
          <p:cNvGrpSpPr/>
          <p:nvPr/>
        </p:nvGrpSpPr>
        <p:grpSpPr>
          <a:xfrm>
            <a:off x="1688332" y="1123317"/>
            <a:ext cx="1463040" cy="1463040"/>
            <a:chOff x="484906" y="1310767"/>
            <a:chExt cx="1639316" cy="1642508"/>
          </a:xfrm>
        </p:grpSpPr>
        <p:sp>
          <p:nvSpPr>
            <p:cNvPr id="36" name="Rectangle 35">
              <a:extLst>
                <a:ext uri="{FF2B5EF4-FFF2-40B4-BE49-F238E27FC236}">
                  <a16:creationId xmlns:a16="http://schemas.microsoft.com/office/drawing/2014/main" id="{516D9C81-DD54-4546-87A2-DE0C26DE7165}"/>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37" name="Group 36">
              <a:extLst>
                <a:ext uri="{FF2B5EF4-FFF2-40B4-BE49-F238E27FC236}">
                  <a16:creationId xmlns:a16="http://schemas.microsoft.com/office/drawing/2014/main" id="{F6705B1C-FDBA-4054-A930-1F5814A3778E}"/>
                </a:ext>
              </a:extLst>
            </p:cNvPr>
            <p:cNvGrpSpPr/>
            <p:nvPr/>
          </p:nvGrpSpPr>
          <p:grpSpPr>
            <a:xfrm>
              <a:off x="1028848" y="2596896"/>
              <a:ext cx="532894" cy="274719"/>
              <a:chOff x="3841750" y="3521964"/>
              <a:chExt cx="532894" cy="274719"/>
            </a:xfrm>
          </p:grpSpPr>
          <p:sp>
            <p:nvSpPr>
              <p:cNvPr id="47" name="Rectangle 46">
                <a:extLst>
                  <a:ext uri="{FF2B5EF4-FFF2-40B4-BE49-F238E27FC236}">
                    <a16:creationId xmlns:a16="http://schemas.microsoft.com/office/drawing/2014/main" id="{7EA83C92-AE92-4341-BDB9-91EB187358BC}"/>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48" name="Rectangle 47">
                <a:extLst>
                  <a:ext uri="{FF2B5EF4-FFF2-40B4-BE49-F238E27FC236}">
                    <a16:creationId xmlns:a16="http://schemas.microsoft.com/office/drawing/2014/main" id="{3447A64C-156E-4D90-B477-9D1B88A5108A}"/>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38" name="Group 37">
              <a:extLst>
                <a:ext uri="{FF2B5EF4-FFF2-40B4-BE49-F238E27FC236}">
                  <a16:creationId xmlns:a16="http://schemas.microsoft.com/office/drawing/2014/main" id="{01B3BBD8-23F1-487A-83C4-93043D1B91A1}"/>
                </a:ext>
              </a:extLst>
            </p:cNvPr>
            <p:cNvGrpSpPr/>
            <p:nvPr/>
          </p:nvGrpSpPr>
          <p:grpSpPr>
            <a:xfrm rot="5400000">
              <a:off x="460088" y="1987297"/>
              <a:ext cx="532894" cy="274719"/>
              <a:chOff x="3841750" y="3521964"/>
              <a:chExt cx="532894" cy="274719"/>
            </a:xfrm>
          </p:grpSpPr>
          <p:sp>
            <p:nvSpPr>
              <p:cNvPr id="45" name="Rectangle 44">
                <a:extLst>
                  <a:ext uri="{FF2B5EF4-FFF2-40B4-BE49-F238E27FC236}">
                    <a16:creationId xmlns:a16="http://schemas.microsoft.com/office/drawing/2014/main" id="{C498FDF7-4C30-4534-A3C3-A2EC125D85FE}"/>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46" name="Rectangle 45">
                <a:extLst>
                  <a:ext uri="{FF2B5EF4-FFF2-40B4-BE49-F238E27FC236}">
                    <a16:creationId xmlns:a16="http://schemas.microsoft.com/office/drawing/2014/main" id="{B0B43B17-9232-444A-A4B2-5FB83D45776F}"/>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39" name="Group 38">
              <a:extLst>
                <a:ext uri="{FF2B5EF4-FFF2-40B4-BE49-F238E27FC236}">
                  <a16:creationId xmlns:a16="http://schemas.microsoft.com/office/drawing/2014/main" id="{3078DBBD-3DB6-470E-8578-42521D0E7161}"/>
                </a:ext>
              </a:extLst>
            </p:cNvPr>
            <p:cNvGrpSpPr/>
            <p:nvPr/>
          </p:nvGrpSpPr>
          <p:grpSpPr>
            <a:xfrm>
              <a:off x="1028849" y="1425321"/>
              <a:ext cx="532894" cy="274719"/>
              <a:chOff x="3841750" y="3521964"/>
              <a:chExt cx="532894" cy="274719"/>
            </a:xfrm>
          </p:grpSpPr>
          <p:sp>
            <p:nvSpPr>
              <p:cNvPr id="43" name="Rectangle 42">
                <a:extLst>
                  <a:ext uri="{FF2B5EF4-FFF2-40B4-BE49-F238E27FC236}">
                    <a16:creationId xmlns:a16="http://schemas.microsoft.com/office/drawing/2014/main" id="{D15EEBBD-082B-40B8-8412-55737A280B49}"/>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44" name="Rectangle 43">
                <a:extLst>
                  <a:ext uri="{FF2B5EF4-FFF2-40B4-BE49-F238E27FC236}">
                    <a16:creationId xmlns:a16="http://schemas.microsoft.com/office/drawing/2014/main" id="{31867296-047C-46EB-8B89-B66B0C92E1B7}"/>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40" name="Group 39">
              <a:extLst>
                <a:ext uri="{FF2B5EF4-FFF2-40B4-BE49-F238E27FC236}">
                  <a16:creationId xmlns:a16="http://schemas.microsoft.com/office/drawing/2014/main" id="{DB88FE8D-E638-4359-A04D-6BEE3B5B5F98}"/>
                </a:ext>
              </a:extLst>
            </p:cNvPr>
            <p:cNvGrpSpPr/>
            <p:nvPr/>
          </p:nvGrpSpPr>
          <p:grpSpPr>
            <a:xfrm rot="5400000">
              <a:off x="1580863" y="1987297"/>
              <a:ext cx="532894" cy="274719"/>
              <a:chOff x="3841750" y="3521964"/>
              <a:chExt cx="532894" cy="274719"/>
            </a:xfrm>
          </p:grpSpPr>
          <p:sp>
            <p:nvSpPr>
              <p:cNvPr id="41" name="Rectangle 40">
                <a:extLst>
                  <a:ext uri="{FF2B5EF4-FFF2-40B4-BE49-F238E27FC236}">
                    <a16:creationId xmlns:a16="http://schemas.microsoft.com/office/drawing/2014/main" id="{F6EC80C1-B73D-4C24-A7EF-6750B1A5975D}"/>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42" name="Rectangle 41">
                <a:extLst>
                  <a:ext uri="{FF2B5EF4-FFF2-40B4-BE49-F238E27FC236}">
                    <a16:creationId xmlns:a16="http://schemas.microsoft.com/office/drawing/2014/main" id="{7E9108C2-CB60-412C-B47B-96121C9E387C}"/>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49" name="Group 48">
            <a:extLst>
              <a:ext uri="{FF2B5EF4-FFF2-40B4-BE49-F238E27FC236}">
                <a16:creationId xmlns:a16="http://schemas.microsoft.com/office/drawing/2014/main" id="{FE52A2A2-4D15-4FA1-B36D-82B40F2B7AA1}"/>
              </a:ext>
            </a:extLst>
          </p:cNvPr>
          <p:cNvGrpSpPr/>
          <p:nvPr/>
        </p:nvGrpSpPr>
        <p:grpSpPr>
          <a:xfrm>
            <a:off x="3499265" y="4666912"/>
            <a:ext cx="1463040" cy="1463040"/>
            <a:chOff x="484906" y="1310767"/>
            <a:chExt cx="1639316" cy="1642508"/>
          </a:xfrm>
        </p:grpSpPr>
        <p:sp>
          <p:nvSpPr>
            <p:cNvPr id="50" name="Rectangle 49">
              <a:extLst>
                <a:ext uri="{FF2B5EF4-FFF2-40B4-BE49-F238E27FC236}">
                  <a16:creationId xmlns:a16="http://schemas.microsoft.com/office/drawing/2014/main" id="{9CC41F4A-8880-48FB-B0A1-184EF90C7707}"/>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51" name="Group 50">
              <a:extLst>
                <a:ext uri="{FF2B5EF4-FFF2-40B4-BE49-F238E27FC236}">
                  <a16:creationId xmlns:a16="http://schemas.microsoft.com/office/drawing/2014/main" id="{42DA4B67-F3C3-4CF1-A6D4-7AEEB8500297}"/>
                </a:ext>
              </a:extLst>
            </p:cNvPr>
            <p:cNvGrpSpPr/>
            <p:nvPr/>
          </p:nvGrpSpPr>
          <p:grpSpPr>
            <a:xfrm>
              <a:off x="1028848" y="2596896"/>
              <a:ext cx="532894" cy="274719"/>
              <a:chOff x="3841750" y="3521964"/>
              <a:chExt cx="532894" cy="274719"/>
            </a:xfrm>
          </p:grpSpPr>
          <p:sp>
            <p:nvSpPr>
              <p:cNvPr id="61" name="Rectangle 60">
                <a:extLst>
                  <a:ext uri="{FF2B5EF4-FFF2-40B4-BE49-F238E27FC236}">
                    <a16:creationId xmlns:a16="http://schemas.microsoft.com/office/drawing/2014/main" id="{D3A1F394-11C2-4224-AD65-1DED3BBC6B20}"/>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62" name="Rectangle 61">
                <a:extLst>
                  <a:ext uri="{FF2B5EF4-FFF2-40B4-BE49-F238E27FC236}">
                    <a16:creationId xmlns:a16="http://schemas.microsoft.com/office/drawing/2014/main" id="{7905F4D5-A9CA-42F5-875D-60E8CAB4E663}"/>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52" name="Group 51">
              <a:extLst>
                <a:ext uri="{FF2B5EF4-FFF2-40B4-BE49-F238E27FC236}">
                  <a16:creationId xmlns:a16="http://schemas.microsoft.com/office/drawing/2014/main" id="{59F1A7C1-A170-49E1-8F19-440D6E40E8F0}"/>
                </a:ext>
              </a:extLst>
            </p:cNvPr>
            <p:cNvGrpSpPr/>
            <p:nvPr/>
          </p:nvGrpSpPr>
          <p:grpSpPr>
            <a:xfrm rot="5400000">
              <a:off x="460088" y="1987297"/>
              <a:ext cx="532894" cy="274719"/>
              <a:chOff x="3841750" y="3521964"/>
              <a:chExt cx="532894" cy="274719"/>
            </a:xfrm>
          </p:grpSpPr>
          <p:sp>
            <p:nvSpPr>
              <p:cNvPr id="59" name="Rectangle 58">
                <a:extLst>
                  <a:ext uri="{FF2B5EF4-FFF2-40B4-BE49-F238E27FC236}">
                    <a16:creationId xmlns:a16="http://schemas.microsoft.com/office/drawing/2014/main" id="{9A72571A-B32D-496C-8A72-F05DF395CD5F}"/>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60" name="Rectangle 59">
                <a:extLst>
                  <a:ext uri="{FF2B5EF4-FFF2-40B4-BE49-F238E27FC236}">
                    <a16:creationId xmlns:a16="http://schemas.microsoft.com/office/drawing/2014/main" id="{582622B3-994D-4403-9A49-4B185A820806}"/>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53" name="Group 52">
              <a:extLst>
                <a:ext uri="{FF2B5EF4-FFF2-40B4-BE49-F238E27FC236}">
                  <a16:creationId xmlns:a16="http://schemas.microsoft.com/office/drawing/2014/main" id="{D6F7F216-5AC2-4E4F-B8B9-81198B133C09}"/>
                </a:ext>
              </a:extLst>
            </p:cNvPr>
            <p:cNvGrpSpPr/>
            <p:nvPr/>
          </p:nvGrpSpPr>
          <p:grpSpPr>
            <a:xfrm>
              <a:off x="1028849" y="1425321"/>
              <a:ext cx="532894" cy="274719"/>
              <a:chOff x="3841750" y="3521964"/>
              <a:chExt cx="532894" cy="274719"/>
            </a:xfrm>
          </p:grpSpPr>
          <p:sp>
            <p:nvSpPr>
              <p:cNvPr id="57" name="Rectangle 56">
                <a:extLst>
                  <a:ext uri="{FF2B5EF4-FFF2-40B4-BE49-F238E27FC236}">
                    <a16:creationId xmlns:a16="http://schemas.microsoft.com/office/drawing/2014/main" id="{5E4AAEEC-C2BB-4C81-8A74-1CF8F84FC8F9}"/>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58" name="Rectangle 57">
                <a:extLst>
                  <a:ext uri="{FF2B5EF4-FFF2-40B4-BE49-F238E27FC236}">
                    <a16:creationId xmlns:a16="http://schemas.microsoft.com/office/drawing/2014/main" id="{C7E2D750-BEE4-48F9-B480-3D1916080EA3}"/>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54" name="Group 53">
              <a:extLst>
                <a:ext uri="{FF2B5EF4-FFF2-40B4-BE49-F238E27FC236}">
                  <a16:creationId xmlns:a16="http://schemas.microsoft.com/office/drawing/2014/main" id="{F2CB9513-BB62-4A70-9082-37D4066EF800}"/>
                </a:ext>
              </a:extLst>
            </p:cNvPr>
            <p:cNvGrpSpPr/>
            <p:nvPr/>
          </p:nvGrpSpPr>
          <p:grpSpPr>
            <a:xfrm rot="5400000">
              <a:off x="1580863" y="1987297"/>
              <a:ext cx="532894" cy="274719"/>
              <a:chOff x="3841750" y="3521964"/>
              <a:chExt cx="532894" cy="274719"/>
            </a:xfrm>
          </p:grpSpPr>
          <p:sp>
            <p:nvSpPr>
              <p:cNvPr id="55" name="Rectangle 54">
                <a:extLst>
                  <a:ext uri="{FF2B5EF4-FFF2-40B4-BE49-F238E27FC236}">
                    <a16:creationId xmlns:a16="http://schemas.microsoft.com/office/drawing/2014/main" id="{1CE77C6E-11EF-42A8-867B-62BC8AF20D14}"/>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56" name="Rectangle 55">
                <a:extLst>
                  <a:ext uri="{FF2B5EF4-FFF2-40B4-BE49-F238E27FC236}">
                    <a16:creationId xmlns:a16="http://schemas.microsoft.com/office/drawing/2014/main" id="{476D8990-7682-4D4C-AFC4-58B6A0DBF6FB}"/>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63" name="Group 62">
            <a:extLst>
              <a:ext uri="{FF2B5EF4-FFF2-40B4-BE49-F238E27FC236}">
                <a16:creationId xmlns:a16="http://schemas.microsoft.com/office/drawing/2014/main" id="{BFF8AC6E-6BBE-49D8-95E7-7DC8B3F7CA59}"/>
              </a:ext>
            </a:extLst>
          </p:cNvPr>
          <p:cNvGrpSpPr/>
          <p:nvPr/>
        </p:nvGrpSpPr>
        <p:grpSpPr>
          <a:xfrm>
            <a:off x="3501083" y="2869357"/>
            <a:ext cx="1463040" cy="1463040"/>
            <a:chOff x="484906" y="1310767"/>
            <a:chExt cx="1639316" cy="1642508"/>
          </a:xfrm>
        </p:grpSpPr>
        <p:sp>
          <p:nvSpPr>
            <p:cNvPr id="64" name="Rectangle 63">
              <a:extLst>
                <a:ext uri="{FF2B5EF4-FFF2-40B4-BE49-F238E27FC236}">
                  <a16:creationId xmlns:a16="http://schemas.microsoft.com/office/drawing/2014/main" id="{62F509E0-848A-4CAA-A8FA-8EEA706B87B9}"/>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65" name="Group 64">
              <a:extLst>
                <a:ext uri="{FF2B5EF4-FFF2-40B4-BE49-F238E27FC236}">
                  <a16:creationId xmlns:a16="http://schemas.microsoft.com/office/drawing/2014/main" id="{A1E59227-A4A4-4FA0-A0B8-F741701961FA}"/>
                </a:ext>
              </a:extLst>
            </p:cNvPr>
            <p:cNvGrpSpPr/>
            <p:nvPr/>
          </p:nvGrpSpPr>
          <p:grpSpPr>
            <a:xfrm>
              <a:off x="1028848" y="2596896"/>
              <a:ext cx="532894" cy="274719"/>
              <a:chOff x="3841750" y="3521964"/>
              <a:chExt cx="532894" cy="274719"/>
            </a:xfrm>
          </p:grpSpPr>
          <p:sp>
            <p:nvSpPr>
              <p:cNvPr id="75" name="Rectangle 74">
                <a:extLst>
                  <a:ext uri="{FF2B5EF4-FFF2-40B4-BE49-F238E27FC236}">
                    <a16:creationId xmlns:a16="http://schemas.microsoft.com/office/drawing/2014/main" id="{09D867BE-E86E-454D-8E86-97569874886C}"/>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76" name="Rectangle 75">
                <a:extLst>
                  <a:ext uri="{FF2B5EF4-FFF2-40B4-BE49-F238E27FC236}">
                    <a16:creationId xmlns:a16="http://schemas.microsoft.com/office/drawing/2014/main" id="{3B62AB4D-6198-490A-8CE9-0DC6B26B2488}"/>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66" name="Group 65">
              <a:extLst>
                <a:ext uri="{FF2B5EF4-FFF2-40B4-BE49-F238E27FC236}">
                  <a16:creationId xmlns:a16="http://schemas.microsoft.com/office/drawing/2014/main" id="{4ADAFDC8-389B-4F00-AD0E-E01997DEAEF1}"/>
                </a:ext>
              </a:extLst>
            </p:cNvPr>
            <p:cNvGrpSpPr/>
            <p:nvPr/>
          </p:nvGrpSpPr>
          <p:grpSpPr>
            <a:xfrm rot="5400000">
              <a:off x="460088" y="1987297"/>
              <a:ext cx="532894" cy="274719"/>
              <a:chOff x="3841750" y="3521964"/>
              <a:chExt cx="532894" cy="274719"/>
            </a:xfrm>
          </p:grpSpPr>
          <p:sp>
            <p:nvSpPr>
              <p:cNvPr id="73" name="Rectangle 72">
                <a:extLst>
                  <a:ext uri="{FF2B5EF4-FFF2-40B4-BE49-F238E27FC236}">
                    <a16:creationId xmlns:a16="http://schemas.microsoft.com/office/drawing/2014/main" id="{0681FDED-4E73-4A70-92BA-8157A94538F1}"/>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74" name="Rectangle 73">
                <a:extLst>
                  <a:ext uri="{FF2B5EF4-FFF2-40B4-BE49-F238E27FC236}">
                    <a16:creationId xmlns:a16="http://schemas.microsoft.com/office/drawing/2014/main" id="{FBC04C2E-7A91-4924-8B20-E9194ED73FFB}"/>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67" name="Group 66">
              <a:extLst>
                <a:ext uri="{FF2B5EF4-FFF2-40B4-BE49-F238E27FC236}">
                  <a16:creationId xmlns:a16="http://schemas.microsoft.com/office/drawing/2014/main" id="{1ADE48FC-5E7A-4C49-8AC9-2071EA3C48F0}"/>
                </a:ext>
              </a:extLst>
            </p:cNvPr>
            <p:cNvGrpSpPr/>
            <p:nvPr/>
          </p:nvGrpSpPr>
          <p:grpSpPr>
            <a:xfrm>
              <a:off x="1028849" y="1425321"/>
              <a:ext cx="532894" cy="274719"/>
              <a:chOff x="3841750" y="3521964"/>
              <a:chExt cx="532894" cy="274719"/>
            </a:xfrm>
          </p:grpSpPr>
          <p:sp>
            <p:nvSpPr>
              <p:cNvPr id="71" name="Rectangle 70">
                <a:extLst>
                  <a:ext uri="{FF2B5EF4-FFF2-40B4-BE49-F238E27FC236}">
                    <a16:creationId xmlns:a16="http://schemas.microsoft.com/office/drawing/2014/main" id="{507EF3E2-2346-4199-A503-C8D90ADF05CE}"/>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72" name="Rectangle 71">
                <a:extLst>
                  <a:ext uri="{FF2B5EF4-FFF2-40B4-BE49-F238E27FC236}">
                    <a16:creationId xmlns:a16="http://schemas.microsoft.com/office/drawing/2014/main" id="{7D58C25A-914A-4D28-A463-0510C5C861BC}"/>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68" name="Group 67">
              <a:extLst>
                <a:ext uri="{FF2B5EF4-FFF2-40B4-BE49-F238E27FC236}">
                  <a16:creationId xmlns:a16="http://schemas.microsoft.com/office/drawing/2014/main" id="{E886FD6F-1E92-440B-A102-0D9E0800C8ED}"/>
                </a:ext>
              </a:extLst>
            </p:cNvPr>
            <p:cNvGrpSpPr/>
            <p:nvPr/>
          </p:nvGrpSpPr>
          <p:grpSpPr>
            <a:xfrm rot="5400000">
              <a:off x="1580863" y="1987297"/>
              <a:ext cx="532894" cy="274719"/>
              <a:chOff x="3841750" y="3521964"/>
              <a:chExt cx="532894" cy="274719"/>
            </a:xfrm>
          </p:grpSpPr>
          <p:sp>
            <p:nvSpPr>
              <p:cNvPr id="69" name="Rectangle 68">
                <a:extLst>
                  <a:ext uri="{FF2B5EF4-FFF2-40B4-BE49-F238E27FC236}">
                    <a16:creationId xmlns:a16="http://schemas.microsoft.com/office/drawing/2014/main" id="{C8FB2955-BBFF-40BF-BA31-A21E179964DF}"/>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70" name="Rectangle 69">
                <a:extLst>
                  <a:ext uri="{FF2B5EF4-FFF2-40B4-BE49-F238E27FC236}">
                    <a16:creationId xmlns:a16="http://schemas.microsoft.com/office/drawing/2014/main" id="{B82CB567-D0BE-4E21-A4E9-E08EA3A0330C}"/>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77" name="Group 76">
            <a:extLst>
              <a:ext uri="{FF2B5EF4-FFF2-40B4-BE49-F238E27FC236}">
                <a16:creationId xmlns:a16="http://schemas.microsoft.com/office/drawing/2014/main" id="{90174C88-775D-410E-BA69-83456A132295}"/>
              </a:ext>
            </a:extLst>
          </p:cNvPr>
          <p:cNvGrpSpPr/>
          <p:nvPr/>
        </p:nvGrpSpPr>
        <p:grpSpPr>
          <a:xfrm>
            <a:off x="3507607" y="1116757"/>
            <a:ext cx="1463040" cy="1463040"/>
            <a:chOff x="484906" y="1310767"/>
            <a:chExt cx="1639316" cy="1642508"/>
          </a:xfrm>
        </p:grpSpPr>
        <p:sp>
          <p:nvSpPr>
            <p:cNvPr id="78" name="Rectangle 77">
              <a:extLst>
                <a:ext uri="{FF2B5EF4-FFF2-40B4-BE49-F238E27FC236}">
                  <a16:creationId xmlns:a16="http://schemas.microsoft.com/office/drawing/2014/main" id="{B706D780-FB94-4F85-86FE-BE88443449B0}"/>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79" name="Group 78">
              <a:extLst>
                <a:ext uri="{FF2B5EF4-FFF2-40B4-BE49-F238E27FC236}">
                  <a16:creationId xmlns:a16="http://schemas.microsoft.com/office/drawing/2014/main" id="{3B63DE3A-A094-46C8-993B-5D28EC20BE18}"/>
                </a:ext>
              </a:extLst>
            </p:cNvPr>
            <p:cNvGrpSpPr/>
            <p:nvPr/>
          </p:nvGrpSpPr>
          <p:grpSpPr>
            <a:xfrm>
              <a:off x="1028848" y="2596896"/>
              <a:ext cx="532894" cy="274719"/>
              <a:chOff x="3841750" y="3521964"/>
              <a:chExt cx="532894" cy="274719"/>
            </a:xfrm>
          </p:grpSpPr>
          <p:sp>
            <p:nvSpPr>
              <p:cNvPr id="89" name="Rectangle 88">
                <a:extLst>
                  <a:ext uri="{FF2B5EF4-FFF2-40B4-BE49-F238E27FC236}">
                    <a16:creationId xmlns:a16="http://schemas.microsoft.com/office/drawing/2014/main" id="{6756EA4F-D9E6-43CE-A433-08CADC42AB64}"/>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90" name="Rectangle 89">
                <a:extLst>
                  <a:ext uri="{FF2B5EF4-FFF2-40B4-BE49-F238E27FC236}">
                    <a16:creationId xmlns:a16="http://schemas.microsoft.com/office/drawing/2014/main" id="{7E9D3A1F-C09F-412E-A310-191E46EF7978}"/>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80" name="Group 79">
              <a:extLst>
                <a:ext uri="{FF2B5EF4-FFF2-40B4-BE49-F238E27FC236}">
                  <a16:creationId xmlns:a16="http://schemas.microsoft.com/office/drawing/2014/main" id="{E338445B-A1C3-4259-A068-ED78735FE22B}"/>
                </a:ext>
              </a:extLst>
            </p:cNvPr>
            <p:cNvGrpSpPr/>
            <p:nvPr/>
          </p:nvGrpSpPr>
          <p:grpSpPr>
            <a:xfrm rot="5400000">
              <a:off x="460088" y="1987297"/>
              <a:ext cx="532894" cy="274719"/>
              <a:chOff x="3841750" y="3521964"/>
              <a:chExt cx="532894" cy="274719"/>
            </a:xfrm>
          </p:grpSpPr>
          <p:sp>
            <p:nvSpPr>
              <p:cNvPr id="87" name="Rectangle 86">
                <a:extLst>
                  <a:ext uri="{FF2B5EF4-FFF2-40B4-BE49-F238E27FC236}">
                    <a16:creationId xmlns:a16="http://schemas.microsoft.com/office/drawing/2014/main" id="{5B879185-E8F6-4928-BAA0-3AFEDEC211FF}"/>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88" name="Rectangle 87">
                <a:extLst>
                  <a:ext uri="{FF2B5EF4-FFF2-40B4-BE49-F238E27FC236}">
                    <a16:creationId xmlns:a16="http://schemas.microsoft.com/office/drawing/2014/main" id="{707E286A-C61D-422F-A674-C908B1D92D13}"/>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81" name="Group 80">
              <a:extLst>
                <a:ext uri="{FF2B5EF4-FFF2-40B4-BE49-F238E27FC236}">
                  <a16:creationId xmlns:a16="http://schemas.microsoft.com/office/drawing/2014/main" id="{3265E2AA-4C7B-4AEA-BB6B-073D04F6FED3}"/>
                </a:ext>
              </a:extLst>
            </p:cNvPr>
            <p:cNvGrpSpPr/>
            <p:nvPr/>
          </p:nvGrpSpPr>
          <p:grpSpPr>
            <a:xfrm>
              <a:off x="1028849" y="1425321"/>
              <a:ext cx="532894" cy="274719"/>
              <a:chOff x="3841750" y="3521964"/>
              <a:chExt cx="532894" cy="274719"/>
            </a:xfrm>
          </p:grpSpPr>
          <p:sp>
            <p:nvSpPr>
              <p:cNvPr id="85" name="Rectangle 84">
                <a:extLst>
                  <a:ext uri="{FF2B5EF4-FFF2-40B4-BE49-F238E27FC236}">
                    <a16:creationId xmlns:a16="http://schemas.microsoft.com/office/drawing/2014/main" id="{87F40CEF-D539-42B0-8086-97B6879BECB9}"/>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86" name="Rectangle 85">
                <a:extLst>
                  <a:ext uri="{FF2B5EF4-FFF2-40B4-BE49-F238E27FC236}">
                    <a16:creationId xmlns:a16="http://schemas.microsoft.com/office/drawing/2014/main" id="{4040E034-31A5-4846-AE92-A41A2DD5FC75}"/>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82" name="Group 81">
              <a:extLst>
                <a:ext uri="{FF2B5EF4-FFF2-40B4-BE49-F238E27FC236}">
                  <a16:creationId xmlns:a16="http://schemas.microsoft.com/office/drawing/2014/main" id="{DE298017-1745-4150-8E7A-114AF23C553E}"/>
                </a:ext>
              </a:extLst>
            </p:cNvPr>
            <p:cNvGrpSpPr/>
            <p:nvPr/>
          </p:nvGrpSpPr>
          <p:grpSpPr>
            <a:xfrm rot="5400000">
              <a:off x="1580863" y="1987297"/>
              <a:ext cx="532894" cy="274719"/>
              <a:chOff x="3841750" y="3521964"/>
              <a:chExt cx="532894" cy="274719"/>
            </a:xfrm>
          </p:grpSpPr>
          <p:sp>
            <p:nvSpPr>
              <p:cNvPr id="83" name="Rectangle 82">
                <a:extLst>
                  <a:ext uri="{FF2B5EF4-FFF2-40B4-BE49-F238E27FC236}">
                    <a16:creationId xmlns:a16="http://schemas.microsoft.com/office/drawing/2014/main" id="{D1F57967-758B-4CD4-84A2-1C25423C957E}"/>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84" name="Rectangle 83">
                <a:extLst>
                  <a:ext uri="{FF2B5EF4-FFF2-40B4-BE49-F238E27FC236}">
                    <a16:creationId xmlns:a16="http://schemas.microsoft.com/office/drawing/2014/main" id="{7E0BF19C-968F-403C-86F4-95F21A42E8F1}"/>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91" name="Group 90">
            <a:extLst>
              <a:ext uri="{FF2B5EF4-FFF2-40B4-BE49-F238E27FC236}">
                <a16:creationId xmlns:a16="http://schemas.microsoft.com/office/drawing/2014/main" id="{456925FF-267A-41A7-BA55-683B8E24790D}"/>
              </a:ext>
            </a:extLst>
          </p:cNvPr>
          <p:cNvGrpSpPr/>
          <p:nvPr/>
        </p:nvGrpSpPr>
        <p:grpSpPr>
          <a:xfrm>
            <a:off x="5315779" y="4653790"/>
            <a:ext cx="1463040" cy="1463040"/>
            <a:chOff x="484906" y="1310767"/>
            <a:chExt cx="1639316" cy="1642508"/>
          </a:xfrm>
        </p:grpSpPr>
        <p:sp>
          <p:nvSpPr>
            <p:cNvPr id="92" name="Rectangle 91">
              <a:extLst>
                <a:ext uri="{FF2B5EF4-FFF2-40B4-BE49-F238E27FC236}">
                  <a16:creationId xmlns:a16="http://schemas.microsoft.com/office/drawing/2014/main" id="{48C113D0-0D54-47C1-95B4-01F08A713783}"/>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93" name="Group 92">
              <a:extLst>
                <a:ext uri="{FF2B5EF4-FFF2-40B4-BE49-F238E27FC236}">
                  <a16:creationId xmlns:a16="http://schemas.microsoft.com/office/drawing/2014/main" id="{D9B9BE3A-13BE-4F1A-8F51-489041B23C3B}"/>
                </a:ext>
              </a:extLst>
            </p:cNvPr>
            <p:cNvGrpSpPr/>
            <p:nvPr/>
          </p:nvGrpSpPr>
          <p:grpSpPr>
            <a:xfrm>
              <a:off x="1028848" y="2596896"/>
              <a:ext cx="532894" cy="274719"/>
              <a:chOff x="3841750" y="3521964"/>
              <a:chExt cx="532894" cy="274719"/>
            </a:xfrm>
          </p:grpSpPr>
          <p:sp>
            <p:nvSpPr>
              <p:cNvPr id="103" name="Rectangle 102">
                <a:extLst>
                  <a:ext uri="{FF2B5EF4-FFF2-40B4-BE49-F238E27FC236}">
                    <a16:creationId xmlns:a16="http://schemas.microsoft.com/office/drawing/2014/main" id="{951ED8DD-336F-46B4-9DCF-7D0023E32C03}"/>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04" name="Rectangle 103">
                <a:extLst>
                  <a:ext uri="{FF2B5EF4-FFF2-40B4-BE49-F238E27FC236}">
                    <a16:creationId xmlns:a16="http://schemas.microsoft.com/office/drawing/2014/main" id="{0BBB75EE-D351-41B7-8A2F-9AEFBFAB1ECA}"/>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94" name="Group 93">
              <a:extLst>
                <a:ext uri="{FF2B5EF4-FFF2-40B4-BE49-F238E27FC236}">
                  <a16:creationId xmlns:a16="http://schemas.microsoft.com/office/drawing/2014/main" id="{B95BFF24-206D-435C-8B57-3BEFA6879FF4}"/>
                </a:ext>
              </a:extLst>
            </p:cNvPr>
            <p:cNvGrpSpPr/>
            <p:nvPr/>
          </p:nvGrpSpPr>
          <p:grpSpPr>
            <a:xfrm rot="5400000">
              <a:off x="460088" y="1987297"/>
              <a:ext cx="532894" cy="274719"/>
              <a:chOff x="3841750" y="3521964"/>
              <a:chExt cx="532894" cy="274719"/>
            </a:xfrm>
          </p:grpSpPr>
          <p:sp>
            <p:nvSpPr>
              <p:cNvPr id="101" name="Rectangle 100">
                <a:extLst>
                  <a:ext uri="{FF2B5EF4-FFF2-40B4-BE49-F238E27FC236}">
                    <a16:creationId xmlns:a16="http://schemas.microsoft.com/office/drawing/2014/main" id="{2DFAF256-E1C0-4E27-8222-B0BEB2CA7802}"/>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02" name="Rectangle 101">
                <a:extLst>
                  <a:ext uri="{FF2B5EF4-FFF2-40B4-BE49-F238E27FC236}">
                    <a16:creationId xmlns:a16="http://schemas.microsoft.com/office/drawing/2014/main" id="{AA72A489-9C86-4870-B729-F51DFF7B30FF}"/>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95" name="Group 94">
              <a:extLst>
                <a:ext uri="{FF2B5EF4-FFF2-40B4-BE49-F238E27FC236}">
                  <a16:creationId xmlns:a16="http://schemas.microsoft.com/office/drawing/2014/main" id="{CBF8FC49-5E45-4F3C-AB21-4A249C303580}"/>
                </a:ext>
              </a:extLst>
            </p:cNvPr>
            <p:cNvGrpSpPr/>
            <p:nvPr/>
          </p:nvGrpSpPr>
          <p:grpSpPr>
            <a:xfrm>
              <a:off x="1028849" y="1425321"/>
              <a:ext cx="532894" cy="274719"/>
              <a:chOff x="3841750" y="3521964"/>
              <a:chExt cx="532894" cy="274719"/>
            </a:xfrm>
          </p:grpSpPr>
          <p:sp>
            <p:nvSpPr>
              <p:cNvPr id="99" name="Rectangle 98">
                <a:extLst>
                  <a:ext uri="{FF2B5EF4-FFF2-40B4-BE49-F238E27FC236}">
                    <a16:creationId xmlns:a16="http://schemas.microsoft.com/office/drawing/2014/main" id="{DAE76BE7-FEA0-43EB-B35D-2FC26EB5237A}"/>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00" name="Rectangle 99">
                <a:extLst>
                  <a:ext uri="{FF2B5EF4-FFF2-40B4-BE49-F238E27FC236}">
                    <a16:creationId xmlns:a16="http://schemas.microsoft.com/office/drawing/2014/main" id="{F99E63A4-CDAC-45AA-A699-4FC5B318723F}"/>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96" name="Group 95">
              <a:extLst>
                <a:ext uri="{FF2B5EF4-FFF2-40B4-BE49-F238E27FC236}">
                  <a16:creationId xmlns:a16="http://schemas.microsoft.com/office/drawing/2014/main" id="{B21BA784-A938-44EA-B002-7D56CD4332A8}"/>
                </a:ext>
              </a:extLst>
            </p:cNvPr>
            <p:cNvGrpSpPr/>
            <p:nvPr/>
          </p:nvGrpSpPr>
          <p:grpSpPr>
            <a:xfrm rot="5400000">
              <a:off x="1580863" y="1987297"/>
              <a:ext cx="532894" cy="274719"/>
              <a:chOff x="3841750" y="3521964"/>
              <a:chExt cx="532894" cy="274719"/>
            </a:xfrm>
          </p:grpSpPr>
          <p:sp>
            <p:nvSpPr>
              <p:cNvPr id="97" name="Rectangle 96">
                <a:extLst>
                  <a:ext uri="{FF2B5EF4-FFF2-40B4-BE49-F238E27FC236}">
                    <a16:creationId xmlns:a16="http://schemas.microsoft.com/office/drawing/2014/main" id="{2158BA16-DA4F-4B8F-9D26-6C5955744D3A}"/>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98" name="Rectangle 97">
                <a:extLst>
                  <a:ext uri="{FF2B5EF4-FFF2-40B4-BE49-F238E27FC236}">
                    <a16:creationId xmlns:a16="http://schemas.microsoft.com/office/drawing/2014/main" id="{F63BDF10-115D-4EEE-B0E3-8F04CB7720D4}"/>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105" name="Group 104">
            <a:extLst>
              <a:ext uri="{FF2B5EF4-FFF2-40B4-BE49-F238E27FC236}">
                <a16:creationId xmlns:a16="http://schemas.microsoft.com/office/drawing/2014/main" id="{A8A9711D-3C9F-40AD-B9ED-F058851E20C3}"/>
              </a:ext>
            </a:extLst>
          </p:cNvPr>
          <p:cNvGrpSpPr/>
          <p:nvPr/>
        </p:nvGrpSpPr>
        <p:grpSpPr>
          <a:xfrm>
            <a:off x="5317597" y="2856235"/>
            <a:ext cx="1463040" cy="1463040"/>
            <a:chOff x="484906" y="1310767"/>
            <a:chExt cx="1639316" cy="1642508"/>
          </a:xfrm>
        </p:grpSpPr>
        <p:sp>
          <p:nvSpPr>
            <p:cNvPr id="106" name="Rectangle 105">
              <a:extLst>
                <a:ext uri="{FF2B5EF4-FFF2-40B4-BE49-F238E27FC236}">
                  <a16:creationId xmlns:a16="http://schemas.microsoft.com/office/drawing/2014/main" id="{DED8B52F-790F-4F2D-B5A7-9A05036CD92E}"/>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107" name="Group 106">
              <a:extLst>
                <a:ext uri="{FF2B5EF4-FFF2-40B4-BE49-F238E27FC236}">
                  <a16:creationId xmlns:a16="http://schemas.microsoft.com/office/drawing/2014/main" id="{34EA0FEB-B874-44F1-A698-3F573578D930}"/>
                </a:ext>
              </a:extLst>
            </p:cNvPr>
            <p:cNvGrpSpPr/>
            <p:nvPr/>
          </p:nvGrpSpPr>
          <p:grpSpPr>
            <a:xfrm>
              <a:off x="1028848" y="2596896"/>
              <a:ext cx="532894" cy="274719"/>
              <a:chOff x="3841750" y="3521964"/>
              <a:chExt cx="532894" cy="274719"/>
            </a:xfrm>
          </p:grpSpPr>
          <p:sp>
            <p:nvSpPr>
              <p:cNvPr id="117" name="Rectangle 116">
                <a:extLst>
                  <a:ext uri="{FF2B5EF4-FFF2-40B4-BE49-F238E27FC236}">
                    <a16:creationId xmlns:a16="http://schemas.microsoft.com/office/drawing/2014/main" id="{B59C8686-E8FE-405D-9560-2BC739A43E6D}"/>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18" name="Rectangle 117">
                <a:extLst>
                  <a:ext uri="{FF2B5EF4-FFF2-40B4-BE49-F238E27FC236}">
                    <a16:creationId xmlns:a16="http://schemas.microsoft.com/office/drawing/2014/main" id="{19F10CF6-0DBE-4FE0-9083-CD5DFDB220AB}"/>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08" name="Group 107">
              <a:extLst>
                <a:ext uri="{FF2B5EF4-FFF2-40B4-BE49-F238E27FC236}">
                  <a16:creationId xmlns:a16="http://schemas.microsoft.com/office/drawing/2014/main" id="{B0A433E9-3DB4-4EEE-8F85-66A4DBE43249}"/>
                </a:ext>
              </a:extLst>
            </p:cNvPr>
            <p:cNvGrpSpPr/>
            <p:nvPr/>
          </p:nvGrpSpPr>
          <p:grpSpPr>
            <a:xfrm rot="5400000">
              <a:off x="460088" y="1987297"/>
              <a:ext cx="532894" cy="274719"/>
              <a:chOff x="3841750" y="3521964"/>
              <a:chExt cx="532894" cy="274719"/>
            </a:xfrm>
          </p:grpSpPr>
          <p:sp>
            <p:nvSpPr>
              <p:cNvPr id="115" name="Rectangle 114">
                <a:extLst>
                  <a:ext uri="{FF2B5EF4-FFF2-40B4-BE49-F238E27FC236}">
                    <a16:creationId xmlns:a16="http://schemas.microsoft.com/office/drawing/2014/main" id="{EB1BBCDC-8C28-4E25-9221-A913D2AC8D09}"/>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16" name="Rectangle 115">
                <a:extLst>
                  <a:ext uri="{FF2B5EF4-FFF2-40B4-BE49-F238E27FC236}">
                    <a16:creationId xmlns:a16="http://schemas.microsoft.com/office/drawing/2014/main" id="{4954DF9A-17A5-4ACD-9962-D200F7EAA1CD}"/>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09" name="Group 108">
              <a:extLst>
                <a:ext uri="{FF2B5EF4-FFF2-40B4-BE49-F238E27FC236}">
                  <a16:creationId xmlns:a16="http://schemas.microsoft.com/office/drawing/2014/main" id="{2F24CDE8-3B09-4B23-8F09-7830ABF79461}"/>
                </a:ext>
              </a:extLst>
            </p:cNvPr>
            <p:cNvGrpSpPr/>
            <p:nvPr/>
          </p:nvGrpSpPr>
          <p:grpSpPr>
            <a:xfrm>
              <a:off x="1028849" y="1425321"/>
              <a:ext cx="532894" cy="274719"/>
              <a:chOff x="3841750" y="3521964"/>
              <a:chExt cx="532894" cy="274719"/>
            </a:xfrm>
          </p:grpSpPr>
          <p:sp>
            <p:nvSpPr>
              <p:cNvPr id="113" name="Rectangle 112">
                <a:extLst>
                  <a:ext uri="{FF2B5EF4-FFF2-40B4-BE49-F238E27FC236}">
                    <a16:creationId xmlns:a16="http://schemas.microsoft.com/office/drawing/2014/main" id="{5DF268B6-7239-4036-B724-2CE1A1B363D2}"/>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14" name="Rectangle 113">
                <a:extLst>
                  <a:ext uri="{FF2B5EF4-FFF2-40B4-BE49-F238E27FC236}">
                    <a16:creationId xmlns:a16="http://schemas.microsoft.com/office/drawing/2014/main" id="{3AC515BE-369E-4558-9580-37124FAECFDA}"/>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10" name="Group 109">
              <a:extLst>
                <a:ext uri="{FF2B5EF4-FFF2-40B4-BE49-F238E27FC236}">
                  <a16:creationId xmlns:a16="http://schemas.microsoft.com/office/drawing/2014/main" id="{D4D369FE-9799-48E6-B66E-2D1B05463A8D}"/>
                </a:ext>
              </a:extLst>
            </p:cNvPr>
            <p:cNvGrpSpPr/>
            <p:nvPr/>
          </p:nvGrpSpPr>
          <p:grpSpPr>
            <a:xfrm rot="5400000">
              <a:off x="1580863" y="1987297"/>
              <a:ext cx="532894" cy="274719"/>
              <a:chOff x="3841750" y="3521964"/>
              <a:chExt cx="532894" cy="274719"/>
            </a:xfrm>
          </p:grpSpPr>
          <p:sp>
            <p:nvSpPr>
              <p:cNvPr id="111" name="Rectangle 110">
                <a:extLst>
                  <a:ext uri="{FF2B5EF4-FFF2-40B4-BE49-F238E27FC236}">
                    <a16:creationId xmlns:a16="http://schemas.microsoft.com/office/drawing/2014/main" id="{5FFA53A6-2C3F-426D-9C70-1BFAD85F5ABD}"/>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12" name="Rectangle 111">
                <a:extLst>
                  <a:ext uri="{FF2B5EF4-FFF2-40B4-BE49-F238E27FC236}">
                    <a16:creationId xmlns:a16="http://schemas.microsoft.com/office/drawing/2014/main" id="{CA207581-E42B-4FCD-BA1B-FED3DDB34E3D}"/>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grpSp>
        <p:nvGrpSpPr>
          <p:cNvPr id="119" name="Group 118">
            <a:extLst>
              <a:ext uri="{FF2B5EF4-FFF2-40B4-BE49-F238E27FC236}">
                <a16:creationId xmlns:a16="http://schemas.microsoft.com/office/drawing/2014/main" id="{7C4B8387-63D1-4F76-8867-1684D9DCDE34}"/>
              </a:ext>
            </a:extLst>
          </p:cNvPr>
          <p:cNvGrpSpPr/>
          <p:nvPr/>
        </p:nvGrpSpPr>
        <p:grpSpPr>
          <a:xfrm>
            <a:off x="5324121" y="1103635"/>
            <a:ext cx="1463040" cy="1463040"/>
            <a:chOff x="484906" y="1310767"/>
            <a:chExt cx="1639316" cy="1642508"/>
          </a:xfrm>
        </p:grpSpPr>
        <p:sp>
          <p:nvSpPr>
            <p:cNvPr id="120" name="Rectangle 119">
              <a:extLst>
                <a:ext uri="{FF2B5EF4-FFF2-40B4-BE49-F238E27FC236}">
                  <a16:creationId xmlns:a16="http://schemas.microsoft.com/office/drawing/2014/main" id="{588040CD-24DD-4338-A79E-43738717B209}"/>
                </a:ext>
              </a:extLst>
            </p:cNvPr>
            <p:cNvSpPr/>
            <p:nvPr/>
          </p:nvSpPr>
          <p:spPr bwMode="auto">
            <a:xfrm rot="10800000">
              <a:off x="484906" y="1310767"/>
              <a:ext cx="1639316" cy="1642508"/>
            </a:xfrm>
            <a:prstGeom prst="rect">
              <a:avLst/>
            </a:prstGeom>
            <a:solidFill>
              <a:srgbClr val="D9D9D9"/>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en-US" dirty="0">
                <a:cs typeface="Calibri"/>
              </a:endParaRPr>
            </a:p>
          </p:txBody>
        </p:sp>
        <p:grpSp>
          <p:nvGrpSpPr>
            <p:cNvPr id="121" name="Group 120">
              <a:extLst>
                <a:ext uri="{FF2B5EF4-FFF2-40B4-BE49-F238E27FC236}">
                  <a16:creationId xmlns:a16="http://schemas.microsoft.com/office/drawing/2014/main" id="{7F5F9798-C1A2-41CB-8005-4BFC051453ED}"/>
                </a:ext>
              </a:extLst>
            </p:cNvPr>
            <p:cNvGrpSpPr/>
            <p:nvPr/>
          </p:nvGrpSpPr>
          <p:grpSpPr>
            <a:xfrm>
              <a:off x="1028848" y="2596896"/>
              <a:ext cx="532894" cy="274719"/>
              <a:chOff x="3841750" y="3521964"/>
              <a:chExt cx="532894" cy="274719"/>
            </a:xfrm>
          </p:grpSpPr>
          <p:sp>
            <p:nvSpPr>
              <p:cNvPr id="131" name="Rectangle 130">
                <a:extLst>
                  <a:ext uri="{FF2B5EF4-FFF2-40B4-BE49-F238E27FC236}">
                    <a16:creationId xmlns:a16="http://schemas.microsoft.com/office/drawing/2014/main" id="{1A5181A4-E907-4619-9C6C-C8629D400FAA}"/>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32" name="Rectangle 131">
                <a:extLst>
                  <a:ext uri="{FF2B5EF4-FFF2-40B4-BE49-F238E27FC236}">
                    <a16:creationId xmlns:a16="http://schemas.microsoft.com/office/drawing/2014/main" id="{D8AE8D32-5F8E-47B7-BE83-117C91C0A8B0}"/>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22" name="Group 121">
              <a:extLst>
                <a:ext uri="{FF2B5EF4-FFF2-40B4-BE49-F238E27FC236}">
                  <a16:creationId xmlns:a16="http://schemas.microsoft.com/office/drawing/2014/main" id="{8FEB1839-927C-498C-9D8F-254EEE28AFCA}"/>
                </a:ext>
              </a:extLst>
            </p:cNvPr>
            <p:cNvGrpSpPr/>
            <p:nvPr/>
          </p:nvGrpSpPr>
          <p:grpSpPr>
            <a:xfrm rot="5400000">
              <a:off x="460088" y="1987297"/>
              <a:ext cx="532894" cy="274719"/>
              <a:chOff x="3841750" y="3521964"/>
              <a:chExt cx="532894" cy="274719"/>
            </a:xfrm>
          </p:grpSpPr>
          <p:sp>
            <p:nvSpPr>
              <p:cNvPr id="129" name="Rectangle 128">
                <a:extLst>
                  <a:ext uri="{FF2B5EF4-FFF2-40B4-BE49-F238E27FC236}">
                    <a16:creationId xmlns:a16="http://schemas.microsoft.com/office/drawing/2014/main" id="{AEF5F92D-10E0-4549-9F12-1B4599951DDE}"/>
                  </a:ext>
                </a:extLst>
              </p:cNvPr>
              <p:cNvSpPr/>
              <p:nvPr/>
            </p:nvSpPr>
            <p:spPr bwMode="auto">
              <a:xfrm rot="10800000">
                <a:off x="3841750" y="3521964"/>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30" name="Rectangle 129">
                <a:extLst>
                  <a:ext uri="{FF2B5EF4-FFF2-40B4-BE49-F238E27FC236}">
                    <a16:creationId xmlns:a16="http://schemas.microsoft.com/office/drawing/2014/main" id="{5243257C-3B7D-4581-9C1A-88B929237E93}"/>
                  </a:ext>
                </a:extLst>
              </p:cNvPr>
              <p:cNvSpPr/>
              <p:nvPr/>
            </p:nvSpPr>
            <p:spPr bwMode="auto">
              <a:xfrm rot="10800000">
                <a:off x="4108197" y="3521965"/>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23" name="Group 122">
              <a:extLst>
                <a:ext uri="{FF2B5EF4-FFF2-40B4-BE49-F238E27FC236}">
                  <a16:creationId xmlns:a16="http://schemas.microsoft.com/office/drawing/2014/main" id="{B8CB44D5-9E7D-4763-991B-CD548D5C8C0C}"/>
                </a:ext>
              </a:extLst>
            </p:cNvPr>
            <p:cNvGrpSpPr/>
            <p:nvPr/>
          </p:nvGrpSpPr>
          <p:grpSpPr>
            <a:xfrm>
              <a:off x="1028849" y="1425321"/>
              <a:ext cx="532894" cy="274719"/>
              <a:chOff x="3841750" y="3521964"/>
              <a:chExt cx="532894" cy="274719"/>
            </a:xfrm>
          </p:grpSpPr>
          <p:sp>
            <p:nvSpPr>
              <p:cNvPr id="127" name="Rectangle 126">
                <a:extLst>
                  <a:ext uri="{FF2B5EF4-FFF2-40B4-BE49-F238E27FC236}">
                    <a16:creationId xmlns:a16="http://schemas.microsoft.com/office/drawing/2014/main" id="{5A7BB163-D5DC-43C3-926D-7FB77E0245F7}"/>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28" name="Rectangle 127">
                <a:extLst>
                  <a:ext uri="{FF2B5EF4-FFF2-40B4-BE49-F238E27FC236}">
                    <a16:creationId xmlns:a16="http://schemas.microsoft.com/office/drawing/2014/main" id="{BAC1F910-1064-46DD-9CBE-ECF1A0F5B05B}"/>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nvGrpSpPr>
            <p:cNvPr id="124" name="Group 123">
              <a:extLst>
                <a:ext uri="{FF2B5EF4-FFF2-40B4-BE49-F238E27FC236}">
                  <a16:creationId xmlns:a16="http://schemas.microsoft.com/office/drawing/2014/main" id="{1F03FB34-D92C-4A1F-870C-16D1A846728E}"/>
                </a:ext>
              </a:extLst>
            </p:cNvPr>
            <p:cNvGrpSpPr/>
            <p:nvPr/>
          </p:nvGrpSpPr>
          <p:grpSpPr>
            <a:xfrm rot="5400000">
              <a:off x="1580863" y="1987297"/>
              <a:ext cx="532894" cy="274719"/>
              <a:chOff x="3841750" y="3521964"/>
              <a:chExt cx="532894" cy="274719"/>
            </a:xfrm>
          </p:grpSpPr>
          <p:sp>
            <p:nvSpPr>
              <p:cNvPr id="125" name="Rectangle 124">
                <a:extLst>
                  <a:ext uri="{FF2B5EF4-FFF2-40B4-BE49-F238E27FC236}">
                    <a16:creationId xmlns:a16="http://schemas.microsoft.com/office/drawing/2014/main" id="{1FC14E64-21EC-4E54-8022-04C04EF5CF8A}"/>
                  </a:ext>
                </a:extLst>
              </p:cNvPr>
              <p:cNvSpPr/>
              <p:nvPr/>
            </p:nvSpPr>
            <p:spPr bwMode="auto">
              <a:xfrm rot="10800000">
                <a:off x="3841750" y="3521964"/>
                <a:ext cx="266447" cy="274718"/>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126" name="Rectangle 125">
                <a:extLst>
                  <a:ext uri="{FF2B5EF4-FFF2-40B4-BE49-F238E27FC236}">
                    <a16:creationId xmlns:a16="http://schemas.microsoft.com/office/drawing/2014/main" id="{FEF8180B-F9E4-46B2-BF33-E850F342BD9F}"/>
                  </a:ext>
                </a:extLst>
              </p:cNvPr>
              <p:cNvSpPr/>
              <p:nvPr/>
            </p:nvSpPr>
            <p:spPr bwMode="auto">
              <a:xfrm rot="10800000">
                <a:off x="4108197" y="3521965"/>
                <a:ext cx="266447" cy="274718"/>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grpSp>
      </p:grpSp>
      <p:cxnSp>
        <p:nvCxnSpPr>
          <p:cNvPr id="133" name="Straight Connector 132">
            <a:extLst>
              <a:ext uri="{FF2B5EF4-FFF2-40B4-BE49-F238E27FC236}">
                <a16:creationId xmlns:a16="http://schemas.microsoft.com/office/drawing/2014/main" id="{13148482-4DA7-41BA-B531-D0789BF5ABA1}"/>
              </a:ext>
            </a:extLst>
          </p:cNvPr>
          <p:cNvCxnSpPr/>
          <p:nvPr/>
        </p:nvCxnSpPr>
        <p:spPr>
          <a:xfrm flipH="1">
            <a:off x="2322441" y="4259659"/>
            <a:ext cx="2" cy="1030676"/>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DCD332F7-A875-493B-A28D-FB2CB7A451E2}"/>
              </a:ext>
            </a:extLst>
          </p:cNvPr>
          <p:cNvCxnSpPr/>
          <p:nvPr/>
        </p:nvCxnSpPr>
        <p:spPr>
          <a:xfrm flipH="1">
            <a:off x="2625159" y="4246541"/>
            <a:ext cx="2" cy="1031791"/>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800DCFCD-A13B-483B-B98C-26E0200D4750}"/>
              </a:ext>
            </a:extLst>
          </p:cNvPr>
          <p:cNvCxnSpPr/>
          <p:nvPr/>
        </p:nvCxnSpPr>
        <p:spPr>
          <a:xfrm flipH="1">
            <a:off x="2208806" y="4266224"/>
            <a:ext cx="2" cy="1223595"/>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B3C9FD65-1DED-472A-9221-C128A1545005}"/>
              </a:ext>
            </a:extLst>
          </p:cNvPr>
          <p:cNvCxnSpPr/>
          <p:nvPr/>
        </p:nvCxnSpPr>
        <p:spPr>
          <a:xfrm flipH="1">
            <a:off x="2518665" y="4276704"/>
            <a:ext cx="2" cy="1213115"/>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D9EBA7C4-8092-42E7-8868-C99C11464999}"/>
              </a:ext>
            </a:extLst>
          </p:cNvPr>
          <p:cNvCxnSpPr/>
          <p:nvPr/>
        </p:nvCxnSpPr>
        <p:spPr>
          <a:xfrm>
            <a:off x="2165446" y="2586361"/>
            <a:ext cx="47625" cy="1415479"/>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7EF82868-5F2E-4835-9F18-C738DE0D8CC9}"/>
              </a:ext>
            </a:extLst>
          </p:cNvPr>
          <p:cNvCxnSpPr>
            <a:endCxn id="33" idx="2"/>
          </p:cNvCxnSpPr>
          <p:nvPr/>
        </p:nvCxnSpPr>
        <p:spPr>
          <a:xfrm flipH="1">
            <a:off x="2286162" y="2566679"/>
            <a:ext cx="237797" cy="1454843"/>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8D8BCECB-2450-45AB-AAFF-632FB7898F7E}"/>
              </a:ext>
            </a:extLst>
          </p:cNvPr>
          <p:cNvCxnSpPr/>
          <p:nvPr/>
        </p:nvCxnSpPr>
        <p:spPr>
          <a:xfrm>
            <a:off x="2593501" y="2566675"/>
            <a:ext cx="0" cy="1428602"/>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29D79420-4700-41CD-89F9-1DC5BE9A0E69}"/>
              </a:ext>
            </a:extLst>
          </p:cNvPr>
          <p:cNvCxnSpPr/>
          <p:nvPr/>
        </p:nvCxnSpPr>
        <p:spPr>
          <a:xfrm>
            <a:off x="2286160" y="2566675"/>
            <a:ext cx="307345" cy="1428602"/>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001CE31-D0B9-440C-B273-10C62F55903C}"/>
              </a:ext>
            </a:extLst>
          </p:cNvPr>
          <p:cNvCxnSpPr/>
          <p:nvPr/>
        </p:nvCxnSpPr>
        <p:spPr>
          <a:xfrm flipH="1">
            <a:off x="2240560" y="1610942"/>
            <a:ext cx="1335893" cy="0"/>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E680A95-1F47-480B-B156-B339E84192F9}"/>
              </a:ext>
            </a:extLst>
          </p:cNvPr>
          <p:cNvCxnSpPr/>
          <p:nvPr/>
        </p:nvCxnSpPr>
        <p:spPr>
          <a:xfrm flipV="1">
            <a:off x="5969573" y="1643676"/>
            <a:ext cx="0" cy="1314596"/>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8E49050E-0FDF-420E-99D2-A217AFF7DB70}"/>
              </a:ext>
            </a:extLst>
          </p:cNvPr>
          <p:cNvCxnSpPr/>
          <p:nvPr/>
        </p:nvCxnSpPr>
        <p:spPr>
          <a:xfrm flipH="1">
            <a:off x="2530069" y="2024927"/>
            <a:ext cx="1070596" cy="0"/>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03F722D4-8E7F-48FC-9CE8-95BF1A9F9B6E}"/>
              </a:ext>
            </a:extLst>
          </p:cNvPr>
          <p:cNvCxnSpPr/>
          <p:nvPr/>
        </p:nvCxnSpPr>
        <p:spPr>
          <a:xfrm flipH="1" flipV="1">
            <a:off x="2523955" y="1765094"/>
            <a:ext cx="1078902" cy="19684"/>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19CC10-CBD8-4D97-B3EC-BFF2FE4177D4}"/>
              </a:ext>
            </a:extLst>
          </p:cNvPr>
          <p:cNvCxnSpPr/>
          <p:nvPr/>
        </p:nvCxnSpPr>
        <p:spPr>
          <a:xfrm flipH="1">
            <a:off x="2256435" y="1610942"/>
            <a:ext cx="4261" cy="660662"/>
          </a:xfrm>
          <a:prstGeom prst="line">
            <a:avLst/>
          </a:prstGeom>
          <a:ln w="5715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6C42BC11-2480-4F2E-8FE1-8C292ABFD7EE}"/>
              </a:ext>
            </a:extLst>
          </p:cNvPr>
          <p:cNvCxnSpPr/>
          <p:nvPr/>
        </p:nvCxnSpPr>
        <p:spPr>
          <a:xfrm>
            <a:off x="2518665" y="1765094"/>
            <a:ext cx="11404" cy="464088"/>
          </a:xfrm>
          <a:prstGeom prst="line">
            <a:avLst/>
          </a:prstGeom>
          <a:ln w="57150" cmpd="sng">
            <a:solidFill>
              <a:srgbClr val="800000"/>
            </a:solidFill>
            <a:prstDash val="sysDash"/>
          </a:ln>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72EFF4CB-EC3D-47C2-A8D8-0D9A6A49CF8E}"/>
              </a:ext>
            </a:extLst>
          </p:cNvPr>
          <p:cNvCxnSpPr/>
          <p:nvPr/>
        </p:nvCxnSpPr>
        <p:spPr>
          <a:xfrm flipH="1">
            <a:off x="2240559" y="1919344"/>
            <a:ext cx="1335893" cy="0"/>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8C5F8B9D-8ADC-43CA-BFDE-AD744F80D65B}"/>
              </a:ext>
            </a:extLst>
          </p:cNvPr>
          <p:cNvCxnSpPr/>
          <p:nvPr/>
        </p:nvCxnSpPr>
        <p:spPr>
          <a:xfrm flipH="1">
            <a:off x="3821631" y="1607136"/>
            <a:ext cx="1573153" cy="0"/>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5833D837-77AA-43C5-8FD3-B0CB4D0504E0}"/>
              </a:ext>
            </a:extLst>
          </p:cNvPr>
          <p:cNvCxnSpPr/>
          <p:nvPr/>
        </p:nvCxnSpPr>
        <p:spPr>
          <a:xfrm flipH="1" flipV="1">
            <a:off x="3845847" y="1643676"/>
            <a:ext cx="1548937" cy="275668"/>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9B8ED606-2641-4D3F-8280-192891CC26A1}"/>
              </a:ext>
            </a:extLst>
          </p:cNvPr>
          <p:cNvCxnSpPr/>
          <p:nvPr/>
        </p:nvCxnSpPr>
        <p:spPr>
          <a:xfrm flipH="1">
            <a:off x="3831130" y="1780973"/>
            <a:ext cx="1571336" cy="154251"/>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9E090AA4-E00F-4EB2-B7BC-BA156D84B0BB}"/>
              </a:ext>
            </a:extLst>
          </p:cNvPr>
          <p:cNvCxnSpPr/>
          <p:nvPr/>
        </p:nvCxnSpPr>
        <p:spPr>
          <a:xfrm flipH="1">
            <a:off x="3829972" y="1994887"/>
            <a:ext cx="1571337" cy="13122"/>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A0E0BA62-B31B-4646-A746-59B9D7377382}"/>
              </a:ext>
            </a:extLst>
          </p:cNvPr>
          <p:cNvCxnSpPr/>
          <p:nvPr/>
        </p:nvCxnSpPr>
        <p:spPr>
          <a:xfrm flipV="1">
            <a:off x="5688607" y="1643676"/>
            <a:ext cx="588216" cy="0"/>
          </a:xfrm>
          <a:prstGeom prst="line">
            <a:avLst/>
          </a:prstGeom>
          <a:ln w="5715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E0592A69-2AD3-483D-BB47-420252CF132B}"/>
              </a:ext>
            </a:extLst>
          </p:cNvPr>
          <p:cNvCxnSpPr>
            <a:endCxn id="130" idx="2"/>
          </p:cNvCxnSpPr>
          <p:nvPr/>
        </p:nvCxnSpPr>
        <p:spPr>
          <a:xfrm flipH="1">
            <a:off x="5662361" y="1947262"/>
            <a:ext cx="385013" cy="0"/>
          </a:xfrm>
          <a:prstGeom prst="line">
            <a:avLst/>
          </a:prstGeom>
          <a:ln w="57150" cmpd="sng">
            <a:prstDash val="sysDash"/>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007A930B-3769-44B7-9FCA-17354C25F1F1}"/>
              </a:ext>
            </a:extLst>
          </p:cNvPr>
          <p:cNvCxnSpPr/>
          <p:nvPr/>
        </p:nvCxnSpPr>
        <p:spPr>
          <a:xfrm flipV="1">
            <a:off x="5858448" y="1947262"/>
            <a:ext cx="0" cy="1011010"/>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B5F880BB-F3C0-4245-92CA-26E75117B7E3}"/>
              </a:ext>
            </a:extLst>
          </p:cNvPr>
          <p:cNvCxnSpPr/>
          <p:nvPr/>
        </p:nvCxnSpPr>
        <p:spPr>
          <a:xfrm flipV="1">
            <a:off x="6096000" y="1919344"/>
            <a:ext cx="0" cy="1011010"/>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20E2524C-1828-403C-9B18-6C8018D0F3A6}"/>
              </a:ext>
            </a:extLst>
          </p:cNvPr>
          <p:cNvCxnSpPr/>
          <p:nvPr/>
        </p:nvCxnSpPr>
        <p:spPr>
          <a:xfrm flipV="1">
            <a:off x="6229198" y="1634578"/>
            <a:ext cx="0" cy="1314596"/>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9EC691DB-A373-44E6-8115-8B24198076F1}"/>
              </a:ext>
            </a:extLst>
          </p:cNvPr>
          <p:cNvCxnSpPr>
            <a:stCxn id="99" idx="2"/>
          </p:cNvCxnSpPr>
          <p:nvPr/>
        </p:nvCxnSpPr>
        <p:spPr>
          <a:xfrm flipH="1" flipV="1">
            <a:off x="5858449" y="3202978"/>
            <a:ext cx="0" cy="1552853"/>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6121BD35-B74C-4F38-B545-7FFC302A43AA}"/>
              </a:ext>
            </a:extLst>
          </p:cNvPr>
          <p:cNvCxnSpPr/>
          <p:nvPr/>
        </p:nvCxnSpPr>
        <p:spPr>
          <a:xfrm flipH="1" flipV="1">
            <a:off x="5890199" y="3302031"/>
            <a:ext cx="188850" cy="1431134"/>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53FA88A8-F55C-41D4-8DEF-A2AB2FFFF55F}"/>
              </a:ext>
            </a:extLst>
          </p:cNvPr>
          <p:cNvCxnSpPr/>
          <p:nvPr/>
        </p:nvCxnSpPr>
        <p:spPr>
          <a:xfrm flipV="1">
            <a:off x="6229198" y="3231975"/>
            <a:ext cx="0" cy="1517069"/>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8EE4F98B-46A5-4647-B1A3-FE580163ADAB}"/>
              </a:ext>
            </a:extLst>
          </p:cNvPr>
          <p:cNvCxnSpPr>
            <a:stCxn id="99" idx="2"/>
          </p:cNvCxnSpPr>
          <p:nvPr/>
        </p:nvCxnSpPr>
        <p:spPr>
          <a:xfrm flipV="1">
            <a:off x="5920130" y="3231976"/>
            <a:ext cx="309068" cy="1523855"/>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06DF6D07-669F-4C40-B368-07CACDCAEC47}"/>
              </a:ext>
            </a:extLst>
          </p:cNvPr>
          <p:cNvCxnSpPr/>
          <p:nvPr/>
        </p:nvCxnSpPr>
        <p:spPr>
          <a:xfrm flipH="1" flipV="1">
            <a:off x="5890199" y="5020211"/>
            <a:ext cx="0" cy="1250414"/>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B19D3048-F200-4607-A7D9-10C158E12870}"/>
              </a:ext>
            </a:extLst>
          </p:cNvPr>
          <p:cNvCxnSpPr/>
          <p:nvPr/>
        </p:nvCxnSpPr>
        <p:spPr>
          <a:xfrm flipV="1">
            <a:off x="3026830" y="5225258"/>
            <a:ext cx="1565755" cy="5446"/>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4B8E466E-DD74-4ACC-85AE-C73D0CF24B72}"/>
              </a:ext>
            </a:extLst>
          </p:cNvPr>
          <p:cNvCxnSpPr/>
          <p:nvPr/>
        </p:nvCxnSpPr>
        <p:spPr>
          <a:xfrm flipV="1">
            <a:off x="3026830" y="5290339"/>
            <a:ext cx="1565755" cy="199481"/>
          </a:xfrm>
          <a:prstGeom prst="line">
            <a:avLst/>
          </a:prstGeom>
          <a:ln w="57150" cmpd="sng">
            <a:solidFill>
              <a:srgbClr val="800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207D5EA1-6FB8-4599-8041-C84C353C2A41}"/>
              </a:ext>
            </a:extLst>
          </p:cNvPr>
          <p:cNvCxnSpPr/>
          <p:nvPr/>
        </p:nvCxnSpPr>
        <p:spPr>
          <a:xfrm flipV="1">
            <a:off x="3034363" y="5568459"/>
            <a:ext cx="1574097" cy="0"/>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5F652782-415A-42DF-BFB0-97C240F05475}"/>
              </a:ext>
            </a:extLst>
          </p:cNvPr>
          <p:cNvCxnSpPr/>
          <p:nvPr/>
        </p:nvCxnSpPr>
        <p:spPr>
          <a:xfrm>
            <a:off x="3034359" y="5290335"/>
            <a:ext cx="1558222" cy="278124"/>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36A7C8CF-0CA5-47C7-9789-136AE6329EEE}"/>
              </a:ext>
            </a:extLst>
          </p:cNvPr>
          <p:cNvCxnSpPr/>
          <p:nvPr/>
        </p:nvCxnSpPr>
        <p:spPr>
          <a:xfrm flipV="1">
            <a:off x="6125851" y="5013582"/>
            <a:ext cx="0" cy="476234"/>
          </a:xfrm>
          <a:prstGeom prst="line">
            <a:avLst/>
          </a:prstGeom>
          <a:ln w="57150" cmpd="sng">
            <a:solidFill>
              <a:srgbClr val="000090"/>
            </a:solidFill>
            <a:prstDash val="sysDash"/>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C052480E-9170-4063-B5D6-E0619177DF5D}"/>
              </a:ext>
            </a:extLst>
          </p:cNvPr>
          <p:cNvCxnSpPr/>
          <p:nvPr/>
        </p:nvCxnSpPr>
        <p:spPr>
          <a:xfrm flipV="1">
            <a:off x="4811370" y="5489814"/>
            <a:ext cx="1314485" cy="654"/>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C70E45D5-E239-4F54-BD6D-02777C149094}"/>
              </a:ext>
            </a:extLst>
          </p:cNvPr>
          <p:cNvCxnSpPr>
            <a:stCxn id="55" idx="2"/>
          </p:cNvCxnSpPr>
          <p:nvPr/>
        </p:nvCxnSpPr>
        <p:spPr>
          <a:xfrm flipV="1">
            <a:off x="4837763" y="5266321"/>
            <a:ext cx="1201267" cy="0"/>
          </a:xfrm>
          <a:prstGeom prst="line">
            <a:avLst/>
          </a:prstGeom>
          <a:ln w="57150" cmpd="sng">
            <a:solidFill>
              <a:srgbClr val="00009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5D634976-12DF-497F-A53E-8ADEECA7B1C1}"/>
              </a:ext>
            </a:extLst>
          </p:cNvPr>
          <p:cNvGrpSpPr/>
          <p:nvPr/>
        </p:nvGrpSpPr>
        <p:grpSpPr>
          <a:xfrm>
            <a:off x="7676604" y="1550873"/>
            <a:ext cx="1734977" cy="736942"/>
            <a:chOff x="762449" y="3956601"/>
            <a:chExt cx="3469953" cy="1429148"/>
          </a:xfrm>
        </p:grpSpPr>
        <p:cxnSp>
          <p:nvCxnSpPr>
            <p:cNvPr id="170" name="Straight Arrow Connector 169">
              <a:extLst>
                <a:ext uri="{FF2B5EF4-FFF2-40B4-BE49-F238E27FC236}">
                  <a16:creationId xmlns:a16="http://schemas.microsoft.com/office/drawing/2014/main" id="{E9082ABC-C2E8-44CE-8B06-2EB7E58BC3C5}"/>
                </a:ext>
              </a:extLst>
            </p:cNvPr>
            <p:cNvCxnSpPr>
              <a:cxnSpLocks noChangeShapeType="1"/>
            </p:cNvCxnSpPr>
            <p:nvPr/>
          </p:nvCxnSpPr>
          <p:spPr bwMode="auto">
            <a:xfrm rot="5400000">
              <a:off x="406023" y="4313689"/>
              <a:ext cx="714242" cy="1389"/>
            </a:xfrm>
            <a:prstGeom prst="straightConnector1">
              <a:avLst/>
            </a:prstGeom>
            <a:noFill/>
            <a:ln w="41275" cap="sq">
              <a:solidFill>
                <a:schemeClr val="tx1"/>
              </a:solidFill>
              <a:prstDash val="solid"/>
              <a:round/>
              <a:headEnd/>
              <a:tailEnd type="stealth" w="med" len="med"/>
            </a:ln>
          </p:spPr>
        </p:cxnSp>
        <p:cxnSp>
          <p:nvCxnSpPr>
            <p:cNvPr id="171" name="Straight Connector 9">
              <a:extLst>
                <a:ext uri="{FF2B5EF4-FFF2-40B4-BE49-F238E27FC236}">
                  <a16:creationId xmlns:a16="http://schemas.microsoft.com/office/drawing/2014/main" id="{B036F43E-4CD3-4A4A-B4E2-0328F7EB8A62}"/>
                </a:ext>
              </a:extLst>
            </p:cNvPr>
            <p:cNvCxnSpPr>
              <a:cxnSpLocks noChangeShapeType="1"/>
            </p:cNvCxnSpPr>
            <p:nvPr/>
          </p:nvCxnSpPr>
          <p:spPr bwMode="auto">
            <a:xfrm>
              <a:off x="763144" y="3956601"/>
              <a:ext cx="687330" cy="1323"/>
            </a:xfrm>
            <a:prstGeom prst="line">
              <a:avLst/>
            </a:prstGeom>
            <a:noFill/>
            <a:ln w="41275" cap="sq">
              <a:solidFill>
                <a:schemeClr val="tx1"/>
              </a:solidFill>
              <a:prstDash val="solid"/>
              <a:round/>
              <a:headEnd/>
              <a:tailEnd/>
            </a:ln>
          </p:spPr>
        </p:cxnSp>
        <p:cxnSp>
          <p:nvCxnSpPr>
            <p:cNvPr id="172" name="Straight Arrow Connector 14">
              <a:extLst>
                <a:ext uri="{FF2B5EF4-FFF2-40B4-BE49-F238E27FC236}">
                  <a16:creationId xmlns:a16="http://schemas.microsoft.com/office/drawing/2014/main" id="{222E4A04-4AC2-4767-B8DC-D5B075B10AE9}"/>
                </a:ext>
              </a:extLst>
            </p:cNvPr>
            <p:cNvCxnSpPr>
              <a:cxnSpLocks noChangeShapeType="1"/>
            </p:cNvCxnSpPr>
            <p:nvPr/>
          </p:nvCxnSpPr>
          <p:spPr bwMode="auto">
            <a:xfrm rot="10800000">
              <a:off x="1512960" y="3956601"/>
              <a:ext cx="749815" cy="1323"/>
            </a:xfrm>
            <a:prstGeom prst="straightConnector1">
              <a:avLst/>
            </a:prstGeom>
            <a:noFill/>
            <a:ln w="41275" cap="sq">
              <a:solidFill>
                <a:srgbClr val="000000"/>
              </a:solidFill>
              <a:prstDash val="solid"/>
              <a:round/>
              <a:headEnd type="none"/>
              <a:tailEnd type="stealth"/>
            </a:ln>
          </p:spPr>
        </p:cxnSp>
        <p:cxnSp>
          <p:nvCxnSpPr>
            <p:cNvPr id="173" name="Straight Connector 15">
              <a:extLst>
                <a:ext uri="{FF2B5EF4-FFF2-40B4-BE49-F238E27FC236}">
                  <a16:creationId xmlns:a16="http://schemas.microsoft.com/office/drawing/2014/main" id="{3749C32F-E80A-4EB0-8C71-F8867D823D44}"/>
                </a:ext>
              </a:extLst>
            </p:cNvPr>
            <p:cNvCxnSpPr>
              <a:cxnSpLocks noChangeShapeType="1"/>
            </p:cNvCxnSpPr>
            <p:nvPr/>
          </p:nvCxnSpPr>
          <p:spPr bwMode="auto">
            <a:xfrm rot="5400000">
              <a:off x="1936092" y="4283946"/>
              <a:ext cx="654061" cy="694"/>
            </a:xfrm>
            <a:prstGeom prst="line">
              <a:avLst/>
            </a:prstGeom>
            <a:noFill/>
            <a:ln w="41275" cap="sq">
              <a:solidFill>
                <a:srgbClr val="000000"/>
              </a:solidFill>
              <a:prstDash val="solid"/>
              <a:round/>
              <a:headEnd/>
              <a:tailEnd/>
            </a:ln>
          </p:spPr>
        </p:cxnSp>
        <p:cxnSp>
          <p:nvCxnSpPr>
            <p:cNvPr id="174" name="Straight Arrow Connector 17">
              <a:extLst>
                <a:ext uri="{FF2B5EF4-FFF2-40B4-BE49-F238E27FC236}">
                  <a16:creationId xmlns:a16="http://schemas.microsoft.com/office/drawing/2014/main" id="{2D9F9021-EE96-430A-B76B-ED55E2436300}"/>
                </a:ext>
              </a:extLst>
            </p:cNvPr>
            <p:cNvCxnSpPr>
              <a:cxnSpLocks noChangeShapeType="1"/>
            </p:cNvCxnSpPr>
            <p:nvPr/>
          </p:nvCxnSpPr>
          <p:spPr bwMode="auto">
            <a:xfrm>
              <a:off x="763839" y="5384424"/>
              <a:ext cx="749815" cy="1323"/>
            </a:xfrm>
            <a:prstGeom prst="straightConnector1">
              <a:avLst/>
            </a:prstGeom>
            <a:noFill/>
            <a:ln w="41275" cap="sq">
              <a:solidFill>
                <a:srgbClr val="000000"/>
              </a:solidFill>
              <a:prstDash val="solid"/>
              <a:round/>
              <a:headEnd/>
              <a:tailEnd type="stealth" w="med" len="med"/>
            </a:ln>
          </p:spPr>
        </p:cxnSp>
        <p:cxnSp>
          <p:nvCxnSpPr>
            <p:cNvPr id="175" name="Straight Connector 18">
              <a:extLst>
                <a:ext uri="{FF2B5EF4-FFF2-40B4-BE49-F238E27FC236}">
                  <a16:creationId xmlns:a16="http://schemas.microsoft.com/office/drawing/2014/main" id="{5CF338E1-28C9-4FFE-BAAF-F087C4C014EB}"/>
                </a:ext>
              </a:extLst>
            </p:cNvPr>
            <p:cNvCxnSpPr>
              <a:cxnSpLocks noChangeShapeType="1"/>
            </p:cNvCxnSpPr>
            <p:nvPr/>
          </p:nvCxnSpPr>
          <p:spPr bwMode="auto">
            <a:xfrm rot="5400000" flipH="1" flipV="1">
              <a:off x="435105" y="5057708"/>
              <a:ext cx="655384" cy="694"/>
            </a:xfrm>
            <a:prstGeom prst="line">
              <a:avLst/>
            </a:prstGeom>
            <a:noFill/>
            <a:ln w="41275" cap="sq">
              <a:solidFill>
                <a:srgbClr val="000000"/>
              </a:solidFill>
              <a:prstDash val="solid"/>
              <a:round/>
              <a:headEnd/>
              <a:tailEnd/>
            </a:ln>
          </p:spPr>
        </p:cxnSp>
        <p:cxnSp>
          <p:nvCxnSpPr>
            <p:cNvPr id="176" name="Straight Arrow Connector 20">
              <a:extLst>
                <a:ext uri="{FF2B5EF4-FFF2-40B4-BE49-F238E27FC236}">
                  <a16:creationId xmlns:a16="http://schemas.microsoft.com/office/drawing/2014/main" id="{E21218E5-F648-488E-A583-25F084E4A4EA}"/>
                </a:ext>
              </a:extLst>
            </p:cNvPr>
            <p:cNvCxnSpPr>
              <a:cxnSpLocks noChangeShapeType="1"/>
            </p:cNvCxnSpPr>
            <p:nvPr/>
          </p:nvCxnSpPr>
          <p:spPr bwMode="auto">
            <a:xfrm rot="16200000">
              <a:off x="1905653" y="5027270"/>
              <a:ext cx="714242" cy="1389"/>
            </a:xfrm>
            <a:prstGeom prst="straightConnector1">
              <a:avLst/>
            </a:prstGeom>
            <a:noFill/>
            <a:ln w="41275" cap="sq">
              <a:solidFill>
                <a:schemeClr val="tx1"/>
              </a:solidFill>
              <a:round/>
              <a:headEnd/>
              <a:tailEnd type="stealth" w="med" len="med"/>
            </a:ln>
          </p:spPr>
        </p:cxnSp>
        <p:cxnSp>
          <p:nvCxnSpPr>
            <p:cNvPr id="177" name="Straight Connector 21">
              <a:extLst>
                <a:ext uri="{FF2B5EF4-FFF2-40B4-BE49-F238E27FC236}">
                  <a16:creationId xmlns:a16="http://schemas.microsoft.com/office/drawing/2014/main" id="{F63DB318-9DF5-4ABC-B91B-1FB314CAFD1D}"/>
                </a:ext>
              </a:extLst>
            </p:cNvPr>
            <p:cNvCxnSpPr>
              <a:cxnSpLocks noChangeShapeType="1"/>
            </p:cNvCxnSpPr>
            <p:nvPr/>
          </p:nvCxnSpPr>
          <p:spPr bwMode="auto">
            <a:xfrm rot="10800000">
              <a:off x="1575444" y="5385085"/>
              <a:ext cx="687330" cy="662"/>
            </a:xfrm>
            <a:prstGeom prst="line">
              <a:avLst/>
            </a:prstGeom>
            <a:noFill/>
            <a:ln w="41275" cap="sq">
              <a:solidFill>
                <a:schemeClr val="tx1"/>
              </a:solidFill>
              <a:round/>
              <a:headEnd/>
              <a:tailEnd/>
            </a:ln>
          </p:spPr>
        </p:cxnSp>
        <p:cxnSp>
          <p:nvCxnSpPr>
            <p:cNvPr id="178" name="Straight Arrow Connector 33">
              <a:extLst>
                <a:ext uri="{FF2B5EF4-FFF2-40B4-BE49-F238E27FC236}">
                  <a16:creationId xmlns:a16="http://schemas.microsoft.com/office/drawing/2014/main" id="{EC368FA1-082B-4044-B147-41CE330C6A47}"/>
                </a:ext>
              </a:extLst>
            </p:cNvPr>
            <p:cNvCxnSpPr>
              <a:cxnSpLocks noChangeShapeType="1"/>
            </p:cNvCxnSpPr>
            <p:nvPr/>
          </p:nvCxnSpPr>
          <p:spPr bwMode="auto">
            <a:xfrm rot="5400000">
              <a:off x="2410850" y="4277795"/>
              <a:ext cx="642454" cy="1390"/>
            </a:xfrm>
            <a:prstGeom prst="straightConnector1">
              <a:avLst/>
            </a:prstGeom>
            <a:noFill/>
            <a:ln w="41275" cap="sq">
              <a:solidFill>
                <a:srgbClr val="000000"/>
              </a:solidFill>
              <a:prstDash val="solid"/>
              <a:round/>
              <a:headEnd/>
              <a:tailEnd/>
            </a:ln>
          </p:spPr>
        </p:cxnSp>
        <p:cxnSp>
          <p:nvCxnSpPr>
            <p:cNvPr id="179" name="Straight Connector 34">
              <a:extLst>
                <a:ext uri="{FF2B5EF4-FFF2-40B4-BE49-F238E27FC236}">
                  <a16:creationId xmlns:a16="http://schemas.microsoft.com/office/drawing/2014/main" id="{4A7231FB-F399-4FBA-943F-DEB7846F5946}"/>
                </a:ext>
              </a:extLst>
            </p:cNvPr>
            <p:cNvCxnSpPr>
              <a:cxnSpLocks noChangeShapeType="1"/>
            </p:cNvCxnSpPr>
            <p:nvPr/>
          </p:nvCxnSpPr>
          <p:spPr bwMode="auto">
            <a:xfrm>
              <a:off x="2732076" y="3956601"/>
              <a:ext cx="785138" cy="1588"/>
            </a:xfrm>
            <a:prstGeom prst="line">
              <a:avLst/>
            </a:prstGeom>
            <a:noFill/>
            <a:ln w="41275" cap="sq">
              <a:solidFill>
                <a:srgbClr val="000000"/>
              </a:solidFill>
              <a:prstDash val="solid"/>
              <a:round/>
              <a:headEnd/>
              <a:tailEnd type="stealth" w="med" len="med"/>
            </a:ln>
          </p:spPr>
        </p:cxnSp>
        <p:cxnSp>
          <p:nvCxnSpPr>
            <p:cNvPr id="180" name="Straight Arrow Connector 35">
              <a:extLst>
                <a:ext uri="{FF2B5EF4-FFF2-40B4-BE49-F238E27FC236}">
                  <a16:creationId xmlns:a16="http://schemas.microsoft.com/office/drawing/2014/main" id="{5CCFF211-09F5-497F-A7F4-1B3516170D31}"/>
                </a:ext>
              </a:extLst>
            </p:cNvPr>
            <p:cNvCxnSpPr>
              <a:cxnSpLocks noChangeShapeType="1"/>
            </p:cNvCxnSpPr>
            <p:nvPr/>
          </p:nvCxnSpPr>
          <p:spPr bwMode="auto">
            <a:xfrm rot="10800000">
              <a:off x="3588653" y="3956601"/>
              <a:ext cx="643054" cy="1324"/>
            </a:xfrm>
            <a:prstGeom prst="straightConnector1">
              <a:avLst/>
            </a:prstGeom>
            <a:noFill/>
            <a:ln w="41275" cap="sq">
              <a:solidFill>
                <a:schemeClr val="tx1"/>
              </a:solidFill>
              <a:round/>
              <a:headEnd/>
              <a:tailEnd/>
            </a:ln>
          </p:spPr>
        </p:cxnSp>
        <p:cxnSp>
          <p:nvCxnSpPr>
            <p:cNvPr id="181" name="Straight Connector 36">
              <a:extLst>
                <a:ext uri="{FF2B5EF4-FFF2-40B4-BE49-F238E27FC236}">
                  <a16:creationId xmlns:a16="http://schemas.microsoft.com/office/drawing/2014/main" id="{FB3243FC-F82E-41EA-A954-4E86D92A79F6}"/>
                </a:ext>
              </a:extLst>
            </p:cNvPr>
            <p:cNvCxnSpPr>
              <a:cxnSpLocks noChangeShapeType="1"/>
            </p:cNvCxnSpPr>
            <p:nvPr/>
          </p:nvCxnSpPr>
          <p:spPr bwMode="auto">
            <a:xfrm rot="5400000">
              <a:off x="3875049" y="4313821"/>
              <a:ext cx="713912" cy="794"/>
            </a:xfrm>
            <a:prstGeom prst="line">
              <a:avLst/>
            </a:prstGeom>
            <a:noFill/>
            <a:ln w="41275" cap="sq">
              <a:solidFill>
                <a:schemeClr val="tx1"/>
              </a:solidFill>
              <a:round/>
              <a:headEnd/>
              <a:tailEnd type="stealth" w="med" len="med"/>
            </a:ln>
          </p:spPr>
        </p:cxnSp>
        <p:cxnSp>
          <p:nvCxnSpPr>
            <p:cNvPr id="182" name="Straight Arrow Connector 37">
              <a:extLst>
                <a:ext uri="{FF2B5EF4-FFF2-40B4-BE49-F238E27FC236}">
                  <a16:creationId xmlns:a16="http://schemas.microsoft.com/office/drawing/2014/main" id="{1313145C-1076-41B9-99D7-B6461BB43FC0}"/>
                </a:ext>
              </a:extLst>
            </p:cNvPr>
            <p:cNvCxnSpPr>
              <a:cxnSpLocks noChangeShapeType="1"/>
            </p:cNvCxnSpPr>
            <p:nvPr/>
          </p:nvCxnSpPr>
          <p:spPr bwMode="auto">
            <a:xfrm>
              <a:off x="2732771" y="5384424"/>
              <a:ext cx="713004" cy="1323"/>
            </a:xfrm>
            <a:prstGeom prst="straightConnector1">
              <a:avLst/>
            </a:prstGeom>
            <a:noFill/>
            <a:ln w="41275" cap="sq">
              <a:solidFill>
                <a:schemeClr val="tx1"/>
              </a:solidFill>
              <a:round/>
              <a:headEnd/>
              <a:tailEnd/>
            </a:ln>
          </p:spPr>
        </p:cxnSp>
        <p:cxnSp>
          <p:nvCxnSpPr>
            <p:cNvPr id="183" name="Straight Connector 38">
              <a:extLst>
                <a:ext uri="{FF2B5EF4-FFF2-40B4-BE49-F238E27FC236}">
                  <a16:creationId xmlns:a16="http://schemas.microsoft.com/office/drawing/2014/main" id="{907B67B8-1967-45D0-9799-5ADE397B4972}"/>
                </a:ext>
              </a:extLst>
            </p:cNvPr>
            <p:cNvCxnSpPr>
              <a:cxnSpLocks noChangeShapeType="1"/>
            </p:cNvCxnSpPr>
            <p:nvPr/>
          </p:nvCxnSpPr>
          <p:spPr bwMode="auto">
            <a:xfrm rot="5400000" flipH="1" flipV="1">
              <a:off x="2374096" y="5028460"/>
              <a:ext cx="714573" cy="1"/>
            </a:xfrm>
            <a:prstGeom prst="line">
              <a:avLst/>
            </a:prstGeom>
            <a:noFill/>
            <a:ln w="41275" cap="sq">
              <a:solidFill>
                <a:schemeClr val="tx1"/>
              </a:solidFill>
              <a:round/>
              <a:headEnd/>
              <a:tailEnd type="stealth" w="med" len="med"/>
            </a:ln>
          </p:spPr>
        </p:cxnSp>
        <p:cxnSp>
          <p:nvCxnSpPr>
            <p:cNvPr id="184" name="Straight Arrow Connector 39">
              <a:extLst>
                <a:ext uri="{FF2B5EF4-FFF2-40B4-BE49-F238E27FC236}">
                  <a16:creationId xmlns:a16="http://schemas.microsoft.com/office/drawing/2014/main" id="{955FD017-7F64-464D-A8CA-AF64E5A242A4}"/>
                </a:ext>
              </a:extLst>
            </p:cNvPr>
            <p:cNvCxnSpPr>
              <a:cxnSpLocks noChangeShapeType="1"/>
            </p:cNvCxnSpPr>
            <p:nvPr/>
          </p:nvCxnSpPr>
          <p:spPr bwMode="auto">
            <a:xfrm rot="5400000" flipH="1" flipV="1">
              <a:off x="3910082" y="5063561"/>
              <a:ext cx="642457" cy="598"/>
            </a:xfrm>
            <a:prstGeom prst="straightConnector1">
              <a:avLst/>
            </a:prstGeom>
            <a:noFill/>
            <a:ln w="41275" cap="sq">
              <a:solidFill>
                <a:srgbClr val="000000"/>
              </a:solidFill>
              <a:prstDash val="solid"/>
              <a:round/>
              <a:headEnd/>
              <a:tailEnd/>
            </a:ln>
          </p:spPr>
        </p:cxnSp>
        <p:cxnSp>
          <p:nvCxnSpPr>
            <p:cNvPr id="185" name="Straight Connector 40">
              <a:extLst>
                <a:ext uri="{FF2B5EF4-FFF2-40B4-BE49-F238E27FC236}">
                  <a16:creationId xmlns:a16="http://schemas.microsoft.com/office/drawing/2014/main" id="{78C2DAD9-6059-4811-8A1D-D1397A3F5D73}"/>
                </a:ext>
              </a:extLst>
            </p:cNvPr>
            <p:cNvCxnSpPr>
              <a:cxnSpLocks noChangeShapeType="1"/>
            </p:cNvCxnSpPr>
            <p:nvPr/>
          </p:nvCxnSpPr>
          <p:spPr bwMode="auto">
            <a:xfrm rot="10800000">
              <a:off x="3517215" y="5385748"/>
              <a:ext cx="714492" cy="1"/>
            </a:xfrm>
            <a:prstGeom prst="line">
              <a:avLst/>
            </a:prstGeom>
            <a:noFill/>
            <a:ln w="41275" cap="sq">
              <a:solidFill>
                <a:srgbClr val="000000"/>
              </a:solidFill>
              <a:prstDash val="solid"/>
              <a:round/>
              <a:headEnd/>
              <a:tailEnd type="stealth" w="med" len="med"/>
            </a:ln>
          </p:spPr>
        </p:cxnSp>
      </p:grpSp>
      <p:grpSp>
        <p:nvGrpSpPr>
          <p:cNvPr id="186" name="Group 185">
            <a:extLst>
              <a:ext uri="{FF2B5EF4-FFF2-40B4-BE49-F238E27FC236}">
                <a16:creationId xmlns:a16="http://schemas.microsoft.com/office/drawing/2014/main" id="{929D8855-A4FB-4722-8EDF-5ABF5B76D4F6}"/>
              </a:ext>
            </a:extLst>
          </p:cNvPr>
          <p:cNvGrpSpPr/>
          <p:nvPr/>
        </p:nvGrpSpPr>
        <p:grpSpPr>
          <a:xfrm>
            <a:off x="7677320" y="3391765"/>
            <a:ext cx="1734978" cy="730621"/>
            <a:chOff x="7245887" y="3063680"/>
            <a:chExt cx="3358443" cy="1429148"/>
          </a:xfrm>
        </p:grpSpPr>
        <p:cxnSp>
          <p:nvCxnSpPr>
            <p:cNvPr id="187" name="Straight Arrow Connector 7">
              <a:extLst>
                <a:ext uri="{FF2B5EF4-FFF2-40B4-BE49-F238E27FC236}">
                  <a16:creationId xmlns:a16="http://schemas.microsoft.com/office/drawing/2014/main" id="{9BE2688F-FB82-42E8-AEBD-BCBA5656329F}"/>
                </a:ext>
              </a:extLst>
            </p:cNvPr>
            <p:cNvCxnSpPr>
              <a:cxnSpLocks noChangeShapeType="1"/>
            </p:cNvCxnSpPr>
            <p:nvPr/>
          </p:nvCxnSpPr>
          <p:spPr bwMode="auto">
            <a:xfrm rot="5400000">
              <a:off x="6889461" y="3420768"/>
              <a:ext cx="714242" cy="1389"/>
            </a:xfrm>
            <a:prstGeom prst="straightConnector1">
              <a:avLst/>
            </a:prstGeom>
            <a:noFill/>
            <a:ln w="41275" cap="sq">
              <a:solidFill>
                <a:schemeClr val="tx1"/>
              </a:solidFill>
              <a:round/>
              <a:headEnd/>
              <a:tailEnd type="stealth" w="med" len="med"/>
            </a:ln>
          </p:spPr>
        </p:cxnSp>
        <p:cxnSp>
          <p:nvCxnSpPr>
            <p:cNvPr id="188" name="Straight Connector 9">
              <a:extLst>
                <a:ext uri="{FF2B5EF4-FFF2-40B4-BE49-F238E27FC236}">
                  <a16:creationId xmlns:a16="http://schemas.microsoft.com/office/drawing/2014/main" id="{80E66632-D585-49F2-B794-D4580ED6809D}"/>
                </a:ext>
              </a:extLst>
            </p:cNvPr>
            <p:cNvCxnSpPr>
              <a:cxnSpLocks noChangeShapeType="1"/>
            </p:cNvCxnSpPr>
            <p:nvPr/>
          </p:nvCxnSpPr>
          <p:spPr bwMode="auto">
            <a:xfrm>
              <a:off x="7246582" y="3063680"/>
              <a:ext cx="687330" cy="1323"/>
            </a:xfrm>
            <a:prstGeom prst="line">
              <a:avLst/>
            </a:prstGeom>
            <a:noFill/>
            <a:ln w="41275" cap="sq">
              <a:solidFill>
                <a:schemeClr val="tx1"/>
              </a:solidFill>
              <a:round/>
              <a:headEnd/>
              <a:tailEnd/>
            </a:ln>
          </p:spPr>
        </p:cxnSp>
        <p:cxnSp>
          <p:nvCxnSpPr>
            <p:cNvPr id="189" name="Straight Arrow Connector 14">
              <a:extLst>
                <a:ext uri="{FF2B5EF4-FFF2-40B4-BE49-F238E27FC236}">
                  <a16:creationId xmlns:a16="http://schemas.microsoft.com/office/drawing/2014/main" id="{D17BB704-A17D-40A0-8832-F0708B0F8847}"/>
                </a:ext>
              </a:extLst>
            </p:cNvPr>
            <p:cNvCxnSpPr>
              <a:cxnSpLocks noChangeShapeType="1"/>
            </p:cNvCxnSpPr>
            <p:nvPr/>
          </p:nvCxnSpPr>
          <p:spPr bwMode="auto">
            <a:xfrm rot="10800000">
              <a:off x="7996398" y="3063680"/>
              <a:ext cx="749815" cy="1323"/>
            </a:xfrm>
            <a:prstGeom prst="straightConnector1">
              <a:avLst/>
            </a:prstGeom>
            <a:noFill/>
            <a:ln w="41275" cap="sq">
              <a:solidFill>
                <a:srgbClr val="FF0000"/>
              </a:solidFill>
              <a:prstDash val="sysDot"/>
              <a:round/>
              <a:headEnd/>
              <a:tailEnd type="stealth" w="med" len="med"/>
            </a:ln>
          </p:spPr>
        </p:cxnSp>
        <p:cxnSp>
          <p:nvCxnSpPr>
            <p:cNvPr id="190" name="Straight Connector 15">
              <a:extLst>
                <a:ext uri="{FF2B5EF4-FFF2-40B4-BE49-F238E27FC236}">
                  <a16:creationId xmlns:a16="http://schemas.microsoft.com/office/drawing/2014/main" id="{D123E644-06D7-4A25-9592-5596A437BACF}"/>
                </a:ext>
              </a:extLst>
            </p:cNvPr>
            <p:cNvCxnSpPr>
              <a:cxnSpLocks noChangeShapeType="1"/>
            </p:cNvCxnSpPr>
            <p:nvPr/>
          </p:nvCxnSpPr>
          <p:spPr bwMode="auto">
            <a:xfrm rot="5400000">
              <a:off x="8419530" y="3391025"/>
              <a:ext cx="654061" cy="694"/>
            </a:xfrm>
            <a:prstGeom prst="line">
              <a:avLst/>
            </a:prstGeom>
            <a:noFill/>
            <a:ln w="41275" cap="sq">
              <a:solidFill>
                <a:srgbClr val="FF0000"/>
              </a:solidFill>
              <a:prstDash val="sysDot"/>
              <a:round/>
              <a:headEnd/>
              <a:tailEnd/>
            </a:ln>
          </p:spPr>
        </p:cxnSp>
        <p:cxnSp>
          <p:nvCxnSpPr>
            <p:cNvPr id="191" name="Straight Arrow Connector 17">
              <a:extLst>
                <a:ext uri="{FF2B5EF4-FFF2-40B4-BE49-F238E27FC236}">
                  <a16:creationId xmlns:a16="http://schemas.microsoft.com/office/drawing/2014/main" id="{6B71AD7A-432B-4240-9ED0-14BDDFF3204C}"/>
                </a:ext>
              </a:extLst>
            </p:cNvPr>
            <p:cNvCxnSpPr>
              <a:cxnSpLocks noChangeShapeType="1"/>
            </p:cNvCxnSpPr>
            <p:nvPr/>
          </p:nvCxnSpPr>
          <p:spPr bwMode="auto">
            <a:xfrm>
              <a:off x="7247277" y="4491503"/>
              <a:ext cx="749815" cy="1323"/>
            </a:xfrm>
            <a:prstGeom prst="straightConnector1">
              <a:avLst/>
            </a:prstGeom>
            <a:noFill/>
            <a:ln w="41275" cap="sq">
              <a:solidFill>
                <a:schemeClr val="tx1"/>
              </a:solidFill>
              <a:prstDash val="solid"/>
              <a:round/>
              <a:headEnd/>
              <a:tailEnd type="stealth" w="med" len="med"/>
            </a:ln>
          </p:spPr>
        </p:cxnSp>
        <p:cxnSp>
          <p:nvCxnSpPr>
            <p:cNvPr id="192" name="Straight Connector 18">
              <a:extLst>
                <a:ext uri="{FF2B5EF4-FFF2-40B4-BE49-F238E27FC236}">
                  <a16:creationId xmlns:a16="http://schemas.microsoft.com/office/drawing/2014/main" id="{059CB3CE-6CDA-4D8D-90B3-06643FCE17AA}"/>
                </a:ext>
              </a:extLst>
            </p:cNvPr>
            <p:cNvCxnSpPr>
              <a:cxnSpLocks noChangeShapeType="1"/>
            </p:cNvCxnSpPr>
            <p:nvPr/>
          </p:nvCxnSpPr>
          <p:spPr bwMode="auto">
            <a:xfrm rot="5400000" flipH="1" flipV="1">
              <a:off x="6918543" y="4164787"/>
              <a:ext cx="655384" cy="694"/>
            </a:xfrm>
            <a:prstGeom prst="line">
              <a:avLst/>
            </a:prstGeom>
            <a:noFill/>
            <a:ln w="41275" cap="sq">
              <a:solidFill>
                <a:schemeClr val="tx1"/>
              </a:solidFill>
              <a:prstDash val="solid"/>
              <a:round/>
              <a:headEnd/>
              <a:tailEnd/>
            </a:ln>
          </p:spPr>
        </p:cxnSp>
        <p:cxnSp>
          <p:nvCxnSpPr>
            <p:cNvPr id="193" name="Straight Arrow Connector 20">
              <a:extLst>
                <a:ext uri="{FF2B5EF4-FFF2-40B4-BE49-F238E27FC236}">
                  <a16:creationId xmlns:a16="http://schemas.microsoft.com/office/drawing/2014/main" id="{AC8BB852-3C97-447B-81B0-9CCD58F0BA8B}"/>
                </a:ext>
              </a:extLst>
            </p:cNvPr>
            <p:cNvCxnSpPr>
              <a:cxnSpLocks noChangeShapeType="1"/>
            </p:cNvCxnSpPr>
            <p:nvPr/>
          </p:nvCxnSpPr>
          <p:spPr bwMode="auto">
            <a:xfrm rot="16200000">
              <a:off x="8389091" y="4134349"/>
              <a:ext cx="714242" cy="1389"/>
            </a:xfrm>
            <a:prstGeom prst="straightConnector1">
              <a:avLst/>
            </a:prstGeom>
            <a:noFill/>
            <a:ln w="41275" cap="sq">
              <a:solidFill>
                <a:schemeClr val="tx1"/>
              </a:solidFill>
              <a:round/>
              <a:headEnd/>
              <a:tailEnd type="stealth" w="med" len="med"/>
            </a:ln>
          </p:spPr>
        </p:cxnSp>
        <p:cxnSp>
          <p:nvCxnSpPr>
            <p:cNvPr id="194" name="Straight Connector 21">
              <a:extLst>
                <a:ext uri="{FF2B5EF4-FFF2-40B4-BE49-F238E27FC236}">
                  <a16:creationId xmlns:a16="http://schemas.microsoft.com/office/drawing/2014/main" id="{CD0EAAD8-AD7D-4F50-A096-CFE02A427143}"/>
                </a:ext>
              </a:extLst>
            </p:cNvPr>
            <p:cNvCxnSpPr>
              <a:cxnSpLocks noChangeShapeType="1"/>
            </p:cNvCxnSpPr>
            <p:nvPr/>
          </p:nvCxnSpPr>
          <p:spPr bwMode="auto">
            <a:xfrm rot="10800000">
              <a:off x="8058882" y="4492164"/>
              <a:ext cx="687330" cy="662"/>
            </a:xfrm>
            <a:prstGeom prst="line">
              <a:avLst/>
            </a:prstGeom>
            <a:noFill/>
            <a:ln w="41275" cap="sq">
              <a:solidFill>
                <a:schemeClr val="tx1"/>
              </a:solidFill>
              <a:round/>
              <a:headEnd/>
              <a:tailEnd/>
            </a:ln>
          </p:spPr>
        </p:cxnSp>
        <p:cxnSp>
          <p:nvCxnSpPr>
            <p:cNvPr id="195" name="Straight Arrow Connector 33">
              <a:extLst>
                <a:ext uri="{FF2B5EF4-FFF2-40B4-BE49-F238E27FC236}">
                  <a16:creationId xmlns:a16="http://schemas.microsoft.com/office/drawing/2014/main" id="{D4B2108A-D772-42E6-8610-DA34C3C6604A}"/>
                </a:ext>
              </a:extLst>
            </p:cNvPr>
            <p:cNvCxnSpPr>
              <a:cxnSpLocks noChangeShapeType="1"/>
            </p:cNvCxnSpPr>
            <p:nvPr/>
          </p:nvCxnSpPr>
          <p:spPr bwMode="auto">
            <a:xfrm rot="5400000">
              <a:off x="8782778" y="3384874"/>
              <a:ext cx="642454" cy="1390"/>
            </a:xfrm>
            <a:prstGeom prst="straightConnector1">
              <a:avLst/>
            </a:prstGeom>
            <a:noFill/>
            <a:ln w="41275" cap="sq">
              <a:solidFill>
                <a:schemeClr val="tx1"/>
              </a:solidFill>
              <a:prstDash val="solid"/>
              <a:round/>
              <a:headEnd/>
              <a:tailEnd/>
            </a:ln>
          </p:spPr>
        </p:cxnSp>
        <p:cxnSp>
          <p:nvCxnSpPr>
            <p:cNvPr id="196" name="Straight Connector 34">
              <a:extLst>
                <a:ext uri="{FF2B5EF4-FFF2-40B4-BE49-F238E27FC236}">
                  <a16:creationId xmlns:a16="http://schemas.microsoft.com/office/drawing/2014/main" id="{746CE0B6-A045-4641-8A42-BB211E6CA984}"/>
                </a:ext>
              </a:extLst>
            </p:cNvPr>
            <p:cNvCxnSpPr>
              <a:cxnSpLocks noChangeShapeType="1"/>
            </p:cNvCxnSpPr>
            <p:nvPr/>
          </p:nvCxnSpPr>
          <p:spPr bwMode="auto">
            <a:xfrm>
              <a:off x="9104004" y="3063680"/>
              <a:ext cx="785138" cy="1588"/>
            </a:xfrm>
            <a:prstGeom prst="line">
              <a:avLst/>
            </a:prstGeom>
            <a:noFill/>
            <a:ln w="41275" cap="sq">
              <a:solidFill>
                <a:schemeClr val="tx1"/>
              </a:solidFill>
              <a:prstDash val="solid"/>
              <a:round/>
              <a:headEnd/>
              <a:tailEnd type="stealth" w="med" len="med"/>
            </a:ln>
          </p:spPr>
        </p:cxnSp>
        <p:cxnSp>
          <p:nvCxnSpPr>
            <p:cNvPr id="197" name="Straight Arrow Connector 35">
              <a:extLst>
                <a:ext uri="{FF2B5EF4-FFF2-40B4-BE49-F238E27FC236}">
                  <a16:creationId xmlns:a16="http://schemas.microsoft.com/office/drawing/2014/main" id="{8CBF3F24-3D46-49FE-86B2-975AE222EB70}"/>
                </a:ext>
              </a:extLst>
            </p:cNvPr>
            <p:cNvCxnSpPr>
              <a:cxnSpLocks noChangeShapeType="1"/>
            </p:cNvCxnSpPr>
            <p:nvPr/>
          </p:nvCxnSpPr>
          <p:spPr bwMode="auto">
            <a:xfrm rot="10800000">
              <a:off x="9960581" y="3063680"/>
              <a:ext cx="643054" cy="1324"/>
            </a:xfrm>
            <a:prstGeom prst="straightConnector1">
              <a:avLst/>
            </a:prstGeom>
            <a:noFill/>
            <a:ln w="41275" cap="sq">
              <a:solidFill>
                <a:schemeClr val="tx1"/>
              </a:solidFill>
              <a:round/>
              <a:headEnd/>
              <a:tailEnd/>
            </a:ln>
          </p:spPr>
        </p:cxnSp>
        <p:cxnSp>
          <p:nvCxnSpPr>
            <p:cNvPr id="198" name="Straight Connector 36">
              <a:extLst>
                <a:ext uri="{FF2B5EF4-FFF2-40B4-BE49-F238E27FC236}">
                  <a16:creationId xmlns:a16="http://schemas.microsoft.com/office/drawing/2014/main" id="{9AD0DB33-91F2-4C5B-A3F2-0CC72C584D27}"/>
                </a:ext>
              </a:extLst>
            </p:cNvPr>
            <p:cNvCxnSpPr>
              <a:cxnSpLocks noChangeShapeType="1"/>
            </p:cNvCxnSpPr>
            <p:nvPr/>
          </p:nvCxnSpPr>
          <p:spPr bwMode="auto">
            <a:xfrm rot="5400000">
              <a:off x="10246977" y="3420900"/>
              <a:ext cx="713912" cy="794"/>
            </a:xfrm>
            <a:prstGeom prst="line">
              <a:avLst/>
            </a:prstGeom>
            <a:noFill/>
            <a:ln w="41275" cap="sq">
              <a:solidFill>
                <a:schemeClr val="tx1"/>
              </a:solidFill>
              <a:round/>
              <a:headEnd/>
              <a:tailEnd type="stealth" w="med" len="med"/>
            </a:ln>
          </p:spPr>
        </p:cxnSp>
        <p:cxnSp>
          <p:nvCxnSpPr>
            <p:cNvPr id="199" name="Straight Arrow Connector 37">
              <a:extLst>
                <a:ext uri="{FF2B5EF4-FFF2-40B4-BE49-F238E27FC236}">
                  <a16:creationId xmlns:a16="http://schemas.microsoft.com/office/drawing/2014/main" id="{1D1D4DA2-FA90-472A-87C1-5002E2EE2DEA}"/>
                </a:ext>
              </a:extLst>
            </p:cNvPr>
            <p:cNvCxnSpPr>
              <a:cxnSpLocks noChangeShapeType="1"/>
            </p:cNvCxnSpPr>
            <p:nvPr/>
          </p:nvCxnSpPr>
          <p:spPr bwMode="auto">
            <a:xfrm>
              <a:off x="9104699" y="4491503"/>
              <a:ext cx="713004" cy="1323"/>
            </a:xfrm>
            <a:prstGeom prst="straightConnector1">
              <a:avLst/>
            </a:prstGeom>
            <a:noFill/>
            <a:ln w="41275" cap="sq">
              <a:solidFill>
                <a:schemeClr val="tx1"/>
              </a:solidFill>
              <a:round/>
              <a:headEnd/>
              <a:tailEnd/>
            </a:ln>
          </p:spPr>
        </p:cxnSp>
        <p:cxnSp>
          <p:nvCxnSpPr>
            <p:cNvPr id="200" name="Straight Connector 38">
              <a:extLst>
                <a:ext uri="{FF2B5EF4-FFF2-40B4-BE49-F238E27FC236}">
                  <a16:creationId xmlns:a16="http://schemas.microsoft.com/office/drawing/2014/main" id="{2C18F458-84C6-41AE-A504-1D70014F33C4}"/>
                </a:ext>
              </a:extLst>
            </p:cNvPr>
            <p:cNvCxnSpPr>
              <a:cxnSpLocks noChangeShapeType="1"/>
            </p:cNvCxnSpPr>
            <p:nvPr/>
          </p:nvCxnSpPr>
          <p:spPr bwMode="auto">
            <a:xfrm rot="5400000" flipH="1" flipV="1">
              <a:off x="8746024" y="4135539"/>
              <a:ext cx="714573" cy="1"/>
            </a:xfrm>
            <a:prstGeom prst="line">
              <a:avLst/>
            </a:prstGeom>
            <a:noFill/>
            <a:ln w="41275" cap="sq">
              <a:solidFill>
                <a:schemeClr val="tx1"/>
              </a:solidFill>
              <a:round/>
              <a:headEnd/>
              <a:tailEnd type="stealth" w="med" len="med"/>
            </a:ln>
          </p:spPr>
        </p:cxnSp>
        <p:cxnSp>
          <p:nvCxnSpPr>
            <p:cNvPr id="201" name="Straight Arrow Connector 39">
              <a:extLst>
                <a:ext uri="{FF2B5EF4-FFF2-40B4-BE49-F238E27FC236}">
                  <a16:creationId xmlns:a16="http://schemas.microsoft.com/office/drawing/2014/main" id="{37599794-0437-44A0-992C-DAF0DB636F14}"/>
                </a:ext>
              </a:extLst>
            </p:cNvPr>
            <p:cNvCxnSpPr>
              <a:cxnSpLocks noChangeShapeType="1"/>
            </p:cNvCxnSpPr>
            <p:nvPr/>
          </p:nvCxnSpPr>
          <p:spPr bwMode="auto">
            <a:xfrm rot="5400000" flipH="1" flipV="1">
              <a:off x="10282010" y="4170640"/>
              <a:ext cx="642457" cy="598"/>
            </a:xfrm>
            <a:prstGeom prst="straightConnector1">
              <a:avLst/>
            </a:prstGeom>
            <a:noFill/>
            <a:ln w="41275" cap="sq">
              <a:solidFill>
                <a:srgbClr val="FF0000"/>
              </a:solidFill>
              <a:prstDash val="sysDot"/>
              <a:round/>
              <a:headEnd/>
              <a:tailEnd/>
            </a:ln>
          </p:spPr>
        </p:cxnSp>
        <p:cxnSp>
          <p:nvCxnSpPr>
            <p:cNvPr id="202" name="Straight Connector 40">
              <a:extLst>
                <a:ext uri="{FF2B5EF4-FFF2-40B4-BE49-F238E27FC236}">
                  <a16:creationId xmlns:a16="http://schemas.microsoft.com/office/drawing/2014/main" id="{D3774348-2A90-4F1A-9B31-A10358BD4968}"/>
                </a:ext>
              </a:extLst>
            </p:cNvPr>
            <p:cNvCxnSpPr>
              <a:cxnSpLocks noChangeShapeType="1"/>
            </p:cNvCxnSpPr>
            <p:nvPr/>
          </p:nvCxnSpPr>
          <p:spPr bwMode="auto">
            <a:xfrm rot="10800000">
              <a:off x="9889143" y="4492827"/>
              <a:ext cx="714492" cy="1"/>
            </a:xfrm>
            <a:prstGeom prst="line">
              <a:avLst/>
            </a:prstGeom>
            <a:noFill/>
            <a:ln w="41275" cap="sq">
              <a:solidFill>
                <a:srgbClr val="FF0000"/>
              </a:solidFill>
              <a:prstDash val="sysDot"/>
              <a:round/>
              <a:headEnd/>
              <a:tailEnd type="stealth" w="med" len="med"/>
            </a:ln>
          </p:spPr>
        </p:cxnSp>
      </p:grpSp>
      <p:sp>
        <p:nvSpPr>
          <p:cNvPr id="203" name="TextBox 202">
            <a:extLst>
              <a:ext uri="{FF2B5EF4-FFF2-40B4-BE49-F238E27FC236}">
                <a16:creationId xmlns:a16="http://schemas.microsoft.com/office/drawing/2014/main" id="{E8831208-C411-4690-BA99-ED75FAF2B82F}"/>
              </a:ext>
            </a:extLst>
          </p:cNvPr>
          <p:cNvSpPr txBox="1"/>
          <p:nvPr/>
        </p:nvSpPr>
        <p:spPr>
          <a:xfrm>
            <a:off x="7794636" y="2951314"/>
            <a:ext cx="1734259" cy="369332"/>
          </a:xfrm>
          <a:prstGeom prst="rect">
            <a:avLst/>
          </a:prstGeom>
          <a:noFill/>
        </p:spPr>
        <p:txBody>
          <a:bodyPr wrap="square" rtlCol="0">
            <a:spAutoFit/>
          </a:bodyPr>
          <a:lstStyle/>
          <a:p>
            <a:r>
              <a:rPr lang="en-US" dirty="0">
                <a:latin typeface="Tahoma"/>
                <a:cs typeface="Tahoma"/>
              </a:rPr>
              <a:t>Escape VC</a:t>
            </a:r>
          </a:p>
        </p:txBody>
      </p:sp>
      <p:sp>
        <p:nvSpPr>
          <p:cNvPr id="204" name="TextBox 203">
            <a:extLst>
              <a:ext uri="{FF2B5EF4-FFF2-40B4-BE49-F238E27FC236}">
                <a16:creationId xmlns:a16="http://schemas.microsoft.com/office/drawing/2014/main" id="{791C5644-43F8-4505-95FD-94E9E6FD26FB}"/>
              </a:ext>
            </a:extLst>
          </p:cNvPr>
          <p:cNvSpPr txBox="1"/>
          <p:nvPr/>
        </p:nvSpPr>
        <p:spPr>
          <a:xfrm>
            <a:off x="7830277" y="4154291"/>
            <a:ext cx="1734259" cy="369332"/>
          </a:xfrm>
          <a:prstGeom prst="rect">
            <a:avLst/>
          </a:prstGeom>
          <a:noFill/>
        </p:spPr>
        <p:txBody>
          <a:bodyPr wrap="square" rtlCol="0">
            <a:spAutoFit/>
          </a:bodyPr>
          <a:lstStyle/>
          <a:p>
            <a:r>
              <a:rPr lang="en-US" dirty="0">
                <a:latin typeface="Tahoma"/>
                <a:cs typeface="Tahoma"/>
              </a:rPr>
              <a:t>West-first</a:t>
            </a:r>
          </a:p>
        </p:txBody>
      </p:sp>
      <p:sp>
        <p:nvSpPr>
          <p:cNvPr id="205" name="TextBox 204">
            <a:extLst>
              <a:ext uri="{FF2B5EF4-FFF2-40B4-BE49-F238E27FC236}">
                <a16:creationId xmlns:a16="http://schemas.microsoft.com/office/drawing/2014/main" id="{B477D84D-04EF-48A2-9508-A168C5B60720}"/>
              </a:ext>
            </a:extLst>
          </p:cNvPr>
          <p:cNvSpPr txBox="1"/>
          <p:nvPr/>
        </p:nvSpPr>
        <p:spPr>
          <a:xfrm>
            <a:off x="7830277" y="1133299"/>
            <a:ext cx="1734259" cy="369332"/>
          </a:xfrm>
          <a:prstGeom prst="rect">
            <a:avLst/>
          </a:prstGeom>
          <a:noFill/>
        </p:spPr>
        <p:txBody>
          <a:bodyPr wrap="square" rtlCol="0">
            <a:spAutoFit/>
          </a:bodyPr>
          <a:lstStyle/>
          <a:p>
            <a:r>
              <a:rPr lang="en-US" dirty="0">
                <a:latin typeface="Tahoma"/>
                <a:cs typeface="Tahoma"/>
              </a:rPr>
              <a:t>Regular VCs</a:t>
            </a:r>
          </a:p>
        </p:txBody>
      </p:sp>
      <p:sp>
        <p:nvSpPr>
          <p:cNvPr id="206" name="Rectangle 205">
            <a:extLst>
              <a:ext uri="{FF2B5EF4-FFF2-40B4-BE49-F238E27FC236}">
                <a16:creationId xmlns:a16="http://schemas.microsoft.com/office/drawing/2014/main" id="{5C68F988-C8C0-4D8D-A010-A777432919C6}"/>
              </a:ext>
            </a:extLst>
          </p:cNvPr>
          <p:cNvSpPr/>
          <p:nvPr/>
        </p:nvSpPr>
        <p:spPr bwMode="auto">
          <a:xfrm rot="16200000">
            <a:off x="9075362" y="3051842"/>
            <a:ext cx="182880" cy="182880"/>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anchor="ctr"/>
          <a:lstStyle/>
          <a:p>
            <a:pPr algn="ctr" latinLnBrk="1">
              <a:defRPr/>
            </a:pPr>
            <a:endParaRPr lang="en-US" dirty="0">
              <a:cs typeface="Calibri"/>
            </a:endParaRPr>
          </a:p>
        </p:txBody>
      </p:sp>
      <p:sp>
        <p:nvSpPr>
          <p:cNvPr id="207" name="TextBox 206">
            <a:extLst>
              <a:ext uri="{FF2B5EF4-FFF2-40B4-BE49-F238E27FC236}">
                <a16:creationId xmlns:a16="http://schemas.microsoft.com/office/drawing/2014/main" id="{CD9C3551-53A1-4CB8-BA26-CC4392D8D8C7}"/>
              </a:ext>
            </a:extLst>
          </p:cNvPr>
          <p:cNvSpPr txBox="1"/>
          <p:nvPr/>
        </p:nvSpPr>
        <p:spPr>
          <a:xfrm>
            <a:off x="6902612" y="5495912"/>
            <a:ext cx="1734259" cy="369332"/>
          </a:xfrm>
          <a:prstGeom prst="rect">
            <a:avLst/>
          </a:prstGeom>
          <a:noFill/>
        </p:spPr>
        <p:txBody>
          <a:bodyPr wrap="square" rtlCol="0">
            <a:spAutoFit/>
          </a:bodyPr>
          <a:lstStyle/>
          <a:p>
            <a:r>
              <a:rPr lang="en-US" dirty="0">
                <a:latin typeface="Tahoma"/>
                <a:cs typeface="Tahoma"/>
              </a:rPr>
              <a:t>Deadlock-free</a:t>
            </a:r>
          </a:p>
        </p:txBody>
      </p:sp>
      <p:sp>
        <p:nvSpPr>
          <p:cNvPr id="2" name="Oval 1">
            <a:extLst>
              <a:ext uri="{FF2B5EF4-FFF2-40B4-BE49-F238E27FC236}">
                <a16:creationId xmlns:a16="http://schemas.microsoft.com/office/drawing/2014/main" id="{FF2704F5-38C1-B244-928A-1F53F0D96874}"/>
              </a:ext>
            </a:extLst>
          </p:cNvPr>
          <p:cNvSpPr/>
          <p:nvPr/>
        </p:nvSpPr>
        <p:spPr>
          <a:xfrm>
            <a:off x="5401309" y="4276704"/>
            <a:ext cx="1205202" cy="170890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68BDE188-45A1-8645-AA94-AA6557AB9FF9}"/>
              </a:ext>
            </a:extLst>
          </p:cNvPr>
          <p:cNvSpPr/>
          <p:nvPr/>
        </p:nvSpPr>
        <p:spPr>
          <a:xfrm>
            <a:off x="7209323" y="4597648"/>
            <a:ext cx="1412771" cy="923330"/>
          </a:xfrm>
          <a:prstGeom prst="rect">
            <a:avLst/>
          </a:prstGeom>
          <a:noFill/>
        </p:spPr>
        <p:txBody>
          <a:bodyPr wrap="square" lIns="91440" tIns="45720" rIns="91440" bIns="45720">
            <a:spAutoFit/>
          </a:bodyPr>
          <a:lstStyle/>
          <a:p>
            <a:pPr algn="ctr"/>
            <a:r>
              <a:rPr lang="en-US" dirty="0">
                <a:latin typeface="Tahoma"/>
                <a:cs typeface="Tahoma"/>
              </a:rPr>
              <a:t>Acyclic path in extended CDG</a:t>
            </a:r>
          </a:p>
        </p:txBody>
      </p:sp>
      <p:sp>
        <p:nvSpPr>
          <p:cNvPr id="209" name="Down Arrow 208">
            <a:extLst>
              <a:ext uri="{FF2B5EF4-FFF2-40B4-BE49-F238E27FC236}">
                <a16:creationId xmlns:a16="http://schemas.microsoft.com/office/drawing/2014/main" id="{66724A2D-8CBE-C74F-BA56-27935F59966A}"/>
              </a:ext>
            </a:extLst>
          </p:cNvPr>
          <p:cNvSpPr/>
          <p:nvPr/>
        </p:nvSpPr>
        <p:spPr>
          <a:xfrm rot="5400000">
            <a:off x="6746862" y="4565938"/>
            <a:ext cx="324307" cy="71730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a:extLst>
              <a:ext uri="{FF2B5EF4-FFF2-40B4-BE49-F238E27FC236}">
                <a16:creationId xmlns:a16="http://schemas.microsoft.com/office/drawing/2014/main" id="{DAF49891-91FC-49A2-9D90-CE70147B3C2E}"/>
              </a:ext>
            </a:extLst>
          </p:cNvPr>
          <p:cNvSpPr/>
          <p:nvPr/>
        </p:nvSpPr>
        <p:spPr>
          <a:xfrm>
            <a:off x="8887633" y="3603712"/>
            <a:ext cx="741218" cy="699528"/>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ooter Placeholder 3">
            <a:extLst>
              <a:ext uri="{FF2B5EF4-FFF2-40B4-BE49-F238E27FC236}">
                <a16:creationId xmlns:a16="http://schemas.microsoft.com/office/drawing/2014/main" id="{61003130-3834-439D-B5ED-8F08D014F23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50827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dissolve">
                                      <p:cBhvr>
                                        <p:cTn id="7" dur="500"/>
                                        <p:tgtEl>
                                          <p:spTgt spid="165"/>
                                        </p:tgtEl>
                                      </p:cBhvr>
                                    </p:animEffect>
                                  </p:childTnLst>
                                </p:cTn>
                              </p:par>
                              <p:par>
                                <p:cTn id="8" presetID="9"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dissolve">
                                      <p:cBhvr>
                                        <p:cTn id="10" dur="500"/>
                                        <p:tgtEl>
                                          <p:spTgt spid="16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dissolve">
                                      <p:cBhvr>
                                        <p:cTn id="15" dur="500"/>
                                        <p:tgtEl>
                                          <p:spTgt spid="163"/>
                                        </p:tgtEl>
                                      </p:cBhvr>
                                    </p:animEffect>
                                  </p:childTnLst>
                                </p:cTn>
                              </p:par>
                              <p:par>
                                <p:cTn id="16" presetID="9" presetClass="entr" presetSubtype="0" fill="hold" nodeType="with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dissolve">
                                      <p:cBhvr>
                                        <p:cTn id="18" dur="500"/>
                                        <p:tgtEl>
                                          <p:spTgt spid="16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par>
                                <p:cTn id="24" presetID="9" presetClass="entr" presetSubtype="0" fill="hold" nodeType="with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dissolve">
                                      <p:cBhvr>
                                        <p:cTn id="26" dur="500"/>
                                        <p:tgtEl>
                                          <p:spTgt spid="136"/>
                                        </p:tgtEl>
                                      </p:cBhvr>
                                    </p:animEffect>
                                  </p:childTnLst>
                                </p:cTn>
                              </p:par>
                              <p:par>
                                <p:cTn id="27" presetID="9" presetClass="entr" presetSubtype="0" fill="hold" nodeType="withEffect">
                                  <p:stCondLst>
                                    <p:cond delay="0"/>
                                  </p:stCondLst>
                                  <p:childTnLst>
                                    <p:set>
                                      <p:cBhvr>
                                        <p:cTn id="28" dur="1" fill="hold">
                                          <p:stCondLst>
                                            <p:cond delay="0"/>
                                          </p:stCondLst>
                                        </p:cTn>
                                        <p:tgtEl>
                                          <p:spTgt spid="135"/>
                                        </p:tgtEl>
                                        <p:attrNameLst>
                                          <p:attrName>style.visibility</p:attrName>
                                        </p:attrNameLst>
                                      </p:cBhvr>
                                      <p:to>
                                        <p:strVal val="visible"/>
                                      </p:to>
                                    </p:set>
                                    <p:animEffect transition="in" filter="dissolve">
                                      <p:cBhvr>
                                        <p:cTn id="29" dur="500"/>
                                        <p:tgtEl>
                                          <p:spTgt spid="13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par>
                                <p:cTn id="35" presetID="9" presetClass="entr" presetSubtype="0" fill="hold"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dissolve">
                                      <p:cBhvr>
                                        <p:cTn id="37" dur="500"/>
                                        <p:tgtEl>
                                          <p:spTgt spid="134"/>
                                        </p:tgtEl>
                                      </p:cBhvr>
                                    </p:animEffect>
                                  </p:childTnLst>
                                </p:cTn>
                              </p:par>
                              <p:par>
                                <p:cTn id="38" presetID="9" presetClass="entr" presetSubtype="0"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dissolve">
                                      <p:cBhvr>
                                        <p:cTn id="40" dur="5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7"/>
                                        </p:tgtEl>
                                        <p:attrNameLst>
                                          <p:attrName>style.visibility</p:attrName>
                                        </p:attrNameLst>
                                      </p:cBhvr>
                                      <p:to>
                                        <p:strVal val="visible"/>
                                      </p:to>
                                    </p:set>
                                    <p:animEffect transition="in" filter="dissolve">
                                      <p:cBhvr>
                                        <p:cTn id="45" dur="500"/>
                                        <p:tgtEl>
                                          <p:spTgt spid="137"/>
                                        </p:tgtEl>
                                      </p:cBhvr>
                                    </p:animEffect>
                                  </p:childTnLst>
                                </p:cTn>
                              </p:par>
                              <p:par>
                                <p:cTn id="46" presetID="9" presetClass="entr" presetSubtype="0" fill="hold" nodeType="with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dissolve">
                                      <p:cBhvr>
                                        <p:cTn id="48" dur="500"/>
                                        <p:tgtEl>
                                          <p:spTgt spid="13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0"/>
                                        </p:tgtEl>
                                        <p:attrNameLst>
                                          <p:attrName>style.visibility</p:attrName>
                                        </p:attrNameLst>
                                      </p:cBhvr>
                                      <p:to>
                                        <p:strVal val="visible"/>
                                      </p:to>
                                    </p:set>
                                    <p:animEffect transition="in" filter="dissolve">
                                      <p:cBhvr>
                                        <p:cTn id="53" dur="500"/>
                                        <p:tgtEl>
                                          <p:spTgt spid="140"/>
                                        </p:tgtEl>
                                      </p:cBhvr>
                                    </p:animEffect>
                                  </p:childTnLst>
                                </p:cTn>
                              </p:par>
                              <p:par>
                                <p:cTn id="54" presetID="9" presetClass="entr" presetSubtype="0" fill="hold" nodeType="withEffect">
                                  <p:stCondLst>
                                    <p:cond delay="0"/>
                                  </p:stCondLst>
                                  <p:childTnLst>
                                    <p:set>
                                      <p:cBhvr>
                                        <p:cTn id="55" dur="1" fill="hold">
                                          <p:stCondLst>
                                            <p:cond delay="0"/>
                                          </p:stCondLst>
                                        </p:cTn>
                                        <p:tgtEl>
                                          <p:spTgt spid="139"/>
                                        </p:tgtEl>
                                        <p:attrNameLst>
                                          <p:attrName>style.visibility</p:attrName>
                                        </p:attrNameLst>
                                      </p:cBhvr>
                                      <p:to>
                                        <p:strVal val="visible"/>
                                      </p:to>
                                    </p:set>
                                    <p:animEffect transition="in" filter="dissolve">
                                      <p:cBhvr>
                                        <p:cTn id="56" dur="500"/>
                                        <p:tgtEl>
                                          <p:spTgt spid="13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41"/>
                                        </p:tgtEl>
                                        <p:attrNameLst>
                                          <p:attrName>style.visibility</p:attrName>
                                        </p:attrNameLst>
                                      </p:cBhvr>
                                      <p:to>
                                        <p:strVal val="visible"/>
                                      </p:to>
                                    </p:set>
                                    <p:animEffect transition="in" filter="dissolve">
                                      <p:cBhvr>
                                        <p:cTn id="61" dur="500"/>
                                        <p:tgtEl>
                                          <p:spTgt spid="141"/>
                                        </p:tgtEl>
                                      </p:cBhvr>
                                    </p:animEffect>
                                  </p:childTnLst>
                                </p:cTn>
                              </p:par>
                              <p:par>
                                <p:cTn id="62" presetID="9" presetClass="entr" presetSubtype="0" fill="hold" nodeType="withEffect">
                                  <p:stCondLst>
                                    <p:cond delay="0"/>
                                  </p:stCondLst>
                                  <p:childTnLst>
                                    <p:set>
                                      <p:cBhvr>
                                        <p:cTn id="63" dur="1" fill="hold">
                                          <p:stCondLst>
                                            <p:cond delay="0"/>
                                          </p:stCondLst>
                                        </p:cTn>
                                        <p:tgtEl>
                                          <p:spTgt spid="143"/>
                                        </p:tgtEl>
                                        <p:attrNameLst>
                                          <p:attrName>style.visibility</p:attrName>
                                        </p:attrNameLst>
                                      </p:cBhvr>
                                      <p:to>
                                        <p:strVal val="visible"/>
                                      </p:to>
                                    </p:set>
                                    <p:animEffect transition="in" filter="dissolve">
                                      <p:cBhvr>
                                        <p:cTn id="64" dur="500"/>
                                        <p:tgtEl>
                                          <p:spTgt spid="143"/>
                                        </p:tgtEl>
                                      </p:cBhvr>
                                    </p:animEffect>
                                  </p:childTnLst>
                                </p:cTn>
                              </p:par>
                              <p:par>
                                <p:cTn id="65" presetID="9" presetClass="entr" presetSubtype="0" fill="hold" nodeType="withEffect">
                                  <p:stCondLst>
                                    <p:cond delay="0"/>
                                  </p:stCondLst>
                                  <p:childTnLst>
                                    <p:set>
                                      <p:cBhvr>
                                        <p:cTn id="66" dur="1" fill="hold">
                                          <p:stCondLst>
                                            <p:cond delay="0"/>
                                          </p:stCondLst>
                                        </p:cTn>
                                        <p:tgtEl>
                                          <p:spTgt spid="144"/>
                                        </p:tgtEl>
                                        <p:attrNameLst>
                                          <p:attrName>style.visibility</p:attrName>
                                        </p:attrNameLst>
                                      </p:cBhvr>
                                      <p:to>
                                        <p:strVal val="visible"/>
                                      </p:to>
                                    </p:set>
                                    <p:animEffect transition="in" filter="dissolve">
                                      <p:cBhvr>
                                        <p:cTn id="67" dur="500"/>
                                        <p:tgtEl>
                                          <p:spTgt spid="144"/>
                                        </p:tgtEl>
                                      </p:cBhvr>
                                    </p:animEffect>
                                  </p:childTnLst>
                                </p:cTn>
                              </p:par>
                              <p:par>
                                <p:cTn id="68" presetID="9" presetClass="entr" presetSubtype="0" fill="hold" nodeType="withEffect">
                                  <p:stCondLst>
                                    <p:cond delay="0"/>
                                  </p:stCondLst>
                                  <p:childTnLst>
                                    <p:set>
                                      <p:cBhvr>
                                        <p:cTn id="69" dur="1" fill="hold">
                                          <p:stCondLst>
                                            <p:cond delay="0"/>
                                          </p:stCondLst>
                                        </p:cTn>
                                        <p:tgtEl>
                                          <p:spTgt spid="145"/>
                                        </p:tgtEl>
                                        <p:attrNameLst>
                                          <p:attrName>style.visibility</p:attrName>
                                        </p:attrNameLst>
                                      </p:cBhvr>
                                      <p:to>
                                        <p:strVal val="visible"/>
                                      </p:to>
                                    </p:set>
                                    <p:animEffect transition="in" filter="dissolve">
                                      <p:cBhvr>
                                        <p:cTn id="70" dur="500"/>
                                        <p:tgtEl>
                                          <p:spTgt spid="145"/>
                                        </p:tgtEl>
                                      </p:cBhvr>
                                    </p:animEffect>
                                  </p:childTnLst>
                                </p:cTn>
                              </p:par>
                              <p:par>
                                <p:cTn id="71" presetID="9" presetClass="entr" presetSubtype="0" fill="hold" nodeType="withEffect">
                                  <p:stCondLst>
                                    <p:cond delay="0"/>
                                  </p:stCondLst>
                                  <p:childTnLst>
                                    <p:set>
                                      <p:cBhvr>
                                        <p:cTn id="72" dur="1" fill="hold">
                                          <p:stCondLst>
                                            <p:cond delay="0"/>
                                          </p:stCondLst>
                                        </p:cTn>
                                        <p:tgtEl>
                                          <p:spTgt spid="146"/>
                                        </p:tgtEl>
                                        <p:attrNameLst>
                                          <p:attrName>style.visibility</p:attrName>
                                        </p:attrNameLst>
                                      </p:cBhvr>
                                      <p:to>
                                        <p:strVal val="visible"/>
                                      </p:to>
                                    </p:set>
                                    <p:animEffect transition="in" filter="dissolve">
                                      <p:cBhvr>
                                        <p:cTn id="73" dur="500"/>
                                        <p:tgtEl>
                                          <p:spTgt spid="146"/>
                                        </p:tgtEl>
                                      </p:cBhvr>
                                    </p:animEffect>
                                  </p:childTnLst>
                                </p:cTn>
                              </p:par>
                              <p:par>
                                <p:cTn id="74" presetID="9" presetClass="entr" presetSubtype="0" fill="hold" nodeType="withEffect">
                                  <p:stCondLst>
                                    <p:cond delay="0"/>
                                  </p:stCondLst>
                                  <p:childTnLst>
                                    <p:set>
                                      <p:cBhvr>
                                        <p:cTn id="75" dur="1" fill="hold">
                                          <p:stCondLst>
                                            <p:cond delay="0"/>
                                          </p:stCondLst>
                                        </p:cTn>
                                        <p:tgtEl>
                                          <p:spTgt spid="147"/>
                                        </p:tgtEl>
                                        <p:attrNameLst>
                                          <p:attrName>style.visibility</p:attrName>
                                        </p:attrNameLst>
                                      </p:cBhvr>
                                      <p:to>
                                        <p:strVal val="visible"/>
                                      </p:to>
                                    </p:set>
                                    <p:animEffect transition="in" filter="dissolve">
                                      <p:cBhvr>
                                        <p:cTn id="76" dur="500"/>
                                        <p:tgtEl>
                                          <p:spTgt spid="14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148"/>
                                        </p:tgtEl>
                                        <p:attrNameLst>
                                          <p:attrName>style.visibility</p:attrName>
                                        </p:attrNameLst>
                                      </p:cBhvr>
                                      <p:to>
                                        <p:strVal val="visible"/>
                                      </p:to>
                                    </p:set>
                                    <p:animEffect transition="in" filter="dissolve">
                                      <p:cBhvr>
                                        <p:cTn id="81" dur="500"/>
                                        <p:tgtEl>
                                          <p:spTgt spid="148"/>
                                        </p:tgtEl>
                                      </p:cBhvr>
                                    </p:animEffect>
                                  </p:childTnLst>
                                </p:cTn>
                              </p:par>
                              <p:par>
                                <p:cTn id="82" presetID="9" presetClass="entr" presetSubtype="0" fill="hold" nodeType="withEffect">
                                  <p:stCondLst>
                                    <p:cond delay="0"/>
                                  </p:stCondLst>
                                  <p:childTnLst>
                                    <p:set>
                                      <p:cBhvr>
                                        <p:cTn id="83" dur="1" fill="hold">
                                          <p:stCondLst>
                                            <p:cond delay="0"/>
                                          </p:stCondLst>
                                        </p:cTn>
                                        <p:tgtEl>
                                          <p:spTgt spid="149"/>
                                        </p:tgtEl>
                                        <p:attrNameLst>
                                          <p:attrName>style.visibility</p:attrName>
                                        </p:attrNameLst>
                                      </p:cBhvr>
                                      <p:to>
                                        <p:strVal val="visible"/>
                                      </p:to>
                                    </p:set>
                                    <p:animEffect transition="in" filter="dissolve">
                                      <p:cBhvr>
                                        <p:cTn id="84" dur="500"/>
                                        <p:tgtEl>
                                          <p:spTgt spid="149"/>
                                        </p:tgtEl>
                                      </p:cBhvr>
                                    </p:animEffect>
                                  </p:childTnLst>
                                </p:cTn>
                              </p:par>
                              <p:par>
                                <p:cTn id="85" presetID="9" presetClass="entr" presetSubtype="0" fill="hold" nodeType="withEffect">
                                  <p:stCondLst>
                                    <p:cond delay="0"/>
                                  </p:stCondLst>
                                  <p:childTnLst>
                                    <p:set>
                                      <p:cBhvr>
                                        <p:cTn id="86" dur="1" fill="hold">
                                          <p:stCondLst>
                                            <p:cond delay="0"/>
                                          </p:stCondLst>
                                        </p:cTn>
                                        <p:tgtEl>
                                          <p:spTgt spid="150"/>
                                        </p:tgtEl>
                                        <p:attrNameLst>
                                          <p:attrName>style.visibility</p:attrName>
                                        </p:attrNameLst>
                                      </p:cBhvr>
                                      <p:to>
                                        <p:strVal val="visible"/>
                                      </p:to>
                                    </p:set>
                                    <p:animEffect transition="in" filter="dissolve">
                                      <p:cBhvr>
                                        <p:cTn id="87" dur="500"/>
                                        <p:tgtEl>
                                          <p:spTgt spid="150"/>
                                        </p:tgtEl>
                                      </p:cBhvr>
                                    </p:animEffect>
                                  </p:childTnLst>
                                </p:cTn>
                              </p:par>
                              <p:par>
                                <p:cTn id="88" presetID="9" presetClass="entr" presetSubtype="0" fill="hold" nodeType="withEffect">
                                  <p:stCondLst>
                                    <p:cond delay="0"/>
                                  </p:stCondLst>
                                  <p:childTnLst>
                                    <p:set>
                                      <p:cBhvr>
                                        <p:cTn id="89" dur="1" fill="hold">
                                          <p:stCondLst>
                                            <p:cond delay="0"/>
                                          </p:stCondLst>
                                        </p:cTn>
                                        <p:tgtEl>
                                          <p:spTgt spid="151"/>
                                        </p:tgtEl>
                                        <p:attrNameLst>
                                          <p:attrName>style.visibility</p:attrName>
                                        </p:attrNameLst>
                                      </p:cBhvr>
                                      <p:to>
                                        <p:strVal val="visible"/>
                                      </p:to>
                                    </p:set>
                                    <p:animEffect transition="in" filter="dissolve">
                                      <p:cBhvr>
                                        <p:cTn id="90" dur="500"/>
                                        <p:tgtEl>
                                          <p:spTgt spid="151"/>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152"/>
                                        </p:tgtEl>
                                        <p:attrNameLst>
                                          <p:attrName>style.visibility</p:attrName>
                                        </p:attrNameLst>
                                      </p:cBhvr>
                                      <p:to>
                                        <p:strVal val="visible"/>
                                      </p:to>
                                    </p:set>
                                    <p:animEffect transition="in" filter="dissolve">
                                      <p:cBhvr>
                                        <p:cTn id="95" dur="500"/>
                                        <p:tgtEl>
                                          <p:spTgt spid="152"/>
                                        </p:tgtEl>
                                      </p:cBhvr>
                                    </p:animEffect>
                                  </p:childTnLst>
                                </p:cTn>
                              </p:par>
                              <p:par>
                                <p:cTn id="96" presetID="9" presetClass="entr" presetSubtype="0" fill="hold" nodeType="withEffect">
                                  <p:stCondLst>
                                    <p:cond delay="0"/>
                                  </p:stCondLst>
                                  <p:childTnLst>
                                    <p:set>
                                      <p:cBhvr>
                                        <p:cTn id="97" dur="1" fill="hold">
                                          <p:stCondLst>
                                            <p:cond delay="0"/>
                                          </p:stCondLst>
                                        </p:cTn>
                                        <p:tgtEl>
                                          <p:spTgt spid="153"/>
                                        </p:tgtEl>
                                        <p:attrNameLst>
                                          <p:attrName>style.visibility</p:attrName>
                                        </p:attrNameLst>
                                      </p:cBhvr>
                                      <p:to>
                                        <p:strVal val="visible"/>
                                      </p:to>
                                    </p:set>
                                    <p:animEffect transition="in" filter="dissolve">
                                      <p:cBhvr>
                                        <p:cTn id="98" dur="500"/>
                                        <p:tgtEl>
                                          <p:spTgt spid="153"/>
                                        </p:tgtEl>
                                      </p:cBhvr>
                                    </p:animEffect>
                                  </p:childTnLst>
                                </p:cTn>
                              </p:par>
                              <p:par>
                                <p:cTn id="99" presetID="9" presetClass="entr" presetSubtype="0" fill="hold" nodeType="withEffect">
                                  <p:stCondLst>
                                    <p:cond delay="0"/>
                                  </p:stCondLst>
                                  <p:childTnLst>
                                    <p:set>
                                      <p:cBhvr>
                                        <p:cTn id="100" dur="1" fill="hold">
                                          <p:stCondLst>
                                            <p:cond delay="0"/>
                                          </p:stCondLst>
                                        </p:cTn>
                                        <p:tgtEl>
                                          <p:spTgt spid="156"/>
                                        </p:tgtEl>
                                        <p:attrNameLst>
                                          <p:attrName>style.visibility</p:attrName>
                                        </p:attrNameLst>
                                      </p:cBhvr>
                                      <p:to>
                                        <p:strVal val="visible"/>
                                      </p:to>
                                    </p:set>
                                    <p:animEffect transition="in" filter="dissolve">
                                      <p:cBhvr>
                                        <p:cTn id="101" dur="500"/>
                                        <p:tgtEl>
                                          <p:spTgt spid="156"/>
                                        </p:tgtEl>
                                      </p:cBhvr>
                                    </p:animEffect>
                                  </p:childTnLst>
                                </p:cTn>
                              </p:par>
                              <p:par>
                                <p:cTn id="102" presetID="9" presetClass="entr" presetSubtype="0" fill="hold" nodeType="withEffect">
                                  <p:stCondLst>
                                    <p:cond delay="0"/>
                                  </p:stCondLst>
                                  <p:childTnLst>
                                    <p:set>
                                      <p:cBhvr>
                                        <p:cTn id="103" dur="1" fill="hold">
                                          <p:stCondLst>
                                            <p:cond delay="0"/>
                                          </p:stCondLst>
                                        </p:cTn>
                                        <p:tgtEl>
                                          <p:spTgt spid="155"/>
                                        </p:tgtEl>
                                        <p:attrNameLst>
                                          <p:attrName>style.visibility</p:attrName>
                                        </p:attrNameLst>
                                      </p:cBhvr>
                                      <p:to>
                                        <p:strVal val="visible"/>
                                      </p:to>
                                    </p:set>
                                    <p:animEffect transition="in" filter="dissolve">
                                      <p:cBhvr>
                                        <p:cTn id="104" dur="500"/>
                                        <p:tgtEl>
                                          <p:spTgt spid="155"/>
                                        </p:tgtEl>
                                      </p:cBhvr>
                                    </p:animEffect>
                                  </p:childTnLst>
                                </p:cTn>
                              </p:par>
                              <p:par>
                                <p:cTn id="105" presetID="9" presetClass="entr" presetSubtype="0" fill="hold" nodeType="withEffect">
                                  <p:stCondLst>
                                    <p:cond delay="0"/>
                                  </p:stCondLst>
                                  <p:childTnLst>
                                    <p:set>
                                      <p:cBhvr>
                                        <p:cTn id="106" dur="1" fill="hold">
                                          <p:stCondLst>
                                            <p:cond delay="0"/>
                                          </p:stCondLst>
                                        </p:cTn>
                                        <p:tgtEl>
                                          <p:spTgt spid="154"/>
                                        </p:tgtEl>
                                        <p:attrNameLst>
                                          <p:attrName>style.visibility</p:attrName>
                                        </p:attrNameLst>
                                      </p:cBhvr>
                                      <p:to>
                                        <p:strVal val="visible"/>
                                      </p:to>
                                    </p:set>
                                    <p:animEffect transition="in" filter="dissolve">
                                      <p:cBhvr>
                                        <p:cTn id="107" dur="500"/>
                                        <p:tgtEl>
                                          <p:spTgt spid="154"/>
                                        </p:tgtEl>
                                      </p:cBhvr>
                                    </p:animEffect>
                                  </p:childTnLst>
                                </p:cTn>
                              </p:par>
                              <p:par>
                                <p:cTn id="108" presetID="9" presetClass="entr" presetSubtype="0" fill="hold" nodeType="withEffect">
                                  <p:stCondLst>
                                    <p:cond delay="0"/>
                                  </p:stCondLst>
                                  <p:childTnLst>
                                    <p:set>
                                      <p:cBhvr>
                                        <p:cTn id="109" dur="1" fill="hold">
                                          <p:stCondLst>
                                            <p:cond delay="0"/>
                                          </p:stCondLst>
                                        </p:cTn>
                                        <p:tgtEl>
                                          <p:spTgt spid="142"/>
                                        </p:tgtEl>
                                        <p:attrNameLst>
                                          <p:attrName>style.visibility</p:attrName>
                                        </p:attrNameLst>
                                      </p:cBhvr>
                                      <p:to>
                                        <p:strVal val="visible"/>
                                      </p:to>
                                    </p:set>
                                    <p:animEffect transition="in" filter="dissolve">
                                      <p:cBhvr>
                                        <p:cTn id="110" dur="500"/>
                                        <p:tgtEl>
                                          <p:spTgt spid="142"/>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159"/>
                                        </p:tgtEl>
                                        <p:attrNameLst>
                                          <p:attrName>style.visibility</p:attrName>
                                        </p:attrNameLst>
                                      </p:cBhvr>
                                      <p:to>
                                        <p:strVal val="visible"/>
                                      </p:to>
                                    </p:set>
                                    <p:animEffect transition="in" filter="dissolve">
                                      <p:cBhvr>
                                        <p:cTn id="115" dur="500"/>
                                        <p:tgtEl>
                                          <p:spTgt spid="159"/>
                                        </p:tgtEl>
                                      </p:cBhvr>
                                    </p:animEffect>
                                  </p:childTnLst>
                                </p:cTn>
                              </p:par>
                              <p:par>
                                <p:cTn id="116" presetID="9" presetClass="entr" presetSubtype="0" fill="hold" nodeType="withEffect">
                                  <p:stCondLst>
                                    <p:cond delay="0"/>
                                  </p:stCondLst>
                                  <p:childTnLst>
                                    <p:set>
                                      <p:cBhvr>
                                        <p:cTn id="117" dur="1" fill="hold">
                                          <p:stCondLst>
                                            <p:cond delay="0"/>
                                          </p:stCondLst>
                                        </p:cTn>
                                        <p:tgtEl>
                                          <p:spTgt spid="160"/>
                                        </p:tgtEl>
                                        <p:attrNameLst>
                                          <p:attrName>style.visibility</p:attrName>
                                        </p:attrNameLst>
                                      </p:cBhvr>
                                      <p:to>
                                        <p:strVal val="visible"/>
                                      </p:to>
                                    </p:set>
                                    <p:animEffect transition="in" filter="dissolve">
                                      <p:cBhvr>
                                        <p:cTn id="118" dur="500"/>
                                        <p:tgtEl>
                                          <p:spTgt spid="160"/>
                                        </p:tgtEl>
                                      </p:cBhvr>
                                    </p:animEffect>
                                  </p:childTnLst>
                                </p:cTn>
                              </p:par>
                              <p:par>
                                <p:cTn id="119" presetID="9" presetClass="entr" presetSubtype="0" fill="hold" nodeType="withEffect">
                                  <p:stCondLst>
                                    <p:cond delay="0"/>
                                  </p:stCondLst>
                                  <p:childTnLst>
                                    <p:set>
                                      <p:cBhvr>
                                        <p:cTn id="120" dur="1" fill="hold">
                                          <p:stCondLst>
                                            <p:cond delay="0"/>
                                          </p:stCondLst>
                                        </p:cTn>
                                        <p:tgtEl>
                                          <p:spTgt spid="158"/>
                                        </p:tgtEl>
                                        <p:attrNameLst>
                                          <p:attrName>style.visibility</p:attrName>
                                        </p:attrNameLst>
                                      </p:cBhvr>
                                      <p:to>
                                        <p:strVal val="visible"/>
                                      </p:to>
                                    </p:set>
                                    <p:animEffect transition="in" filter="dissolve">
                                      <p:cBhvr>
                                        <p:cTn id="121" dur="500"/>
                                        <p:tgtEl>
                                          <p:spTgt spid="158"/>
                                        </p:tgtEl>
                                      </p:cBhvr>
                                    </p:animEffect>
                                  </p:childTnLst>
                                </p:cTn>
                              </p:par>
                              <p:par>
                                <p:cTn id="122" presetID="9" presetClass="entr" presetSubtype="0" fill="hold" nodeType="withEffect">
                                  <p:stCondLst>
                                    <p:cond delay="0"/>
                                  </p:stCondLst>
                                  <p:childTnLst>
                                    <p:set>
                                      <p:cBhvr>
                                        <p:cTn id="123" dur="1" fill="hold">
                                          <p:stCondLst>
                                            <p:cond delay="0"/>
                                          </p:stCondLst>
                                        </p:cTn>
                                        <p:tgtEl>
                                          <p:spTgt spid="157"/>
                                        </p:tgtEl>
                                        <p:attrNameLst>
                                          <p:attrName>style.visibility</p:attrName>
                                        </p:attrNameLst>
                                      </p:cBhvr>
                                      <p:to>
                                        <p:strVal val="visible"/>
                                      </p:to>
                                    </p:set>
                                    <p:animEffect transition="in" filter="dissolve">
                                      <p:cBhvr>
                                        <p:cTn id="124" dur="500"/>
                                        <p:tgtEl>
                                          <p:spTgt spid="157"/>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166"/>
                                        </p:tgtEl>
                                        <p:attrNameLst>
                                          <p:attrName>style.visibility</p:attrName>
                                        </p:attrNameLst>
                                      </p:cBhvr>
                                      <p:to>
                                        <p:strVal val="visible"/>
                                      </p:to>
                                    </p:set>
                                    <p:animEffect transition="in" filter="dissolve">
                                      <p:cBhvr>
                                        <p:cTn id="129" dur="500"/>
                                        <p:tgtEl>
                                          <p:spTgt spid="166"/>
                                        </p:tgtEl>
                                      </p:cBhvr>
                                    </p:animEffect>
                                  </p:childTnLst>
                                </p:cTn>
                              </p:par>
                              <p:par>
                                <p:cTn id="130" presetID="9" presetClass="entr" presetSubtype="0" fill="hold" nodeType="withEffect">
                                  <p:stCondLst>
                                    <p:cond delay="0"/>
                                  </p:stCondLst>
                                  <p:childTnLst>
                                    <p:set>
                                      <p:cBhvr>
                                        <p:cTn id="131" dur="1" fill="hold">
                                          <p:stCondLst>
                                            <p:cond delay="0"/>
                                          </p:stCondLst>
                                        </p:cTn>
                                        <p:tgtEl>
                                          <p:spTgt spid="168"/>
                                        </p:tgtEl>
                                        <p:attrNameLst>
                                          <p:attrName>style.visibility</p:attrName>
                                        </p:attrNameLst>
                                      </p:cBhvr>
                                      <p:to>
                                        <p:strVal val="visible"/>
                                      </p:to>
                                    </p:set>
                                    <p:animEffect transition="in" filter="dissolve">
                                      <p:cBhvr>
                                        <p:cTn id="132" dur="500"/>
                                        <p:tgtEl>
                                          <p:spTgt spid="168"/>
                                        </p:tgtEl>
                                      </p:cBhvr>
                                    </p:animEffect>
                                  </p:childTnLst>
                                </p:cTn>
                              </p:par>
                              <p:par>
                                <p:cTn id="133" presetID="9" presetClass="entr" presetSubtype="0" fill="hold" nodeType="withEffect">
                                  <p:stCondLst>
                                    <p:cond delay="0"/>
                                  </p:stCondLst>
                                  <p:childTnLst>
                                    <p:set>
                                      <p:cBhvr>
                                        <p:cTn id="134" dur="1" fill="hold">
                                          <p:stCondLst>
                                            <p:cond delay="0"/>
                                          </p:stCondLst>
                                        </p:cTn>
                                        <p:tgtEl>
                                          <p:spTgt spid="167"/>
                                        </p:tgtEl>
                                        <p:attrNameLst>
                                          <p:attrName>style.visibility</p:attrName>
                                        </p:attrNameLst>
                                      </p:cBhvr>
                                      <p:to>
                                        <p:strVal val="visible"/>
                                      </p:to>
                                    </p:set>
                                    <p:animEffect transition="in" filter="dissolve">
                                      <p:cBhvr>
                                        <p:cTn id="135" dur="500"/>
                                        <p:tgtEl>
                                          <p:spTgt spid="167"/>
                                        </p:tgtEl>
                                      </p:cBhvr>
                                    </p:animEffect>
                                  </p:childTnLst>
                                </p:cTn>
                              </p:par>
                            </p:childTnLst>
                          </p:cTn>
                        </p:par>
                      </p:childTnLst>
                    </p:cTn>
                  </p:par>
                  <p:par>
                    <p:cTn id="136" fill="hold">
                      <p:stCondLst>
                        <p:cond delay="indefinite"/>
                      </p:stCondLst>
                      <p:childTnLst>
                        <p:par>
                          <p:cTn id="137" fill="hold">
                            <p:stCondLst>
                              <p:cond delay="0"/>
                            </p:stCondLst>
                            <p:childTnLst>
                              <p:par>
                                <p:cTn id="138" presetID="9" presetClass="entr" presetSubtype="0" fill="hold" nodeType="clickEffect">
                                  <p:stCondLst>
                                    <p:cond delay="0"/>
                                  </p:stCondLst>
                                  <p:childTnLst>
                                    <p:set>
                                      <p:cBhvr>
                                        <p:cTn id="139" dur="1" fill="hold">
                                          <p:stCondLst>
                                            <p:cond delay="0"/>
                                          </p:stCondLst>
                                        </p:cTn>
                                        <p:tgtEl>
                                          <p:spTgt spid="161"/>
                                        </p:tgtEl>
                                        <p:attrNameLst>
                                          <p:attrName>style.visibility</p:attrName>
                                        </p:attrNameLst>
                                      </p:cBhvr>
                                      <p:to>
                                        <p:strVal val="visible"/>
                                      </p:to>
                                    </p:set>
                                    <p:animEffect transition="in" filter="dissolve">
                                      <p:cBhvr>
                                        <p:cTn id="140" dur="500"/>
                                        <p:tgtEl>
                                          <p:spTgt spid="161"/>
                                        </p:tgtEl>
                                      </p:cBhvr>
                                    </p:animEffect>
                                  </p:childTnLst>
                                </p:cTn>
                              </p:par>
                              <p:par>
                                <p:cTn id="141" presetID="1" presetClass="entr" presetSubtype="0" fill="hold" grpId="0" nodeType="withEffect">
                                  <p:stCondLst>
                                    <p:cond delay="0"/>
                                  </p:stCondLst>
                                  <p:childTnLst>
                                    <p:set>
                                      <p:cBhvr>
                                        <p:cTn id="142" dur="1" fill="hold">
                                          <p:stCondLst>
                                            <p:cond delay="0"/>
                                          </p:stCondLst>
                                        </p:cTn>
                                        <p:tgtEl>
                                          <p:spTgt spid="207"/>
                                        </p:tgtEl>
                                        <p:attrNameLst>
                                          <p:attrName>style.visibility</p:attrName>
                                        </p:attrNameLst>
                                      </p:cBhvr>
                                      <p:to>
                                        <p:strVal val="visible"/>
                                      </p:to>
                                    </p:set>
                                  </p:childTnLst>
                                </p:cTn>
                              </p:par>
                              <p:par>
                                <p:cTn id="143" presetID="10" presetClass="entr" presetSubtype="0" fill="hold" grpId="0" nodeType="withEffect">
                                  <p:stCondLst>
                                    <p:cond delay="0"/>
                                  </p:stCondLst>
                                  <p:childTnLst>
                                    <p:set>
                                      <p:cBhvr>
                                        <p:cTn id="144" dur="1" fill="hold">
                                          <p:stCondLst>
                                            <p:cond delay="0"/>
                                          </p:stCondLst>
                                        </p:cTn>
                                        <p:tgtEl>
                                          <p:spTgt spid="208"/>
                                        </p:tgtEl>
                                        <p:attrNameLst>
                                          <p:attrName>style.visibility</p:attrName>
                                        </p:attrNameLst>
                                      </p:cBhvr>
                                      <p:to>
                                        <p:strVal val="visible"/>
                                      </p:to>
                                    </p:set>
                                    <p:animEffect transition="in" filter="fade">
                                      <p:cBhvr>
                                        <p:cTn id="145" dur="500"/>
                                        <p:tgtEl>
                                          <p:spTgt spid="20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
                                        </p:tgtEl>
                                        <p:attrNameLst>
                                          <p:attrName>style.visibility</p:attrName>
                                        </p:attrNameLst>
                                      </p:cBhvr>
                                      <p:to>
                                        <p:strVal val="visible"/>
                                      </p:to>
                                    </p:set>
                                    <p:animEffect transition="in" filter="fade">
                                      <p:cBhvr>
                                        <p:cTn id="148" dur="500"/>
                                        <p:tgtEl>
                                          <p:spTgt spid="2"/>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09"/>
                                        </p:tgtEl>
                                        <p:attrNameLst>
                                          <p:attrName>style.visibility</p:attrName>
                                        </p:attrNameLst>
                                      </p:cBhvr>
                                      <p:to>
                                        <p:strVal val="visible"/>
                                      </p:to>
                                    </p:set>
                                    <p:animEffect transition="in" filter="fade">
                                      <p:cBhvr>
                                        <p:cTn id="151" dur="500"/>
                                        <p:tgtEl>
                                          <p:spTgt spid="20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10"/>
                                        </p:tgtEl>
                                        <p:attrNameLst>
                                          <p:attrName>style.visibility</p:attrName>
                                        </p:attrNameLst>
                                      </p:cBhvr>
                                      <p:to>
                                        <p:strVal val="visible"/>
                                      </p:to>
                                    </p:set>
                                    <p:animEffect transition="in" filter="fade">
                                      <p:cBhvr>
                                        <p:cTn id="154"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 grpId="0" animBg="1"/>
      <p:bldP spid="208" grpId="0"/>
      <p:bldP spid="209" grpId="0" animBg="1"/>
      <p:bldP spid="2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323903-525A-457B-8ABB-A1056F646400}"/>
              </a:ext>
            </a:extLst>
          </p:cNvPr>
          <p:cNvSpPr>
            <a:spLocks noGrp="1"/>
          </p:cNvSpPr>
          <p:nvPr>
            <p:ph type="sldNum" sz="quarter" idx="12"/>
          </p:nvPr>
        </p:nvSpPr>
        <p:spPr/>
        <p:txBody>
          <a:bodyPr/>
          <a:lstStyle/>
          <a:p>
            <a:fld id="{AE678206-0642-9F48-9727-6B519CB285FA}" type="slidenum">
              <a:rPr lang="en-US" smtClean="0"/>
              <a:t>27</a:t>
            </a:fld>
            <a:endParaRPr lang="en-US"/>
          </a:p>
        </p:txBody>
      </p:sp>
      <p:sp>
        <p:nvSpPr>
          <p:cNvPr id="4" name="Title 3">
            <a:extLst>
              <a:ext uri="{FF2B5EF4-FFF2-40B4-BE49-F238E27FC236}">
                <a16:creationId xmlns:a16="http://schemas.microsoft.com/office/drawing/2014/main" id="{00F4E352-9B51-44D5-B934-5E5064DDBC64}"/>
              </a:ext>
            </a:extLst>
          </p:cNvPr>
          <p:cNvSpPr>
            <a:spLocks noGrp="1"/>
          </p:cNvSpPr>
          <p:nvPr>
            <p:ph type="title"/>
          </p:nvPr>
        </p:nvSpPr>
        <p:spPr/>
        <p:txBody>
          <a:bodyPr/>
          <a:lstStyle/>
          <a:p>
            <a:r>
              <a:rPr lang="en-US" dirty="0"/>
              <a:t>Why escape VCs work?</a:t>
            </a:r>
          </a:p>
        </p:txBody>
      </p:sp>
      <p:sp>
        <p:nvSpPr>
          <p:cNvPr id="6" name="Content Placeholder 2">
            <a:extLst>
              <a:ext uri="{FF2B5EF4-FFF2-40B4-BE49-F238E27FC236}">
                <a16:creationId xmlns:a16="http://schemas.microsoft.com/office/drawing/2014/main" id="{492C25E2-7FA6-4EE0-83DB-3FB751CBBD2C}"/>
              </a:ext>
            </a:extLst>
          </p:cNvPr>
          <p:cNvSpPr txBox="1">
            <a:spLocks/>
          </p:cNvSpPr>
          <p:nvPr/>
        </p:nvSpPr>
        <p:spPr>
          <a:xfrm>
            <a:off x="390528" y="1174541"/>
            <a:ext cx="11420472" cy="5181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least one packet in the cycle has an option to take an acyclic route</a:t>
            </a:r>
          </a:p>
          <a:p>
            <a:pPr lvl="1"/>
            <a:r>
              <a:rPr lang="en-US" dirty="0"/>
              <a:t>If allocation is fair, escape VCs guaranteed to show up eventually</a:t>
            </a:r>
          </a:p>
          <a:p>
            <a:endParaRPr lang="en-US" dirty="0"/>
          </a:p>
          <a:p>
            <a:endParaRPr lang="en-US" dirty="0"/>
          </a:p>
          <a:p>
            <a:endParaRPr lang="en-US" dirty="0"/>
          </a:p>
          <a:p>
            <a:r>
              <a:rPr lang="en-US" dirty="0"/>
              <a:t>If a message enters the escape network it can move back to the adaptive network, and vice versa, if minimal* routes</a:t>
            </a:r>
          </a:p>
          <a:p>
            <a:pPr lvl="2"/>
            <a:r>
              <a:rPr lang="en-US" dirty="0"/>
              <a:t>*for non-minimal routes, message has to continue on escape VC once it gets in, without going back to the adaptive VCs</a:t>
            </a:r>
          </a:p>
          <a:p>
            <a:pPr lvl="2"/>
            <a:endParaRPr lang="en-US" dirty="0"/>
          </a:p>
          <a:p>
            <a:endParaRPr lang="en-US" dirty="0"/>
          </a:p>
          <a:p>
            <a:endParaRPr lang="en-US" dirty="0"/>
          </a:p>
        </p:txBody>
      </p:sp>
      <p:sp>
        <p:nvSpPr>
          <p:cNvPr id="5" name="Footer Placeholder 3">
            <a:extLst>
              <a:ext uri="{FF2B5EF4-FFF2-40B4-BE49-F238E27FC236}">
                <a16:creationId xmlns:a16="http://schemas.microsoft.com/office/drawing/2014/main" id="{7EBEE31F-D255-4E9F-9186-DE1600AB8E50}"/>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3793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A7F2D-4E1C-4E89-B6CC-CE1F19E16595}"/>
              </a:ext>
            </a:extLst>
          </p:cNvPr>
          <p:cNvSpPr>
            <a:spLocks noGrp="1"/>
          </p:cNvSpPr>
          <p:nvPr>
            <p:ph type="sldNum" sz="quarter" idx="12"/>
          </p:nvPr>
        </p:nvSpPr>
        <p:spPr/>
        <p:txBody>
          <a:bodyPr/>
          <a:lstStyle/>
          <a:p>
            <a:fld id="{AE678206-0642-9F48-9727-6B519CB285FA}" type="slidenum">
              <a:rPr lang="en-US" smtClean="0"/>
              <a:t>28</a:t>
            </a:fld>
            <a:endParaRPr lang="en-US" dirty="0"/>
          </a:p>
        </p:txBody>
      </p:sp>
      <p:sp>
        <p:nvSpPr>
          <p:cNvPr id="4" name="Title 3">
            <a:extLst>
              <a:ext uri="{FF2B5EF4-FFF2-40B4-BE49-F238E27FC236}">
                <a16:creationId xmlns:a16="http://schemas.microsoft.com/office/drawing/2014/main" id="{47118D0A-8C7F-47E7-9B89-2B625C839F01}"/>
              </a:ext>
            </a:extLst>
          </p:cNvPr>
          <p:cNvSpPr>
            <a:spLocks noGrp="1"/>
          </p:cNvSpPr>
          <p:nvPr>
            <p:ph type="title"/>
          </p:nvPr>
        </p:nvSpPr>
        <p:spPr/>
        <p:txBody>
          <a:bodyPr/>
          <a:lstStyle/>
          <a:p>
            <a:r>
              <a:rPr lang="en-US" dirty="0"/>
              <a:t>Proactive Techniques</a:t>
            </a:r>
          </a:p>
        </p:txBody>
      </p:sp>
      <p:sp>
        <p:nvSpPr>
          <p:cNvPr id="5" name="Content Placeholder 2">
            <a:extLst>
              <a:ext uri="{FF2B5EF4-FFF2-40B4-BE49-F238E27FC236}">
                <a16:creationId xmlns:a16="http://schemas.microsoft.com/office/drawing/2014/main" id="{EC574CA6-EF2E-4DAE-846C-2DF5A16312F2}"/>
              </a:ext>
            </a:extLst>
          </p:cNvPr>
          <p:cNvSpPr txBox="1">
            <a:spLocks/>
          </p:cNvSpPr>
          <p:nvPr/>
        </p:nvSpPr>
        <p:spPr>
          <a:xfrm>
            <a:off x="390524" y="1215484"/>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Routing</a:t>
            </a:r>
          </a:p>
          <a:p>
            <a:pPr lvl="1"/>
            <a:r>
              <a:rPr lang="en-US" dirty="0"/>
              <a:t>Turn Model in a Mesh</a:t>
            </a:r>
          </a:p>
          <a:p>
            <a:r>
              <a:rPr lang="en-US" dirty="0"/>
              <a:t>Buffer Assignment</a:t>
            </a:r>
          </a:p>
          <a:p>
            <a:pPr lvl="1"/>
            <a:r>
              <a:rPr lang="en-US" dirty="0"/>
              <a:t>Escape VCs</a:t>
            </a:r>
          </a:p>
          <a:p>
            <a:r>
              <a:rPr lang="en-US" dirty="0"/>
              <a:t>Flow Control</a:t>
            </a:r>
          </a:p>
          <a:p>
            <a:pPr lvl="1"/>
            <a:r>
              <a:rPr lang="en-US" dirty="0"/>
              <a:t>Control traffic flow such that deadlock does not occur</a:t>
            </a:r>
          </a:p>
          <a:p>
            <a:pPr marL="457200" lvl="1" indent="0">
              <a:buFont typeface="Arial" panose="020B0604020202020204" pitchFamily="34" charset="0"/>
              <a:buNone/>
            </a:pPr>
            <a:endParaRPr lang="en-US" dirty="0"/>
          </a:p>
        </p:txBody>
      </p:sp>
      <p:sp>
        <p:nvSpPr>
          <p:cNvPr id="6" name="Footer Placeholder 3">
            <a:extLst>
              <a:ext uri="{FF2B5EF4-FFF2-40B4-BE49-F238E27FC236}">
                <a16:creationId xmlns:a16="http://schemas.microsoft.com/office/drawing/2014/main" id="{B660084D-8F34-465C-8368-6BEAFCDA565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52303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
                                            <p:txEl>
                                              <p:pRg st="4" end="4"/>
                                            </p:txEl>
                                          </p:spTgt>
                                        </p:tgtEl>
                                        <p:attrNameLst>
                                          <p:attrName>style.color</p:attrName>
                                        </p:attrNameLst>
                                      </p:cBhvr>
                                      <p:to>
                                        <a:srgbClr val="C00000"/>
                                      </p:to>
                                    </p:animClr>
                                  </p:childTnLst>
                                </p:cTn>
                              </p:par>
                              <p:par>
                                <p:cTn id="7" presetID="3" presetClass="emph" presetSubtype="2" fill="hold" nodeType="withEffect">
                                  <p:stCondLst>
                                    <p:cond delay="0"/>
                                  </p:stCondLst>
                                  <p:childTnLst>
                                    <p:animClr clrSpc="rgb" dir="cw">
                                      <p:cBhvr override="childStyle">
                                        <p:cTn id="8" dur="500" fill="hold"/>
                                        <p:tgtEl>
                                          <p:spTgt spid="5">
                                            <p:txEl>
                                              <p:pRg st="5" end="5"/>
                                            </p:txEl>
                                          </p:spTgt>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730B43-DFCF-4CBE-959C-0278BD133E19}"/>
              </a:ext>
            </a:extLst>
          </p:cNvPr>
          <p:cNvSpPr>
            <a:spLocks noGrp="1"/>
          </p:cNvSpPr>
          <p:nvPr>
            <p:ph type="sldNum" sz="quarter" idx="12"/>
          </p:nvPr>
        </p:nvSpPr>
        <p:spPr/>
        <p:txBody>
          <a:bodyPr/>
          <a:lstStyle/>
          <a:p>
            <a:fld id="{AE678206-0642-9F48-9727-6B519CB285FA}" type="slidenum">
              <a:rPr lang="en-US" smtClean="0"/>
              <a:t>29</a:t>
            </a:fld>
            <a:endParaRPr lang="en-US"/>
          </a:p>
        </p:txBody>
      </p:sp>
      <p:sp>
        <p:nvSpPr>
          <p:cNvPr id="4" name="Title 3">
            <a:extLst>
              <a:ext uri="{FF2B5EF4-FFF2-40B4-BE49-F238E27FC236}">
                <a16:creationId xmlns:a16="http://schemas.microsoft.com/office/drawing/2014/main" id="{4BC512E1-EE2D-4177-B018-90A994F4AAD0}"/>
              </a:ext>
            </a:extLst>
          </p:cNvPr>
          <p:cNvSpPr>
            <a:spLocks noGrp="1"/>
          </p:cNvSpPr>
          <p:nvPr>
            <p:ph type="title"/>
          </p:nvPr>
        </p:nvSpPr>
        <p:spPr/>
        <p:txBody>
          <a:bodyPr/>
          <a:lstStyle/>
          <a:p>
            <a:r>
              <a:rPr lang="en-US" dirty="0"/>
              <a:t>Bubble Flow Control</a:t>
            </a:r>
          </a:p>
        </p:txBody>
      </p:sp>
      <p:grpSp>
        <p:nvGrpSpPr>
          <p:cNvPr id="5" name="Group 22">
            <a:extLst>
              <a:ext uri="{FF2B5EF4-FFF2-40B4-BE49-F238E27FC236}">
                <a16:creationId xmlns:a16="http://schemas.microsoft.com/office/drawing/2014/main" id="{916E4B8F-7ABB-471E-AE12-87E6037E2CA5}"/>
              </a:ext>
            </a:extLst>
          </p:cNvPr>
          <p:cNvGrpSpPr>
            <a:grpSpLocks/>
          </p:cNvGrpSpPr>
          <p:nvPr/>
        </p:nvGrpSpPr>
        <p:grpSpPr bwMode="auto">
          <a:xfrm>
            <a:off x="716682" y="1967188"/>
            <a:ext cx="1251462" cy="3268992"/>
            <a:chOff x="5486400" y="1828800"/>
            <a:chExt cx="694584" cy="1905873"/>
          </a:xfrm>
        </p:grpSpPr>
        <p:grpSp>
          <p:nvGrpSpPr>
            <p:cNvPr id="6" name="Group 11">
              <a:extLst>
                <a:ext uri="{FF2B5EF4-FFF2-40B4-BE49-F238E27FC236}">
                  <a16:creationId xmlns:a16="http://schemas.microsoft.com/office/drawing/2014/main" id="{114CD20B-BD7B-4922-84D6-8EA5091E7D29}"/>
                </a:ext>
              </a:extLst>
            </p:cNvPr>
            <p:cNvGrpSpPr>
              <a:grpSpLocks/>
            </p:cNvGrpSpPr>
            <p:nvPr/>
          </p:nvGrpSpPr>
          <p:grpSpPr bwMode="auto">
            <a:xfrm>
              <a:off x="5486400" y="1828800"/>
              <a:ext cx="685453" cy="1905000"/>
              <a:chOff x="3886200" y="1524000"/>
              <a:chExt cx="685453" cy="1905000"/>
            </a:xfrm>
          </p:grpSpPr>
          <p:sp>
            <p:nvSpPr>
              <p:cNvPr id="9" name="Rectangle 4">
                <a:extLst>
                  <a:ext uri="{FF2B5EF4-FFF2-40B4-BE49-F238E27FC236}">
                    <a16:creationId xmlns:a16="http://schemas.microsoft.com/office/drawing/2014/main" id="{B96AABC3-E034-4B16-90E3-8AE1462DB07E}"/>
                  </a:ext>
                </a:extLst>
              </p:cNvPr>
              <p:cNvSpPr/>
              <p:nvPr/>
            </p:nvSpPr>
            <p:spPr>
              <a:xfrm>
                <a:off x="3886200" y="2742974"/>
                <a:ext cx="685453" cy="68602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sp>
            <p:nvSpPr>
              <p:cNvPr id="10" name="Rectangle 5">
                <a:extLst>
                  <a:ext uri="{FF2B5EF4-FFF2-40B4-BE49-F238E27FC236}">
                    <a16:creationId xmlns:a16="http://schemas.microsoft.com/office/drawing/2014/main" id="{EE4046CF-C08C-4B8A-813A-D96368A1F910}"/>
                  </a:ext>
                </a:extLst>
              </p:cNvPr>
              <p:cNvSpPr/>
              <p:nvPr/>
            </p:nvSpPr>
            <p:spPr>
              <a:xfrm>
                <a:off x="3886200" y="1524000"/>
                <a:ext cx="685453" cy="6860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grpSp>
        <p:sp>
          <p:nvSpPr>
            <p:cNvPr id="7" name="TextBox 47">
              <a:extLst>
                <a:ext uri="{FF2B5EF4-FFF2-40B4-BE49-F238E27FC236}">
                  <a16:creationId xmlns:a16="http://schemas.microsoft.com/office/drawing/2014/main" id="{A6930600-4E98-4F3F-9FB3-A9A1FBDFDA4E}"/>
                </a:ext>
              </a:extLst>
            </p:cNvPr>
            <p:cNvSpPr txBox="1">
              <a:spLocks noChangeArrowheads="1"/>
            </p:cNvSpPr>
            <p:nvPr/>
          </p:nvSpPr>
          <p:spPr bwMode="auto">
            <a:xfrm>
              <a:off x="5985851" y="2289915"/>
              <a:ext cx="177227"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F</a:t>
              </a:r>
            </a:p>
          </p:txBody>
        </p:sp>
        <p:sp>
          <p:nvSpPr>
            <p:cNvPr id="8" name="TextBox 48">
              <a:extLst>
                <a:ext uri="{FF2B5EF4-FFF2-40B4-BE49-F238E27FC236}">
                  <a16:creationId xmlns:a16="http://schemas.microsoft.com/office/drawing/2014/main" id="{A7C412A2-61D2-422E-8058-76FB3B79317A}"/>
                </a:ext>
              </a:extLst>
            </p:cNvPr>
            <p:cNvSpPr txBox="1">
              <a:spLocks noChangeArrowheads="1"/>
            </p:cNvSpPr>
            <p:nvPr/>
          </p:nvSpPr>
          <p:spPr bwMode="auto">
            <a:xfrm>
              <a:off x="5990411" y="3519347"/>
              <a:ext cx="190573"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A</a:t>
              </a:r>
            </a:p>
          </p:txBody>
        </p:sp>
      </p:grpSp>
      <p:grpSp>
        <p:nvGrpSpPr>
          <p:cNvPr id="11" name="Group 23">
            <a:extLst>
              <a:ext uri="{FF2B5EF4-FFF2-40B4-BE49-F238E27FC236}">
                <a16:creationId xmlns:a16="http://schemas.microsoft.com/office/drawing/2014/main" id="{4B7856DB-9239-42AA-BF01-65E088C67833}"/>
              </a:ext>
            </a:extLst>
          </p:cNvPr>
          <p:cNvGrpSpPr>
            <a:grpSpLocks/>
          </p:cNvGrpSpPr>
          <p:nvPr/>
        </p:nvGrpSpPr>
        <p:grpSpPr bwMode="auto">
          <a:xfrm rot="16200000">
            <a:off x="2957116" y="4016401"/>
            <a:ext cx="1187341" cy="1270539"/>
            <a:chOff x="5480189" y="3049191"/>
            <a:chExt cx="692238" cy="705172"/>
          </a:xfrm>
        </p:grpSpPr>
        <p:sp>
          <p:nvSpPr>
            <p:cNvPr id="12" name="Rectangle 27">
              <a:extLst>
                <a:ext uri="{FF2B5EF4-FFF2-40B4-BE49-F238E27FC236}">
                  <a16:creationId xmlns:a16="http://schemas.microsoft.com/office/drawing/2014/main" id="{92BC00E2-CBC1-4EA4-A6DB-6F55A76FABAB}"/>
                </a:ext>
              </a:extLst>
            </p:cNvPr>
            <p:cNvSpPr/>
            <p:nvPr/>
          </p:nvSpPr>
          <p:spPr bwMode="auto">
            <a:xfrm>
              <a:off x="5486401" y="3049191"/>
              <a:ext cx="686026" cy="68545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sp>
          <p:nvSpPr>
            <p:cNvPr id="13" name="TextBox 42">
              <a:extLst>
                <a:ext uri="{FF2B5EF4-FFF2-40B4-BE49-F238E27FC236}">
                  <a16:creationId xmlns:a16="http://schemas.microsoft.com/office/drawing/2014/main" id="{B27AA007-BB4D-4D65-A689-0E42E597CFFE}"/>
                </a:ext>
              </a:extLst>
            </p:cNvPr>
            <p:cNvSpPr txBox="1">
              <a:spLocks noChangeArrowheads="1"/>
            </p:cNvSpPr>
            <p:nvPr/>
          </p:nvSpPr>
          <p:spPr bwMode="auto">
            <a:xfrm rot="5400000">
              <a:off x="5492565" y="3551414"/>
              <a:ext cx="190573"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B</a:t>
              </a:r>
            </a:p>
          </p:txBody>
        </p:sp>
      </p:grpSp>
      <p:sp>
        <p:nvSpPr>
          <p:cNvPr id="14" name="Rectangle 13">
            <a:extLst>
              <a:ext uri="{FF2B5EF4-FFF2-40B4-BE49-F238E27FC236}">
                <a16:creationId xmlns:a16="http://schemas.microsoft.com/office/drawing/2014/main" id="{E2986519-D951-4297-91D4-9232C24855C0}"/>
              </a:ext>
            </a:extLst>
          </p:cNvPr>
          <p:cNvSpPr/>
          <p:nvPr/>
        </p:nvSpPr>
        <p:spPr bwMode="auto">
          <a:xfrm rot="16200000">
            <a:off x="5139842" y="4028839"/>
            <a:ext cx="1176686" cy="123500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grpSp>
        <p:nvGrpSpPr>
          <p:cNvPr id="15" name="Group 37">
            <a:extLst>
              <a:ext uri="{FF2B5EF4-FFF2-40B4-BE49-F238E27FC236}">
                <a16:creationId xmlns:a16="http://schemas.microsoft.com/office/drawing/2014/main" id="{F7ED9EEC-EFE3-421B-BD80-D0896688D85F}"/>
              </a:ext>
            </a:extLst>
          </p:cNvPr>
          <p:cNvGrpSpPr>
            <a:grpSpLocks/>
          </p:cNvGrpSpPr>
          <p:nvPr/>
        </p:nvGrpSpPr>
        <p:grpSpPr bwMode="auto">
          <a:xfrm rot="16200000">
            <a:off x="2944672" y="1938026"/>
            <a:ext cx="1176688" cy="1235010"/>
            <a:chOff x="5486173" y="3049190"/>
            <a:chExt cx="686027" cy="685453"/>
          </a:xfrm>
        </p:grpSpPr>
        <p:sp>
          <p:nvSpPr>
            <p:cNvPr id="16" name="Rectangle 15">
              <a:extLst>
                <a:ext uri="{FF2B5EF4-FFF2-40B4-BE49-F238E27FC236}">
                  <a16:creationId xmlns:a16="http://schemas.microsoft.com/office/drawing/2014/main" id="{FB749AC7-3B93-4FD9-8213-2C378993F17D}"/>
                </a:ext>
              </a:extLst>
            </p:cNvPr>
            <p:cNvSpPr/>
            <p:nvPr/>
          </p:nvSpPr>
          <p:spPr bwMode="auto">
            <a:xfrm>
              <a:off x="5486173" y="3049190"/>
              <a:ext cx="686027" cy="68545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sp>
          <p:nvSpPr>
            <p:cNvPr id="17" name="TextBox 34">
              <a:extLst>
                <a:ext uri="{FF2B5EF4-FFF2-40B4-BE49-F238E27FC236}">
                  <a16:creationId xmlns:a16="http://schemas.microsoft.com/office/drawing/2014/main" id="{52FFD0FF-75CD-4CC5-A4A4-824CA9FF7120}"/>
                </a:ext>
              </a:extLst>
            </p:cNvPr>
            <p:cNvSpPr txBox="1">
              <a:spLocks noChangeArrowheads="1"/>
            </p:cNvSpPr>
            <p:nvPr/>
          </p:nvSpPr>
          <p:spPr bwMode="auto">
            <a:xfrm rot="5400000">
              <a:off x="5507230" y="3523948"/>
              <a:ext cx="181676"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E</a:t>
              </a:r>
            </a:p>
          </p:txBody>
        </p:sp>
      </p:grpSp>
      <p:grpSp>
        <p:nvGrpSpPr>
          <p:cNvPr id="18" name="Group 51">
            <a:extLst>
              <a:ext uri="{FF2B5EF4-FFF2-40B4-BE49-F238E27FC236}">
                <a16:creationId xmlns:a16="http://schemas.microsoft.com/office/drawing/2014/main" id="{9D1C3E4C-50B0-4C7A-A4C5-DD270F122697}"/>
              </a:ext>
            </a:extLst>
          </p:cNvPr>
          <p:cNvGrpSpPr>
            <a:grpSpLocks/>
          </p:cNvGrpSpPr>
          <p:nvPr/>
        </p:nvGrpSpPr>
        <p:grpSpPr bwMode="auto">
          <a:xfrm>
            <a:off x="5110676" y="1967192"/>
            <a:ext cx="1251490" cy="3259709"/>
            <a:chOff x="5486748" y="1828800"/>
            <a:chExt cx="694600" cy="1900461"/>
          </a:xfrm>
        </p:grpSpPr>
        <p:sp>
          <p:nvSpPr>
            <p:cNvPr id="19" name="Rectangle 18">
              <a:extLst>
                <a:ext uri="{FF2B5EF4-FFF2-40B4-BE49-F238E27FC236}">
                  <a16:creationId xmlns:a16="http://schemas.microsoft.com/office/drawing/2014/main" id="{DA5A0278-2895-41D9-A2DC-658AC4CABC97}"/>
                </a:ext>
              </a:extLst>
            </p:cNvPr>
            <p:cNvSpPr/>
            <p:nvPr/>
          </p:nvSpPr>
          <p:spPr bwMode="auto">
            <a:xfrm>
              <a:off x="5486748" y="1828800"/>
              <a:ext cx="685452" cy="6860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endParaRPr lang="en-US" dirty="0">
                <a:solidFill>
                  <a:srgbClr val="FFFFFF"/>
                </a:solidFill>
                <a:latin typeface="Tahoma"/>
                <a:ea typeface="굴림" pitchFamily="34" charset="-127"/>
                <a:cs typeface="Tahoma"/>
              </a:endParaRPr>
            </a:p>
          </p:txBody>
        </p:sp>
        <p:sp>
          <p:nvSpPr>
            <p:cNvPr id="20" name="TextBox 26">
              <a:extLst>
                <a:ext uri="{FF2B5EF4-FFF2-40B4-BE49-F238E27FC236}">
                  <a16:creationId xmlns:a16="http://schemas.microsoft.com/office/drawing/2014/main" id="{025DD350-9149-4AA7-9DD4-A90966FA251A}"/>
                </a:ext>
              </a:extLst>
            </p:cNvPr>
            <p:cNvSpPr txBox="1">
              <a:spLocks noChangeArrowheads="1"/>
            </p:cNvSpPr>
            <p:nvPr/>
          </p:nvSpPr>
          <p:spPr bwMode="auto">
            <a:xfrm>
              <a:off x="5978235" y="2287917"/>
              <a:ext cx="199470"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D</a:t>
              </a:r>
            </a:p>
          </p:txBody>
        </p:sp>
        <p:sp>
          <p:nvSpPr>
            <p:cNvPr id="21" name="TextBox 27">
              <a:extLst>
                <a:ext uri="{FF2B5EF4-FFF2-40B4-BE49-F238E27FC236}">
                  <a16:creationId xmlns:a16="http://schemas.microsoft.com/office/drawing/2014/main" id="{EA7816C6-2512-46EB-A68E-D918ED1C5853}"/>
                </a:ext>
              </a:extLst>
            </p:cNvPr>
            <p:cNvSpPr txBox="1">
              <a:spLocks noChangeArrowheads="1"/>
            </p:cNvSpPr>
            <p:nvPr/>
          </p:nvSpPr>
          <p:spPr bwMode="auto">
            <a:xfrm>
              <a:off x="5993444" y="3513935"/>
              <a:ext cx="187904" cy="215326"/>
            </a:xfrm>
            <a:prstGeom prst="rect">
              <a:avLst/>
            </a:prstGeom>
            <a:noFill/>
            <a:ln w="9525">
              <a:noFill/>
              <a:miter lim="800000"/>
              <a:headEnd/>
              <a:tailEnd/>
            </a:ln>
          </p:spPr>
          <p:txBody>
            <a:bodyPr wrap="none">
              <a:spAutoFit/>
            </a:bodyPr>
            <a:lstStyle/>
            <a:p>
              <a:pPr algn="ctr" latinLnBrk="1"/>
              <a:r>
                <a:rPr lang="en-US" b="1" dirty="0">
                  <a:solidFill>
                    <a:srgbClr val="009900"/>
                  </a:solidFill>
                  <a:latin typeface="Tahoma"/>
                  <a:cs typeface="Tahoma"/>
                </a:rPr>
                <a:t>C</a:t>
              </a:r>
            </a:p>
          </p:txBody>
        </p:sp>
      </p:grpSp>
      <p:grpSp>
        <p:nvGrpSpPr>
          <p:cNvPr id="22" name="Group 21">
            <a:extLst>
              <a:ext uri="{FF2B5EF4-FFF2-40B4-BE49-F238E27FC236}">
                <a16:creationId xmlns:a16="http://schemas.microsoft.com/office/drawing/2014/main" id="{E7DB0D0F-0382-40C4-A359-9E603142268F}"/>
              </a:ext>
            </a:extLst>
          </p:cNvPr>
          <p:cNvGrpSpPr/>
          <p:nvPr/>
        </p:nvGrpSpPr>
        <p:grpSpPr>
          <a:xfrm>
            <a:off x="1541242" y="2751646"/>
            <a:ext cx="3983544" cy="1698578"/>
            <a:chOff x="3274183" y="1703114"/>
            <a:chExt cx="1725612" cy="831850"/>
          </a:xfrm>
        </p:grpSpPr>
        <p:cxnSp>
          <p:nvCxnSpPr>
            <p:cNvPr id="23" name="Straight Arrow Connector 8">
              <a:extLst>
                <a:ext uri="{FF2B5EF4-FFF2-40B4-BE49-F238E27FC236}">
                  <a16:creationId xmlns:a16="http://schemas.microsoft.com/office/drawing/2014/main" id="{81D459BF-4F21-45A4-8A56-518D006F3F93}"/>
                </a:ext>
              </a:extLst>
            </p:cNvPr>
            <p:cNvCxnSpPr/>
            <p:nvPr/>
          </p:nvCxnSpPr>
          <p:spPr bwMode="auto">
            <a:xfrm rot="5400000">
              <a:off x="3050345" y="2119040"/>
              <a:ext cx="447675"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721A6BD-42A1-45F7-8DF2-587BEE693729}"/>
                </a:ext>
              </a:extLst>
            </p:cNvPr>
            <p:cNvCxnSpPr/>
            <p:nvPr/>
          </p:nvCxnSpPr>
          <p:spPr bwMode="auto">
            <a:xfrm>
              <a:off x="3451983" y="2533377"/>
              <a:ext cx="417512" cy="1587"/>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94EC6F-E479-4BA4-9391-84B791C3AE93}"/>
                </a:ext>
              </a:extLst>
            </p:cNvPr>
            <p:cNvCxnSpPr/>
            <p:nvPr/>
          </p:nvCxnSpPr>
          <p:spPr bwMode="auto">
            <a:xfrm>
              <a:off x="4404483" y="2533376"/>
              <a:ext cx="415925" cy="1587"/>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79E8BC-1B52-49C7-BF80-197D89618947}"/>
                </a:ext>
              </a:extLst>
            </p:cNvPr>
            <p:cNvCxnSpPr/>
            <p:nvPr/>
          </p:nvCxnSpPr>
          <p:spPr bwMode="auto">
            <a:xfrm flipH="1" flipV="1">
              <a:off x="3451984" y="1704703"/>
              <a:ext cx="417512"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EEF551C-BA5B-40A9-9184-6309567EA6B3}"/>
                </a:ext>
              </a:extLst>
            </p:cNvPr>
            <p:cNvCxnSpPr/>
            <p:nvPr/>
          </p:nvCxnSpPr>
          <p:spPr bwMode="auto">
            <a:xfrm rot="5400000" flipH="1" flipV="1">
              <a:off x="4774371" y="2119039"/>
              <a:ext cx="449262" cy="1587"/>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4F0786A-1FD6-4E8B-9623-1598322E426C}"/>
                </a:ext>
              </a:extLst>
            </p:cNvPr>
            <p:cNvCxnSpPr/>
            <p:nvPr/>
          </p:nvCxnSpPr>
          <p:spPr bwMode="auto">
            <a:xfrm rot="10800000">
              <a:off x="4406071" y="1703114"/>
              <a:ext cx="415924" cy="1588"/>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787D70E-BCFD-4F74-9051-787BBC4DDCD0}"/>
              </a:ext>
            </a:extLst>
          </p:cNvPr>
          <p:cNvGrpSpPr/>
          <p:nvPr/>
        </p:nvGrpSpPr>
        <p:grpSpPr>
          <a:xfrm>
            <a:off x="1127128" y="2356181"/>
            <a:ext cx="4808106" cy="2489519"/>
            <a:chOff x="3094795" y="1509440"/>
            <a:chExt cx="2082800" cy="1219200"/>
          </a:xfrm>
        </p:grpSpPr>
        <p:cxnSp>
          <p:nvCxnSpPr>
            <p:cNvPr id="30" name="Straight Arrow Connector 7">
              <a:extLst>
                <a:ext uri="{FF2B5EF4-FFF2-40B4-BE49-F238E27FC236}">
                  <a16:creationId xmlns:a16="http://schemas.microsoft.com/office/drawing/2014/main" id="{B90C06B6-6D83-41E9-97C8-4EDF6E7D948F}"/>
                </a:ext>
              </a:extLst>
            </p:cNvPr>
            <p:cNvCxnSpPr/>
            <p:nvPr/>
          </p:nvCxnSpPr>
          <p:spPr bwMode="auto">
            <a:xfrm rot="5400000" flipH="1" flipV="1">
              <a:off x="2870958" y="2119039"/>
              <a:ext cx="449262" cy="1588"/>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2939CB8-EB74-4234-B863-22A3366C0E4D}"/>
                </a:ext>
              </a:extLst>
            </p:cNvPr>
            <p:cNvCxnSpPr/>
            <p:nvPr/>
          </p:nvCxnSpPr>
          <p:spPr bwMode="auto">
            <a:xfrm flipH="1" flipV="1">
              <a:off x="3451983" y="2728639"/>
              <a:ext cx="417512"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19A955-816E-4B54-B9F3-08313BAEC762}"/>
                </a:ext>
              </a:extLst>
            </p:cNvPr>
            <p:cNvCxnSpPr/>
            <p:nvPr/>
          </p:nvCxnSpPr>
          <p:spPr bwMode="auto">
            <a:xfrm flipH="1" flipV="1">
              <a:off x="4404484" y="2728640"/>
              <a:ext cx="417512"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45605BF-26C3-4777-BE73-0F551A4A185B}"/>
                </a:ext>
              </a:extLst>
            </p:cNvPr>
            <p:cNvCxnSpPr/>
            <p:nvPr/>
          </p:nvCxnSpPr>
          <p:spPr bwMode="auto">
            <a:xfrm>
              <a:off x="3451984" y="1509440"/>
              <a:ext cx="417512" cy="1588"/>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8726874-FFF9-43DB-829B-0876C74C0E43}"/>
                </a:ext>
              </a:extLst>
            </p:cNvPr>
            <p:cNvCxnSpPr/>
            <p:nvPr/>
          </p:nvCxnSpPr>
          <p:spPr bwMode="auto">
            <a:xfrm rot="5400000">
              <a:off x="4953757" y="2119040"/>
              <a:ext cx="447675" cy="0"/>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5CF38DC-37EA-4DB4-AE47-14F651486111}"/>
                </a:ext>
              </a:extLst>
            </p:cNvPr>
            <p:cNvCxnSpPr/>
            <p:nvPr/>
          </p:nvCxnSpPr>
          <p:spPr bwMode="auto">
            <a:xfrm rot="10800000" flipH="1" flipV="1">
              <a:off x="4402895" y="1511027"/>
              <a:ext cx="417513" cy="1587"/>
            </a:xfrm>
            <a:prstGeom prst="straightConnector1">
              <a:avLst/>
            </a:prstGeom>
            <a:ln w="9525">
              <a:solidFill>
                <a:schemeClr val="tx1"/>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C6CE9AE-F777-44AC-A0CD-B097CD2A7742}"/>
              </a:ext>
            </a:extLst>
          </p:cNvPr>
          <p:cNvGrpSpPr/>
          <p:nvPr/>
        </p:nvGrpSpPr>
        <p:grpSpPr>
          <a:xfrm>
            <a:off x="3150953" y="2356177"/>
            <a:ext cx="728755" cy="364802"/>
            <a:chOff x="3313916" y="2686496"/>
            <a:chExt cx="728755" cy="364802"/>
          </a:xfrm>
        </p:grpSpPr>
        <p:sp>
          <p:nvSpPr>
            <p:cNvPr id="37" name="Rectangle 36">
              <a:extLst>
                <a:ext uri="{FF2B5EF4-FFF2-40B4-BE49-F238E27FC236}">
                  <a16:creationId xmlns:a16="http://schemas.microsoft.com/office/drawing/2014/main" id="{33E11298-7611-4215-95E8-E742533FB37C}"/>
                </a:ext>
              </a:extLst>
            </p:cNvPr>
            <p:cNvSpPr/>
            <p:nvPr/>
          </p:nvSpPr>
          <p:spPr>
            <a:xfrm>
              <a:off x="3679676" y="2686496"/>
              <a:ext cx="362995" cy="36480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9C674A31-18DB-4331-ACE7-C8AC24681BF9}"/>
                </a:ext>
              </a:extLst>
            </p:cNvPr>
            <p:cNvSpPr/>
            <p:nvPr/>
          </p:nvSpPr>
          <p:spPr>
            <a:xfrm>
              <a:off x="3313916" y="2686496"/>
              <a:ext cx="365760" cy="3648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E000167-5F41-4F8D-9032-26BCD537CC1F}"/>
              </a:ext>
            </a:extLst>
          </p:cNvPr>
          <p:cNvGrpSpPr/>
          <p:nvPr/>
        </p:nvGrpSpPr>
        <p:grpSpPr>
          <a:xfrm>
            <a:off x="5396603" y="2340359"/>
            <a:ext cx="728755" cy="364802"/>
            <a:chOff x="3313916" y="2686496"/>
            <a:chExt cx="728755" cy="364802"/>
          </a:xfrm>
          <a:solidFill>
            <a:srgbClr val="FFC000"/>
          </a:solidFill>
        </p:grpSpPr>
        <p:sp>
          <p:nvSpPr>
            <p:cNvPr id="40" name="Rectangle 39">
              <a:extLst>
                <a:ext uri="{FF2B5EF4-FFF2-40B4-BE49-F238E27FC236}">
                  <a16:creationId xmlns:a16="http://schemas.microsoft.com/office/drawing/2014/main" id="{D788A8F7-F5AA-426E-BB47-04F5023B9095}"/>
                </a:ext>
              </a:extLst>
            </p:cNvPr>
            <p:cNvSpPr/>
            <p:nvPr/>
          </p:nvSpPr>
          <p:spPr>
            <a:xfrm>
              <a:off x="3679676" y="2686496"/>
              <a:ext cx="362995" cy="364801"/>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0218F0A1-BE56-4E79-9C0A-F6004E5800B1}"/>
                </a:ext>
              </a:extLst>
            </p:cNvPr>
            <p:cNvSpPr/>
            <p:nvPr/>
          </p:nvSpPr>
          <p:spPr>
            <a:xfrm>
              <a:off x="3313916" y="2686496"/>
              <a:ext cx="365760" cy="364802"/>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99932638-39A6-486C-9BE8-0647D8165D2F}"/>
              </a:ext>
            </a:extLst>
          </p:cNvPr>
          <p:cNvGrpSpPr/>
          <p:nvPr/>
        </p:nvGrpSpPr>
        <p:grpSpPr>
          <a:xfrm>
            <a:off x="5378287" y="4436182"/>
            <a:ext cx="728755" cy="364802"/>
            <a:chOff x="3313916" y="2686496"/>
            <a:chExt cx="728755" cy="364802"/>
          </a:xfrm>
          <a:solidFill>
            <a:srgbClr val="FFC000"/>
          </a:solidFill>
        </p:grpSpPr>
        <p:sp>
          <p:nvSpPr>
            <p:cNvPr id="43" name="Rectangle 42">
              <a:extLst>
                <a:ext uri="{FF2B5EF4-FFF2-40B4-BE49-F238E27FC236}">
                  <a16:creationId xmlns:a16="http://schemas.microsoft.com/office/drawing/2014/main" id="{977C6D8F-E492-4044-A4B0-2DF5295D974E}"/>
                </a:ext>
              </a:extLst>
            </p:cNvPr>
            <p:cNvSpPr/>
            <p:nvPr/>
          </p:nvSpPr>
          <p:spPr>
            <a:xfrm>
              <a:off x="3679676" y="2686496"/>
              <a:ext cx="362995" cy="364801"/>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64670ACA-B859-4877-BAA1-3F8F946CDD0B}"/>
                </a:ext>
              </a:extLst>
            </p:cNvPr>
            <p:cNvSpPr/>
            <p:nvPr/>
          </p:nvSpPr>
          <p:spPr>
            <a:xfrm>
              <a:off x="3313916" y="2686496"/>
              <a:ext cx="365760" cy="364802"/>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5EFC413A-2FB1-4307-8024-2A0644A9DAF9}"/>
              </a:ext>
            </a:extLst>
          </p:cNvPr>
          <p:cNvGrpSpPr/>
          <p:nvPr/>
        </p:nvGrpSpPr>
        <p:grpSpPr>
          <a:xfrm>
            <a:off x="3174719" y="4463937"/>
            <a:ext cx="728755" cy="364802"/>
            <a:chOff x="3313916" y="2686496"/>
            <a:chExt cx="728755" cy="364802"/>
          </a:xfrm>
          <a:solidFill>
            <a:srgbClr val="FFC000"/>
          </a:solidFill>
        </p:grpSpPr>
        <p:sp>
          <p:nvSpPr>
            <p:cNvPr id="46" name="Rectangle 45">
              <a:extLst>
                <a:ext uri="{FF2B5EF4-FFF2-40B4-BE49-F238E27FC236}">
                  <a16:creationId xmlns:a16="http://schemas.microsoft.com/office/drawing/2014/main" id="{36C4AAB1-FD1A-466F-AD24-F89E4A2849BE}"/>
                </a:ext>
              </a:extLst>
            </p:cNvPr>
            <p:cNvSpPr/>
            <p:nvPr/>
          </p:nvSpPr>
          <p:spPr>
            <a:xfrm>
              <a:off x="3679676" y="2686496"/>
              <a:ext cx="362995" cy="364801"/>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D1DB6892-F97F-40A5-98EC-B5F9693413F2}"/>
                </a:ext>
              </a:extLst>
            </p:cNvPr>
            <p:cNvSpPr/>
            <p:nvPr/>
          </p:nvSpPr>
          <p:spPr>
            <a:xfrm>
              <a:off x="3313916" y="2686496"/>
              <a:ext cx="365760" cy="364802"/>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44EDA0B-4ACB-4DD2-9714-4F9BBEEDE852}"/>
              </a:ext>
            </a:extLst>
          </p:cNvPr>
          <p:cNvGrpSpPr/>
          <p:nvPr/>
        </p:nvGrpSpPr>
        <p:grpSpPr>
          <a:xfrm>
            <a:off x="950400" y="4464767"/>
            <a:ext cx="728755" cy="364802"/>
            <a:chOff x="3313916" y="2686496"/>
            <a:chExt cx="728755" cy="364802"/>
          </a:xfrm>
          <a:solidFill>
            <a:srgbClr val="FFC000"/>
          </a:solidFill>
        </p:grpSpPr>
        <p:sp>
          <p:nvSpPr>
            <p:cNvPr id="49" name="Rectangle 48">
              <a:extLst>
                <a:ext uri="{FF2B5EF4-FFF2-40B4-BE49-F238E27FC236}">
                  <a16:creationId xmlns:a16="http://schemas.microsoft.com/office/drawing/2014/main" id="{A5E828CB-33D8-4390-81C6-C073A94EC30F}"/>
                </a:ext>
              </a:extLst>
            </p:cNvPr>
            <p:cNvSpPr/>
            <p:nvPr/>
          </p:nvSpPr>
          <p:spPr>
            <a:xfrm>
              <a:off x="3679676" y="2686496"/>
              <a:ext cx="362995" cy="364801"/>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4161DF52-CF42-43DD-8ECF-0360E9D252A6}"/>
                </a:ext>
              </a:extLst>
            </p:cNvPr>
            <p:cNvSpPr/>
            <p:nvPr/>
          </p:nvSpPr>
          <p:spPr>
            <a:xfrm>
              <a:off x="3313916" y="2686496"/>
              <a:ext cx="365760" cy="364802"/>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9E4DD50F-70B8-4EC7-85B8-5CF6BFB378EA}"/>
              </a:ext>
            </a:extLst>
          </p:cNvPr>
          <p:cNvGrpSpPr/>
          <p:nvPr/>
        </p:nvGrpSpPr>
        <p:grpSpPr>
          <a:xfrm>
            <a:off x="950400" y="2332758"/>
            <a:ext cx="728755" cy="364802"/>
            <a:chOff x="3313916" y="2686496"/>
            <a:chExt cx="728755" cy="364802"/>
          </a:xfrm>
          <a:solidFill>
            <a:srgbClr val="FFC000"/>
          </a:solidFill>
        </p:grpSpPr>
        <p:sp>
          <p:nvSpPr>
            <p:cNvPr id="52" name="Rectangle 51">
              <a:extLst>
                <a:ext uri="{FF2B5EF4-FFF2-40B4-BE49-F238E27FC236}">
                  <a16:creationId xmlns:a16="http://schemas.microsoft.com/office/drawing/2014/main" id="{554E9362-0AEC-4F5D-872A-31509296633B}"/>
                </a:ext>
              </a:extLst>
            </p:cNvPr>
            <p:cNvSpPr/>
            <p:nvPr/>
          </p:nvSpPr>
          <p:spPr>
            <a:xfrm>
              <a:off x="3679676" y="2686496"/>
              <a:ext cx="362995" cy="364801"/>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67AACDE9-F023-4CBF-AA9B-CDCA648F2844}"/>
                </a:ext>
              </a:extLst>
            </p:cNvPr>
            <p:cNvSpPr/>
            <p:nvPr/>
          </p:nvSpPr>
          <p:spPr>
            <a:xfrm>
              <a:off x="3313916" y="2686496"/>
              <a:ext cx="365760" cy="364802"/>
            </a:xfrm>
            <a:prstGeom prst="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4" name="Down Arrow 6">
            <a:extLst>
              <a:ext uri="{FF2B5EF4-FFF2-40B4-BE49-F238E27FC236}">
                <a16:creationId xmlns:a16="http://schemas.microsoft.com/office/drawing/2014/main" id="{29308264-A396-4BF1-A3B7-50D95B094C40}"/>
              </a:ext>
            </a:extLst>
          </p:cNvPr>
          <p:cNvSpPr/>
          <p:nvPr/>
        </p:nvSpPr>
        <p:spPr>
          <a:xfrm rot="19317647">
            <a:off x="2488309" y="986595"/>
            <a:ext cx="453553" cy="60522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FFAF518-E8C6-4AAF-BCA3-2C1C31F104A2}"/>
              </a:ext>
            </a:extLst>
          </p:cNvPr>
          <p:cNvSpPr/>
          <p:nvPr/>
        </p:nvSpPr>
        <p:spPr>
          <a:xfrm>
            <a:off x="3080161" y="1385924"/>
            <a:ext cx="362995" cy="36480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8017035D-C899-4FD5-99A6-213017A720E3}"/>
              </a:ext>
            </a:extLst>
          </p:cNvPr>
          <p:cNvSpPr/>
          <p:nvPr/>
        </p:nvSpPr>
        <p:spPr>
          <a:xfrm>
            <a:off x="8110221" y="1231134"/>
            <a:ext cx="3353034" cy="707886"/>
          </a:xfrm>
          <a:prstGeom prst="rect">
            <a:avLst/>
          </a:prstGeom>
        </p:spPr>
        <p:txBody>
          <a:bodyPr wrap="square">
            <a:spAutoFit/>
          </a:bodyPr>
          <a:lstStyle/>
          <a:p>
            <a:r>
              <a:rPr lang="en-US" sz="2000" b="1" dirty="0">
                <a:solidFill>
                  <a:srgbClr val="000090"/>
                </a:solidFill>
                <a:latin typeface="Tahoma"/>
                <a:cs typeface="Tahoma"/>
              </a:rPr>
              <a:t>Ring Traversal Rule</a:t>
            </a:r>
            <a:r>
              <a:rPr lang="en-US" sz="2000" dirty="0">
                <a:solidFill>
                  <a:srgbClr val="000090"/>
                </a:solidFill>
                <a:latin typeface="Tahoma"/>
                <a:cs typeface="Tahoma"/>
              </a:rPr>
              <a:t>: traverse if one bubble free</a:t>
            </a:r>
          </a:p>
        </p:txBody>
      </p:sp>
      <p:sp>
        <p:nvSpPr>
          <p:cNvPr id="58" name="TextBox 57">
            <a:extLst>
              <a:ext uri="{FF2B5EF4-FFF2-40B4-BE49-F238E27FC236}">
                <a16:creationId xmlns:a16="http://schemas.microsoft.com/office/drawing/2014/main" id="{774F6BF7-65A2-47B0-8517-60D4C4A3C663}"/>
              </a:ext>
            </a:extLst>
          </p:cNvPr>
          <p:cNvSpPr txBox="1"/>
          <p:nvPr/>
        </p:nvSpPr>
        <p:spPr>
          <a:xfrm>
            <a:off x="8102859" y="2083018"/>
            <a:ext cx="3322296" cy="707886"/>
          </a:xfrm>
          <a:prstGeom prst="rect">
            <a:avLst/>
          </a:prstGeom>
          <a:noFill/>
        </p:spPr>
        <p:txBody>
          <a:bodyPr wrap="square" rtlCol="0">
            <a:spAutoFit/>
          </a:bodyPr>
          <a:lstStyle/>
          <a:p>
            <a:r>
              <a:rPr lang="en-US" sz="2000" b="1" dirty="0">
                <a:solidFill>
                  <a:srgbClr val="000090"/>
                </a:solidFill>
                <a:latin typeface="Tahoma"/>
                <a:cs typeface="Tahoma"/>
              </a:rPr>
              <a:t>BFC Injection Rule:</a:t>
            </a:r>
          </a:p>
          <a:p>
            <a:r>
              <a:rPr lang="en-US" sz="2000" dirty="0">
                <a:solidFill>
                  <a:srgbClr val="000090"/>
                </a:solidFill>
                <a:latin typeface="Tahoma"/>
                <a:cs typeface="Tahoma"/>
              </a:rPr>
              <a:t>only inject if 2 bubbles free.</a:t>
            </a:r>
          </a:p>
        </p:txBody>
      </p:sp>
      <p:sp>
        <p:nvSpPr>
          <p:cNvPr id="59" name="Rectangle 58">
            <a:extLst>
              <a:ext uri="{FF2B5EF4-FFF2-40B4-BE49-F238E27FC236}">
                <a16:creationId xmlns:a16="http://schemas.microsoft.com/office/drawing/2014/main" id="{CBDDBF74-0883-EA4D-8C63-F5AE72E3F3A1}"/>
              </a:ext>
            </a:extLst>
          </p:cNvPr>
          <p:cNvSpPr/>
          <p:nvPr/>
        </p:nvSpPr>
        <p:spPr>
          <a:xfrm>
            <a:off x="8041475" y="3747373"/>
            <a:ext cx="1235008" cy="369332"/>
          </a:xfrm>
          <a:prstGeom prst="rect">
            <a:avLst/>
          </a:prstGeom>
          <a:noFill/>
        </p:spPr>
        <p:txBody>
          <a:bodyPr wrap="square" lIns="91440" tIns="45720" rIns="91440" bIns="45720">
            <a:spAutoFit/>
          </a:bodyPr>
          <a:lstStyle/>
          <a:p>
            <a:pPr algn="ctr"/>
            <a:r>
              <a:rPr lang="en-US" dirty="0">
                <a:latin typeface="Tahoma"/>
                <a:cs typeface="Tahoma"/>
              </a:rPr>
              <a:t>Occupied</a:t>
            </a:r>
          </a:p>
        </p:txBody>
      </p:sp>
      <p:sp>
        <p:nvSpPr>
          <p:cNvPr id="60" name="Rectangle 59">
            <a:extLst>
              <a:ext uri="{FF2B5EF4-FFF2-40B4-BE49-F238E27FC236}">
                <a16:creationId xmlns:a16="http://schemas.microsoft.com/office/drawing/2014/main" id="{7CD1DC97-C80B-3A49-9FEC-9FA437A87820}"/>
              </a:ext>
            </a:extLst>
          </p:cNvPr>
          <p:cNvSpPr/>
          <p:nvPr/>
        </p:nvSpPr>
        <p:spPr>
          <a:xfrm>
            <a:off x="9276483" y="3817378"/>
            <a:ext cx="228186" cy="22932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220A827D-B131-714E-8320-B011BBBA6EE7}"/>
              </a:ext>
            </a:extLst>
          </p:cNvPr>
          <p:cNvSpPr/>
          <p:nvPr/>
        </p:nvSpPr>
        <p:spPr>
          <a:xfrm>
            <a:off x="8110221" y="4116706"/>
            <a:ext cx="1235008" cy="369332"/>
          </a:xfrm>
          <a:prstGeom prst="rect">
            <a:avLst/>
          </a:prstGeom>
          <a:noFill/>
        </p:spPr>
        <p:txBody>
          <a:bodyPr wrap="square" lIns="91440" tIns="45720" rIns="91440" bIns="45720">
            <a:spAutoFit/>
          </a:bodyPr>
          <a:lstStyle/>
          <a:p>
            <a:r>
              <a:rPr lang="en-US" dirty="0">
                <a:latin typeface="Tahoma"/>
                <a:cs typeface="Tahoma"/>
              </a:rPr>
              <a:t>Empty</a:t>
            </a:r>
          </a:p>
        </p:txBody>
      </p:sp>
      <p:sp>
        <p:nvSpPr>
          <p:cNvPr id="62" name="Rectangle 61">
            <a:extLst>
              <a:ext uri="{FF2B5EF4-FFF2-40B4-BE49-F238E27FC236}">
                <a16:creationId xmlns:a16="http://schemas.microsoft.com/office/drawing/2014/main" id="{E149EA64-F511-5C42-83CB-B9EEC1BAF3D4}"/>
              </a:ext>
            </a:extLst>
          </p:cNvPr>
          <p:cNvSpPr/>
          <p:nvPr/>
        </p:nvSpPr>
        <p:spPr>
          <a:xfrm>
            <a:off x="9276483" y="4186711"/>
            <a:ext cx="228187" cy="22932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Rectangle 62">
            <a:extLst>
              <a:ext uri="{FF2B5EF4-FFF2-40B4-BE49-F238E27FC236}">
                <a16:creationId xmlns:a16="http://schemas.microsoft.com/office/drawing/2014/main" id="{E754C063-7110-46CB-A856-445AEE2BB05A}"/>
              </a:ext>
            </a:extLst>
          </p:cNvPr>
          <p:cNvSpPr/>
          <p:nvPr/>
        </p:nvSpPr>
        <p:spPr>
          <a:xfrm>
            <a:off x="758758" y="5703726"/>
            <a:ext cx="8268511" cy="307777"/>
          </a:xfrm>
          <a:prstGeom prst="rect">
            <a:avLst/>
          </a:prstGeom>
        </p:spPr>
        <p:txBody>
          <a:bodyPr wrap="square">
            <a:spAutoFit/>
          </a:bodyPr>
          <a:lstStyle/>
          <a:p>
            <a:r>
              <a:rPr lang="en-US" sz="1400" i="1" dirty="0">
                <a:latin typeface="Tahoma"/>
                <a:cs typeface="Tahoma"/>
              </a:rPr>
              <a:t>V. Puente et al. </a:t>
            </a:r>
            <a:r>
              <a:rPr lang="en-US" sz="1400" b="1" i="1" dirty="0">
                <a:latin typeface="Tahoma"/>
                <a:cs typeface="Tahoma"/>
              </a:rPr>
              <a:t>The adaptive bubble router. </a:t>
            </a:r>
            <a:r>
              <a:rPr lang="en-US" sz="1400" i="1" dirty="0">
                <a:latin typeface="Tahoma"/>
                <a:cs typeface="Tahoma"/>
              </a:rPr>
              <a:t>Journal of Parallel and Distributed Computing, 2001.</a:t>
            </a:r>
          </a:p>
        </p:txBody>
      </p:sp>
      <p:sp>
        <p:nvSpPr>
          <p:cNvPr id="64" name="Rectangle 63">
            <a:extLst>
              <a:ext uri="{FF2B5EF4-FFF2-40B4-BE49-F238E27FC236}">
                <a16:creationId xmlns:a16="http://schemas.microsoft.com/office/drawing/2014/main" id="{594FF687-3E5A-499D-9C37-937E471E89A2}"/>
              </a:ext>
            </a:extLst>
          </p:cNvPr>
          <p:cNvSpPr/>
          <p:nvPr/>
        </p:nvSpPr>
        <p:spPr>
          <a:xfrm>
            <a:off x="758759" y="6005560"/>
            <a:ext cx="10274795" cy="307777"/>
          </a:xfrm>
          <a:prstGeom prst="rect">
            <a:avLst/>
          </a:prstGeom>
        </p:spPr>
        <p:txBody>
          <a:bodyPr wrap="square">
            <a:spAutoFit/>
          </a:bodyPr>
          <a:lstStyle/>
          <a:p>
            <a:r>
              <a:rPr lang="en-US" sz="1400" i="1" dirty="0">
                <a:latin typeface="Tahoma"/>
                <a:cs typeface="Tahoma"/>
              </a:rPr>
              <a:t>L. Chen et al., “</a:t>
            </a:r>
            <a:r>
              <a:rPr lang="en-US" sz="1400" b="1" i="1" dirty="0">
                <a:latin typeface="Tahoma"/>
                <a:cs typeface="Tahoma"/>
              </a:rPr>
              <a:t>Critical Bubble Scheme</a:t>
            </a:r>
            <a:r>
              <a:rPr lang="en-US" sz="1400" i="1" dirty="0">
                <a:latin typeface="Tahoma"/>
                <a:cs typeface="Tahoma"/>
              </a:rPr>
              <a:t>: An Efficient Implementation of Globally Aware Network Flow Control,” IPDPS 2011</a:t>
            </a:r>
          </a:p>
        </p:txBody>
      </p:sp>
      <p:sp>
        <p:nvSpPr>
          <p:cNvPr id="65" name="Footer Placeholder 3">
            <a:extLst>
              <a:ext uri="{FF2B5EF4-FFF2-40B4-BE49-F238E27FC236}">
                <a16:creationId xmlns:a16="http://schemas.microsoft.com/office/drawing/2014/main" id="{73A23588-1809-4C6D-B149-C91956CF9AAE}"/>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91330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08333E-6 -3.7037E-6 L 0.00768 0.13982 " pathEditMode="relative" rAng="0" ptsTypes="AA">
                                      <p:cBhvr>
                                        <p:cTn id="6" dur="1000" fill="hold"/>
                                        <p:tgtEl>
                                          <p:spTgt spid="55"/>
                                        </p:tgtEl>
                                        <p:attrNameLst>
                                          <p:attrName>ppt_x</p:attrName>
                                          <p:attrName>ppt_y</p:attrName>
                                        </p:attrNameLst>
                                      </p:cBhvr>
                                      <p:rCtr x="378" y="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B76B5B-D89F-4568-AFF2-BB14A5ECB230}"/>
              </a:ext>
            </a:extLst>
          </p:cNvPr>
          <p:cNvSpPr>
            <a:spLocks noGrp="1"/>
          </p:cNvSpPr>
          <p:nvPr>
            <p:ph type="sldNum" sz="quarter" idx="12"/>
          </p:nvPr>
        </p:nvSpPr>
        <p:spPr/>
        <p:txBody>
          <a:bodyPr/>
          <a:lstStyle/>
          <a:p>
            <a:fld id="{AE678206-0642-9F48-9727-6B519CB285FA}" type="slidenum">
              <a:rPr lang="en-US" smtClean="0"/>
              <a:t>3</a:t>
            </a:fld>
            <a:endParaRPr lang="en-US"/>
          </a:p>
        </p:txBody>
      </p:sp>
      <p:sp>
        <p:nvSpPr>
          <p:cNvPr id="4" name="Title 3">
            <a:extLst>
              <a:ext uri="{FF2B5EF4-FFF2-40B4-BE49-F238E27FC236}">
                <a16:creationId xmlns:a16="http://schemas.microsoft.com/office/drawing/2014/main" id="{B577711A-27A2-4B18-B482-AE45235A95D8}"/>
              </a:ext>
            </a:extLst>
          </p:cNvPr>
          <p:cNvSpPr>
            <a:spLocks noGrp="1"/>
          </p:cNvSpPr>
          <p:nvPr>
            <p:ph type="title"/>
          </p:nvPr>
        </p:nvSpPr>
        <p:spPr/>
        <p:txBody>
          <a:bodyPr/>
          <a:lstStyle/>
          <a:p>
            <a:r>
              <a:rPr lang="en-US" dirty="0"/>
              <a:t>Publications</a:t>
            </a:r>
          </a:p>
        </p:txBody>
      </p:sp>
      <p:sp>
        <p:nvSpPr>
          <p:cNvPr id="5" name="Content Placeholder 1">
            <a:extLst>
              <a:ext uri="{FF2B5EF4-FFF2-40B4-BE49-F238E27FC236}">
                <a16:creationId xmlns:a16="http://schemas.microsoft.com/office/drawing/2014/main" id="{9B6241BD-6E95-4615-B2F2-1CAF7C1C1658}"/>
              </a:ext>
            </a:extLst>
          </p:cNvPr>
          <p:cNvSpPr txBox="1">
            <a:spLocks/>
          </p:cNvSpPr>
          <p:nvPr/>
        </p:nvSpPr>
        <p:spPr>
          <a:xfrm>
            <a:off x="165438" y="1034607"/>
            <a:ext cx="11411369" cy="522468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t>Deadlock-Freedom</a:t>
            </a:r>
          </a:p>
          <a:p>
            <a:pPr marL="914400" lvl="1" indent="-457200">
              <a:buFont typeface="+mj-lt"/>
              <a:buAutoNum type="arabicPeriod"/>
            </a:pPr>
            <a:r>
              <a:rPr lang="en-US" b="1" dirty="0"/>
              <a:t>Mayank Parasar</a:t>
            </a:r>
            <a:r>
              <a:rPr lang="en-US" dirty="0"/>
              <a:t>, H. Farrokhbakht, N. Enright Jerger, P. Gratz, T. Krishna, and J. San Miguel, “DRAIN: Deadlock Removal for Arbitrary Irregular Networks,” in The 26th IEEE International Symposium on High-Performance Computer Architecture </a:t>
            </a:r>
            <a:r>
              <a:rPr lang="en-US" b="1" dirty="0"/>
              <a:t>(HPCA)</a:t>
            </a:r>
            <a:r>
              <a:rPr lang="en-US" dirty="0"/>
              <a:t>, San Diego, California, USA, </a:t>
            </a:r>
            <a:r>
              <a:rPr lang="en-US" b="1" dirty="0"/>
              <a:t>Feb 2020</a:t>
            </a:r>
            <a:r>
              <a:rPr lang="en-US" dirty="0"/>
              <a:t>.</a:t>
            </a:r>
          </a:p>
          <a:p>
            <a:pPr marL="914400" lvl="1" indent="-457200">
              <a:buFont typeface="+mj-lt"/>
              <a:buAutoNum type="arabicPeriod"/>
            </a:pPr>
            <a:r>
              <a:rPr lang="en-US" b="1" dirty="0"/>
              <a:t>Mayank Parasar</a:t>
            </a:r>
            <a:r>
              <a:rPr lang="en-US" dirty="0"/>
              <a:t>, N. Enright Jerger, P. Gratz, J. San Miguel, and T. Krishna, “SWAP: Synchronized Weaving of Adjacent Packets for Network Deadlock Prevention,” in </a:t>
            </a:r>
            <a:r>
              <a:rPr lang="en-US" i="1" dirty="0"/>
              <a:t>In Proc of 52nd Annual IEEE/ACM International Symposium on Microarchitecture</a:t>
            </a:r>
            <a:r>
              <a:rPr lang="en-US" dirty="0"/>
              <a:t>, </a:t>
            </a:r>
            <a:r>
              <a:rPr lang="en-US" b="1" dirty="0"/>
              <a:t>MICRO-52</a:t>
            </a:r>
            <a:r>
              <a:rPr lang="en-US" dirty="0"/>
              <a:t>, </a:t>
            </a:r>
            <a:r>
              <a:rPr lang="en-US" b="1" dirty="0"/>
              <a:t>2019</a:t>
            </a:r>
            <a:r>
              <a:rPr lang="en-US" dirty="0"/>
              <a:t>. </a:t>
            </a:r>
          </a:p>
          <a:p>
            <a:pPr marL="914400" lvl="1" indent="-457200">
              <a:buFont typeface="+mj-lt"/>
              <a:buAutoNum type="arabicPeriod"/>
            </a:pPr>
            <a:r>
              <a:rPr lang="en-US" b="1" dirty="0"/>
              <a:t>Mayank Parasar </a:t>
            </a:r>
            <a:r>
              <a:rPr lang="en-US" dirty="0"/>
              <a:t>and T. Krishna, “BINDU: Deadlock-freedom with one bubble in the network,” in </a:t>
            </a:r>
            <a:r>
              <a:rPr lang="en-US" i="1" dirty="0"/>
              <a:t>Proceedings of the Thirteenth IEEE/ACM International Symposium on Networks-on-Chip</a:t>
            </a:r>
            <a:r>
              <a:rPr lang="en-US" dirty="0"/>
              <a:t>, </a:t>
            </a:r>
            <a:r>
              <a:rPr lang="en-US" b="1" dirty="0"/>
              <a:t>NOCS</a:t>
            </a:r>
            <a:r>
              <a:rPr lang="en-US" dirty="0"/>
              <a:t>, </a:t>
            </a:r>
            <a:r>
              <a:rPr lang="en-US" b="1" dirty="0"/>
              <a:t>2019</a:t>
            </a:r>
            <a:r>
              <a:rPr lang="en-US" dirty="0"/>
              <a:t>. </a:t>
            </a:r>
          </a:p>
          <a:p>
            <a:pPr marL="914400" lvl="1" indent="-457200">
              <a:buFont typeface="+mj-lt"/>
              <a:buAutoNum type="arabicPeriod"/>
            </a:pPr>
            <a:r>
              <a:rPr lang="en-US" b="1" dirty="0"/>
              <a:t>Mayank Parasar</a:t>
            </a:r>
            <a:r>
              <a:rPr lang="en-US" dirty="0"/>
              <a:t>, A. Sinha, and T. Krishna, “Brownian Bubble Router: Enabling deadlock freedom via guaranteed forward progress,” in </a:t>
            </a:r>
            <a:r>
              <a:rPr lang="en-US" i="1" dirty="0"/>
              <a:t>Proceedings of the Twelfth IEEE/ACM International Symposium on Networks-on-Chip</a:t>
            </a:r>
            <a:r>
              <a:rPr lang="en-US" dirty="0"/>
              <a:t>, </a:t>
            </a:r>
            <a:r>
              <a:rPr lang="en-US" b="1" dirty="0"/>
              <a:t>NOCS, 2018</a:t>
            </a:r>
          </a:p>
          <a:p>
            <a:pPr marL="914400" lvl="1" indent="-457200">
              <a:buFont typeface="+mj-lt"/>
              <a:buAutoNum type="arabicPeriod"/>
            </a:pPr>
            <a:r>
              <a:rPr lang="en-US" b="1" dirty="0"/>
              <a:t>Mayank Parasar</a:t>
            </a:r>
            <a:r>
              <a:rPr lang="en-US" dirty="0"/>
              <a:t>, N. Enright Jerger, P. Gratz, J. San Miguel, and T. Krishna, “SEEC: Stochastic Escape Express Channel,” </a:t>
            </a:r>
            <a:r>
              <a:rPr lang="en-US" i="1" dirty="0"/>
              <a:t>under submission MICRO, 2020</a:t>
            </a:r>
            <a:endParaRPr lang="en-US" b="1" u="sng" dirty="0"/>
          </a:p>
          <a:p>
            <a:r>
              <a:rPr lang="en-US" b="1" u="sng" dirty="0"/>
              <a:t>Network Throughput </a:t>
            </a:r>
            <a:r>
              <a:rPr lang="en-US" b="1" u="sng" dirty="0" err="1"/>
              <a:t>Enhacement</a:t>
            </a:r>
            <a:endParaRPr lang="en-US" b="1" u="sng" dirty="0"/>
          </a:p>
          <a:p>
            <a:pPr lvl="1"/>
            <a:r>
              <a:rPr lang="en-US" b="1" dirty="0"/>
              <a:t>Mayank Parasar </a:t>
            </a:r>
            <a:r>
              <a:rPr lang="en-US" dirty="0"/>
              <a:t>and T. Krishna, “Lightweight emulation of virtual channels using swaps,” in </a:t>
            </a:r>
            <a:r>
              <a:rPr lang="en-US" i="1" dirty="0"/>
              <a:t>Proceedings of the 10th International Workshop on Network on Chip Architectures</a:t>
            </a:r>
            <a:r>
              <a:rPr lang="en-US" dirty="0"/>
              <a:t>, </a:t>
            </a:r>
            <a:r>
              <a:rPr lang="en-US" b="1" dirty="0"/>
              <a:t>NoCArc’17</a:t>
            </a:r>
          </a:p>
          <a:p>
            <a:r>
              <a:rPr lang="en-US" b="1" u="sng" dirty="0"/>
              <a:t>Virtual Memory (Cache-TLB Co-design)</a:t>
            </a:r>
          </a:p>
          <a:p>
            <a:pPr lvl="1"/>
            <a:r>
              <a:rPr lang="en-US" b="1" dirty="0"/>
              <a:t>Mayank Parasar</a:t>
            </a:r>
            <a:r>
              <a:rPr lang="en-US" dirty="0"/>
              <a:t>, A. Bhattacharjee, and T. Krishna, “SEESAW: Using </a:t>
            </a:r>
            <a:r>
              <a:rPr lang="en-US" dirty="0" err="1"/>
              <a:t>superpages</a:t>
            </a:r>
            <a:r>
              <a:rPr lang="en-US" dirty="0"/>
              <a:t> to improve VIPT caches,” in </a:t>
            </a:r>
            <a:r>
              <a:rPr lang="en-US" i="1" dirty="0"/>
              <a:t>2018 ACM/IEEE 45th Annual International Symposium on Computer Architecture </a:t>
            </a:r>
            <a:r>
              <a:rPr lang="en-US" b="1" i="1" dirty="0"/>
              <a:t>(ISCA)</a:t>
            </a:r>
            <a:r>
              <a:rPr lang="en-US" dirty="0"/>
              <a:t>, </a:t>
            </a:r>
            <a:r>
              <a:rPr lang="en-US" b="1" dirty="0"/>
              <a:t>June 2018</a:t>
            </a:r>
            <a:endParaRPr lang="en-US" dirty="0"/>
          </a:p>
          <a:p>
            <a:endParaRPr lang="en-US" b="1" dirty="0"/>
          </a:p>
        </p:txBody>
      </p:sp>
      <p:sp>
        <p:nvSpPr>
          <p:cNvPr id="6" name="Rectangle 5">
            <a:extLst>
              <a:ext uri="{FF2B5EF4-FFF2-40B4-BE49-F238E27FC236}">
                <a16:creationId xmlns:a16="http://schemas.microsoft.com/office/drawing/2014/main" id="{1D6F6974-8B87-4D10-9FFC-369F557046D5}"/>
              </a:ext>
            </a:extLst>
          </p:cNvPr>
          <p:cNvSpPr/>
          <p:nvPr/>
        </p:nvSpPr>
        <p:spPr>
          <a:xfrm>
            <a:off x="234892" y="1040235"/>
            <a:ext cx="11316748" cy="2969703"/>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62500" lnSpcReduction="20000"/>
          </a:bodyPr>
          <a:lstStyle/>
          <a:p>
            <a:r>
              <a:rPr lang="en-US" dirty="0"/>
              <a:t>Introduction</a:t>
            </a:r>
          </a:p>
          <a:p>
            <a:r>
              <a:rPr lang="en-US" dirty="0"/>
              <a:t>Prior Work in Deadlock Freedom</a:t>
            </a:r>
          </a:p>
          <a:p>
            <a:pPr lvl="1"/>
            <a:r>
              <a:rPr lang="en-US" dirty="0"/>
              <a:t>Proactive</a:t>
            </a:r>
          </a:p>
          <a:p>
            <a:pPr lvl="2"/>
            <a:r>
              <a:rPr lang="en-US" dirty="0"/>
              <a:t>Routing Deadlock</a:t>
            </a:r>
          </a:p>
          <a:p>
            <a:pPr lvl="2"/>
            <a:r>
              <a:rPr lang="en-US" dirty="0"/>
              <a:t>Protocol Deadlock</a:t>
            </a:r>
          </a:p>
          <a:p>
            <a:pPr lvl="1"/>
            <a:r>
              <a:rPr lang="en-US" dirty="0"/>
              <a:t>Reactive</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30</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349045"/>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8" name="Graphic 7" descr="Right pointing backhand index">
            <a:extLst>
              <a:ext uri="{FF2B5EF4-FFF2-40B4-BE49-F238E27FC236}">
                <a16:creationId xmlns:a16="http://schemas.microsoft.com/office/drawing/2014/main" id="{9A6E5387-1E14-4223-A113-1070AA429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008" y="2458375"/>
            <a:ext cx="465578" cy="465578"/>
          </a:xfrm>
          <a:prstGeom prst="rect">
            <a:avLst/>
          </a:prstGeom>
        </p:spPr>
      </p:pic>
    </p:spTree>
    <p:extLst>
      <p:ext uri="{BB962C8B-B14F-4D97-AF65-F5344CB8AC3E}">
        <p14:creationId xmlns:p14="http://schemas.microsoft.com/office/powerpoint/2010/main" val="127999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FA07C-9331-4A1A-88C5-D4A9CB711382}"/>
              </a:ext>
            </a:extLst>
          </p:cNvPr>
          <p:cNvSpPr>
            <a:spLocks noGrp="1"/>
          </p:cNvSpPr>
          <p:nvPr>
            <p:ph type="sldNum" sz="quarter" idx="12"/>
          </p:nvPr>
        </p:nvSpPr>
        <p:spPr/>
        <p:txBody>
          <a:bodyPr/>
          <a:lstStyle/>
          <a:p>
            <a:fld id="{AE678206-0642-9F48-9727-6B519CB285FA}" type="slidenum">
              <a:rPr lang="en-US" smtClean="0"/>
              <a:t>31</a:t>
            </a:fld>
            <a:endParaRPr lang="en-US"/>
          </a:p>
        </p:txBody>
      </p:sp>
      <p:sp>
        <p:nvSpPr>
          <p:cNvPr id="4" name="Title 3">
            <a:extLst>
              <a:ext uri="{FF2B5EF4-FFF2-40B4-BE49-F238E27FC236}">
                <a16:creationId xmlns:a16="http://schemas.microsoft.com/office/drawing/2014/main" id="{53E9A9A4-5F9A-40F9-929A-97376B39EC25}"/>
              </a:ext>
            </a:extLst>
          </p:cNvPr>
          <p:cNvSpPr>
            <a:spLocks noGrp="1"/>
          </p:cNvSpPr>
          <p:nvPr>
            <p:ph type="title"/>
          </p:nvPr>
        </p:nvSpPr>
        <p:spPr/>
        <p:txBody>
          <a:bodyPr/>
          <a:lstStyle/>
          <a:p>
            <a:r>
              <a:rPr lang="en-US" dirty="0"/>
              <a:t>Proactive solution for Protocol Deadlock</a:t>
            </a:r>
          </a:p>
        </p:txBody>
      </p:sp>
      <p:sp>
        <p:nvSpPr>
          <p:cNvPr id="5" name="Content Placeholder 1">
            <a:extLst>
              <a:ext uri="{FF2B5EF4-FFF2-40B4-BE49-F238E27FC236}">
                <a16:creationId xmlns:a16="http://schemas.microsoft.com/office/drawing/2014/main" id="{74CBB814-569D-498E-A485-748CA59B6AA0}"/>
              </a:ext>
            </a:extLst>
          </p:cNvPr>
          <p:cNvSpPr txBox="1">
            <a:spLocks/>
          </p:cNvSpPr>
          <p:nvPr/>
        </p:nvSpPr>
        <p:spPr>
          <a:xfrm>
            <a:off x="390524" y="1215484"/>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r>
              <a:rPr lang="en-US" i="1" dirty="0">
                <a:solidFill>
                  <a:srgbClr val="FF0000"/>
                </a:solidFill>
              </a:rPr>
              <a:t>Separate </a:t>
            </a:r>
            <a:r>
              <a:rPr lang="en-US" dirty="0">
                <a:solidFill>
                  <a:srgbClr val="FF0000"/>
                </a:solidFill>
              </a:rPr>
              <a:t>set of VCs </a:t>
            </a:r>
            <a:r>
              <a:rPr lang="en-US" dirty="0"/>
              <a:t>(called as Virtual Network) for each message class at each input port</a:t>
            </a:r>
          </a:p>
          <a:p>
            <a:endParaRPr lang="en-US" dirty="0"/>
          </a:p>
          <a:p>
            <a:r>
              <a:rPr lang="en-US" dirty="0"/>
              <a:t>Bubble for each message class</a:t>
            </a:r>
            <a:r>
              <a:rPr lang="en-US" i="1" dirty="0"/>
              <a:t>[1]</a:t>
            </a:r>
          </a:p>
        </p:txBody>
      </p:sp>
      <p:sp>
        <p:nvSpPr>
          <p:cNvPr id="6" name="Rectangle 5">
            <a:extLst>
              <a:ext uri="{FF2B5EF4-FFF2-40B4-BE49-F238E27FC236}">
                <a16:creationId xmlns:a16="http://schemas.microsoft.com/office/drawing/2014/main" id="{C16C74AE-12C2-E74D-80DA-825104497A88}"/>
              </a:ext>
            </a:extLst>
          </p:cNvPr>
          <p:cNvSpPr/>
          <p:nvPr/>
        </p:nvSpPr>
        <p:spPr>
          <a:xfrm>
            <a:off x="605429" y="5350174"/>
            <a:ext cx="10266144" cy="461665"/>
          </a:xfrm>
          <a:prstGeom prst="rect">
            <a:avLst/>
          </a:prstGeom>
        </p:spPr>
        <p:txBody>
          <a:bodyPr wrap="square">
            <a:spAutoFit/>
          </a:bodyPr>
          <a:lstStyle/>
          <a:p>
            <a:r>
              <a:rPr lang="en-US" sz="1200" i="1" dirty="0">
                <a:latin typeface="Tahoma"/>
                <a:cs typeface="Tahoma"/>
              </a:rPr>
              <a:t>[1]  </a:t>
            </a:r>
            <a:r>
              <a:rPr lang="en-US" sz="1200" dirty="0"/>
              <a:t>Wang, </a:t>
            </a:r>
            <a:r>
              <a:rPr lang="en-US" sz="1200" dirty="0" err="1"/>
              <a:t>Ruisheng</a:t>
            </a:r>
            <a:r>
              <a:rPr lang="en-US" sz="1200" dirty="0"/>
              <a:t>, </a:t>
            </a:r>
            <a:r>
              <a:rPr lang="en-US" sz="1200" dirty="0" err="1"/>
              <a:t>Lizhong</a:t>
            </a:r>
            <a:r>
              <a:rPr lang="en-US" sz="1200" dirty="0"/>
              <a:t> Chen, and Timothy Mark Pinkston. "</a:t>
            </a:r>
            <a:r>
              <a:rPr lang="en-US" sz="1200" dirty="0">
                <a:solidFill>
                  <a:schemeClr val="accent5"/>
                </a:solidFill>
                <a:latin typeface="Tahoma"/>
                <a:cs typeface="Tahoma"/>
              </a:rPr>
              <a:t>Bubble coloring: Avoiding routing-and protocol-induced deadlocks with minimal virtual channel requirement</a:t>
            </a:r>
            <a:r>
              <a:rPr lang="en-US" sz="1200" dirty="0"/>
              <a:t>." </a:t>
            </a:r>
            <a:r>
              <a:rPr lang="en-US" sz="1200" i="1" dirty="0"/>
              <a:t>Proceedings of the 27th international ACM conference on International conference on supercomputing</a:t>
            </a:r>
            <a:r>
              <a:rPr lang="en-US" sz="1200" dirty="0"/>
              <a:t>. 2013.</a:t>
            </a:r>
            <a:endParaRPr lang="en-US" sz="1200" i="1" dirty="0">
              <a:latin typeface="Tahoma"/>
              <a:cs typeface="Tahoma"/>
            </a:endParaRPr>
          </a:p>
        </p:txBody>
      </p:sp>
      <p:sp>
        <p:nvSpPr>
          <p:cNvPr id="7" name="Footer Placeholder 3">
            <a:extLst>
              <a:ext uri="{FF2B5EF4-FFF2-40B4-BE49-F238E27FC236}">
                <a16:creationId xmlns:a16="http://schemas.microsoft.com/office/drawing/2014/main" id="{D18FD214-2E0E-4C3D-9A5A-06E1572980F1}"/>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3107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6870-1ABF-4275-9BEA-E5D43B82A76A}"/>
              </a:ext>
            </a:extLst>
          </p:cNvPr>
          <p:cNvSpPr>
            <a:spLocks noGrp="1"/>
          </p:cNvSpPr>
          <p:nvPr>
            <p:ph type="title"/>
          </p:nvPr>
        </p:nvSpPr>
        <p:spPr/>
        <p:txBody>
          <a:bodyPr>
            <a:normAutofit/>
          </a:bodyPr>
          <a:lstStyle/>
          <a:p>
            <a:r>
              <a:rPr lang="en-US" dirty="0"/>
              <a:t>Challenges with Proactive Deadlock Freedom</a:t>
            </a:r>
          </a:p>
        </p:txBody>
      </p:sp>
      <p:sp>
        <p:nvSpPr>
          <p:cNvPr id="4" name="Footer Placeholder 3">
            <a:extLst>
              <a:ext uri="{FF2B5EF4-FFF2-40B4-BE49-F238E27FC236}">
                <a16:creationId xmlns:a16="http://schemas.microsoft.com/office/drawing/2014/main" id="{85C19982-DE74-4FB1-B4AF-D2E11CBB4EDC}"/>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11BD2CD-2FFA-4250-BB37-ACCD1D2692C6}"/>
              </a:ext>
            </a:extLst>
          </p:cNvPr>
          <p:cNvSpPr>
            <a:spLocks noGrp="1"/>
          </p:cNvSpPr>
          <p:nvPr>
            <p:ph type="sldNum" sz="quarter" idx="12"/>
          </p:nvPr>
        </p:nvSpPr>
        <p:spPr/>
        <p:txBody>
          <a:bodyPr/>
          <a:lstStyle/>
          <a:p>
            <a:fld id="{0D1D0697-F66A-EE4C-B4D3-9802540BCCA0}" type="slidenum">
              <a:rPr lang="en-US" smtClean="0"/>
              <a:t>32</a:t>
            </a:fld>
            <a:endParaRPr lang="en-US"/>
          </a:p>
        </p:txBody>
      </p:sp>
      <p:graphicFrame>
        <p:nvGraphicFramePr>
          <p:cNvPr id="6" name="Content Placeholder 5">
            <a:extLst>
              <a:ext uri="{FF2B5EF4-FFF2-40B4-BE49-F238E27FC236}">
                <a16:creationId xmlns:a16="http://schemas.microsoft.com/office/drawing/2014/main" id="{370B47E5-4ABC-4006-B90F-5751A77C2C23}"/>
              </a:ext>
            </a:extLst>
          </p:cNvPr>
          <p:cNvGraphicFramePr>
            <a:graphicFrameLocks noGrp="1"/>
          </p:cNvGraphicFramePr>
          <p:nvPr>
            <p:ph idx="1"/>
            <p:extLst>
              <p:ext uri="{D42A27DB-BD31-4B8C-83A1-F6EECF244321}">
                <p14:modId xmlns:p14="http://schemas.microsoft.com/office/powerpoint/2010/main" val="699690455"/>
              </p:ext>
            </p:extLst>
          </p:nvPr>
        </p:nvGraphicFramePr>
        <p:xfrm>
          <a:off x="178665" y="1380203"/>
          <a:ext cx="11521440" cy="239776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3873758676"/>
                  </a:ext>
                </a:extLst>
              </a:tr>
            </a:tbl>
          </a:graphicData>
        </a:graphic>
      </p:graphicFrame>
      <p:sp>
        <p:nvSpPr>
          <p:cNvPr id="7" name="TextBox 6">
            <a:extLst>
              <a:ext uri="{FF2B5EF4-FFF2-40B4-BE49-F238E27FC236}">
                <a16:creationId xmlns:a16="http://schemas.microsoft.com/office/drawing/2014/main" id="{5A068691-AF9B-4C3A-9552-CA0FBE69AE6B}"/>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84A08BEA-23DC-430A-A2AA-ECF440EE474F}"/>
                  </a:ext>
                </a:extLst>
              </p:cNvPr>
              <p:cNvGraphicFramePr>
                <a:graphicFrameLocks noChangeAspect="1"/>
              </p:cNvGraphicFramePr>
              <p:nvPr/>
            </p:nvGraphicFramePr>
            <p:xfrm>
              <a:off x="2864815" y="2228735"/>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3"/>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84A08BEA-23DC-430A-A2AA-ECF440EE474F}"/>
                  </a:ext>
                </a:extLst>
              </p:cNvPr>
              <p:cNvPicPr>
                <a:picLocks noGrp="1" noRot="1" noChangeAspect="1" noMove="1" noResize="1" noEditPoints="1" noAdjustHandles="1" noChangeArrowheads="1" noChangeShapeType="1" noCrop="1"/>
              </p:cNvPicPr>
              <p:nvPr/>
            </p:nvPicPr>
            <p:blipFill>
              <a:blip r:embed="rId3"/>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15A8E112-DF6E-4A82-AB4A-3B7AD0B4A8D8}"/>
                  </a:ext>
                </a:extLst>
              </p:cNvPr>
              <p:cNvGraphicFramePr>
                <a:graphicFrameLocks noChangeAspect="1"/>
              </p:cNvGraphicFramePr>
              <p:nvPr/>
            </p:nvGraphicFramePr>
            <p:xfrm>
              <a:off x="4089745" y="2259264"/>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15A8E112-DF6E-4A82-AB4A-3B7AD0B4A8D8}"/>
                  </a:ext>
                </a:extLst>
              </p:cNvPr>
              <p:cNvPicPr>
                <a:picLocks noGrp="1" noRot="1" noChangeAspect="1" noMove="1" noResize="1" noEditPoints="1" noAdjustHandles="1" noChangeArrowheads="1" noChangeShapeType="1" noCrop="1"/>
              </p:cNvPicPr>
              <p:nvPr/>
            </p:nvPicPr>
            <p:blipFill>
              <a:blip r:embed="rId5"/>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96A27ACF-A7A9-4067-A0F0-7155E3308C9F}"/>
                  </a:ext>
                </a:extLst>
              </p:cNvPr>
              <p:cNvGraphicFramePr>
                <a:graphicFrameLocks noChangeAspect="1"/>
              </p:cNvGraphicFramePr>
              <p:nvPr/>
            </p:nvGraphicFramePr>
            <p:xfrm>
              <a:off x="5581791" y="2235469"/>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96A27ACF-A7A9-4067-A0F0-7155E3308C9F}"/>
                  </a:ext>
                </a:extLst>
              </p:cNvPr>
              <p:cNvPicPr>
                <a:picLocks noGrp="1" noRot="1" noChangeAspect="1" noMove="1" noResize="1" noEditPoints="1" noAdjustHandles="1" noChangeArrowheads="1" noChangeShapeType="1" noCrop="1"/>
              </p:cNvPicPr>
              <p:nvPr/>
            </p:nvPicPr>
            <p:blipFill>
              <a:blip r:embed="rId5"/>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E2727E3E-4F0E-46FA-B3B3-8F98C543F4BC}"/>
                  </a:ext>
                </a:extLst>
              </p:cNvPr>
              <p:cNvGraphicFramePr>
                <a:graphicFrameLocks noChangeAspect="1"/>
              </p:cNvGraphicFramePr>
              <p:nvPr/>
            </p:nvGraphicFramePr>
            <p:xfrm>
              <a:off x="7294481" y="2239427"/>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E2727E3E-4F0E-46FA-B3B3-8F98C543F4BC}"/>
                  </a:ext>
                </a:extLst>
              </p:cNvPr>
              <p:cNvPicPr>
                <a:picLocks noGrp="1" noRot="1" noChangeAspect="1" noMove="1" noResize="1" noEditPoints="1" noAdjustHandles="1" noChangeArrowheads="1" noChangeShapeType="1" noCrop="1"/>
              </p:cNvPicPr>
              <p:nvPr/>
            </p:nvPicPr>
            <p:blipFill>
              <a:blip r:embed="rId5"/>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6A43FF72-39FE-42A7-9B14-C5998824D798}"/>
                  </a:ext>
                </a:extLst>
              </p:cNvPr>
              <p:cNvGraphicFramePr>
                <a:graphicFrameLocks noChangeAspect="1"/>
              </p:cNvGraphicFramePr>
              <p:nvPr/>
            </p:nvGraphicFramePr>
            <p:xfrm>
              <a:off x="9048073" y="2277298"/>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6A43FF72-39FE-42A7-9B14-C5998824D798}"/>
                  </a:ext>
                </a:extLst>
              </p:cNvPr>
              <p:cNvPicPr>
                <a:picLocks noGrp="1" noRot="1" noChangeAspect="1" noMove="1" noResize="1" noEditPoints="1" noAdjustHandles="1" noChangeArrowheads="1" noChangeShapeType="1" noCrop="1"/>
              </p:cNvPicPr>
              <p:nvPr/>
            </p:nvPicPr>
            <p:blipFill>
              <a:blip r:embed="rId5"/>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54E19592-5221-48A0-97EB-57C3C24F0D2D}"/>
                  </a:ext>
                </a:extLst>
              </p:cNvPr>
              <p:cNvGraphicFramePr>
                <a:graphicFrameLocks noChangeAspect="1"/>
              </p:cNvGraphicFramePr>
              <p:nvPr/>
            </p:nvGraphicFramePr>
            <p:xfrm>
              <a:off x="10774394" y="2257610"/>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3"/>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54E19592-5221-48A0-97EB-57C3C24F0D2D}"/>
                  </a:ext>
                </a:extLst>
              </p:cNvPr>
              <p:cNvPicPr>
                <a:picLocks noGrp="1" noRot="1" noChangeAspect="1" noMove="1" noResize="1" noEditPoints="1" noAdjustHandles="1" noChangeArrowheads="1" noChangeShapeType="1" noCrop="1"/>
              </p:cNvPicPr>
              <p:nvPr/>
            </p:nvPicPr>
            <p:blipFill>
              <a:blip r:embed="rId3"/>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BBD6A8AB-5AC9-4263-B257-E4B370F1787D}"/>
                  </a:ext>
                </a:extLst>
              </p:cNvPr>
              <p:cNvGraphicFramePr>
                <a:graphicFrameLocks noChangeAspect="1"/>
              </p:cNvGraphicFramePr>
              <p:nvPr/>
            </p:nvGraphicFramePr>
            <p:xfrm>
              <a:off x="2864816" y="2579941"/>
              <a:ext cx="407067" cy="437554"/>
            </p:xfrm>
            <a:graphic>
              <a:graphicData uri="http://schemas.microsoft.com/office/drawing/2017/model3d">
                <am3d:model3d r:embed="rId2">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BBD6A8AB-5AC9-4263-B257-E4B370F1787D}"/>
                  </a:ext>
                </a:extLst>
              </p:cNvPr>
              <p:cNvPicPr>
                <a:picLocks noGrp="1" noRot="1" noChangeAspect="1" noMove="1" noResize="1" noEditPoints="1" noAdjustHandles="1" noChangeArrowheads="1" noChangeShapeType="1" noCrop="1"/>
              </p:cNvPicPr>
              <p:nvPr/>
            </p:nvPicPr>
            <p:blipFill>
              <a:blip r:embed="rId6"/>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A2772EE0-0CCF-4DBD-9E93-17AC3B83A18A}"/>
                  </a:ext>
                </a:extLst>
              </p:cNvPr>
              <p:cNvGraphicFramePr>
                <a:graphicFrameLocks noChangeAspect="1"/>
              </p:cNvGraphicFramePr>
              <p:nvPr/>
            </p:nvGraphicFramePr>
            <p:xfrm>
              <a:off x="4089745" y="2652294"/>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A2772EE0-0CCF-4DBD-9E93-17AC3B83A18A}"/>
                  </a:ext>
                </a:extLst>
              </p:cNvPr>
              <p:cNvPicPr>
                <a:picLocks noGrp="1" noRot="1" noChangeAspect="1" noMove="1" noResize="1" noEditPoints="1" noAdjustHandles="1" noChangeArrowheads="1" noChangeShapeType="1" noCrop="1"/>
              </p:cNvPicPr>
              <p:nvPr/>
            </p:nvPicPr>
            <p:blipFill>
              <a:blip r:embed="rId5"/>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B8422296-7315-4DBA-9555-5FCAA14ACA2F}"/>
                  </a:ext>
                </a:extLst>
              </p:cNvPr>
              <p:cNvGraphicFramePr>
                <a:graphicFrameLocks noChangeAspect="1"/>
              </p:cNvGraphicFramePr>
              <p:nvPr/>
            </p:nvGraphicFramePr>
            <p:xfrm>
              <a:off x="5581791" y="2628499"/>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B8422296-7315-4DBA-9555-5FCAA14ACA2F}"/>
                  </a:ext>
                </a:extLst>
              </p:cNvPr>
              <p:cNvPicPr>
                <a:picLocks noGrp="1" noRot="1" noChangeAspect="1" noMove="1" noResize="1" noEditPoints="1" noAdjustHandles="1" noChangeArrowheads="1" noChangeShapeType="1" noCrop="1"/>
              </p:cNvPicPr>
              <p:nvPr/>
            </p:nvPicPr>
            <p:blipFill>
              <a:blip r:embed="rId5"/>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A669F865-1F81-4F4F-98F9-B4823CB7CE19}"/>
                  </a:ext>
                </a:extLst>
              </p:cNvPr>
              <p:cNvGraphicFramePr>
                <a:graphicFrameLocks noChangeAspect="1"/>
              </p:cNvGraphicFramePr>
              <p:nvPr/>
            </p:nvGraphicFramePr>
            <p:xfrm>
              <a:off x="7410531" y="2650639"/>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A669F865-1F81-4F4F-98F9-B4823CB7CE19}"/>
                  </a:ext>
                </a:extLst>
              </p:cNvPr>
              <p:cNvPicPr>
                <a:picLocks noGrp="1" noRot="1" noChangeAspect="1" noMove="1" noResize="1" noEditPoints="1" noAdjustHandles="1" noChangeArrowheads="1" noChangeShapeType="1" noCrop="1"/>
              </p:cNvPicPr>
              <p:nvPr/>
            </p:nvPicPr>
            <p:blipFill>
              <a:blip r:embed="rId6"/>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EAECD515-28C4-4855-9116-3919E16E33A1}"/>
                  </a:ext>
                </a:extLst>
              </p:cNvPr>
              <p:cNvGraphicFramePr>
                <a:graphicFrameLocks noChangeAspect="1"/>
              </p:cNvGraphicFramePr>
              <p:nvPr/>
            </p:nvGraphicFramePr>
            <p:xfrm>
              <a:off x="10774394" y="2660181"/>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EAECD515-28C4-4855-9116-3919E16E33A1}"/>
                  </a:ext>
                </a:extLst>
              </p:cNvPr>
              <p:cNvPicPr>
                <a:picLocks noGrp="1" noRot="1" noChangeAspect="1" noMove="1" noResize="1" noEditPoints="1" noAdjustHandles="1" noChangeArrowheads="1" noChangeShapeType="1" noCrop="1"/>
              </p:cNvPicPr>
              <p:nvPr/>
            </p:nvPicPr>
            <p:blipFill>
              <a:blip r:embed="rId6"/>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DD7DA094-3510-4014-B8A4-4FFD04C34C4C}"/>
                  </a:ext>
                </a:extLst>
              </p:cNvPr>
              <p:cNvGraphicFramePr>
                <a:graphicFrameLocks noChangeAspect="1"/>
              </p:cNvGraphicFramePr>
              <p:nvPr/>
            </p:nvGraphicFramePr>
            <p:xfrm>
              <a:off x="9048073" y="2628499"/>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DD7DA094-3510-4014-B8A4-4FFD04C34C4C}"/>
                  </a:ext>
                </a:extLst>
              </p:cNvPr>
              <p:cNvPicPr>
                <a:picLocks noGrp="1" noRot="1" noChangeAspect="1" noMove="1" noResize="1" noEditPoints="1" noAdjustHandles="1" noChangeArrowheads="1" noChangeShapeType="1" noCrop="1"/>
              </p:cNvPicPr>
              <p:nvPr/>
            </p:nvPicPr>
            <p:blipFill>
              <a:blip r:embed="rId5"/>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9C3261AD-3719-4A1A-A220-E41F1B8E2E9C}"/>
                  </a:ext>
                </a:extLst>
              </p:cNvPr>
              <p:cNvGraphicFramePr>
                <a:graphicFrameLocks noChangeAspect="1"/>
              </p:cNvGraphicFramePr>
              <p:nvPr>
                <p:extLst>
                  <p:ext uri="{D42A27DB-BD31-4B8C-83A1-F6EECF244321}">
                    <p14:modId xmlns:p14="http://schemas.microsoft.com/office/powerpoint/2010/main" val="146291864"/>
                  </p:ext>
                </p:extLst>
              </p:nvPr>
            </p:nvGraphicFramePr>
            <p:xfrm>
              <a:off x="2748765" y="2931148"/>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9C3261AD-3719-4A1A-A220-E41F1B8E2E9C}"/>
                  </a:ext>
                </a:extLst>
              </p:cNvPr>
              <p:cNvPicPr>
                <a:picLocks noGrp="1" noRot="1" noChangeAspect="1" noMove="1" noResize="1" noEditPoints="1" noAdjustHandles="1" noChangeArrowheads="1" noChangeShapeType="1" noCrop="1"/>
              </p:cNvPicPr>
              <p:nvPr/>
            </p:nvPicPr>
            <p:blipFill>
              <a:blip r:embed="rId5"/>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32FD9AEB-E7AF-489B-8167-9903BA04A913}"/>
                  </a:ext>
                </a:extLst>
              </p:cNvPr>
              <p:cNvGraphicFramePr>
                <a:graphicFrameLocks noChangeAspect="1"/>
              </p:cNvGraphicFramePr>
              <p:nvPr/>
            </p:nvGraphicFramePr>
            <p:xfrm>
              <a:off x="4089745" y="2999044"/>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32FD9AEB-E7AF-489B-8167-9903BA04A913}"/>
                  </a:ext>
                </a:extLst>
              </p:cNvPr>
              <p:cNvPicPr>
                <a:picLocks noGrp="1" noRot="1" noChangeAspect="1" noMove="1" noResize="1" noEditPoints="1" noAdjustHandles="1" noChangeArrowheads="1" noChangeShapeType="1" noCrop="1"/>
              </p:cNvPicPr>
              <p:nvPr/>
            </p:nvPicPr>
            <p:blipFill>
              <a:blip r:embed="rId5"/>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BFB10549-6F7B-4BEB-844F-A45D6A4940BB}"/>
                  </a:ext>
                </a:extLst>
              </p:cNvPr>
              <p:cNvGraphicFramePr>
                <a:graphicFrameLocks noChangeAspect="1"/>
              </p:cNvGraphicFramePr>
              <p:nvPr/>
            </p:nvGraphicFramePr>
            <p:xfrm>
              <a:off x="5697841" y="3021184"/>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BFB10549-6F7B-4BEB-844F-A45D6A4940BB}"/>
                  </a:ext>
                </a:extLst>
              </p:cNvPr>
              <p:cNvPicPr>
                <a:picLocks noGrp="1" noRot="1" noChangeAspect="1" noMove="1" noResize="1" noEditPoints="1" noAdjustHandles="1" noChangeArrowheads="1" noChangeShapeType="1" noCrop="1"/>
              </p:cNvPicPr>
              <p:nvPr/>
            </p:nvPicPr>
            <p:blipFill>
              <a:blip r:embed="rId6"/>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1F18B7E7-EC19-4D2D-984C-D1137E6153E6}"/>
                  </a:ext>
                </a:extLst>
              </p:cNvPr>
              <p:cNvGraphicFramePr>
                <a:graphicFrameLocks noChangeAspect="1"/>
              </p:cNvGraphicFramePr>
              <p:nvPr>
                <p:extLst>
                  <p:ext uri="{D42A27DB-BD31-4B8C-83A1-F6EECF244321}">
                    <p14:modId xmlns:p14="http://schemas.microsoft.com/office/powerpoint/2010/main" val="1032869100"/>
                  </p:ext>
                </p:extLst>
              </p:nvPr>
            </p:nvGraphicFramePr>
            <p:xfrm>
              <a:off x="7410531" y="3039255"/>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1F18B7E7-EC19-4D2D-984C-D1137E6153E6}"/>
                  </a:ext>
                </a:extLst>
              </p:cNvPr>
              <p:cNvPicPr>
                <a:picLocks noGrp="1" noRot="1" noChangeAspect="1" noMove="1" noResize="1" noEditPoints="1" noAdjustHandles="1" noChangeArrowheads="1" noChangeShapeType="1" noCrop="1"/>
              </p:cNvPicPr>
              <p:nvPr/>
            </p:nvPicPr>
            <p:blipFill>
              <a:blip r:embed="rId6"/>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D5BBFBCC-9F05-447C-A062-50AE7EF5F57E}"/>
                  </a:ext>
                </a:extLst>
              </p:cNvPr>
              <p:cNvGraphicFramePr>
                <a:graphicFrameLocks noChangeAspect="1"/>
              </p:cNvGraphicFramePr>
              <p:nvPr/>
            </p:nvGraphicFramePr>
            <p:xfrm>
              <a:off x="9048073" y="2976903"/>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D5BBFBCC-9F05-447C-A062-50AE7EF5F57E}"/>
                  </a:ext>
                </a:extLst>
              </p:cNvPr>
              <p:cNvPicPr>
                <a:picLocks noGrp="1" noRot="1" noChangeAspect="1" noMove="1" noResize="1" noEditPoints="1" noAdjustHandles="1" noChangeArrowheads="1" noChangeShapeType="1" noCrop="1"/>
              </p:cNvPicPr>
              <p:nvPr/>
            </p:nvPicPr>
            <p:blipFill>
              <a:blip r:embed="rId5"/>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529A7E03-CA06-4894-BAC0-10B4CD15258B}"/>
                  </a:ext>
                </a:extLst>
              </p:cNvPr>
              <p:cNvGraphicFramePr>
                <a:graphicFrameLocks noChangeAspect="1"/>
              </p:cNvGraphicFramePr>
              <p:nvPr/>
            </p:nvGraphicFramePr>
            <p:xfrm>
              <a:off x="10658344" y="3021184"/>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529A7E03-CA06-4894-BAC0-10B4CD15258B}"/>
                  </a:ext>
                </a:extLst>
              </p:cNvPr>
              <p:cNvPicPr>
                <a:picLocks noGrp="1" noRot="1" noChangeAspect="1" noMove="1" noResize="1" noEditPoints="1" noAdjustHandles="1" noChangeArrowheads="1" noChangeShapeType="1" noCrop="1"/>
              </p:cNvPicPr>
              <p:nvPr/>
            </p:nvPicPr>
            <p:blipFill>
              <a:blip r:embed="rId5"/>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729A0369-4968-411C-87EF-C2E97FA331EF}"/>
                  </a:ext>
                </a:extLst>
              </p:cNvPr>
              <p:cNvGraphicFramePr>
                <a:graphicFrameLocks noChangeAspect="1"/>
              </p:cNvGraphicFramePr>
              <p:nvPr>
                <p:extLst>
                  <p:ext uri="{D42A27DB-BD31-4B8C-83A1-F6EECF244321}">
                    <p14:modId xmlns:p14="http://schemas.microsoft.com/office/powerpoint/2010/main" val="973280914"/>
                  </p:ext>
                </p:extLst>
              </p:nvPr>
            </p:nvGraphicFramePr>
            <p:xfrm>
              <a:off x="2864816" y="3326635"/>
              <a:ext cx="407067" cy="437554"/>
            </p:xfrm>
            <a:graphic>
              <a:graphicData uri="http://schemas.microsoft.com/office/drawing/2017/model3d">
                <am3d:model3d r:embed="rId2">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729A0369-4968-411C-87EF-C2E97FA331EF}"/>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670CA933-80E2-4C0B-A8AB-D3CA997CFC1F}"/>
                  </a:ext>
                </a:extLst>
              </p:cNvPr>
              <p:cNvGraphicFramePr>
                <a:graphicFrameLocks noChangeAspect="1"/>
              </p:cNvGraphicFramePr>
              <p:nvPr>
                <p:extLst>
                  <p:ext uri="{D42A27DB-BD31-4B8C-83A1-F6EECF244321}">
                    <p14:modId xmlns:p14="http://schemas.microsoft.com/office/powerpoint/2010/main" val="2237797130"/>
                  </p:ext>
                </p:extLst>
              </p:nvPr>
            </p:nvGraphicFramePr>
            <p:xfrm>
              <a:off x="4089745" y="3353818"/>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670CA933-80E2-4C0B-A8AB-D3CA997CFC1F}"/>
                  </a:ext>
                </a:extLst>
              </p:cNvPr>
              <p:cNvPicPr>
                <a:picLocks noGrp="1" noRot="1" noChangeAspect="1" noMove="1" noResize="1" noEditPoints="1" noAdjustHandles="1" noChangeArrowheads="1" noChangeShapeType="1" noCrop="1"/>
              </p:cNvPicPr>
              <p:nvPr/>
            </p:nvPicPr>
            <p:blipFill>
              <a:blip r:embed="rId5"/>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DA2D4532-7CAB-464E-ACC0-3BC5EA0E0EFB}"/>
                  </a:ext>
                </a:extLst>
              </p:cNvPr>
              <p:cNvGraphicFramePr>
                <a:graphicFrameLocks noChangeAspect="1"/>
              </p:cNvGraphicFramePr>
              <p:nvPr/>
            </p:nvGraphicFramePr>
            <p:xfrm>
              <a:off x="5697841" y="3406853"/>
              <a:ext cx="407068" cy="437553"/>
            </p:xfrm>
            <a:graphic>
              <a:graphicData uri="http://schemas.microsoft.com/office/drawing/2017/model3d">
                <am3d:model3d r:embed="rId2">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6"/>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DA2D4532-7CAB-464E-ACC0-3BC5EA0E0EFB}"/>
                  </a:ext>
                </a:extLst>
              </p:cNvPr>
              <p:cNvPicPr>
                <a:picLocks noGrp="1" noRot="1" noChangeAspect="1" noMove="1" noResize="1" noEditPoints="1" noAdjustHandles="1" noChangeArrowheads="1" noChangeShapeType="1" noCrop="1"/>
              </p:cNvPicPr>
              <p:nvPr/>
            </p:nvPicPr>
            <p:blipFill>
              <a:blip r:embed="rId6"/>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BE8AADAB-4FD1-414B-9BD5-1B66885F8AE5}"/>
                  </a:ext>
                </a:extLst>
              </p:cNvPr>
              <p:cNvGraphicFramePr>
                <a:graphicFrameLocks noChangeAspect="1"/>
              </p:cNvGraphicFramePr>
              <p:nvPr/>
            </p:nvGraphicFramePr>
            <p:xfrm>
              <a:off x="7294481" y="3364008"/>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BE8AADAB-4FD1-414B-9BD5-1B66885F8AE5}"/>
                  </a:ext>
                </a:extLst>
              </p:cNvPr>
              <p:cNvPicPr>
                <a:picLocks noGrp="1" noRot="1" noChangeAspect="1" noMove="1" noResize="1" noEditPoints="1" noAdjustHandles="1" noChangeArrowheads="1" noChangeShapeType="1" noCrop="1"/>
              </p:cNvPicPr>
              <p:nvPr/>
            </p:nvPicPr>
            <p:blipFill>
              <a:blip r:embed="rId5"/>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6F9D41A3-80B0-4025-9894-D83F63D12851}"/>
                  </a:ext>
                </a:extLst>
              </p:cNvPr>
              <p:cNvGraphicFramePr>
                <a:graphicFrameLocks noChangeAspect="1"/>
              </p:cNvGraphicFramePr>
              <p:nvPr/>
            </p:nvGraphicFramePr>
            <p:xfrm>
              <a:off x="9048073" y="3353355"/>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6F9D41A3-80B0-4025-9894-D83F63D12851}"/>
                  </a:ext>
                </a:extLst>
              </p:cNvPr>
              <p:cNvPicPr>
                <a:picLocks noGrp="1" noRot="1" noChangeAspect="1" noMove="1" noResize="1" noEditPoints="1" noAdjustHandles="1" noChangeArrowheads="1" noChangeShapeType="1" noCrop="1"/>
              </p:cNvPicPr>
              <p:nvPr/>
            </p:nvPicPr>
            <p:blipFill>
              <a:blip r:embed="rId5"/>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823AF411-638C-444D-92EC-84642C9B819C}"/>
                  </a:ext>
                </a:extLst>
              </p:cNvPr>
              <p:cNvGraphicFramePr>
                <a:graphicFrameLocks noChangeAspect="1"/>
              </p:cNvGraphicFramePr>
              <p:nvPr/>
            </p:nvGraphicFramePr>
            <p:xfrm>
              <a:off x="10658344" y="3364008"/>
              <a:ext cx="639168" cy="481834"/>
            </p:xfrm>
            <a:graphic>
              <a:graphicData uri="http://schemas.microsoft.com/office/drawing/2017/model3d">
                <am3d:model3d r:embed="rId4">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5"/>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823AF411-638C-444D-92EC-84642C9B819C}"/>
                  </a:ext>
                </a:extLst>
              </p:cNvPr>
              <p:cNvPicPr>
                <a:picLocks noGrp="1" noRot="1" noChangeAspect="1" noMove="1" noResize="1" noEditPoints="1" noAdjustHandles="1" noChangeArrowheads="1" noChangeShapeType="1" noCrop="1"/>
              </p:cNvPicPr>
              <p:nvPr/>
            </p:nvPicPr>
            <p:blipFill>
              <a:blip r:embed="rId5"/>
              <a:stretch>
                <a:fillRect/>
              </a:stretch>
            </p:blipFill>
            <p:spPr>
              <a:xfrm>
                <a:off x="10658344" y="3364008"/>
                <a:ext cx="639168" cy="481834"/>
              </a:xfrm>
              <a:prstGeom prst="rect">
                <a:avLst/>
              </a:prstGeom>
            </p:spPr>
          </p:pic>
        </mc:Fallback>
      </mc:AlternateContent>
    </p:spTree>
    <p:extLst>
      <p:ext uri="{BB962C8B-B14F-4D97-AF65-F5344CB8AC3E}">
        <p14:creationId xmlns:p14="http://schemas.microsoft.com/office/powerpoint/2010/main" val="25950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par>
                                <p:cTn id="51" presetID="22" presetClass="entr" presetSubtype="8"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par>
                                <p:cTn id="54" presetID="22" presetClass="entr" presetSubtype="8"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22" presetClass="entr" presetSubtype="8"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par>
                                <p:cTn id="71" presetID="22" presetClass="entr" presetSubtype="8"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par>
                                <p:cTn id="77" presetID="22" presetClass="entr" presetSubtype="8"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par>
                                <p:cTn id="80" presetID="22" presetClass="entr" presetSubtype="8"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left)">
                                      <p:cBhvr>
                                        <p:cTn id="8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0000" lnSpcReduction="20000"/>
          </a:bodyPr>
          <a:lstStyle/>
          <a:p>
            <a:r>
              <a:rPr lang="en-US" dirty="0"/>
              <a:t>Introduction</a:t>
            </a:r>
          </a:p>
          <a:p>
            <a:r>
              <a:rPr lang="en-US" dirty="0"/>
              <a:t>Prior Work in Deadlock Freedom</a:t>
            </a:r>
          </a:p>
          <a:p>
            <a:pPr lvl="1"/>
            <a:r>
              <a:rPr lang="en-US" dirty="0"/>
              <a:t>Proactive</a:t>
            </a:r>
          </a:p>
          <a:p>
            <a:pPr lvl="1"/>
            <a:r>
              <a:rPr lang="en-US" dirty="0"/>
              <a:t>Reactive</a:t>
            </a:r>
          </a:p>
          <a:p>
            <a:pPr lvl="2"/>
            <a:r>
              <a:rPr lang="en-US" dirty="0"/>
              <a:t>Routing Deadlock</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33</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12840"/>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8" name="Graphic 7" descr="Right pointing backhand index">
            <a:extLst>
              <a:ext uri="{FF2B5EF4-FFF2-40B4-BE49-F238E27FC236}">
                <a16:creationId xmlns:a16="http://schemas.microsoft.com/office/drawing/2014/main" id="{9A6E5387-1E14-4223-A113-1070AA429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4273" y="2585966"/>
            <a:ext cx="465578" cy="465578"/>
          </a:xfrm>
          <a:prstGeom prst="rect">
            <a:avLst/>
          </a:prstGeom>
        </p:spPr>
      </p:pic>
    </p:spTree>
    <p:extLst>
      <p:ext uri="{BB962C8B-B14F-4D97-AF65-F5344CB8AC3E}">
        <p14:creationId xmlns:p14="http://schemas.microsoft.com/office/powerpoint/2010/main" val="499441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A98B-E055-4D43-ABED-91D42C7B5617}"/>
              </a:ext>
            </a:extLst>
          </p:cNvPr>
          <p:cNvSpPr>
            <a:spLocks noGrp="1"/>
          </p:cNvSpPr>
          <p:nvPr>
            <p:ph type="title"/>
          </p:nvPr>
        </p:nvSpPr>
        <p:spPr/>
        <p:txBody>
          <a:bodyPr/>
          <a:lstStyle/>
          <a:p>
            <a:r>
              <a:rPr lang="en-US" dirty="0"/>
              <a:t>Insight: Deadlocks are rare!</a:t>
            </a:r>
          </a:p>
        </p:txBody>
      </p:sp>
      <p:sp>
        <p:nvSpPr>
          <p:cNvPr id="4" name="Footer Placeholder 3">
            <a:extLst>
              <a:ext uri="{FF2B5EF4-FFF2-40B4-BE49-F238E27FC236}">
                <a16:creationId xmlns:a16="http://schemas.microsoft.com/office/drawing/2014/main" id="{24DAC331-191B-9041-B912-238171A84FCE}"/>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7C723481-15FA-1845-86FF-640AF8694E8C}"/>
              </a:ext>
            </a:extLst>
          </p:cNvPr>
          <p:cNvSpPr>
            <a:spLocks noGrp="1"/>
          </p:cNvSpPr>
          <p:nvPr>
            <p:ph type="sldNum" sz="quarter" idx="12"/>
          </p:nvPr>
        </p:nvSpPr>
        <p:spPr/>
        <p:txBody>
          <a:bodyPr/>
          <a:lstStyle/>
          <a:p>
            <a:fld id="{0D1D0697-F66A-EE4C-B4D3-9802540BCCA0}" type="slidenum">
              <a:rPr lang="en-US" smtClean="0"/>
              <a:t>34</a:t>
            </a:fld>
            <a:endParaRPr lang="en-US"/>
          </a:p>
        </p:txBody>
      </p:sp>
      <p:grpSp>
        <p:nvGrpSpPr>
          <p:cNvPr id="91" name="Group 90">
            <a:extLst>
              <a:ext uri="{FF2B5EF4-FFF2-40B4-BE49-F238E27FC236}">
                <a16:creationId xmlns:a16="http://schemas.microsoft.com/office/drawing/2014/main" id="{E8803C80-A21C-BD4F-87DE-00DF8F391421}"/>
              </a:ext>
            </a:extLst>
          </p:cNvPr>
          <p:cNvGrpSpPr/>
          <p:nvPr/>
        </p:nvGrpSpPr>
        <p:grpSpPr>
          <a:xfrm>
            <a:off x="3724955" y="1494703"/>
            <a:ext cx="625782" cy="3463642"/>
            <a:chOff x="3238880" y="1697183"/>
            <a:chExt cx="625782" cy="3463642"/>
          </a:xfrm>
        </p:grpSpPr>
        <p:sp>
          <p:nvSpPr>
            <p:cNvPr id="8" name="Rounded Rectangle 7">
              <a:extLst>
                <a:ext uri="{FF2B5EF4-FFF2-40B4-BE49-F238E27FC236}">
                  <a16:creationId xmlns:a16="http://schemas.microsoft.com/office/drawing/2014/main" id="{97047556-B8C8-C746-A2E4-EB43B9F8B6AA}"/>
                </a:ext>
              </a:extLst>
            </p:cNvPr>
            <p:cNvSpPr/>
            <p:nvPr/>
          </p:nvSpPr>
          <p:spPr>
            <a:xfrm>
              <a:off x="3238898"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2C143C8F-076A-024F-9FEF-518AD7DF52D3}"/>
                </a:ext>
              </a:extLst>
            </p:cNvPr>
            <p:cNvSpPr/>
            <p:nvPr/>
          </p:nvSpPr>
          <p:spPr>
            <a:xfrm>
              <a:off x="3238898"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05A0CC08-353E-934A-B487-D427F109FFC6}"/>
                </a:ext>
              </a:extLst>
            </p:cNvPr>
            <p:cNvSpPr/>
            <p:nvPr/>
          </p:nvSpPr>
          <p:spPr>
            <a:xfrm>
              <a:off x="3238897"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77B63825-C08C-4B48-A3CC-C905C2A8797F}"/>
                </a:ext>
              </a:extLst>
            </p:cNvPr>
            <p:cNvSpPr/>
            <p:nvPr/>
          </p:nvSpPr>
          <p:spPr>
            <a:xfrm>
              <a:off x="3238895"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9CAAA58E-C420-AB43-A5BC-5F98047CF1EF}"/>
                </a:ext>
              </a:extLst>
            </p:cNvPr>
            <p:cNvSpPr/>
            <p:nvPr/>
          </p:nvSpPr>
          <p:spPr>
            <a:xfrm>
              <a:off x="3238894"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502D1B40-5EB9-4244-92FF-2F887EF10E39}"/>
                </a:ext>
              </a:extLst>
            </p:cNvPr>
            <p:cNvSpPr/>
            <p:nvPr/>
          </p:nvSpPr>
          <p:spPr>
            <a:xfrm>
              <a:off x="3238891"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E299141A-3AD2-2543-96F7-5620AD3C730C}"/>
                </a:ext>
              </a:extLst>
            </p:cNvPr>
            <p:cNvSpPr/>
            <p:nvPr/>
          </p:nvSpPr>
          <p:spPr>
            <a:xfrm>
              <a:off x="3238889"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ed Rectangle 66">
              <a:extLst>
                <a:ext uri="{FF2B5EF4-FFF2-40B4-BE49-F238E27FC236}">
                  <a16:creationId xmlns:a16="http://schemas.microsoft.com/office/drawing/2014/main" id="{F984FE2B-68AF-4F4F-BFE0-5FA948F26D86}"/>
                </a:ext>
              </a:extLst>
            </p:cNvPr>
            <p:cNvSpPr/>
            <p:nvPr/>
          </p:nvSpPr>
          <p:spPr>
            <a:xfrm>
              <a:off x="3238886"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a:extLst>
                <a:ext uri="{FF2B5EF4-FFF2-40B4-BE49-F238E27FC236}">
                  <a16:creationId xmlns:a16="http://schemas.microsoft.com/office/drawing/2014/main" id="{D769AB26-F4C9-C044-AF69-D01DD0A6447F}"/>
                </a:ext>
              </a:extLst>
            </p:cNvPr>
            <p:cNvSpPr/>
            <p:nvPr/>
          </p:nvSpPr>
          <p:spPr>
            <a:xfrm>
              <a:off x="3238884"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a:extLst>
                <a:ext uri="{FF2B5EF4-FFF2-40B4-BE49-F238E27FC236}">
                  <a16:creationId xmlns:a16="http://schemas.microsoft.com/office/drawing/2014/main" id="{198CDAA2-1E5B-5F46-B17C-7AD1D5D4CCB2}"/>
                </a:ext>
              </a:extLst>
            </p:cNvPr>
            <p:cNvSpPr/>
            <p:nvPr/>
          </p:nvSpPr>
          <p:spPr>
            <a:xfrm>
              <a:off x="3238880"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3EF51050-6D42-4C4F-B34D-6020287B3609}"/>
              </a:ext>
            </a:extLst>
          </p:cNvPr>
          <p:cNvGrpSpPr/>
          <p:nvPr/>
        </p:nvGrpSpPr>
        <p:grpSpPr>
          <a:xfrm>
            <a:off x="4350719" y="1494703"/>
            <a:ext cx="625782" cy="3463642"/>
            <a:chOff x="3864644" y="1697183"/>
            <a:chExt cx="625782" cy="3463642"/>
          </a:xfrm>
        </p:grpSpPr>
        <p:sp>
          <p:nvSpPr>
            <p:cNvPr id="12" name="Rounded Rectangle 11">
              <a:extLst>
                <a:ext uri="{FF2B5EF4-FFF2-40B4-BE49-F238E27FC236}">
                  <a16:creationId xmlns:a16="http://schemas.microsoft.com/office/drawing/2014/main" id="{87A79AAA-6420-254B-BF99-ABFF5215BE10}"/>
                </a:ext>
              </a:extLst>
            </p:cNvPr>
            <p:cNvSpPr/>
            <p:nvPr/>
          </p:nvSpPr>
          <p:spPr>
            <a:xfrm>
              <a:off x="3864662"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79450876-F820-B64C-9D2F-09877794A3A8}"/>
                </a:ext>
              </a:extLst>
            </p:cNvPr>
            <p:cNvSpPr/>
            <p:nvPr/>
          </p:nvSpPr>
          <p:spPr>
            <a:xfrm>
              <a:off x="3864662"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9138D86A-85B1-4C46-9DCE-6576E131D514}"/>
                </a:ext>
              </a:extLst>
            </p:cNvPr>
            <p:cNvSpPr/>
            <p:nvPr/>
          </p:nvSpPr>
          <p:spPr>
            <a:xfrm>
              <a:off x="3864661"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320CBD25-C3FB-B14E-88E8-1CE4969CC0FD}"/>
                </a:ext>
              </a:extLst>
            </p:cNvPr>
            <p:cNvSpPr/>
            <p:nvPr/>
          </p:nvSpPr>
          <p:spPr>
            <a:xfrm>
              <a:off x="3864659"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D82756D8-2BDA-7742-AC15-BEE730439667}"/>
                </a:ext>
              </a:extLst>
            </p:cNvPr>
            <p:cNvSpPr/>
            <p:nvPr/>
          </p:nvSpPr>
          <p:spPr>
            <a:xfrm>
              <a:off x="3864658"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54DBC2D2-88AF-644A-A1E3-D37FF3AAE151}"/>
                </a:ext>
              </a:extLst>
            </p:cNvPr>
            <p:cNvSpPr/>
            <p:nvPr/>
          </p:nvSpPr>
          <p:spPr>
            <a:xfrm>
              <a:off x="3864655"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a:extLst>
                <a:ext uri="{FF2B5EF4-FFF2-40B4-BE49-F238E27FC236}">
                  <a16:creationId xmlns:a16="http://schemas.microsoft.com/office/drawing/2014/main" id="{2A3BA4B3-D4BA-424E-9F30-CEF729B0ECF5}"/>
                </a:ext>
              </a:extLst>
            </p:cNvPr>
            <p:cNvSpPr/>
            <p:nvPr/>
          </p:nvSpPr>
          <p:spPr>
            <a:xfrm>
              <a:off x="3864653"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ounded Rectangle 67">
              <a:extLst>
                <a:ext uri="{FF2B5EF4-FFF2-40B4-BE49-F238E27FC236}">
                  <a16:creationId xmlns:a16="http://schemas.microsoft.com/office/drawing/2014/main" id="{F02252DD-4879-D54B-89A0-036763DA8CCB}"/>
                </a:ext>
              </a:extLst>
            </p:cNvPr>
            <p:cNvSpPr/>
            <p:nvPr/>
          </p:nvSpPr>
          <p:spPr>
            <a:xfrm>
              <a:off x="3864650"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a:extLst>
                <a:ext uri="{FF2B5EF4-FFF2-40B4-BE49-F238E27FC236}">
                  <a16:creationId xmlns:a16="http://schemas.microsoft.com/office/drawing/2014/main" id="{0051B25D-F91D-7C41-A49C-DA6C023DB5F4}"/>
                </a:ext>
              </a:extLst>
            </p:cNvPr>
            <p:cNvSpPr/>
            <p:nvPr/>
          </p:nvSpPr>
          <p:spPr>
            <a:xfrm>
              <a:off x="3864648"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a:extLst>
                <a:ext uri="{FF2B5EF4-FFF2-40B4-BE49-F238E27FC236}">
                  <a16:creationId xmlns:a16="http://schemas.microsoft.com/office/drawing/2014/main" id="{9178BB45-16C4-DB4A-8569-F271E90FDF68}"/>
                </a:ext>
              </a:extLst>
            </p:cNvPr>
            <p:cNvSpPr/>
            <p:nvPr/>
          </p:nvSpPr>
          <p:spPr>
            <a:xfrm>
              <a:off x="3864644"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6288D994-4250-8041-87B6-8C9E9573501C}"/>
              </a:ext>
            </a:extLst>
          </p:cNvPr>
          <p:cNvGrpSpPr/>
          <p:nvPr/>
        </p:nvGrpSpPr>
        <p:grpSpPr>
          <a:xfrm>
            <a:off x="4975331" y="1494703"/>
            <a:ext cx="625782" cy="3463642"/>
            <a:chOff x="4489256" y="1697183"/>
            <a:chExt cx="625782" cy="3463642"/>
          </a:xfrm>
        </p:grpSpPr>
        <p:sp>
          <p:nvSpPr>
            <p:cNvPr id="13" name="Rounded Rectangle 12">
              <a:extLst>
                <a:ext uri="{FF2B5EF4-FFF2-40B4-BE49-F238E27FC236}">
                  <a16:creationId xmlns:a16="http://schemas.microsoft.com/office/drawing/2014/main" id="{0EC44966-50E5-7340-9FD5-F7B3F45B86A9}"/>
                </a:ext>
              </a:extLst>
            </p:cNvPr>
            <p:cNvSpPr/>
            <p:nvPr/>
          </p:nvSpPr>
          <p:spPr>
            <a:xfrm>
              <a:off x="4489274"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0B66D695-B316-0D48-B747-E7473D73B72E}"/>
                </a:ext>
              </a:extLst>
            </p:cNvPr>
            <p:cNvSpPr/>
            <p:nvPr/>
          </p:nvSpPr>
          <p:spPr>
            <a:xfrm>
              <a:off x="4489274"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0F530C62-9E68-5948-8C5A-0A9CD124460B}"/>
                </a:ext>
              </a:extLst>
            </p:cNvPr>
            <p:cNvSpPr/>
            <p:nvPr/>
          </p:nvSpPr>
          <p:spPr>
            <a:xfrm>
              <a:off x="4489273"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FA66AFD6-FC84-3041-82CA-45BA088F847D}"/>
                </a:ext>
              </a:extLst>
            </p:cNvPr>
            <p:cNvSpPr/>
            <p:nvPr/>
          </p:nvSpPr>
          <p:spPr>
            <a:xfrm>
              <a:off x="4489271"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497F25B6-F921-F746-BA74-915D8D8315AB}"/>
                </a:ext>
              </a:extLst>
            </p:cNvPr>
            <p:cNvSpPr/>
            <p:nvPr/>
          </p:nvSpPr>
          <p:spPr>
            <a:xfrm>
              <a:off x="4489270" y="3082638"/>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ounded Rectangle 52">
              <a:extLst>
                <a:ext uri="{FF2B5EF4-FFF2-40B4-BE49-F238E27FC236}">
                  <a16:creationId xmlns:a16="http://schemas.microsoft.com/office/drawing/2014/main" id="{727B2C2C-18BE-5448-8AA8-4F28D71F66FC}"/>
                </a:ext>
              </a:extLst>
            </p:cNvPr>
            <p:cNvSpPr/>
            <p:nvPr/>
          </p:nvSpPr>
          <p:spPr>
            <a:xfrm>
              <a:off x="4489267"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a:extLst>
                <a:ext uri="{FF2B5EF4-FFF2-40B4-BE49-F238E27FC236}">
                  <a16:creationId xmlns:a16="http://schemas.microsoft.com/office/drawing/2014/main" id="{DEF297DA-FFA4-D644-90B1-EF0B2560B6B8}"/>
                </a:ext>
              </a:extLst>
            </p:cNvPr>
            <p:cNvSpPr/>
            <p:nvPr/>
          </p:nvSpPr>
          <p:spPr>
            <a:xfrm>
              <a:off x="4489265"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ed Rectangle 68">
              <a:extLst>
                <a:ext uri="{FF2B5EF4-FFF2-40B4-BE49-F238E27FC236}">
                  <a16:creationId xmlns:a16="http://schemas.microsoft.com/office/drawing/2014/main" id="{2F75FF18-3FFE-7E4E-8E3B-05FA6F6D75D1}"/>
                </a:ext>
              </a:extLst>
            </p:cNvPr>
            <p:cNvSpPr/>
            <p:nvPr/>
          </p:nvSpPr>
          <p:spPr>
            <a:xfrm>
              <a:off x="4489262"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a:extLst>
                <a:ext uri="{FF2B5EF4-FFF2-40B4-BE49-F238E27FC236}">
                  <a16:creationId xmlns:a16="http://schemas.microsoft.com/office/drawing/2014/main" id="{6E8E6121-8C8C-8542-B268-6F581B6BB397}"/>
                </a:ext>
              </a:extLst>
            </p:cNvPr>
            <p:cNvSpPr/>
            <p:nvPr/>
          </p:nvSpPr>
          <p:spPr>
            <a:xfrm>
              <a:off x="4489260"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a:extLst>
                <a:ext uri="{FF2B5EF4-FFF2-40B4-BE49-F238E27FC236}">
                  <a16:creationId xmlns:a16="http://schemas.microsoft.com/office/drawing/2014/main" id="{8D5C88EF-A427-6F47-B2B1-2A90B287C312}"/>
                </a:ext>
              </a:extLst>
            </p:cNvPr>
            <p:cNvSpPr/>
            <p:nvPr/>
          </p:nvSpPr>
          <p:spPr>
            <a:xfrm>
              <a:off x="4489256"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7E0AEDC6-EFA6-D844-A680-96B1539D30A9}"/>
              </a:ext>
            </a:extLst>
          </p:cNvPr>
          <p:cNvGrpSpPr/>
          <p:nvPr/>
        </p:nvGrpSpPr>
        <p:grpSpPr>
          <a:xfrm>
            <a:off x="5599943" y="1494703"/>
            <a:ext cx="625782" cy="3463642"/>
            <a:chOff x="5113868" y="1697183"/>
            <a:chExt cx="625782" cy="3463642"/>
          </a:xfrm>
        </p:grpSpPr>
        <p:sp>
          <p:nvSpPr>
            <p:cNvPr id="14" name="Rounded Rectangle 13">
              <a:extLst>
                <a:ext uri="{FF2B5EF4-FFF2-40B4-BE49-F238E27FC236}">
                  <a16:creationId xmlns:a16="http://schemas.microsoft.com/office/drawing/2014/main" id="{FF7F13CB-4647-3D42-B124-1526F6E0F9BE}"/>
                </a:ext>
              </a:extLst>
            </p:cNvPr>
            <p:cNvSpPr/>
            <p:nvPr/>
          </p:nvSpPr>
          <p:spPr>
            <a:xfrm>
              <a:off x="5113886"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1090FEB5-A2EB-0A4D-975E-04BE336B586D}"/>
                </a:ext>
              </a:extLst>
            </p:cNvPr>
            <p:cNvSpPr/>
            <p:nvPr/>
          </p:nvSpPr>
          <p:spPr>
            <a:xfrm>
              <a:off x="5113886"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C9AE3971-E0C0-9144-A26B-F30E366D70E5}"/>
                </a:ext>
              </a:extLst>
            </p:cNvPr>
            <p:cNvSpPr/>
            <p:nvPr/>
          </p:nvSpPr>
          <p:spPr>
            <a:xfrm>
              <a:off x="5113885"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2EC49C64-BBBE-3B44-AF13-D0D92B0B04CE}"/>
                </a:ext>
              </a:extLst>
            </p:cNvPr>
            <p:cNvSpPr/>
            <p:nvPr/>
          </p:nvSpPr>
          <p:spPr>
            <a:xfrm>
              <a:off x="5113883"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97977F2C-6FBE-FA4B-A0E0-DC8F49F7163C}"/>
                </a:ext>
              </a:extLst>
            </p:cNvPr>
            <p:cNvSpPr/>
            <p:nvPr/>
          </p:nvSpPr>
          <p:spPr>
            <a:xfrm>
              <a:off x="5113882" y="3082638"/>
              <a:ext cx="625764" cy="3463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54" name="Rounded Rectangle 53">
              <a:extLst>
                <a:ext uri="{FF2B5EF4-FFF2-40B4-BE49-F238E27FC236}">
                  <a16:creationId xmlns:a16="http://schemas.microsoft.com/office/drawing/2014/main" id="{0A4C59D5-AA5A-C54D-A719-AC73DB58B5EA}"/>
                </a:ext>
              </a:extLst>
            </p:cNvPr>
            <p:cNvSpPr/>
            <p:nvPr/>
          </p:nvSpPr>
          <p:spPr>
            <a:xfrm>
              <a:off x="5113879"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8C666A18-4DF2-BD4E-BA5B-64E437C0AEB0}"/>
                </a:ext>
              </a:extLst>
            </p:cNvPr>
            <p:cNvSpPr/>
            <p:nvPr/>
          </p:nvSpPr>
          <p:spPr>
            <a:xfrm>
              <a:off x="5113877"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ed Rectangle 69">
              <a:extLst>
                <a:ext uri="{FF2B5EF4-FFF2-40B4-BE49-F238E27FC236}">
                  <a16:creationId xmlns:a16="http://schemas.microsoft.com/office/drawing/2014/main" id="{A6C1E495-5A99-6B47-BD4D-077C005A7A0C}"/>
                </a:ext>
              </a:extLst>
            </p:cNvPr>
            <p:cNvSpPr/>
            <p:nvPr/>
          </p:nvSpPr>
          <p:spPr>
            <a:xfrm>
              <a:off x="5113874"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a:extLst>
                <a:ext uri="{FF2B5EF4-FFF2-40B4-BE49-F238E27FC236}">
                  <a16:creationId xmlns:a16="http://schemas.microsoft.com/office/drawing/2014/main" id="{47F01BE6-EDD8-864A-AFCC-B2A8C2B4DBF6}"/>
                </a:ext>
              </a:extLst>
            </p:cNvPr>
            <p:cNvSpPr/>
            <p:nvPr/>
          </p:nvSpPr>
          <p:spPr>
            <a:xfrm>
              <a:off x="5113872"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a:extLst>
                <a:ext uri="{FF2B5EF4-FFF2-40B4-BE49-F238E27FC236}">
                  <a16:creationId xmlns:a16="http://schemas.microsoft.com/office/drawing/2014/main" id="{29DD833A-8BF0-4C4C-A2F8-0680E430480A}"/>
                </a:ext>
              </a:extLst>
            </p:cNvPr>
            <p:cNvSpPr/>
            <p:nvPr/>
          </p:nvSpPr>
          <p:spPr>
            <a:xfrm>
              <a:off x="5113868"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53709B19-C6D3-C940-8BF7-E3F918C14A35}"/>
              </a:ext>
            </a:extLst>
          </p:cNvPr>
          <p:cNvGrpSpPr/>
          <p:nvPr/>
        </p:nvGrpSpPr>
        <p:grpSpPr>
          <a:xfrm>
            <a:off x="6224565" y="1494703"/>
            <a:ext cx="625782" cy="3463642"/>
            <a:chOff x="5738490" y="1697183"/>
            <a:chExt cx="625782" cy="3463642"/>
          </a:xfrm>
        </p:grpSpPr>
        <p:sp>
          <p:nvSpPr>
            <p:cNvPr id="15" name="Rounded Rectangle 14">
              <a:extLst>
                <a:ext uri="{FF2B5EF4-FFF2-40B4-BE49-F238E27FC236}">
                  <a16:creationId xmlns:a16="http://schemas.microsoft.com/office/drawing/2014/main" id="{92C33F3B-12FD-754B-9DE6-B1154B5A6F67}"/>
                </a:ext>
              </a:extLst>
            </p:cNvPr>
            <p:cNvSpPr/>
            <p:nvPr/>
          </p:nvSpPr>
          <p:spPr>
            <a:xfrm>
              <a:off x="5738508"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05798076-ACDA-A747-925A-ECB0D1F3D293}"/>
                </a:ext>
              </a:extLst>
            </p:cNvPr>
            <p:cNvSpPr/>
            <p:nvPr/>
          </p:nvSpPr>
          <p:spPr>
            <a:xfrm>
              <a:off x="5738508"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6F06565E-DABE-824E-A323-EB708F0879B1}"/>
                </a:ext>
              </a:extLst>
            </p:cNvPr>
            <p:cNvSpPr/>
            <p:nvPr/>
          </p:nvSpPr>
          <p:spPr>
            <a:xfrm>
              <a:off x="5738507"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69D40B6A-D08B-0043-9678-AA3BB688790E}"/>
                </a:ext>
              </a:extLst>
            </p:cNvPr>
            <p:cNvSpPr/>
            <p:nvPr/>
          </p:nvSpPr>
          <p:spPr>
            <a:xfrm>
              <a:off x="5738505"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E4B4A9FA-8E21-E24B-8CD3-5AA4EB371B70}"/>
                </a:ext>
              </a:extLst>
            </p:cNvPr>
            <p:cNvSpPr/>
            <p:nvPr/>
          </p:nvSpPr>
          <p:spPr>
            <a:xfrm>
              <a:off x="5738504"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1BBA6F31-170D-7A42-9369-AEBDADE3EA9A}"/>
                </a:ext>
              </a:extLst>
            </p:cNvPr>
            <p:cNvSpPr/>
            <p:nvPr/>
          </p:nvSpPr>
          <p:spPr>
            <a:xfrm>
              <a:off x="5738501" y="3429000"/>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B038B6B6-3B8C-3C4B-B29D-20B0A41D25E4}"/>
                </a:ext>
              </a:extLst>
            </p:cNvPr>
            <p:cNvSpPr/>
            <p:nvPr/>
          </p:nvSpPr>
          <p:spPr>
            <a:xfrm>
              <a:off x="5738499" y="3775364"/>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a:extLst>
                <a:ext uri="{FF2B5EF4-FFF2-40B4-BE49-F238E27FC236}">
                  <a16:creationId xmlns:a16="http://schemas.microsoft.com/office/drawing/2014/main" id="{EB801249-9746-4A49-9630-6A3AC2295E5E}"/>
                </a:ext>
              </a:extLst>
            </p:cNvPr>
            <p:cNvSpPr/>
            <p:nvPr/>
          </p:nvSpPr>
          <p:spPr>
            <a:xfrm>
              <a:off x="5738496" y="412173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902BCE37-9CEE-8D4E-827A-9C3CE144784C}"/>
                </a:ext>
              </a:extLst>
            </p:cNvPr>
            <p:cNvSpPr/>
            <p:nvPr/>
          </p:nvSpPr>
          <p:spPr>
            <a:xfrm>
              <a:off x="5738494" y="4468095"/>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extLst>
                <a:ext uri="{FF2B5EF4-FFF2-40B4-BE49-F238E27FC236}">
                  <a16:creationId xmlns:a16="http://schemas.microsoft.com/office/drawing/2014/main" id="{238D314E-4E45-7246-A4E4-37F959666169}"/>
                </a:ext>
              </a:extLst>
            </p:cNvPr>
            <p:cNvSpPr/>
            <p:nvPr/>
          </p:nvSpPr>
          <p:spPr>
            <a:xfrm>
              <a:off x="5738490" y="4814461"/>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35F19FDC-8B55-D648-B20B-077EE57289D8}"/>
              </a:ext>
            </a:extLst>
          </p:cNvPr>
          <p:cNvGrpSpPr/>
          <p:nvPr/>
        </p:nvGrpSpPr>
        <p:grpSpPr>
          <a:xfrm>
            <a:off x="6839916" y="1494703"/>
            <a:ext cx="625782" cy="3463642"/>
            <a:chOff x="6353841" y="1697183"/>
            <a:chExt cx="625782" cy="3463642"/>
          </a:xfrm>
        </p:grpSpPr>
        <p:sp>
          <p:nvSpPr>
            <p:cNvPr id="16" name="Rounded Rectangle 15">
              <a:extLst>
                <a:ext uri="{FF2B5EF4-FFF2-40B4-BE49-F238E27FC236}">
                  <a16:creationId xmlns:a16="http://schemas.microsoft.com/office/drawing/2014/main" id="{EEE8AB59-BC20-7144-9B87-F92FA55AFFD9}"/>
                </a:ext>
              </a:extLst>
            </p:cNvPr>
            <p:cNvSpPr/>
            <p:nvPr/>
          </p:nvSpPr>
          <p:spPr>
            <a:xfrm>
              <a:off x="6353859"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80C5F7CA-E3BA-484F-ACCF-3B4F3F2F26BC}"/>
                </a:ext>
              </a:extLst>
            </p:cNvPr>
            <p:cNvSpPr/>
            <p:nvPr/>
          </p:nvSpPr>
          <p:spPr>
            <a:xfrm>
              <a:off x="6353859"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0E7D742B-EC3B-D040-A649-570F4485FD18}"/>
                </a:ext>
              </a:extLst>
            </p:cNvPr>
            <p:cNvSpPr/>
            <p:nvPr/>
          </p:nvSpPr>
          <p:spPr>
            <a:xfrm>
              <a:off x="6353858"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985906C3-3FF1-5F44-BFB6-8B02D79EA997}"/>
                </a:ext>
              </a:extLst>
            </p:cNvPr>
            <p:cNvSpPr/>
            <p:nvPr/>
          </p:nvSpPr>
          <p:spPr>
            <a:xfrm>
              <a:off x="6353856"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A70C9747-78E3-9549-94FD-FCDA8F2C2055}"/>
                </a:ext>
              </a:extLst>
            </p:cNvPr>
            <p:cNvSpPr/>
            <p:nvPr/>
          </p:nvSpPr>
          <p:spPr>
            <a:xfrm>
              <a:off x="6353855"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5A906FF1-3DD0-D948-8CC1-DE87AA31662B}"/>
                </a:ext>
              </a:extLst>
            </p:cNvPr>
            <p:cNvSpPr/>
            <p:nvPr/>
          </p:nvSpPr>
          <p:spPr>
            <a:xfrm>
              <a:off x="6353852"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a:extLst>
                <a:ext uri="{FF2B5EF4-FFF2-40B4-BE49-F238E27FC236}">
                  <a16:creationId xmlns:a16="http://schemas.microsoft.com/office/drawing/2014/main" id="{63C5AF4A-82B1-514A-AA05-5E9E10C7BB7C}"/>
                </a:ext>
              </a:extLst>
            </p:cNvPr>
            <p:cNvSpPr/>
            <p:nvPr/>
          </p:nvSpPr>
          <p:spPr>
            <a:xfrm>
              <a:off x="6353850" y="3775364"/>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a:extLst>
                <a:ext uri="{FF2B5EF4-FFF2-40B4-BE49-F238E27FC236}">
                  <a16:creationId xmlns:a16="http://schemas.microsoft.com/office/drawing/2014/main" id="{486C11F6-2366-5E4A-9DB6-DCF232BBB4F4}"/>
                </a:ext>
              </a:extLst>
            </p:cNvPr>
            <p:cNvSpPr/>
            <p:nvPr/>
          </p:nvSpPr>
          <p:spPr>
            <a:xfrm>
              <a:off x="6353847"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a:extLst>
                <a:ext uri="{FF2B5EF4-FFF2-40B4-BE49-F238E27FC236}">
                  <a16:creationId xmlns:a16="http://schemas.microsoft.com/office/drawing/2014/main" id="{F15F974E-2F38-F34F-B317-C9CC8AF60D29}"/>
                </a:ext>
              </a:extLst>
            </p:cNvPr>
            <p:cNvSpPr/>
            <p:nvPr/>
          </p:nvSpPr>
          <p:spPr>
            <a:xfrm>
              <a:off x="6353845"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extLst>
                <a:ext uri="{FF2B5EF4-FFF2-40B4-BE49-F238E27FC236}">
                  <a16:creationId xmlns:a16="http://schemas.microsoft.com/office/drawing/2014/main" id="{C775ACC4-3FFF-4347-A65F-1BFFAFA99F08}"/>
                </a:ext>
              </a:extLst>
            </p:cNvPr>
            <p:cNvSpPr/>
            <p:nvPr/>
          </p:nvSpPr>
          <p:spPr>
            <a:xfrm>
              <a:off x="6353841"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E58ABDE9-F540-FE4A-B45B-7533F38A9911}"/>
              </a:ext>
            </a:extLst>
          </p:cNvPr>
          <p:cNvGrpSpPr/>
          <p:nvPr/>
        </p:nvGrpSpPr>
        <p:grpSpPr>
          <a:xfrm>
            <a:off x="7469124" y="1494703"/>
            <a:ext cx="625782" cy="3463642"/>
            <a:chOff x="6983049" y="1697183"/>
            <a:chExt cx="625782" cy="3463642"/>
          </a:xfrm>
        </p:grpSpPr>
        <p:sp>
          <p:nvSpPr>
            <p:cNvPr id="17" name="Rounded Rectangle 16">
              <a:extLst>
                <a:ext uri="{FF2B5EF4-FFF2-40B4-BE49-F238E27FC236}">
                  <a16:creationId xmlns:a16="http://schemas.microsoft.com/office/drawing/2014/main" id="{8435D655-F4FD-9D47-85D1-56E48FCD974D}"/>
                </a:ext>
              </a:extLst>
            </p:cNvPr>
            <p:cNvSpPr/>
            <p:nvPr/>
          </p:nvSpPr>
          <p:spPr>
            <a:xfrm>
              <a:off x="6983067"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7727405E-4FB8-EB4E-86E5-3176F6B59EB1}"/>
                </a:ext>
              </a:extLst>
            </p:cNvPr>
            <p:cNvSpPr/>
            <p:nvPr/>
          </p:nvSpPr>
          <p:spPr>
            <a:xfrm>
              <a:off x="6983067"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4017C90E-B705-C342-A30E-5620DB8354DC}"/>
                </a:ext>
              </a:extLst>
            </p:cNvPr>
            <p:cNvSpPr/>
            <p:nvPr/>
          </p:nvSpPr>
          <p:spPr>
            <a:xfrm>
              <a:off x="6983066"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23E5BFDC-B27E-2847-AF6D-F87F92109FFB}"/>
                </a:ext>
              </a:extLst>
            </p:cNvPr>
            <p:cNvSpPr/>
            <p:nvPr/>
          </p:nvSpPr>
          <p:spPr>
            <a:xfrm>
              <a:off x="6983064"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70870169-525F-464E-A1A4-BDCB6DE11855}"/>
                </a:ext>
              </a:extLst>
            </p:cNvPr>
            <p:cNvSpPr/>
            <p:nvPr/>
          </p:nvSpPr>
          <p:spPr>
            <a:xfrm>
              <a:off x="6983063" y="3082638"/>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644AF9DE-135B-AA47-BC5D-D4BD55AB00F8}"/>
                </a:ext>
              </a:extLst>
            </p:cNvPr>
            <p:cNvSpPr/>
            <p:nvPr/>
          </p:nvSpPr>
          <p:spPr>
            <a:xfrm>
              <a:off x="6983060"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a:extLst>
                <a:ext uri="{FF2B5EF4-FFF2-40B4-BE49-F238E27FC236}">
                  <a16:creationId xmlns:a16="http://schemas.microsoft.com/office/drawing/2014/main" id="{301F53F1-FA35-6A43-97F0-DC89F6B1AE35}"/>
                </a:ext>
              </a:extLst>
            </p:cNvPr>
            <p:cNvSpPr/>
            <p:nvPr/>
          </p:nvSpPr>
          <p:spPr>
            <a:xfrm>
              <a:off x="6983058" y="3775364"/>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ed Rectangle 72">
              <a:extLst>
                <a:ext uri="{FF2B5EF4-FFF2-40B4-BE49-F238E27FC236}">
                  <a16:creationId xmlns:a16="http://schemas.microsoft.com/office/drawing/2014/main" id="{6A1E3E77-B6D9-D842-AB4B-B0BCEE22EFDD}"/>
                </a:ext>
              </a:extLst>
            </p:cNvPr>
            <p:cNvSpPr/>
            <p:nvPr/>
          </p:nvSpPr>
          <p:spPr>
            <a:xfrm>
              <a:off x="6983055"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80">
              <a:extLst>
                <a:ext uri="{FF2B5EF4-FFF2-40B4-BE49-F238E27FC236}">
                  <a16:creationId xmlns:a16="http://schemas.microsoft.com/office/drawing/2014/main" id="{47094529-EFBE-044E-AB1C-7ADB767E7AF2}"/>
                </a:ext>
              </a:extLst>
            </p:cNvPr>
            <p:cNvSpPr/>
            <p:nvPr/>
          </p:nvSpPr>
          <p:spPr>
            <a:xfrm>
              <a:off x="6983053"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a:extLst>
                <a:ext uri="{FF2B5EF4-FFF2-40B4-BE49-F238E27FC236}">
                  <a16:creationId xmlns:a16="http://schemas.microsoft.com/office/drawing/2014/main" id="{D7C91187-6D3C-5A41-8461-B15938C8C13B}"/>
                </a:ext>
              </a:extLst>
            </p:cNvPr>
            <p:cNvSpPr/>
            <p:nvPr/>
          </p:nvSpPr>
          <p:spPr>
            <a:xfrm>
              <a:off x="6983049"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9DDE08EF-DFCC-DE4E-9124-4AC1EAF0AB4F}"/>
              </a:ext>
            </a:extLst>
          </p:cNvPr>
          <p:cNvGrpSpPr/>
          <p:nvPr/>
        </p:nvGrpSpPr>
        <p:grpSpPr>
          <a:xfrm>
            <a:off x="8092599" y="1494703"/>
            <a:ext cx="625782" cy="3463642"/>
            <a:chOff x="7606524" y="1697183"/>
            <a:chExt cx="625782" cy="3463642"/>
          </a:xfrm>
        </p:grpSpPr>
        <p:sp>
          <p:nvSpPr>
            <p:cNvPr id="18" name="Rounded Rectangle 17">
              <a:extLst>
                <a:ext uri="{FF2B5EF4-FFF2-40B4-BE49-F238E27FC236}">
                  <a16:creationId xmlns:a16="http://schemas.microsoft.com/office/drawing/2014/main" id="{2FCA4071-C68D-244C-9347-FE1697A9A68F}"/>
                </a:ext>
              </a:extLst>
            </p:cNvPr>
            <p:cNvSpPr/>
            <p:nvPr/>
          </p:nvSpPr>
          <p:spPr>
            <a:xfrm>
              <a:off x="7606542" y="1697183"/>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4BD6844B-CA4A-9045-A3ED-EE43E1E36116}"/>
                </a:ext>
              </a:extLst>
            </p:cNvPr>
            <p:cNvSpPr/>
            <p:nvPr/>
          </p:nvSpPr>
          <p:spPr>
            <a:xfrm>
              <a:off x="7606542" y="2043549"/>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3F2743A5-04B7-054D-ADA6-8919BF91B5BD}"/>
                </a:ext>
              </a:extLst>
            </p:cNvPr>
            <p:cNvSpPr/>
            <p:nvPr/>
          </p:nvSpPr>
          <p:spPr>
            <a:xfrm>
              <a:off x="7606541" y="238991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FFCD62C9-3274-A540-98EB-D68291BFB4B0}"/>
                </a:ext>
              </a:extLst>
            </p:cNvPr>
            <p:cNvSpPr/>
            <p:nvPr/>
          </p:nvSpPr>
          <p:spPr>
            <a:xfrm>
              <a:off x="7606539" y="2736277"/>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B4A2F3E3-34F4-1748-AF55-8B9AF27D7EF6}"/>
                </a:ext>
              </a:extLst>
            </p:cNvPr>
            <p:cNvSpPr/>
            <p:nvPr/>
          </p:nvSpPr>
          <p:spPr>
            <a:xfrm>
              <a:off x="7606538" y="3082638"/>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FB216AA1-BD50-234B-9FDD-4581CDFEB66C}"/>
                </a:ext>
              </a:extLst>
            </p:cNvPr>
            <p:cNvSpPr/>
            <p:nvPr/>
          </p:nvSpPr>
          <p:spPr>
            <a:xfrm>
              <a:off x="7606535" y="3429000"/>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a:extLst>
                <a:ext uri="{FF2B5EF4-FFF2-40B4-BE49-F238E27FC236}">
                  <a16:creationId xmlns:a16="http://schemas.microsoft.com/office/drawing/2014/main" id="{CAEBED4F-018F-394B-8CD8-63CB00601147}"/>
                </a:ext>
              </a:extLst>
            </p:cNvPr>
            <p:cNvSpPr/>
            <p:nvPr/>
          </p:nvSpPr>
          <p:spPr>
            <a:xfrm>
              <a:off x="7606533" y="3775364"/>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a:extLst>
                <a:ext uri="{FF2B5EF4-FFF2-40B4-BE49-F238E27FC236}">
                  <a16:creationId xmlns:a16="http://schemas.microsoft.com/office/drawing/2014/main" id="{5FB3DA17-4500-3E4C-84E9-60B414E81896}"/>
                </a:ext>
              </a:extLst>
            </p:cNvPr>
            <p:cNvSpPr/>
            <p:nvPr/>
          </p:nvSpPr>
          <p:spPr>
            <a:xfrm>
              <a:off x="7606530" y="412173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a:extLst>
                <a:ext uri="{FF2B5EF4-FFF2-40B4-BE49-F238E27FC236}">
                  <a16:creationId xmlns:a16="http://schemas.microsoft.com/office/drawing/2014/main" id="{422621D0-B279-A044-A168-931774E01671}"/>
                </a:ext>
              </a:extLst>
            </p:cNvPr>
            <p:cNvSpPr/>
            <p:nvPr/>
          </p:nvSpPr>
          <p:spPr>
            <a:xfrm>
              <a:off x="7606528" y="4468095"/>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ounded Rectangle 89">
              <a:extLst>
                <a:ext uri="{FF2B5EF4-FFF2-40B4-BE49-F238E27FC236}">
                  <a16:creationId xmlns:a16="http://schemas.microsoft.com/office/drawing/2014/main" id="{ADAD21FC-A78E-014C-AA57-7B5B270FFB69}"/>
                </a:ext>
              </a:extLst>
            </p:cNvPr>
            <p:cNvSpPr/>
            <p:nvPr/>
          </p:nvSpPr>
          <p:spPr>
            <a:xfrm>
              <a:off x="7606524" y="481446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0" name="Straight Connector 99">
            <a:extLst>
              <a:ext uri="{FF2B5EF4-FFF2-40B4-BE49-F238E27FC236}">
                <a16:creationId xmlns:a16="http://schemas.microsoft.com/office/drawing/2014/main" id="{26B78250-7EF1-C944-ABE2-7F12348E6843}"/>
              </a:ext>
            </a:extLst>
          </p:cNvPr>
          <p:cNvCxnSpPr>
            <a:cxnSpLocks/>
          </p:cNvCxnSpPr>
          <p:nvPr/>
        </p:nvCxnSpPr>
        <p:spPr>
          <a:xfrm>
            <a:off x="3285267" y="2187433"/>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525B99A-3B57-0648-9A5A-1EF2AEF45168}"/>
              </a:ext>
            </a:extLst>
          </p:cNvPr>
          <p:cNvCxnSpPr>
            <a:cxnSpLocks/>
          </p:cNvCxnSpPr>
          <p:nvPr/>
        </p:nvCxnSpPr>
        <p:spPr>
          <a:xfrm>
            <a:off x="3307976" y="2880165"/>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1F19020-4910-F54A-A6B0-C0D1C17023AD}"/>
              </a:ext>
            </a:extLst>
          </p:cNvPr>
          <p:cNvCxnSpPr>
            <a:cxnSpLocks/>
          </p:cNvCxnSpPr>
          <p:nvPr/>
        </p:nvCxnSpPr>
        <p:spPr>
          <a:xfrm>
            <a:off x="3317398" y="3572899"/>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2868FB-AA29-A44F-9584-3F7A56DD9D3B}"/>
              </a:ext>
            </a:extLst>
          </p:cNvPr>
          <p:cNvCxnSpPr>
            <a:cxnSpLocks/>
          </p:cNvCxnSpPr>
          <p:nvPr/>
        </p:nvCxnSpPr>
        <p:spPr>
          <a:xfrm>
            <a:off x="3303539" y="4265633"/>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13708B5-319D-984D-9F95-250012DF22CD}"/>
              </a:ext>
            </a:extLst>
          </p:cNvPr>
          <p:cNvCxnSpPr>
            <a:cxnSpLocks/>
          </p:cNvCxnSpPr>
          <p:nvPr/>
        </p:nvCxnSpPr>
        <p:spPr>
          <a:xfrm>
            <a:off x="3331249" y="4958362"/>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1BE57BD-89B9-1441-9429-57449FB7894B}"/>
              </a:ext>
            </a:extLst>
          </p:cNvPr>
          <p:cNvCxnSpPr>
            <a:cxnSpLocks/>
          </p:cNvCxnSpPr>
          <p:nvPr/>
        </p:nvCxnSpPr>
        <p:spPr>
          <a:xfrm>
            <a:off x="3312391" y="1494730"/>
            <a:ext cx="1030252" cy="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CC41EEF-90DE-3642-ACC8-DAE0DA60B720}"/>
              </a:ext>
            </a:extLst>
          </p:cNvPr>
          <p:cNvCxnSpPr>
            <a:cxnSpLocks/>
          </p:cNvCxnSpPr>
          <p:nvPr/>
        </p:nvCxnSpPr>
        <p:spPr>
          <a:xfrm>
            <a:off x="3724955" y="1321522"/>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3D84B29-1670-F741-A1BB-590814A67BE4}"/>
              </a:ext>
            </a:extLst>
          </p:cNvPr>
          <p:cNvCxnSpPr>
            <a:cxnSpLocks/>
          </p:cNvCxnSpPr>
          <p:nvPr/>
        </p:nvCxnSpPr>
        <p:spPr>
          <a:xfrm>
            <a:off x="4353414" y="1307667"/>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76AC4BC-167F-8D47-8AA1-E09916478E20}"/>
              </a:ext>
            </a:extLst>
          </p:cNvPr>
          <p:cNvCxnSpPr>
            <a:cxnSpLocks/>
          </p:cNvCxnSpPr>
          <p:nvPr/>
        </p:nvCxnSpPr>
        <p:spPr>
          <a:xfrm>
            <a:off x="4976870" y="1321517"/>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F97CB75-6AC6-7542-BFC2-8857CA378B6B}"/>
              </a:ext>
            </a:extLst>
          </p:cNvPr>
          <p:cNvCxnSpPr>
            <a:cxnSpLocks/>
          </p:cNvCxnSpPr>
          <p:nvPr/>
        </p:nvCxnSpPr>
        <p:spPr>
          <a:xfrm>
            <a:off x="5600328" y="1349222"/>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4BA888D-C6BB-364B-8DFD-1E91DEDDE641}"/>
              </a:ext>
            </a:extLst>
          </p:cNvPr>
          <p:cNvCxnSpPr>
            <a:cxnSpLocks/>
          </p:cNvCxnSpPr>
          <p:nvPr/>
        </p:nvCxnSpPr>
        <p:spPr>
          <a:xfrm>
            <a:off x="6223785" y="1349218"/>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729759C-6EDA-E34B-88EE-0198739FB91E}"/>
              </a:ext>
            </a:extLst>
          </p:cNvPr>
          <p:cNvCxnSpPr>
            <a:cxnSpLocks/>
          </p:cNvCxnSpPr>
          <p:nvPr/>
        </p:nvCxnSpPr>
        <p:spPr>
          <a:xfrm>
            <a:off x="6847244" y="1335360"/>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BD09EA0-8DAC-8241-8F5F-768DE0E5BB66}"/>
              </a:ext>
            </a:extLst>
          </p:cNvPr>
          <p:cNvCxnSpPr>
            <a:cxnSpLocks/>
          </p:cNvCxnSpPr>
          <p:nvPr/>
        </p:nvCxnSpPr>
        <p:spPr>
          <a:xfrm>
            <a:off x="7470703" y="1321501"/>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94E8C74-5CB1-CD41-AF53-2E5F379A83EE}"/>
              </a:ext>
            </a:extLst>
          </p:cNvPr>
          <p:cNvCxnSpPr>
            <a:cxnSpLocks/>
          </p:cNvCxnSpPr>
          <p:nvPr/>
        </p:nvCxnSpPr>
        <p:spPr>
          <a:xfrm>
            <a:off x="8094161" y="1321500"/>
            <a:ext cx="0" cy="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14F38CC-F6E4-F042-BE7C-C78905F4364D}"/>
              </a:ext>
            </a:extLst>
          </p:cNvPr>
          <p:cNvCxnSpPr>
            <a:cxnSpLocks/>
          </p:cNvCxnSpPr>
          <p:nvPr/>
        </p:nvCxnSpPr>
        <p:spPr>
          <a:xfrm>
            <a:off x="8717620" y="1349205"/>
            <a:ext cx="0" cy="346361"/>
          </a:xfrm>
          <a:prstGeom prst="line">
            <a:avLst/>
          </a:prstGeom>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2B3A2E31-3734-4942-A378-D206CD14DAAB}"/>
              </a:ext>
            </a:extLst>
          </p:cNvPr>
          <p:cNvSpPr txBox="1"/>
          <p:nvPr/>
        </p:nvSpPr>
        <p:spPr>
          <a:xfrm>
            <a:off x="1711553" y="1616516"/>
            <a:ext cx="1476686" cy="369332"/>
          </a:xfrm>
          <a:prstGeom prst="rect">
            <a:avLst/>
          </a:prstGeom>
          <a:noFill/>
        </p:spPr>
        <p:txBody>
          <a:bodyPr wrap="none" rtlCol="0">
            <a:spAutoFit/>
          </a:bodyPr>
          <a:lstStyle/>
          <a:p>
            <a:r>
              <a:rPr lang="en-US" dirty="0" err="1"/>
              <a:t>blackscholes</a:t>
            </a:r>
            <a:endParaRPr lang="en-US" dirty="0"/>
          </a:p>
        </p:txBody>
      </p:sp>
      <p:sp>
        <p:nvSpPr>
          <p:cNvPr id="118" name="TextBox 117">
            <a:extLst>
              <a:ext uri="{FF2B5EF4-FFF2-40B4-BE49-F238E27FC236}">
                <a16:creationId xmlns:a16="http://schemas.microsoft.com/office/drawing/2014/main" id="{62BF0837-9A4B-6849-B625-C3F54B6F7751}"/>
              </a:ext>
            </a:extLst>
          </p:cNvPr>
          <p:cNvSpPr txBox="1"/>
          <p:nvPr/>
        </p:nvSpPr>
        <p:spPr>
          <a:xfrm>
            <a:off x="1711553" y="2337647"/>
            <a:ext cx="1212191" cy="369332"/>
          </a:xfrm>
          <a:prstGeom prst="rect">
            <a:avLst/>
          </a:prstGeom>
          <a:noFill/>
        </p:spPr>
        <p:txBody>
          <a:bodyPr wrap="none" rtlCol="0">
            <a:spAutoFit/>
          </a:bodyPr>
          <a:lstStyle/>
          <a:p>
            <a:r>
              <a:rPr lang="en-US" dirty="0" err="1"/>
              <a:t>bodytrack</a:t>
            </a:r>
            <a:endParaRPr lang="en-US" dirty="0"/>
          </a:p>
        </p:txBody>
      </p:sp>
      <p:sp>
        <p:nvSpPr>
          <p:cNvPr id="119" name="TextBox 118">
            <a:extLst>
              <a:ext uri="{FF2B5EF4-FFF2-40B4-BE49-F238E27FC236}">
                <a16:creationId xmlns:a16="http://schemas.microsoft.com/office/drawing/2014/main" id="{1D38EB38-3955-424E-9040-43EE6A5A3238}"/>
              </a:ext>
            </a:extLst>
          </p:cNvPr>
          <p:cNvSpPr txBox="1"/>
          <p:nvPr/>
        </p:nvSpPr>
        <p:spPr>
          <a:xfrm>
            <a:off x="1720634" y="2997793"/>
            <a:ext cx="989373" cy="369332"/>
          </a:xfrm>
          <a:prstGeom prst="rect">
            <a:avLst/>
          </a:prstGeom>
          <a:noFill/>
        </p:spPr>
        <p:txBody>
          <a:bodyPr wrap="none" rtlCol="0">
            <a:spAutoFit/>
          </a:bodyPr>
          <a:lstStyle/>
          <a:p>
            <a:r>
              <a:rPr lang="en-US" dirty="0" err="1"/>
              <a:t>canneal</a:t>
            </a:r>
            <a:endParaRPr lang="en-US" dirty="0"/>
          </a:p>
        </p:txBody>
      </p:sp>
      <p:sp>
        <p:nvSpPr>
          <p:cNvPr id="120" name="TextBox 119">
            <a:extLst>
              <a:ext uri="{FF2B5EF4-FFF2-40B4-BE49-F238E27FC236}">
                <a16:creationId xmlns:a16="http://schemas.microsoft.com/office/drawing/2014/main" id="{5CE4A2AD-8B3C-3945-A320-9BEF30C55D20}"/>
              </a:ext>
            </a:extLst>
          </p:cNvPr>
          <p:cNvSpPr txBox="1"/>
          <p:nvPr/>
        </p:nvSpPr>
        <p:spPr>
          <a:xfrm>
            <a:off x="1693606" y="3746062"/>
            <a:ext cx="1503938" cy="369332"/>
          </a:xfrm>
          <a:prstGeom prst="rect">
            <a:avLst/>
          </a:prstGeom>
          <a:noFill/>
        </p:spPr>
        <p:txBody>
          <a:bodyPr wrap="none" rtlCol="0">
            <a:spAutoFit/>
          </a:bodyPr>
          <a:lstStyle/>
          <a:p>
            <a:r>
              <a:rPr lang="en-US" dirty="0" err="1"/>
              <a:t>fluidanimate</a:t>
            </a:r>
            <a:endParaRPr lang="en-US" dirty="0"/>
          </a:p>
        </p:txBody>
      </p:sp>
      <p:sp>
        <p:nvSpPr>
          <p:cNvPr id="121" name="TextBox 120">
            <a:extLst>
              <a:ext uri="{FF2B5EF4-FFF2-40B4-BE49-F238E27FC236}">
                <a16:creationId xmlns:a16="http://schemas.microsoft.com/office/drawing/2014/main" id="{F5F70F82-8651-8E41-8B49-4081AF89440D}"/>
              </a:ext>
            </a:extLst>
          </p:cNvPr>
          <p:cNvSpPr txBox="1"/>
          <p:nvPr/>
        </p:nvSpPr>
        <p:spPr>
          <a:xfrm>
            <a:off x="1721887" y="4388749"/>
            <a:ext cx="1199367" cy="369332"/>
          </a:xfrm>
          <a:prstGeom prst="rect">
            <a:avLst/>
          </a:prstGeom>
          <a:noFill/>
        </p:spPr>
        <p:txBody>
          <a:bodyPr wrap="none" rtlCol="0">
            <a:spAutoFit/>
          </a:bodyPr>
          <a:lstStyle/>
          <a:p>
            <a:r>
              <a:rPr lang="en-US" dirty="0"/>
              <a:t>swaptions</a:t>
            </a:r>
          </a:p>
        </p:txBody>
      </p:sp>
      <p:sp>
        <p:nvSpPr>
          <p:cNvPr id="122" name="TextBox 121">
            <a:extLst>
              <a:ext uri="{FF2B5EF4-FFF2-40B4-BE49-F238E27FC236}">
                <a16:creationId xmlns:a16="http://schemas.microsoft.com/office/drawing/2014/main" id="{0A17A92B-B085-3B4A-AAD9-726A590E8107}"/>
              </a:ext>
            </a:extLst>
          </p:cNvPr>
          <p:cNvSpPr txBox="1"/>
          <p:nvPr/>
        </p:nvSpPr>
        <p:spPr>
          <a:xfrm>
            <a:off x="4704570" y="923574"/>
            <a:ext cx="3166251" cy="369332"/>
          </a:xfrm>
          <a:prstGeom prst="rect">
            <a:avLst/>
          </a:prstGeom>
          <a:noFill/>
        </p:spPr>
        <p:txBody>
          <a:bodyPr wrap="none" rtlCol="0">
            <a:spAutoFit/>
          </a:bodyPr>
          <a:lstStyle/>
          <a:p>
            <a:r>
              <a:rPr lang="en-US" dirty="0"/>
              <a:t>Number of links removed </a:t>
            </a:r>
            <a:r>
              <a:rPr lang="en-US" dirty="0">
                <a:sym typeface="Wingdings" pitchFamily="2" charset="2"/>
              </a:rPr>
              <a:t> </a:t>
            </a:r>
            <a:endParaRPr lang="en-US" dirty="0"/>
          </a:p>
        </p:txBody>
      </p:sp>
      <p:sp>
        <p:nvSpPr>
          <p:cNvPr id="123" name="TextBox 122">
            <a:extLst>
              <a:ext uri="{FF2B5EF4-FFF2-40B4-BE49-F238E27FC236}">
                <a16:creationId xmlns:a16="http://schemas.microsoft.com/office/drawing/2014/main" id="{A3DC1948-43F9-E54C-A7AA-283981582F20}"/>
              </a:ext>
            </a:extLst>
          </p:cNvPr>
          <p:cNvSpPr txBox="1"/>
          <p:nvPr/>
        </p:nvSpPr>
        <p:spPr>
          <a:xfrm>
            <a:off x="3900436" y="1126446"/>
            <a:ext cx="306494" cy="369332"/>
          </a:xfrm>
          <a:prstGeom prst="rect">
            <a:avLst/>
          </a:prstGeom>
          <a:noFill/>
        </p:spPr>
        <p:txBody>
          <a:bodyPr wrap="none" rtlCol="0">
            <a:spAutoFit/>
          </a:bodyPr>
          <a:lstStyle/>
          <a:p>
            <a:r>
              <a:rPr lang="en-US" dirty="0"/>
              <a:t>0</a:t>
            </a:r>
          </a:p>
        </p:txBody>
      </p:sp>
      <p:sp>
        <p:nvSpPr>
          <p:cNvPr id="124" name="TextBox 123">
            <a:extLst>
              <a:ext uri="{FF2B5EF4-FFF2-40B4-BE49-F238E27FC236}">
                <a16:creationId xmlns:a16="http://schemas.microsoft.com/office/drawing/2014/main" id="{E4860BE7-354A-9141-A6A4-2AE554026D50}"/>
              </a:ext>
            </a:extLst>
          </p:cNvPr>
          <p:cNvSpPr txBox="1"/>
          <p:nvPr/>
        </p:nvSpPr>
        <p:spPr>
          <a:xfrm>
            <a:off x="4529517" y="1153629"/>
            <a:ext cx="306494" cy="369332"/>
          </a:xfrm>
          <a:prstGeom prst="rect">
            <a:avLst/>
          </a:prstGeom>
          <a:noFill/>
        </p:spPr>
        <p:txBody>
          <a:bodyPr wrap="none" rtlCol="0">
            <a:spAutoFit/>
          </a:bodyPr>
          <a:lstStyle/>
          <a:p>
            <a:r>
              <a:rPr lang="en-US" dirty="0"/>
              <a:t>1</a:t>
            </a:r>
          </a:p>
        </p:txBody>
      </p:sp>
      <p:sp>
        <p:nvSpPr>
          <p:cNvPr id="125" name="TextBox 124">
            <a:extLst>
              <a:ext uri="{FF2B5EF4-FFF2-40B4-BE49-F238E27FC236}">
                <a16:creationId xmlns:a16="http://schemas.microsoft.com/office/drawing/2014/main" id="{7F67123E-D286-BE43-8E5F-9589B37BE486}"/>
              </a:ext>
            </a:extLst>
          </p:cNvPr>
          <p:cNvSpPr txBox="1"/>
          <p:nvPr/>
        </p:nvSpPr>
        <p:spPr>
          <a:xfrm>
            <a:off x="5130885" y="1191285"/>
            <a:ext cx="306494" cy="369332"/>
          </a:xfrm>
          <a:prstGeom prst="rect">
            <a:avLst/>
          </a:prstGeom>
          <a:noFill/>
        </p:spPr>
        <p:txBody>
          <a:bodyPr wrap="none" rtlCol="0">
            <a:spAutoFit/>
          </a:bodyPr>
          <a:lstStyle/>
          <a:p>
            <a:r>
              <a:rPr lang="en-US" dirty="0"/>
              <a:t>2</a:t>
            </a:r>
          </a:p>
        </p:txBody>
      </p:sp>
      <p:sp>
        <p:nvSpPr>
          <p:cNvPr id="126" name="TextBox 125">
            <a:extLst>
              <a:ext uri="{FF2B5EF4-FFF2-40B4-BE49-F238E27FC236}">
                <a16:creationId xmlns:a16="http://schemas.microsoft.com/office/drawing/2014/main" id="{8D67441C-E4F1-384B-AF0E-341DF337EC5E}"/>
              </a:ext>
            </a:extLst>
          </p:cNvPr>
          <p:cNvSpPr txBox="1"/>
          <p:nvPr/>
        </p:nvSpPr>
        <p:spPr>
          <a:xfrm>
            <a:off x="5764062" y="1177037"/>
            <a:ext cx="306494" cy="369332"/>
          </a:xfrm>
          <a:prstGeom prst="rect">
            <a:avLst/>
          </a:prstGeom>
          <a:noFill/>
        </p:spPr>
        <p:txBody>
          <a:bodyPr wrap="none" rtlCol="0">
            <a:spAutoFit/>
          </a:bodyPr>
          <a:lstStyle/>
          <a:p>
            <a:r>
              <a:rPr lang="en-US" dirty="0"/>
              <a:t>4</a:t>
            </a:r>
          </a:p>
        </p:txBody>
      </p:sp>
      <p:sp>
        <p:nvSpPr>
          <p:cNvPr id="127" name="TextBox 126">
            <a:extLst>
              <a:ext uri="{FF2B5EF4-FFF2-40B4-BE49-F238E27FC236}">
                <a16:creationId xmlns:a16="http://schemas.microsoft.com/office/drawing/2014/main" id="{6E4010B9-7C93-DA45-B454-A4D0FFBD424B}"/>
              </a:ext>
            </a:extLst>
          </p:cNvPr>
          <p:cNvSpPr txBox="1"/>
          <p:nvPr/>
        </p:nvSpPr>
        <p:spPr>
          <a:xfrm>
            <a:off x="6353044" y="1175116"/>
            <a:ext cx="306494" cy="369332"/>
          </a:xfrm>
          <a:prstGeom prst="rect">
            <a:avLst/>
          </a:prstGeom>
          <a:noFill/>
        </p:spPr>
        <p:txBody>
          <a:bodyPr wrap="none" rtlCol="0">
            <a:spAutoFit/>
          </a:bodyPr>
          <a:lstStyle/>
          <a:p>
            <a:r>
              <a:rPr lang="en-US" dirty="0"/>
              <a:t>8</a:t>
            </a:r>
          </a:p>
        </p:txBody>
      </p:sp>
      <p:sp>
        <p:nvSpPr>
          <p:cNvPr id="128" name="TextBox 127">
            <a:extLst>
              <a:ext uri="{FF2B5EF4-FFF2-40B4-BE49-F238E27FC236}">
                <a16:creationId xmlns:a16="http://schemas.microsoft.com/office/drawing/2014/main" id="{1778889C-15AB-8944-8965-4C3E0E323BAC}"/>
              </a:ext>
            </a:extLst>
          </p:cNvPr>
          <p:cNvSpPr txBox="1"/>
          <p:nvPr/>
        </p:nvSpPr>
        <p:spPr>
          <a:xfrm>
            <a:off x="6930810" y="1171739"/>
            <a:ext cx="428322" cy="369332"/>
          </a:xfrm>
          <a:prstGeom prst="rect">
            <a:avLst/>
          </a:prstGeom>
          <a:noFill/>
        </p:spPr>
        <p:txBody>
          <a:bodyPr wrap="none" rtlCol="0">
            <a:spAutoFit/>
          </a:bodyPr>
          <a:lstStyle/>
          <a:p>
            <a:r>
              <a:rPr lang="en-US" dirty="0"/>
              <a:t>16</a:t>
            </a:r>
          </a:p>
        </p:txBody>
      </p:sp>
      <p:sp>
        <p:nvSpPr>
          <p:cNvPr id="129" name="TextBox 128">
            <a:extLst>
              <a:ext uri="{FF2B5EF4-FFF2-40B4-BE49-F238E27FC236}">
                <a16:creationId xmlns:a16="http://schemas.microsoft.com/office/drawing/2014/main" id="{248E501F-84F4-E841-BF82-2B0307ABF9F7}"/>
              </a:ext>
            </a:extLst>
          </p:cNvPr>
          <p:cNvSpPr txBox="1"/>
          <p:nvPr/>
        </p:nvSpPr>
        <p:spPr>
          <a:xfrm>
            <a:off x="7575579" y="1180517"/>
            <a:ext cx="428322" cy="369332"/>
          </a:xfrm>
          <a:prstGeom prst="rect">
            <a:avLst/>
          </a:prstGeom>
          <a:noFill/>
        </p:spPr>
        <p:txBody>
          <a:bodyPr wrap="none" rtlCol="0">
            <a:spAutoFit/>
          </a:bodyPr>
          <a:lstStyle/>
          <a:p>
            <a:r>
              <a:rPr lang="en-US" dirty="0"/>
              <a:t>20</a:t>
            </a:r>
          </a:p>
        </p:txBody>
      </p:sp>
      <p:sp>
        <p:nvSpPr>
          <p:cNvPr id="130" name="TextBox 129">
            <a:extLst>
              <a:ext uri="{FF2B5EF4-FFF2-40B4-BE49-F238E27FC236}">
                <a16:creationId xmlns:a16="http://schemas.microsoft.com/office/drawing/2014/main" id="{DABFA23D-A7B0-3048-B375-3C16198E9823}"/>
              </a:ext>
            </a:extLst>
          </p:cNvPr>
          <p:cNvSpPr txBox="1"/>
          <p:nvPr/>
        </p:nvSpPr>
        <p:spPr>
          <a:xfrm>
            <a:off x="8195964" y="1170221"/>
            <a:ext cx="428322" cy="369332"/>
          </a:xfrm>
          <a:prstGeom prst="rect">
            <a:avLst/>
          </a:prstGeom>
          <a:noFill/>
        </p:spPr>
        <p:txBody>
          <a:bodyPr wrap="none" rtlCol="0">
            <a:spAutoFit/>
          </a:bodyPr>
          <a:lstStyle/>
          <a:p>
            <a:r>
              <a:rPr lang="en-US" dirty="0"/>
              <a:t>24</a:t>
            </a:r>
          </a:p>
        </p:txBody>
      </p:sp>
      <p:sp>
        <p:nvSpPr>
          <p:cNvPr id="131" name="TextBox 130">
            <a:extLst>
              <a:ext uri="{FF2B5EF4-FFF2-40B4-BE49-F238E27FC236}">
                <a16:creationId xmlns:a16="http://schemas.microsoft.com/office/drawing/2014/main" id="{5198EBE1-6A58-8B45-B3C5-209D10AD2090}"/>
              </a:ext>
            </a:extLst>
          </p:cNvPr>
          <p:cNvSpPr txBox="1"/>
          <p:nvPr/>
        </p:nvSpPr>
        <p:spPr>
          <a:xfrm>
            <a:off x="3146358" y="1466277"/>
            <a:ext cx="619080" cy="369332"/>
          </a:xfrm>
          <a:prstGeom prst="rect">
            <a:avLst/>
          </a:prstGeom>
          <a:noFill/>
        </p:spPr>
        <p:txBody>
          <a:bodyPr wrap="none" rtlCol="0">
            <a:spAutoFit/>
          </a:bodyPr>
          <a:lstStyle/>
          <a:p>
            <a:r>
              <a:rPr lang="en-US" dirty="0"/>
              <a:t>1-vc</a:t>
            </a:r>
          </a:p>
        </p:txBody>
      </p:sp>
      <p:sp>
        <p:nvSpPr>
          <p:cNvPr id="132" name="TextBox 131">
            <a:extLst>
              <a:ext uri="{FF2B5EF4-FFF2-40B4-BE49-F238E27FC236}">
                <a16:creationId xmlns:a16="http://schemas.microsoft.com/office/drawing/2014/main" id="{8C5890B9-1AD7-4847-B9D4-72836C62980A}"/>
              </a:ext>
            </a:extLst>
          </p:cNvPr>
          <p:cNvSpPr txBox="1"/>
          <p:nvPr/>
        </p:nvSpPr>
        <p:spPr>
          <a:xfrm>
            <a:off x="3157354" y="1835493"/>
            <a:ext cx="619080" cy="369332"/>
          </a:xfrm>
          <a:prstGeom prst="rect">
            <a:avLst/>
          </a:prstGeom>
          <a:noFill/>
        </p:spPr>
        <p:txBody>
          <a:bodyPr wrap="none" rtlCol="0">
            <a:spAutoFit/>
          </a:bodyPr>
          <a:lstStyle/>
          <a:p>
            <a:r>
              <a:rPr lang="en-US" dirty="0"/>
              <a:t>4-vc</a:t>
            </a:r>
          </a:p>
        </p:txBody>
      </p:sp>
      <p:sp>
        <p:nvSpPr>
          <p:cNvPr id="133" name="TextBox 132">
            <a:extLst>
              <a:ext uri="{FF2B5EF4-FFF2-40B4-BE49-F238E27FC236}">
                <a16:creationId xmlns:a16="http://schemas.microsoft.com/office/drawing/2014/main" id="{0F7D1075-0B16-BE49-B9EF-3AE8D39AECD3}"/>
              </a:ext>
            </a:extLst>
          </p:cNvPr>
          <p:cNvSpPr txBox="1"/>
          <p:nvPr/>
        </p:nvSpPr>
        <p:spPr>
          <a:xfrm>
            <a:off x="3147931" y="2174857"/>
            <a:ext cx="619080" cy="369332"/>
          </a:xfrm>
          <a:prstGeom prst="rect">
            <a:avLst/>
          </a:prstGeom>
          <a:noFill/>
        </p:spPr>
        <p:txBody>
          <a:bodyPr wrap="none" rtlCol="0">
            <a:spAutoFit/>
          </a:bodyPr>
          <a:lstStyle/>
          <a:p>
            <a:r>
              <a:rPr lang="en-US" dirty="0"/>
              <a:t>1-vc</a:t>
            </a:r>
          </a:p>
        </p:txBody>
      </p:sp>
      <p:sp>
        <p:nvSpPr>
          <p:cNvPr id="134" name="TextBox 133">
            <a:extLst>
              <a:ext uri="{FF2B5EF4-FFF2-40B4-BE49-F238E27FC236}">
                <a16:creationId xmlns:a16="http://schemas.microsoft.com/office/drawing/2014/main" id="{3AA220FB-3E0F-F941-A412-C22F4A37D600}"/>
              </a:ext>
            </a:extLst>
          </p:cNvPr>
          <p:cNvSpPr txBox="1"/>
          <p:nvPr/>
        </p:nvSpPr>
        <p:spPr>
          <a:xfrm>
            <a:off x="3158927" y="2544073"/>
            <a:ext cx="619080" cy="369332"/>
          </a:xfrm>
          <a:prstGeom prst="rect">
            <a:avLst/>
          </a:prstGeom>
          <a:noFill/>
        </p:spPr>
        <p:txBody>
          <a:bodyPr wrap="none" rtlCol="0">
            <a:spAutoFit/>
          </a:bodyPr>
          <a:lstStyle/>
          <a:p>
            <a:r>
              <a:rPr lang="en-US" dirty="0"/>
              <a:t>4-vc</a:t>
            </a:r>
          </a:p>
        </p:txBody>
      </p:sp>
      <p:sp>
        <p:nvSpPr>
          <p:cNvPr id="135" name="TextBox 134">
            <a:extLst>
              <a:ext uri="{FF2B5EF4-FFF2-40B4-BE49-F238E27FC236}">
                <a16:creationId xmlns:a16="http://schemas.microsoft.com/office/drawing/2014/main" id="{5DA67A60-B8E1-8740-97D9-750AD79CC093}"/>
              </a:ext>
            </a:extLst>
          </p:cNvPr>
          <p:cNvSpPr txBox="1"/>
          <p:nvPr/>
        </p:nvSpPr>
        <p:spPr>
          <a:xfrm>
            <a:off x="3149499" y="2874012"/>
            <a:ext cx="619080" cy="369332"/>
          </a:xfrm>
          <a:prstGeom prst="rect">
            <a:avLst/>
          </a:prstGeom>
          <a:noFill/>
        </p:spPr>
        <p:txBody>
          <a:bodyPr wrap="none" rtlCol="0">
            <a:spAutoFit/>
          </a:bodyPr>
          <a:lstStyle/>
          <a:p>
            <a:r>
              <a:rPr lang="en-US" dirty="0"/>
              <a:t>1-vc</a:t>
            </a:r>
          </a:p>
        </p:txBody>
      </p:sp>
      <p:sp>
        <p:nvSpPr>
          <p:cNvPr id="136" name="TextBox 135">
            <a:extLst>
              <a:ext uri="{FF2B5EF4-FFF2-40B4-BE49-F238E27FC236}">
                <a16:creationId xmlns:a16="http://schemas.microsoft.com/office/drawing/2014/main" id="{2F90B33F-ADEC-0F4B-8B88-B920D5FD8D68}"/>
              </a:ext>
            </a:extLst>
          </p:cNvPr>
          <p:cNvSpPr txBox="1"/>
          <p:nvPr/>
        </p:nvSpPr>
        <p:spPr>
          <a:xfrm>
            <a:off x="3160495" y="3243228"/>
            <a:ext cx="619080" cy="369332"/>
          </a:xfrm>
          <a:prstGeom prst="rect">
            <a:avLst/>
          </a:prstGeom>
          <a:noFill/>
        </p:spPr>
        <p:txBody>
          <a:bodyPr wrap="none" rtlCol="0">
            <a:spAutoFit/>
          </a:bodyPr>
          <a:lstStyle/>
          <a:p>
            <a:r>
              <a:rPr lang="en-US" dirty="0"/>
              <a:t>4-vc</a:t>
            </a:r>
          </a:p>
        </p:txBody>
      </p:sp>
      <p:sp>
        <p:nvSpPr>
          <p:cNvPr id="137" name="TextBox 136">
            <a:extLst>
              <a:ext uri="{FF2B5EF4-FFF2-40B4-BE49-F238E27FC236}">
                <a16:creationId xmlns:a16="http://schemas.microsoft.com/office/drawing/2014/main" id="{61153D79-BD40-2A46-A9AC-897E1D470D99}"/>
              </a:ext>
            </a:extLst>
          </p:cNvPr>
          <p:cNvSpPr txBox="1"/>
          <p:nvPr/>
        </p:nvSpPr>
        <p:spPr>
          <a:xfrm>
            <a:off x="3179348" y="3554312"/>
            <a:ext cx="619080" cy="369332"/>
          </a:xfrm>
          <a:prstGeom prst="rect">
            <a:avLst/>
          </a:prstGeom>
          <a:noFill/>
        </p:spPr>
        <p:txBody>
          <a:bodyPr wrap="none" rtlCol="0">
            <a:spAutoFit/>
          </a:bodyPr>
          <a:lstStyle/>
          <a:p>
            <a:r>
              <a:rPr lang="en-US" dirty="0"/>
              <a:t>1-vc</a:t>
            </a:r>
          </a:p>
        </p:txBody>
      </p:sp>
      <p:sp>
        <p:nvSpPr>
          <p:cNvPr id="138" name="TextBox 137">
            <a:extLst>
              <a:ext uri="{FF2B5EF4-FFF2-40B4-BE49-F238E27FC236}">
                <a16:creationId xmlns:a16="http://schemas.microsoft.com/office/drawing/2014/main" id="{45C74447-4972-6348-A37C-913CCF9CF050}"/>
              </a:ext>
            </a:extLst>
          </p:cNvPr>
          <p:cNvSpPr txBox="1"/>
          <p:nvPr/>
        </p:nvSpPr>
        <p:spPr>
          <a:xfrm>
            <a:off x="3190344" y="3923528"/>
            <a:ext cx="619080" cy="369332"/>
          </a:xfrm>
          <a:prstGeom prst="rect">
            <a:avLst/>
          </a:prstGeom>
          <a:noFill/>
        </p:spPr>
        <p:txBody>
          <a:bodyPr wrap="none" rtlCol="0">
            <a:spAutoFit/>
          </a:bodyPr>
          <a:lstStyle/>
          <a:p>
            <a:r>
              <a:rPr lang="en-US" dirty="0"/>
              <a:t>4-vc</a:t>
            </a:r>
          </a:p>
        </p:txBody>
      </p:sp>
      <p:sp>
        <p:nvSpPr>
          <p:cNvPr id="139" name="TextBox 138">
            <a:extLst>
              <a:ext uri="{FF2B5EF4-FFF2-40B4-BE49-F238E27FC236}">
                <a16:creationId xmlns:a16="http://schemas.microsoft.com/office/drawing/2014/main" id="{3E811843-D3B1-794C-8B55-811BA22D26E8}"/>
              </a:ext>
            </a:extLst>
          </p:cNvPr>
          <p:cNvSpPr txBox="1"/>
          <p:nvPr/>
        </p:nvSpPr>
        <p:spPr>
          <a:xfrm>
            <a:off x="3180919" y="4253471"/>
            <a:ext cx="619080" cy="369332"/>
          </a:xfrm>
          <a:prstGeom prst="rect">
            <a:avLst/>
          </a:prstGeom>
          <a:noFill/>
        </p:spPr>
        <p:txBody>
          <a:bodyPr wrap="none" rtlCol="0">
            <a:spAutoFit/>
          </a:bodyPr>
          <a:lstStyle/>
          <a:p>
            <a:r>
              <a:rPr lang="en-US" dirty="0"/>
              <a:t>1-vc</a:t>
            </a:r>
          </a:p>
        </p:txBody>
      </p:sp>
      <p:sp>
        <p:nvSpPr>
          <p:cNvPr id="140" name="TextBox 139">
            <a:extLst>
              <a:ext uri="{FF2B5EF4-FFF2-40B4-BE49-F238E27FC236}">
                <a16:creationId xmlns:a16="http://schemas.microsoft.com/office/drawing/2014/main" id="{0E11900B-4B43-3341-AD3B-3CEBA9EBE20C}"/>
              </a:ext>
            </a:extLst>
          </p:cNvPr>
          <p:cNvSpPr txBox="1"/>
          <p:nvPr/>
        </p:nvSpPr>
        <p:spPr>
          <a:xfrm>
            <a:off x="3191915" y="4622687"/>
            <a:ext cx="619080" cy="369332"/>
          </a:xfrm>
          <a:prstGeom prst="rect">
            <a:avLst/>
          </a:prstGeom>
          <a:noFill/>
        </p:spPr>
        <p:txBody>
          <a:bodyPr wrap="none" rtlCol="0">
            <a:spAutoFit/>
          </a:bodyPr>
          <a:lstStyle/>
          <a:p>
            <a:r>
              <a:rPr lang="en-US" dirty="0"/>
              <a:t>4-vc</a:t>
            </a:r>
          </a:p>
        </p:txBody>
      </p:sp>
      <p:sp>
        <p:nvSpPr>
          <p:cNvPr id="141" name="Oval 140">
            <a:extLst>
              <a:ext uri="{FF2B5EF4-FFF2-40B4-BE49-F238E27FC236}">
                <a16:creationId xmlns:a16="http://schemas.microsoft.com/office/drawing/2014/main" id="{9CDED050-3C24-8549-9883-E208BE650907}"/>
              </a:ext>
            </a:extLst>
          </p:cNvPr>
          <p:cNvSpPr/>
          <p:nvPr/>
        </p:nvSpPr>
        <p:spPr>
          <a:xfrm>
            <a:off x="3824669" y="1619451"/>
            <a:ext cx="1442419" cy="1762955"/>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2EF2026B-4A09-5648-8C33-2305DA1C85A1}"/>
              </a:ext>
            </a:extLst>
          </p:cNvPr>
          <p:cNvSpPr/>
          <p:nvPr/>
        </p:nvSpPr>
        <p:spPr>
          <a:xfrm>
            <a:off x="6669594" y="2706980"/>
            <a:ext cx="2050106" cy="2226186"/>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a:extLst>
              <a:ext uri="{FF2B5EF4-FFF2-40B4-BE49-F238E27FC236}">
                <a16:creationId xmlns:a16="http://schemas.microsoft.com/office/drawing/2014/main" id="{19EDBD1A-8C75-E042-9512-01043E854708}"/>
              </a:ext>
            </a:extLst>
          </p:cNvPr>
          <p:cNvSpPr/>
          <p:nvPr/>
        </p:nvSpPr>
        <p:spPr>
          <a:xfrm>
            <a:off x="4866761" y="5378856"/>
            <a:ext cx="625764" cy="3463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ounded Rectangle 143">
            <a:extLst>
              <a:ext uri="{FF2B5EF4-FFF2-40B4-BE49-F238E27FC236}">
                <a16:creationId xmlns:a16="http://schemas.microsoft.com/office/drawing/2014/main" id="{F18CF252-90AE-A748-9765-C0599AA9374B}"/>
              </a:ext>
            </a:extLst>
          </p:cNvPr>
          <p:cNvSpPr/>
          <p:nvPr/>
        </p:nvSpPr>
        <p:spPr>
          <a:xfrm>
            <a:off x="5492525" y="5378856"/>
            <a:ext cx="625764" cy="3463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ounded Rectangle 144">
            <a:extLst>
              <a:ext uri="{FF2B5EF4-FFF2-40B4-BE49-F238E27FC236}">
                <a16:creationId xmlns:a16="http://schemas.microsoft.com/office/drawing/2014/main" id="{0B329DB4-17F8-E04D-B6B8-655A6D134243}"/>
              </a:ext>
            </a:extLst>
          </p:cNvPr>
          <p:cNvSpPr/>
          <p:nvPr/>
        </p:nvSpPr>
        <p:spPr>
          <a:xfrm>
            <a:off x="6116439" y="5377251"/>
            <a:ext cx="625764" cy="3463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a:extLst>
              <a:ext uri="{FF2B5EF4-FFF2-40B4-BE49-F238E27FC236}">
                <a16:creationId xmlns:a16="http://schemas.microsoft.com/office/drawing/2014/main" id="{3C6230A0-6DDB-A448-AFB0-549FD8BAF6C8}"/>
              </a:ext>
            </a:extLst>
          </p:cNvPr>
          <p:cNvSpPr/>
          <p:nvPr/>
        </p:nvSpPr>
        <p:spPr>
          <a:xfrm>
            <a:off x="6742203" y="5377251"/>
            <a:ext cx="625764" cy="3463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a:extLst>
              <a:ext uri="{FF2B5EF4-FFF2-40B4-BE49-F238E27FC236}">
                <a16:creationId xmlns:a16="http://schemas.microsoft.com/office/drawing/2014/main" id="{C52FA904-9D69-D14E-B60B-7E80B3526961}"/>
              </a:ext>
            </a:extLst>
          </p:cNvPr>
          <p:cNvSpPr/>
          <p:nvPr/>
        </p:nvSpPr>
        <p:spPr>
          <a:xfrm>
            <a:off x="7366118" y="5385272"/>
            <a:ext cx="625764" cy="34636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ounded Rectangle 147">
            <a:extLst>
              <a:ext uri="{FF2B5EF4-FFF2-40B4-BE49-F238E27FC236}">
                <a16:creationId xmlns:a16="http://schemas.microsoft.com/office/drawing/2014/main" id="{4314E5BB-E0D2-1A4F-9BCC-67C1749959FC}"/>
              </a:ext>
            </a:extLst>
          </p:cNvPr>
          <p:cNvSpPr/>
          <p:nvPr/>
        </p:nvSpPr>
        <p:spPr>
          <a:xfrm>
            <a:off x="7991882" y="5385272"/>
            <a:ext cx="625764" cy="3463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EF53F73F-B74F-144C-8456-F695023E8CB4}"/>
              </a:ext>
            </a:extLst>
          </p:cNvPr>
          <p:cNvSpPr txBox="1"/>
          <p:nvPr/>
        </p:nvSpPr>
        <p:spPr>
          <a:xfrm>
            <a:off x="3052899" y="5418560"/>
            <a:ext cx="1833772" cy="307777"/>
          </a:xfrm>
          <a:prstGeom prst="rect">
            <a:avLst/>
          </a:prstGeom>
          <a:noFill/>
        </p:spPr>
        <p:txBody>
          <a:bodyPr wrap="none" rtlCol="0">
            <a:spAutoFit/>
          </a:bodyPr>
          <a:lstStyle/>
          <a:p>
            <a:r>
              <a:rPr lang="en-US" sz="1400" dirty="0"/>
              <a:t>Deadlock Probability</a:t>
            </a:r>
          </a:p>
        </p:txBody>
      </p:sp>
      <p:sp>
        <p:nvSpPr>
          <p:cNvPr id="150" name="TextBox 149">
            <a:extLst>
              <a:ext uri="{FF2B5EF4-FFF2-40B4-BE49-F238E27FC236}">
                <a16:creationId xmlns:a16="http://schemas.microsoft.com/office/drawing/2014/main" id="{CBF0661D-83FE-D648-922D-69BCC3628521}"/>
              </a:ext>
            </a:extLst>
          </p:cNvPr>
          <p:cNvSpPr txBox="1"/>
          <p:nvPr/>
        </p:nvSpPr>
        <p:spPr>
          <a:xfrm>
            <a:off x="4996276" y="5085517"/>
            <a:ext cx="386644" cy="307777"/>
          </a:xfrm>
          <a:prstGeom prst="rect">
            <a:avLst/>
          </a:prstGeom>
          <a:noFill/>
        </p:spPr>
        <p:txBody>
          <a:bodyPr wrap="none" rtlCol="0">
            <a:spAutoFit/>
          </a:bodyPr>
          <a:lstStyle/>
          <a:p>
            <a:r>
              <a:rPr lang="en-US" sz="1400" dirty="0"/>
              <a:t>0%</a:t>
            </a:r>
          </a:p>
        </p:txBody>
      </p:sp>
      <p:sp>
        <p:nvSpPr>
          <p:cNvPr id="151" name="TextBox 150">
            <a:extLst>
              <a:ext uri="{FF2B5EF4-FFF2-40B4-BE49-F238E27FC236}">
                <a16:creationId xmlns:a16="http://schemas.microsoft.com/office/drawing/2014/main" id="{02BD9772-D190-554C-8CC0-DDC9987ECFBD}"/>
              </a:ext>
            </a:extLst>
          </p:cNvPr>
          <p:cNvSpPr txBox="1"/>
          <p:nvPr/>
        </p:nvSpPr>
        <p:spPr>
          <a:xfrm>
            <a:off x="5594884" y="5085516"/>
            <a:ext cx="481222" cy="307777"/>
          </a:xfrm>
          <a:prstGeom prst="rect">
            <a:avLst/>
          </a:prstGeom>
          <a:noFill/>
        </p:spPr>
        <p:txBody>
          <a:bodyPr wrap="none" rtlCol="0">
            <a:spAutoFit/>
          </a:bodyPr>
          <a:lstStyle/>
          <a:p>
            <a:r>
              <a:rPr lang="en-US" sz="1400" dirty="0"/>
              <a:t>20%</a:t>
            </a:r>
          </a:p>
        </p:txBody>
      </p:sp>
      <p:sp>
        <p:nvSpPr>
          <p:cNvPr id="152" name="TextBox 151">
            <a:extLst>
              <a:ext uri="{FF2B5EF4-FFF2-40B4-BE49-F238E27FC236}">
                <a16:creationId xmlns:a16="http://schemas.microsoft.com/office/drawing/2014/main" id="{B3CDF97A-88F9-BE42-9E54-A1681F51636E}"/>
              </a:ext>
            </a:extLst>
          </p:cNvPr>
          <p:cNvSpPr txBox="1"/>
          <p:nvPr/>
        </p:nvSpPr>
        <p:spPr>
          <a:xfrm>
            <a:off x="6236455" y="5103677"/>
            <a:ext cx="481222" cy="307777"/>
          </a:xfrm>
          <a:prstGeom prst="rect">
            <a:avLst/>
          </a:prstGeom>
          <a:noFill/>
        </p:spPr>
        <p:txBody>
          <a:bodyPr wrap="none" rtlCol="0">
            <a:spAutoFit/>
          </a:bodyPr>
          <a:lstStyle/>
          <a:p>
            <a:r>
              <a:rPr lang="en-US" sz="1400" dirty="0"/>
              <a:t>40%</a:t>
            </a:r>
          </a:p>
        </p:txBody>
      </p:sp>
      <p:sp>
        <p:nvSpPr>
          <p:cNvPr id="153" name="TextBox 152">
            <a:extLst>
              <a:ext uri="{FF2B5EF4-FFF2-40B4-BE49-F238E27FC236}">
                <a16:creationId xmlns:a16="http://schemas.microsoft.com/office/drawing/2014/main" id="{E9E28382-EA0B-8E4A-AD89-F64F8E2D0B95}"/>
              </a:ext>
            </a:extLst>
          </p:cNvPr>
          <p:cNvSpPr txBox="1"/>
          <p:nvPr/>
        </p:nvSpPr>
        <p:spPr>
          <a:xfrm>
            <a:off x="6840004" y="5086946"/>
            <a:ext cx="481222" cy="307777"/>
          </a:xfrm>
          <a:prstGeom prst="rect">
            <a:avLst/>
          </a:prstGeom>
          <a:noFill/>
        </p:spPr>
        <p:txBody>
          <a:bodyPr wrap="none" rtlCol="0">
            <a:spAutoFit/>
          </a:bodyPr>
          <a:lstStyle/>
          <a:p>
            <a:r>
              <a:rPr lang="en-US" sz="1400" dirty="0"/>
              <a:t>60%</a:t>
            </a:r>
          </a:p>
        </p:txBody>
      </p:sp>
      <p:sp>
        <p:nvSpPr>
          <p:cNvPr id="154" name="TextBox 153">
            <a:extLst>
              <a:ext uri="{FF2B5EF4-FFF2-40B4-BE49-F238E27FC236}">
                <a16:creationId xmlns:a16="http://schemas.microsoft.com/office/drawing/2014/main" id="{D525CF29-C435-ED48-97F2-BBDE0642F9A8}"/>
              </a:ext>
            </a:extLst>
          </p:cNvPr>
          <p:cNvSpPr txBox="1"/>
          <p:nvPr/>
        </p:nvSpPr>
        <p:spPr>
          <a:xfrm>
            <a:off x="7463919" y="5092848"/>
            <a:ext cx="481222" cy="307777"/>
          </a:xfrm>
          <a:prstGeom prst="rect">
            <a:avLst/>
          </a:prstGeom>
          <a:noFill/>
        </p:spPr>
        <p:txBody>
          <a:bodyPr wrap="none" rtlCol="0">
            <a:spAutoFit/>
          </a:bodyPr>
          <a:lstStyle/>
          <a:p>
            <a:r>
              <a:rPr lang="en-US" sz="1400" dirty="0"/>
              <a:t>80%</a:t>
            </a:r>
          </a:p>
        </p:txBody>
      </p:sp>
      <p:sp>
        <p:nvSpPr>
          <p:cNvPr id="155" name="TextBox 154">
            <a:extLst>
              <a:ext uri="{FF2B5EF4-FFF2-40B4-BE49-F238E27FC236}">
                <a16:creationId xmlns:a16="http://schemas.microsoft.com/office/drawing/2014/main" id="{91790AFB-DE65-814E-A15E-74FD2FC30310}"/>
              </a:ext>
            </a:extLst>
          </p:cNvPr>
          <p:cNvSpPr txBox="1"/>
          <p:nvPr/>
        </p:nvSpPr>
        <p:spPr>
          <a:xfrm>
            <a:off x="8015297" y="5077495"/>
            <a:ext cx="575799" cy="307777"/>
          </a:xfrm>
          <a:prstGeom prst="rect">
            <a:avLst/>
          </a:prstGeom>
          <a:noFill/>
        </p:spPr>
        <p:txBody>
          <a:bodyPr wrap="none" rtlCol="0">
            <a:spAutoFit/>
          </a:bodyPr>
          <a:lstStyle/>
          <a:p>
            <a:r>
              <a:rPr lang="en-US" sz="1400" dirty="0"/>
              <a:t>100%</a:t>
            </a:r>
          </a:p>
        </p:txBody>
      </p:sp>
      <p:sp>
        <p:nvSpPr>
          <p:cNvPr id="156" name="Rectangle 155">
            <a:extLst>
              <a:ext uri="{FF2B5EF4-FFF2-40B4-BE49-F238E27FC236}">
                <a16:creationId xmlns:a16="http://schemas.microsoft.com/office/drawing/2014/main" id="{4FD19525-F184-6147-8CE6-42CE40579990}"/>
              </a:ext>
            </a:extLst>
          </p:cNvPr>
          <p:cNvSpPr/>
          <p:nvPr/>
        </p:nvSpPr>
        <p:spPr>
          <a:xfrm>
            <a:off x="538811" y="5709358"/>
            <a:ext cx="10494380" cy="707886"/>
          </a:xfrm>
          <a:prstGeom prst="rect">
            <a:avLst/>
          </a:prstGeom>
        </p:spPr>
        <p:txBody>
          <a:bodyPr wrap="square">
            <a:spAutoFit/>
          </a:bodyPr>
          <a:lstStyle/>
          <a:p>
            <a:pPr algn="ctr"/>
            <a:r>
              <a:rPr lang="en-US" sz="2000" dirty="0"/>
              <a:t>Requires certain ensemble of packets with a particular buffer dependency for the deadlock to occur</a:t>
            </a:r>
          </a:p>
        </p:txBody>
      </p:sp>
    </p:spTree>
    <p:extLst>
      <p:ext uri="{BB962C8B-B14F-4D97-AF65-F5344CB8AC3E}">
        <p14:creationId xmlns:p14="http://schemas.microsoft.com/office/powerpoint/2010/main" val="19315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1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9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2"/>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2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1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2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30"/>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98"/>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1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1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41"/>
                                        </p:tgtEl>
                                        <p:attrNameLst>
                                          <p:attrName>style.visibility</p:attrName>
                                        </p:attrNameLst>
                                      </p:cBhvr>
                                      <p:to>
                                        <p:strVal val="visible"/>
                                      </p:to>
                                    </p:set>
                                    <p:animEffect transition="in" filter="fade">
                                      <p:cBhvr>
                                        <p:cTn id="161" dur="500"/>
                                        <p:tgtEl>
                                          <p:spTgt spid="141"/>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42"/>
                                        </p:tgtEl>
                                        <p:attrNameLst>
                                          <p:attrName>style.visibility</p:attrName>
                                        </p:attrNameLst>
                                      </p:cBhvr>
                                      <p:to>
                                        <p:strVal val="visible"/>
                                      </p:to>
                                    </p:set>
                                    <p:animEffect transition="in" filter="fade">
                                      <p:cBhvr>
                                        <p:cTn id="166" dur="500"/>
                                        <p:tgtEl>
                                          <p:spTgt spid="142"/>
                                        </p:tgtEl>
                                      </p:cBhvr>
                                    </p:animEffect>
                                  </p:childTnLst>
                                </p:cTn>
                              </p:par>
                              <p:par>
                                <p:cTn id="167" presetID="1" presetClass="entr" presetSubtype="0" fill="hold" grpId="0" nodeType="withEffect">
                                  <p:stCondLst>
                                    <p:cond delay="0"/>
                                  </p:stCondLst>
                                  <p:childTnLst>
                                    <p:set>
                                      <p:cBhvr>
                                        <p:cTn id="168"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p:bldP spid="150" grpId="0"/>
      <p:bldP spid="151" grpId="0"/>
      <p:bldP spid="152" grpId="0"/>
      <p:bldP spid="153" grpId="0"/>
      <p:bldP spid="154" grpId="0"/>
      <p:bldP spid="155" grpId="0"/>
      <p:bldP spid="1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544612-0D25-4749-8AF3-130E56A74852}"/>
              </a:ext>
            </a:extLst>
          </p:cNvPr>
          <p:cNvSpPr>
            <a:spLocks noGrp="1"/>
          </p:cNvSpPr>
          <p:nvPr>
            <p:ph type="sldNum" sz="quarter" idx="12"/>
          </p:nvPr>
        </p:nvSpPr>
        <p:spPr/>
        <p:txBody>
          <a:bodyPr/>
          <a:lstStyle/>
          <a:p>
            <a:fld id="{AE678206-0642-9F48-9727-6B519CB285FA}" type="slidenum">
              <a:rPr lang="en-US" smtClean="0"/>
              <a:t>35</a:t>
            </a:fld>
            <a:endParaRPr lang="en-US"/>
          </a:p>
        </p:txBody>
      </p:sp>
      <p:sp>
        <p:nvSpPr>
          <p:cNvPr id="4" name="Title 3">
            <a:extLst>
              <a:ext uri="{FF2B5EF4-FFF2-40B4-BE49-F238E27FC236}">
                <a16:creationId xmlns:a16="http://schemas.microsoft.com/office/drawing/2014/main" id="{FEC86A2E-5C61-4BB9-9757-EBF2F74A9D47}"/>
              </a:ext>
            </a:extLst>
          </p:cNvPr>
          <p:cNvSpPr>
            <a:spLocks noGrp="1"/>
          </p:cNvSpPr>
          <p:nvPr>
            <p:ph type="title"/>
          </p:nvPr>
        </p:nvSpPr>
        <p:spPr/>
        <p:txBody>
          <a:bodyPr/>
          <a:lstStyle/>
          <a:p>
            <a:r>
              <a:rPr lang="en-US" dirty="0"/>
              <a:t>Dealing with Deadlocks</a:t>
            </a:r>
          </a:p>
        </p:txBody>
      </p:sp>
      <p:sp>
        <p:nvSpPr>
          <p:cNvPr id="5" name="Content Placeholder 2">
            <a:extLst>
              <a:ext uri="{FF2B5EF4-FFF2-40B4-BE49-F238E27FC236}">
                <a16:creationId xmlns:a16="http://schemas.microsoft.com/office/drawing/2014/main" id="{9A9C3B89-299C-4601-8543-FD25B755F1CE}"/>
              </a:ext>
            </a:extLst>
          </p:cNvPr>
          <p:cNvSpPr txBox="1">
            <a:spLocks/>
          </p:cNvSpPr>
          <p:nvPr/>
        </p:nvSpPr>
        <p:spPr>
          <a:xfrm>
            <a:off x="390524" y="1215487"/>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Proactive</a:t>
            </a:r>
          </a:p>
          <a:p>
            <a:pPr lvl="1"/>
            <a:r>
              <a:rPr lang="en-US" dirty="0"/>
              <a:t>Guarantee that the network will never deadlock</a:t>
            </a:r>
          </a:p>
          <a:p>
            <a:pPr lvl="1"/>
            <a:r>
              <a:rPr lang="en-US" dirty="0"/>
              <a:t>Almost all modern networks use deadlock avoidance</a:t>
            </a:r>
          </a:p>
          <a:p>
            <a:endParaRPr lang="en-US" dirty="0"/>
          </a:p>
          <a:p>
            <a:r>
              <a:rPr lang="en-US" b="1" dirty="0"/>
              <a:t>Reactive</a:t>
            </a:r>
          </a:p>
          <a:p>
            <a:pPr lvl="1"/>
            <a:r>
              <a:rPr lang="en-US" dirty="0"/>
              <a:t>Detect deadlock and correct</a:t>
            </a:r>
          </a:p>
        </p:txBody>
      </p:sp>
      <p:sp>
        <p:nvSpPr>
          <p:cNvPr id="6" name="Rectangle 5">
            <a:extLst>
              <a:ext uri="{FF2B5EF4-FFF2-40B4-BE49-F238E27FC236}">
                <a16:creationId xmlns:a16="http://schemas.microsoft.com/office/drawing/2014/main" id="{ADDE77CB-2551-4916-BC79-2D830A193DC1}"/>
              </a:ext>
            </a:extLst>
          </p:cNvPr>
          <p:cNvSpPr/>
          <p:nvPr/>
        </p:nvSpPr>
        <p:spPr>
          <a:xfrm>
            <a:off x="877131" y="3444540"/>
            <a:ext cx="7643674" cy="452761"/>
          </a:xfrm>
          <a:prstGeom prst="rect">
            <a:avLst/>
          </a:prstGeom>
          <a:noFill/>
          <a:ln w="254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3">
            <a:extLst>
              <a:ext uri="{FF2B5EF4-FFF2-40B4-BE49-F238E27FC236}">
                <a16:creationId xmlns:a16="http://schemas.microsoft.com/office/drawing/2014/main" id="{5CFCD74E-5EAA-4E3A-AB7F-6069A0CDEE77}"/>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2362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D57097-00CB-4696-A051-B728B49CB80F}"/>
              </a:ext>
            </a:extLst>
          </p:cNvPr>
          <p:cNvSpPr>
            <a:spLocks noGrp="1"/>
          </p:cNvSpPr>
          <p:nvPr>
            <p:ph type="sldNum" sz="quarter" idx="12"/>
          </p:nvPr>
        </p:nvSpPr>
        <p:spPr/>
        <p:txBody>
          <a:bodyPr/>
          <a:lstStyle/>
          <a:p>
            <a:fld id="{AE678206-0642-9F48-9727-6B519CB285FA}" type="slidenum">
              <a:rPr lang="en-US" smtClean="0"/>
              <a:t>36</a:t>
            </a:fld>
            <a:endParaRPr lang="en-US"/>
          </a:p>
        </p:txBody>
      </p:sp>
      <p:sp>
        <p:nvSpPr>
          <p:cNvPr id="4" name="Title 3">
            <a:extLst>
              <a:ext uri="{FF2B5EF4-FFF2-40B4-BE49-F238E27FC236}">
                <a16:creationId xmlns:a16="http://schemas.microsoft.com/office/drawing/2014/main" id="{012AAB3C-D7E1-4396-8230-C19382EAD903}"/>
              </a:ext>
            </a:extLst>
          </p:cNvPr>
          <p:cNvSpPr>
            <a:spLocks noGrp="1"/>
          </p:cNvSpPr>
          <p:nvPr>
            <p:ph type="title"/>
          </p:nvPr>
        </p:nvSpPr>
        <p:spPr>
          <a:xfrm>
            <a:off x="393107" y="-83889"/>
            <a:ext cx="10690788" cy="1061522"/>
          </a:xfrm>
        </p:spPr>
        <p:txBody>
          <a:bodyPr>
            <a:normAutofit fontScale="90000"/>
          </a:bodyPr>
          <a:lstStyle/>
          <a:p>
            <a:r>
              <a:rPr lang="en-US" dirty="0"/>
              <a:t>SPIN: Synchronized Progress in Interconnection Networks </a:t>
            </a:r>
          </a:p>
        </p:txBody>
      </p:sp>
      <p:pic>
        <p:nvPicPr>
          <p:cNvPr id="5" name="Picture 4">
            <a:extLst>
              <a:ext uri="{FF2B5EF4-FFF2-40B4-BE49-F238E27FC236}">
                <a16:creationId xmlns:a16="http://schemas.microsoft.com/office/drawing/2014/main" id="{B6C69FF4-A108-45E1-A128-9D1DF0639298}"/>
              </a:ext>
            </a:extLst>
          </p:cNvPr>
          <p:cNvPicPr>
            <a:picLocks noChangeAspect="1"/>
          </p:cNvPicPr>
          <p:nvPr/>
        </p:nvPicPr>
        <p:blipFill>
          <a:blip r:embed="rId3"/>
          <a:stretch>
            <a:fillRect/>
          </a:stretch>
        </p:blipFill>
        <p:spPr>
          <a:xfrm>
            <a:off x="1051566" y="1239067"/>
            <a:ext cx="2047156" cy="1795526"/>
          </a:xfrm>
          <a:prstGeom prst="rect">
            <a:avLst/>
          </a:prstGeom>
        </p:spPr>
      </p:pic>
      <p:pic>
        <p:nvPicPr>
          <p:cNvPr id="6" name="Picture 5">
            <a:extLst>
              <a:ext uri="{FF2B5EF4-FFF2-40B4-BE49-F238E27FC236}">
                <a16:creationId xmlns:a16="http://schemas.microsoft.com/office/drawing/2014/main" id="{CB0DCAC0-584C-4B4D-BCEA-4C5EEB15F03E}"/>
              </a:ext>
            </a:extLst>
          </p:cNvPr>
          <p:cNvPicPr>
            <a:picLocks noChangeAspect="1"/>
          </p:cNvPicPr>
          <p:nvPr/>
        </p:nvPicPr>
        <p:blipFill>
          <a:blip r:embed="rId4"/>
          <a:stretch>
            <a:fillRect/>
          </a:stretch>
        </p:blipFill>
        <p:spPr>
          <a:xfrm>
            <a:off x="4017264" y="1215483"/>
            <a:ext cx="3393107" cy="1795526"/>
          </a:xfrm>
          <a:prstGeom prst="rect">
            <a:avLst/>
          </a:prstGeom>
        </p:spPr>
      </p:pic>
      <p:pic>
        <p:nvPicPr>
          <p:cNvPr id="8" name="Picture 7">
            <a:extLst>
              <a:ext uri="{FF2B5EF4-FFF2-40B4-BE49-F238E27FC236}">
                <a16:creationId xmlns:a16="http://schemas.microsoft.com/office/drawing/2014/main" id="{F1C24211-34B4-4A0A-9B1F-F9B59CFC0085}"/>
              </a:ext>
            </a:extLst>
          </p:cNvPr>
          <p:cNvPicPr>
            <a:picLocks noChangeAspect="1"/>
          </p:cNvPicPr>
          <p:nvPr/>
        </p:nvPicPr>
        <p:blipFill>
          <a:blip r:embed="rId5"/>
          <a:stretch>
            <a:fillRect/>
          </a:stretch>
        </p:blipFill>
        <p:spPr>
          <a:xfrm>
            <a:off x="4064167" y="3390622"/>
            <a:ext cx="3625477" cy="1621117"/>
          </a:xfrm>
          <a:prstGeom prst="rect">
            <a:avLst/>
          </a:prstGeom>
        </p:spPr>
      </p:pic>
      <p:pic>
        <p:nvPicPr>
          <p:cNvPr id="9" name="Picture 8">
            <a:extLst>
              <a:ext uri="{FF2B5EF4-FFF2-40B4-BE49-F238E27FC236}">
                <a16:creationId xmlns:a16="http://schemas.microsoft.com/office/drawing/2014/main" id="{70417956-623D-4E2F-A6DF-E47DDABFC878}"/>
              </a:ext>
            </a:extLst>
          </p:cNvPr>
          <p:cNvPicPr>
            <a:picLocks noChangeAspect="1"/>
          </p:cNvPicPr>
          <p:nvPr/>
        </p:nvPicPr>
        <p:blipFill>
          <a:blip r:embed="rId6"/>
          <a:stretch>
            <a:fillRect/>
          </a:stretch>
        </p:blipFill>
        <p:spPr>
          <a:xfrm>
            <a:off x="8109717" y="1307050"/>
            <a:ext cx="3346822" cy="1621117"/>
          </a:xfrm>
          <a:prstGeom prst="rect">
            <a:avLst/>
          </a:prstGeom>
        </p:spPr>
      </p:pic>
      <p:sp>
        <p:nvSpPr>
          <p:cNvPr id="10" name="Rectangle 9">
            <a:extLst>
              <a:ext uri="{FF2B5EF4-FFF2-40B4-BE49-F238E27FC236}">
                <a16:creationId xmlns:a16="http://schemas.microsoft.com/office/drawing/2014/main" id="{DB3B24FF-54F2-4FA5-BBD1-BFC8165AF6AE}"/>
              </a:ext>
            </a:extLst>
          </p:cNvPr>
          <p:cNvSpPr/>
          <p:nvPr/>
        </p:nvSpPr>
        <p:spPr>
          <a:xfrm>
            <a:off x="5938651" y="1531916"/>
            <a:ext cx="1471719" cy="100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1D4138-066C-4582-99B0-20FEB5E89D2D}"/>
              </a:ext>
            </a:extLst>
          </p:cNvPr>
          <p:cNvSpPr/>
          <p:nvPr/>
        </p:nvSpPr>
        <p:spPr>
          <a:xfrm>
            <a:off x="9984820" y="1920032"/>
            <a:ext cx="1471719" cy="100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4951B4-19D4-49B9-BDD6-8F4A3F75107B}"/>
              </a:ext>
            </a:extLst>
          </p:cNvPr>
          <p:cNvSpPr/>
          <p:nvPr/>
        </p:nvSpPr>
        <p:spPr>
          <a:xfrm>
            <a:off x="5900551" y="3390622"/>
            <a:ext cx="1789093" cy="143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Oval 6">
            <a:extLst>
              <a:ext uri="{FF2B5EF4-FFF2-40B4-BE49-F238E27FC236}">
                <a16:creationId xmlns:a16="http://schemas.microsoft.com/office/drawing/2014/main" id="{217BB03C-DC8F-47B5-82AC-D7FDA56118D7}"/>
              </a:ext>
            </a:extLst>
          </p:cNvPr>
          <p:cNvSpPr/>
          <p:nvPr/>
        </p:nvSpPr>
        <p:spPr>
          <a:xfrm>
            <a:off x="5938651" y="1605336"/>
            <a:ext cx="1330036" cy="629392"/>
          </a:xfrm>
          <a:prstGeom prst="wedgeEllipseCallout">
            <a:avLst>
              <a:gd name="adj1" fmla="val -88647"/>
              <a:gd name="adj2" fmla="val -5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spin</a:t>
            </a:r>
          </a:p>
        </p:txBody>
      </p:sp>
      <p:sp>
        <p:nvSpPr>
          <p:cNvPr id="13" name="Speech Bubble: Oval 12">
            <a:extLst>
              <a:ext uri="{FF2B5EF4-FFF2-40B4-BE49-F238E27FC236}">
                <a16:creationId xmlns:a16="http://schemas.microsoft.com/office/drawing/2014/main" id="{D1EE56BB-4AA3-44B9-88CA-DD0348398C16}"/>
              </a:ext>
            </a:extLst>
          </p:cNvPr>
          <p:cNvSpPr/>
          <p:nvPr/>
        </p:nvSpPr>
        <p:spPr>
          <a:xfrm>
            <a:off x="9843653" y="2024932"/>
            <a:ext cx="1426029" cy="629392"/>
          </a:xfrm>
          <a:prstGeom prst="wedgeEllipseCallout">
            <a:avLst>
              <a:gd name="adj1" fmla="val -82440"/>
              <a:gd name="adj2" fmla="val -3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Second spin</a:t>
            </a:r>
          </a:p>
        </p:txBody>
      </p:sp>
      <p:sp>
        <p:nvSpPr>
          <p:cNvPr id="14" name="Speech Bubble: Oval 13">
            <a:extLst>
              <a:ext uri="{FF2B5EF4-FFF2-40B4-BE49-F238E27FC236}">
                <a16:creationId xmlns:a16="http://schemas.microsoft.com/office/drawing/2014/main" id="{792475B2-4821-4E04-91DA-F976570A7353}"/>
              </a:ext>
            </a:extLst>
          </p:cNvPr>
          <p:cNvSpPr/>
          <p:nvPr/>
        </p:nvSpPr>
        <p:spPr>
          <a:xfrm>
            <a:off x="5900551" y="3574167"/>
            <a:ext cx="1789093" cy="629392"/>
          </a:xfrm>
          <a:prstGeom prst="wedgeEllipseCallout">
            <a:avLst>
              <a:gd name="adj1" fmla="val -82440"/>
              <a:gd name="adj2" fmla="val -35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Deadlock resolved</a:t>
            </a:r>
          </a:p>
        </p:txBody>
      </p:sp>
      <p:sp>
        <p:nvSpPr>
          <p:cNvPr id="2" name="TextBox 1">
            <a:extLst>
              <a:ext uri="{FF2B5EF4-FFF2-40B4-BE49-F238E27FC236}">
                <a16:creationId xmlns:a16="http://schemas.microsoft.com/office/drawing/2014/main" id="{E08020B0-62C4-4034-AA80-83CA87058B94}"/>
              </a:ext>
            </a:extLst>
          </p:cNvPr>
          <p:cNvSpPr txBox="1"/>
          <p:nvPr/>
        </p:nvSpPr>
        <p:spPr>
          <a:xfrm>
            <a:off x="1092200" y="5689600"/>
            <a:ext cx="9270999" cy="523220"/>
          </a:xfrm>
          <a:prstGeom prst="rect">
            <a:avLst/>
          </a:prstGeom>
          <a:noFill/>
        </p:spPr>
        <p:txBody>
          <a:bodyPr wrap="square" rtlCol="0">
            <a:spAutoFit/>
          </a:bodyPr>
          <a:lstStyle/>
          <a:p>
            <a:r>
              <a:rPr lang="en-US" sz="1400" dirty="0"/>
              <a:t>A. </a:t>
            </a:r>
            <a:r>
              <a:rPr lang="en-US" sz="1400" dirty="0" err="1"/>
              <a:t>Ramrakhyani</a:t>
            </a:r>
            <a:r>
              <a:rPr lang="en-US" sz="1400" dirty="0"/>
              <a:t>, P. V. Gratz, and T. Krishna, “</a:t>
            </a:r>
            <a:r>
              <a:rPr lang="en-US" sz="1400" dirty="0">
                <a:solidFill>
                  <a:schemeClr val="accent5"/>
                </a:solidFill>
              </a:rPr>
              <a:t>Synchronized progress in interconnection networks (SPIN) : A new theory for deadlock freedom</a:t>
            </a:r>
            <a:r>
              <a:rPr lang="en-US" sz="1400" dirty="0"/>
              <a:t>,” ISCA, 2018.</a:t>
            </a:r>
          </a:p>
        </p:txBody>
      </p:sp>
      <p:sp>
        <p:nvSpPr>
          <p:cNvPr id="15" name="Footer Placeholder 3">
            <a:extLst>
              <a:ext uri="{FF2B5EF4-FFF2-40B4-BE49-F238E27FC236}">
                <a16:creationId xmlns:a16="http://schemas.microsoft.com/office/drawing/2014/main" id="{758F3AA7-AB18-4ABE-812F-C12B54D0CB7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40260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62500" lnSpcReduction="20000"/>
          </a:bodyPr>
          <a:lstStyle/>
          <a:p>
            <a:r>
              <a:rPr lang="en-US" dirty="0"/>
              <a:t>Introduction</a:t>
            </a:r>
          </a:p>
          <a:p>
            <a:r>
              <a:rPr lang="en-US" dirty="0"/>
              <a:t>Prior Work in Deadlock Freedom</a:t>
            </a:r>
          </a:p>
          <a:p>
            <a:pPr lvl="1"/>
            <a:r>
              <a:rPr lang="en-US" dirty="0"/>
              <a:t>Proactive</a:t>
            </a:r>
          </a:p>
          <a:p>
            <a:pPr lvl="1"/>
            <a:r>
              <a:rPr lang="en-US" dirty="0"/>
              <a:t>Reactive</a:t>
            </a:r>
          </a:p>
          <a:p>
            <a:pPr lvl="2"/>
            <a:r>
              <a:rPr lang="en-US" dirty="0"/>
              <a:t>Routing Deadlock</a:t>
            </a:r>
          </a:p>
          <a:p>
            <a:pPr lvl="2"/>
            <a:r>
              <a:rPr lang="en-US" dirty="0"/>
              <a:t>Protocol Deadlock</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37</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412840"/>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8" name="Graphic 7" descr="Right pointing backhand index">
            <a:extLst>
              <a:ext uri="{FF2B5EF4-FFF2-40B4-BE49-F238E27FC236}">
                <a16:creationId xmlns:a16="http://schemas.microsoft.com/office/drawing/2014/main" id="{9A6E5387-1E14-4223-A113-1070AA429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803" y="2787984"/>
            <a:ext cx="465578" cy="465578"/>
          </a:xfrm>
          <a:prstGeom prst="rect">
            <a:avLst/>
          </a:prstGeom>
        </p:spPr>
      </p:pic>
    </p:spTree>
    <p:extLst>
      <p:ext uri="{BB962C8B-B14F-4D97-AF65-F5344CB8AC3E}">
        <p14:creationId xmlns:p14="http://schemas.microsoft.com/office/powerpoint/2010/main" val="4155096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0C20D1-425E-4C52-86C9-AEC54B7EE037}"/>
              </a:ext>
            </a:extLst>
          </p:cNvPr>
          <p:cNvSpPr>
            <a:spLocks noGrp="1"/>
          </p:cNvSpPr>
          <p:nvPr>
            <p:ph type="sldNum" sz="quarter" idx="12"/>
          </p:nvPr>
        </p:nvSpPr>
        <p:spPr/>
        <p:txBody>
          <a:bodyPr/>
          <a:lstStyle/>
          <a:p>
            <a:fld id="{AE678206-0642-9F48-9727-6B519CB285FA}" type="slidenum">
              <a:rPr lang="en-US" smtClean="0"/>
              <a:t>38</a:t>
            </a:fld>
            <a:endParaRPr lang="en-US"/>
          </a:p>
        </p:txBody>
      </p:sp>
      <p:sp>
        <p:nvSpPr>
          <p:cNvPr id="4" name="Title 3">
            <a:extLst>
              <a:ext uri="{FF2B5EF4-FFF2-40B4-BE49-F238E27FC236}">
                <a16:creationId xmlns:a16="http://schemas.microsoft.com/office/drawing/2014/main" id="{E5C28ECE-C7AD-4428-99A1-9F3894B00E7A}"/>
              </a:ext>
            </a:extLst>
          </p:cNvPr>
          <p:cNvSpPr>
            <a:spLocks noGrp="1"/>
          </p:cNvSpPr>
          <p:nvPr>
            <p:ph type="title"/>
          </p:nvPr>
        </p:nvSpPr>
        <p:spPr/>
        <p:txBody>
          <a:bodyPr/>
          <a:lstStyle/>
          <a:p>
            <a:r>
              <a:rPr lang="en-US" dirty="0"/>
              <a:t>Reactive Solution for Protocol Deadlock</a:t>
            </a:r>
          </a:p>
        </p:txBody>
      </p:sp>
      <p:sp>
        <p:nvSpPr>
          <p:cNvPr id="6" name="Content Placeholder 2">
            <a:extLst>
              <a:ext uri="{FF2B5EF4-FFF2-40B4-BE49-F238E27FC236}">
                <a16:creationId xmlns:a16="http://schemas.microsoft.com/office/drawing/2014/main" id="{E9C958F4-349D-41C6-BEE0-FD1C14A1869D}"/>
              </a:ext>
            </a:extLst>
          </p:cNvPr>
          <p:cNvSpPr>
            <a:spLocks noGrp="1"/>
          </p:cNvSpPr>
          <p:nvPr>
            <p:ph idx="1"/>
          </p:nvPr>
        </p:nvSpPr>
        <p:spPr>
          <a:xfrm>
            <a:off x="393107" y="1114425"/>
            <a:ext cx="10707879" cy="5203248"/>
          </a:xfrm>
        </p:spPr>
        <p:txBody>
          <a:bodyPr/>
          <a:lstStyle/>
          <a:p>
            <a:r>
              <a:rPr lang="en-US" dirty="0" err="1"/>
              <a:t>mDisha</a:t>
            </a:r>
            <a:endParaRPr lang="en-US" dirty="0"/>
          </a:p>
          <a:p>
            <a:pPr lvl="1"/>
            <a:r>
              <a:rPr lang="en-US" i="1" dirty="0"/>
              <a:t>Disha </a:t>
            </a:r>
            <a:r>
              <a:rPr lang="en-US" dirty="0"/>
              <a:t>recovery paths include end-point of the networks</a:t>
            </a:r>
          </a:p>
          <a:p>
            <a:pPr lvl="1"/>
            <a:r>
              <a:rPr lang="en-US" dirty="0"/>
              <a:t>Extra buffers for recovery</a:t>
            </a:r>
          </a:p>
          <a:p>
            <a:pPr lvl="1"/>
            <a:r>
              <a:rPr lang="en-US" dirty="0"/>
              <a:t>Detects and maps deadlock using probes at runtime</a:t>
            </a:r>
          </a:p>
          <a:p>
            <a:pPr lvl="1"/>
            <a:r>
              <a:rPr lang="en-US" dirty="0"/>
              <a:t>Resolves deadlock using </a:t>
            </a:r>
            <a:r>
              <a:rPr lang="en-US" i="1" dirty="0"/>
              <a:t>Disha </a:t>
            </a:r>
            <a:r>
              <a:rPr lang="en-US" dirty="0"/>
              <a:t>recovery paths </a:t>
            </a:r>
          </a:p>
        </p:txBody>
      </p:sp>
      <p:sp>
        <p:nvSpPr>
          <p:cNvPr id="2" name="TextBox 1">
            <a:extLst>
              <a:ext uri="{FF2B5EF4-FFF2-40B4-BE49-F238E27FC236}">
                <a16:creationId xmlns:a16="http://schemas.microsoft.com/office/drawing/2014/main" id="{4598FE4A-9454-CD4E-B243-133F660C48FD}"/>
              </a:ext>
            </a:extLst>
          </p:cNvPr>
          <p:cNvSpPr txBox="1"/>
          <p:nvPr/>
        </p:nvSpPr>
        <p:spPr>
          <a:xfrm>
            <a:off x="710434" y="5584724"/>
            <a:ext cx="10537669" cy="523220"/>
          </a:xfrm>
          <a:prstGeom prst="rect">
            <a:avLst/>
          </a:prstGeom>
          <a:noFill/>
        </p:spPr>
        <p:txBody>
          <a:bodyPr wrap="square" rtlCol="0">
            <a:spAutoFit/>
          </a:bodyPr>
          <a:lstStyle/>
          <a:p>
            <a:r>
              <a:rPr lang="en-US" sz="1400" dirty="0"/>
              <a:t>Yong Ho Song, and  T.M. Pinkston “</a:t>
            </a:r>
            <a:r>
              <a:rPr lang="en-US" sz="1400" dirty="0">
                <a:solidFill>
                  <a:schemeClr val="accent5"/>
                </a:solidFill>
              </a:rPr>
              <a:t>A progressive approach to handling message-dependent deadlock in parallel computer systems</a:t>
            </a:r>
            <a:r>
              <a:rPr lang="en-US" sz="1400" dirty="0"/>
              <a:t>”, IEEE Transactions on Parallel and Distributed Systems, 2003</a:t>
            </a:r>
          </a:p>
        </p:txBody>
      </p:sp>
      <p:sp>
        <p:nvSpPr>
          <p:cNvPr id="7" name="Footer Placeholder 3">
            <a:extLst>
              <a:ext uri="{FF2B5EF4-FFF2-40B4-BE49-F238E27FC236}">
                <a16:creationId xmlns:a16="http://schemas.microsoft.com/office/drawing/2014/main" id="{A4B50AC4-3B70-49BF-9F0E-F52313C7CB9D}"/>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10042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4111B6-05C0-48C3-B5B0-61FDB9E5BAF6}"/>
              </a:ext>
            </a:extLst>
          </p:cNvPr>
          <p:cNvSpPr>
            <a:spLocks noGrp="1"/>
          </p:cNvSpPr>
          <p:nvPr>
            <p:ph type="sldNum" sz="quarter" idx="12"/>
          </p:nvPr>
        </p:nvSpPr>
        <p:spPr/>
        <p:txBody>
          <a:bodyPr/>
          <a:lstStyle/>
          <a:p>
            <a:fld id="{AE678206-0642-9F48-9727-6B519CB285FA}" type="slidenum">
              <a:rPr lang="en-US" smtClean="0"/>
              <a:t>39</a:t>
            </a:fld>
            <a:endParaRPr lang="en-US"/>
          </a:p>
        </p:txBody>
      </p:sp>
      <p:sp>
        <p:nvSpPr>
          <p:cNvPr id="4" name="Title 3">
            <a:extLst>
              <a:ext uri="{FF2B5EF4-FFF2-40B4-BE49-F238E27FC236}">
                <a16:creationId xmlns:a16="http://schemas.microsoft.com/office/drawing/2014/main" id="{2D6F5C8D-2024-4197-95C5-62829D92A614}"/>
              </a:ext>
            </a:extLst>
          </p:cNvPr>
          <p:cNvSpPr>
            <a:spLocks noGrp="1"/>
          </p:cNvSpPr>
          <p:nvPr>
            <p:ph type="title"/>
          </p:nvPr>
        </p:nvSpPr>
        <p:spPr>
          <a:xfrm>
            <a:off x="381000" y="2896297"/>
            <a:ext cx="11430000" cy="1014761"/>
          </a:xfrm>
        </p:spPr>
        <p:txBody>
          <a:bodyPr/>
          <a:lstStyle/>
          <a:p>
            <a:r>
              <a:rPr lang="en-US" dirty="0"/>
              <a:t>In Summary</a:t>
            </a:r>
          </a:p>
        </p:txBody>
      </p:sp>
      <p:sp>
        <p:nvSpPr>
          <p:cNvPr id="5" name="Footer Placeholder 3">
            <a:extLst>
              <a:ext uri="{FF2B5EF4-FFF2-40B4-BE49-F238E27FC236}">
                <a16:creationId xmlns:a16="http://schemas.microsoft.com/office/drawing/2014/main" id="{E4124D75-DF1B-447A-9253-C8C30E5C2F5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85260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92500" lnSpcReduction="20000"/>
          </a:bodyPr>
          <a:lstStyle/>
          <a:p>
            <a:r>
              <a:rPr lang="en-US" dirty="0"/>
              <a:t>Introduction</a:t>
            </a:r>
          </a:p>
          <a:p>
            <a:r>
              <a:rPr lang="en-US" dirty="0">
                <a:solidFill>
                  <a:schemeClr val="bg2">
                    <a:lumMod val="90000"/>
                  </a:schemeClr>
                </a:solidFill>
              </a:rPr>
              <a:t>Prior Work in Deadlock Freedom</a:t>
            </a:r>
          </a:p>
          <a:p>
            <a:r>
              <a:rPr lang="en-US" dirty="0">
                <a:solidFill>
                  <a:schemeClr val="bg2">
                    <a:lumMod val="90000"/>
                  </a:schemeClr>
                </a:solidFill>
              </a:rPr>
              <a:t>Contribution: </a:t>
            </a:r>
            <a:r>
              <a:rPr lang="en-US" i="1" dirty="0">
                <a:solidFill>
                  <a:schemeClr val="bg2">
                    <a:lumMod val="90000"/>
                  </a:schemeClr>
                </a:solidFill>
              </a:rPr>
              <a:t>Subactive Technique</a:t>
            </a:r>
            <a:endParaRPr lang="en-US" dirty="0">
              <a:solidFill>
                <a:schemeClr val="bg2">
                  <a:lumMod val="90000"/>
                </a:schemeClr>
              </a:solidFill>
            </a:endParaRP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4</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955640"/>
            <a:ext cx="601717" cy="601717"/>
          </a:xfrm>
          <a:prstGeom prst="rect">
            <a:avLst/>
          </a:prstGeom>
        </p:spPr>
      </p:pic>
    </p:spTree>
    <p:extLst>
      <p:ext uri="{BB962C8B-B14F-4D97-AF65-F5344CB8AC3E}">
        <p14:creationId xmlns:p14="http://schemas.microsoft.com/office/powerpoint/2010/main" val="1405659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2F82F0-C08D-4A44-8BFD-6D39A3F7D7F0}"/>
              </a:ext>
            </a:extLst>
          </p:cNvPr>
          <p:cNvSpPr>
            <a:spLocks noGrp="1"/>
          </p:cNvSpPr>
          <p:nvPr>
            <p:ph type="sldNum" sz="quarter" idx="12"/>
          </p:nvPr>
        </p:nvSpPr>
        <p:spPr/>
        <p:txBody>
          <a:bodyPr/>
          <a:lstStyle/>
          <a:p>
            <a:fld id="{AE678206-0642-9F48-9727-6B519CB285FA}" type="slidenum">
              <a:rPr lang="en-US" smtClean="0"/>
              <a:t>40</a:t>
            </a:fld>
            <a:endParaRPr lang="en-US"/>
          </a:p>
        </p:txBody>
      </p:sp>
      <p:sp>
        <p:nvSpPr>
          <p:cNvPr id="4" name="Title 3">
            <a:extLst>
              <a:ext uri="{FF2B5EF4-FFF2-40B4-BE49-F238E27FC236}">
                <a16:creationId xmlns:a16="http://schemas.microsoft.com/office/drawing/2014/main" id="{926F6827-A692-474C-AC0C-6C4786FC7CFE}"/>
              </a:ext>
            </a:extLst>
          </p:cNvPr>
          <p:cNvSpPr>
            <a:spLocks noGrp="1"/>
          </p:cNvSpPr>
          <p:nvPr>
            <p:ph type="title"/>
          </p:nvPr>
        </p:nvSpPr>
        <p:spPr>
          <a:xfrm>
            <a:off x="381000" y="200722"/>
            <a:ext cx="11430000" cy="1014761"/>
          </a:xfrm>
        </p:spPr>
        <p:txBody>
          <a:bodyPr/>
          <a:lstStyle/>
          <a:p>
            <a:r>
              <a:rPr lang="en-US" dirty="0"/>
              <a:t>Routing Level Deadlock</a:t>
            </a:r>
          </a:p>
        </p:txBody>
      </p:sp>
      <p:grpSp>
        <p:nvGrpSpPr>
          <p:cNvPr id="5" name="Group 4">
            <a:extLst>
              <a:ext uri="{FF2B5EF4-FFF2-40B4-BE49-F238E27FC236}">
                <a16:creationId xmlns:a16="http://schemas.microsoft.com/office/drawing/2014/main" id="{08604200-B4D6-4DB6-B250-69B1B229C9F2}"/>
              </a:ext>
            </a:extLst>
          </p:cNvPr>
          <p:cNvGrpSpPr/>
          <p:nvPr/>
        </p:nvGrpSpPr>
        <p:grpSpPr>
          <a:xfrm>
            <a:off x="-105731" y="1206435"/>
            <a:ext cx="5420060" cy="3432217"/>
            <a:chOff x="5678986" y="-76517"/>
            <a:chExt cx="5420060" cy="3432217"/>
          </a:xfrm>
        </p:grpSpPr>
        <p:sp>
          <p:nvSpPr>
            <p:cNvPr id="6" name="Rectangle 5">
              <a:extLst>
                <a:ext uri="{FF2B5EF4-FFF2-40B4-BE49-F238E27FC236}">
                  <a16:creationId xmlns:a16="http://schemas.microsoft.com/office/drawing/2014/main" id="{BBE6A508-CD0B-4911-BB42-3FB4F69F144C}"/>
                </a:ext>
              </a:extLst>
            </p:cNvPr>
            <p:cNvSpPr/>
            <p:nvPr/>
          </p:nvSpPr>
          <p:spPr>
            <a:xfrm flipH="1" flipV="1">
              <a:off x="6204016" y="1423130"/>
              <a:ext cx="1720957" cy="886691"/>
            </a:xfrm>
            <a:prstGeom prst="rect">
              <a:avLst/>
            </a:prstGeom>
            <a:solidFill>
              <a:srgbClr val="ED7D31">
                <a:lumMod val="40000"/>
                <a:lumOff val="60000"/>
              </a:srgbClr>
            </a:solidFill>
            <a:ln w="38100" cap="flat" cmpd="sng" algn="ctr">
              <a:solidFill>
                <a:srgbClr val="FF66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grpSp>
          <p:nvGrpSpPr>
            <p:cNvPr id="7" name="Group 6">
              <a:extLst>
                <a:ext uri="{FF2B5EF4-FFF2-40B4-BE49-F238E27FC236}">
                  <a16:creationId xmlns:a16="http://schemas.microsoft.com/office/drawing/2014/main" id="{0B763760-3FE1-4A52-92A1-ABBA3BDBE37E}"/>
                </a:ext>
              </a:extLst>
            </p:cNvPr>
            <p:cNvGrpSpPr/>
            <p:nvPr/>
          </p:nvGrpSpPr>
          <p:grpSpPr>
            <a:xfrm>
              <a:off x="6338130" y="1534556"/>
              <a:ext cx="1490156" cy="617222"/>
              <a:chOff x="737137" y="1466012"/>
              <a:chExt cx="3358443" cy="1429148"/>
            </a:xfrm>
          </p:grpSpPr>
          <p:cxnSp>
            <p:nvCxnSpPr>
              <p:cNvPr id="92" name="Straight Arrow Connector 7">
                <a:extLst>
                  <a:ext uri="{FF2B5EF4-FFF2-40B4-BE49-F238E27FC236}">
                    <a16:creationId xmlns:a16="http://schemas.microsoft.com/office/drawing/2014/main" id="{06F24EE8-4BBC-4CA3-B49C-F9307EBF7605}"/>
                  </a:ext>
                </a:extLst>
              </p:cNvPr>
              <p:cNvCxnSpPr>
                <a:cxnSpLocks noChangeShapeType="1"/>
              </p:cNvCxnSpPr>
              <p:nvPr/>
            </p:nvCxnSpPr>
            <p:spPr bwMode="auto">
              <a:xfrm rot="5400000">
                <a:off x="380711" y="1823100"/>
                <a:ext cx="714242" cy="1389"/>
              </a:xfrm>
              <a:prstGeom prst="straightConnector1">
                <a:avLst/>
              </a:prstGeom>
              <a:noFill/>
              <a:ln w="41275" cap="sq">
                <a:solidFill>
                  <a:sysClr val="windowText" lastClr="000000"/>
                </a:solidFill>
                <a:round/>
                <a:headEnd/>
                <a:tailEnd type="stealth" w="med" len="med"/>
              </a:ln>
            </p:spPr>
          </p:cxnSp>
          <p:cxnSp>
            <p:nvCxnSpPr>
              <p:cNvPr id="93" name="Straight Connector 9">
                <a:extLst>
                  <a:ext uri="{FF2B5EF4-FFF2-40B4-BE49-F238E27FC236}">
                    <a16:creationId xmlns:a16="http://schemas.microsoft.com/office/drawing/2014/main" id="{B9184E08-1DDB-47A9-883A-1E6E11E0DDFE}"/>
                  </a:ext>
                </a:extLst>
              </p:cNvPr>
              <p:cNvCxnSpPr>
                <a:cxnSpLocks noChangeShapeType="1"/>
              </p:cNvCxnSpPr>
              <p:nvPr/>
            </p:nvCxnSpPr>
            <p:spPr bwMode="auto">
              <a:xfrm>
                <a:off x="737832" y="1466012"/>
                <a:ext cx="687330" cy="1323"/>
              </a:xfrm>
              <a:prstGeom prst="line">
                <a:avLst/>
              </a:prstGeom>
              <a:noFill/>
              <a:ln w="41275" cap="sq">
                <a:solidFill>
                  <a:sysClr val="windowText" lastClr="000000"/>
                </a:solidFill>
                <a:round/>
                <a:headEnd/>
                <a:tailEnd/>
              </a:ln>
            </p:spPr>
          </p:cxnSp>
          <p:cxnSp>
            <p:nvCxnSpPr>
              <p:cNvPr id="94" name="Straight Arrow Connector 14">
                <a:extLst>
                  <a:ext uri="{FF2B5EF4-FFF2-40B4-BE49-F238E27FC236}">
                    <a16:creationId xmlns:a16="http://schemas.microsoft.com/office/drawing/2014/main" id="{2AE16A0B-E086-4DE8-9E9D-59783B3A1295}"/>
                  </a:ext>
                </a:extLst>
              </p:cNvPr>
              <p:cNvCxnSpPr>
                <a:cxnSpLocks noChangeShapeType="1"/>
              </p:cNvCxnSpPr>
              <p:nvPr/>
            </p:nvCxnSpPr>
            <p:spPr bwMode="auto">
              <a:xfrm rot="10800000">
                <a:off x="1487648" y="1466012"/>
                <a:ext cx="749815" cy="1323"/>
              </a:xfrm>
              <a:prstGeom prst="straightConnector1">
                <a:avLst/>
              </a:prstGeom>
              <a:noFill/>
              <a:ln w="41275" cap="sq">
                <a:solidFill>
                  <a:srgbClr val="C00000"/>
                </a:solidFill>
                <a:prstDash val="sysDot"/>
                <a:round/>
                <a:headEnd/>
                <a:tailEnd type="stealth" w="med" len="med"/>
              </a:ln>
            </p:spPr>
          </p:cxnSp>
          <p:cxnSp>
            <p:nvCxnSpPr>
              <p:cNvPr id="95" name="Straight Connector 15">
                <a:extLst>
                  <a:ext uri="{FF2B5EF4-FFF2-40B4-BE49-F238E27FC236}">
                    <a16:creationId xmlns:a16="http://schemas.microsoft.com/office/drawing/2014/main" id="{13F07467-5954-4ADC-9DF9-536C116F0B0A}"/>
                  </a:ext>
                </a:extLst>
              </p:cNvPr>
              <p:cNvCxnSpPr>
                <a:cxnSpLocks noChangeShapeType="1"/>
              </p:cNvCxnSpPr>
              <p:nvPr/>
            </p:nvCxnSpPr>
            <p:spPr bwMode="auto">
              <a:xfrm rot="5400000">
                <a:off x="1910780" y="1793357"/>
                <a:ext cx="654061" cy="694"/>
              </a:xfrm>
              <a:prstGeom prst="line">
                <a:avLst/>
              </a:prstGeom>
              <a:noFill/>
              <a:ln w="41275" cap="sq">
                <a:solidFill>
                  <a:srgbClr val="C00000"/>
                </a:solidFill>
                <a:prstDash val="sysDot"/>
                <a:round/>
                <a:headEnd/>
                <a:tailEnd/>
              </a:ln>
            </p:spPr>
          </p:cxnSp>
          <p:cxnSp>
            <p:nvCxnSpPr>
              <p:cNvPr id="96" name="Straight Arrow Connector 17">
                <a:extLst>
                  <a:ext uri="{FF2B5EF4-FFF2-40B4-BE49-F238E27FC236}">
                    <a16:creationId xmlns:a16="http://schemas.microsoft.com/office/drawing/2014/main" id="{C3911DCF-E838-46FE-8996-45B0C36C7AC2}"/>
                  </a:ext>
                </a:extLst>
              </p:cNvPr>
              <p:cNvCxnSpPr>
                <a:cxnSpLocks noChangeShapeType="1"/>
              </p:cNvCxnSpPr>
              <p:nvPr/>
            </p:nvCxnSpPr>
            <p:spPr bwMode="auto">
              <a:xfrm>
                <a:off x="738527" y="2893835"/>
                <a:ext cx="749815" cy="1323"/>
              </a:xfrm>
              <a:prstGeom prst="straightConnector1">
                <a:avLst/>
              </a:prstGeom>
              <a:noFill/>
              <a:ln w="41275" cap="sq">
                <a:solidFill>
                  <a:srgbClr val="C00000"/>
                </a:solidFill>
                <a:prstDash val="sysDot"/>
                <a:round/>
                <a:headEnd/>
                <a:tailEnd type="stealth" w="med" len="med"/>
              </a:ln>
            </p:spPr>
          </p:cxnSp>
          <p:cxnSp>
            <p:nvCxnSpPr>
              <p:cNvPr id="97" name="Straight Connector 18">
                <a:extLst>
                  <a:ext uri="{FF2B5EF4-FFF2-40B4-BE49-F238E27FC236}">
                    <a16:creationId xmlns:a16="http://schemas.microsoft.com/office/drawing/2014/main" id="{984054D3-33F2-475B-9535-CB9AC0D20B1E}"/>
                  </a:ext>
                </a:extLst>
              </p:cNvPr>
              <p:cNvCxnSpPr>
                <a:cxnSpLocks noChangeShapeType="1"/>
              </p:cNvCxnSpPr>
              <p:nvPr/>
            </p:nvCxnSpPr>
            <p:spPr bwMode="auto">
              <a:xfrm rot="5400000" flipH="1" flipV="1">
                <a:off x="409793" y="2567119"/>
                <a:ext cx="655384" cy="694"/>
              </a:xfrm>
              <a:prstGeom prst="line">
                <a:avLst/>
              </a:prstGeom>
              <a:noFill/>
              <a:ln w="41275" cap="sq">
                <a:solidFill>
                  <a:srgbClr val="C00000"/>
                </a:solidFill>
                <a:prstDash val="sysDot"/>
                <a:round/>
                <a:headEnd/>
                <a:tailEnd/>
              </a:ln>
            </p:spPr>
          </p:cxnSp>
          <p:cxnSp>
            <p:nvCxnSpPr>
              <p:cNvPr id="98" name="Straight Arrow Connector 20">
                <a:extLst>
                  <a:ext uri="{FF2B5EF4-FFF2-40B4-BE49-F238E27FC236}">
                    <a16:creationId xmlns:a16="http://schemas.microsoft.com/office/drawing/2014/main" id="{52450B9C-9EFC-4CCC-A341-91EC688E1F42}"/>
                  </a:ext>
                </a:extLst>
              </p:cNvPr>
              <p:cNvCxnSpPr>
                <a:cxnSpLocks noChangeShapeType="1"/>
              </p:cNvCxnSpPr>
              <p:nvPr/>
            </p:nvCxnSpPr>
            <p:spPr bwMode="auto">
              <a:xfrm rot="16200000">
                <a:off x="1880341" y="2536681"/>
                <a:ext cx="714242" cy="1389"/>
              </a:xfrm>
              <a:prstGeom prst="straightConnector1">
                <a:avLst/>
              </a:prstGeom>
              <a:noFill/>
              <a:ln w="41275" cap="sq">
                <a:solidFill>
                  <a:sysClr val="windowText" lastClr="000000"/>
                </a:solidFill>
                <a:round/>
                <a:headEnd/>
                <a:tailEnd type="stealth" w="med" len="med"/>
              </a:ln>
            </p:spPr>
          </p:cxnSp>
          <p:cxnSp>
            <p:nvCxnSpPr>
              <p:cNvPr id="99" name="Straight Connector 21">
                <a:extLst>
                  <a:ext uri="{FF2B5EF4-FFF2-40B4-BE49-F238E27FC236}">
                    <a16:creationId xmlns:a16="http://schemas.microsoft.com/office/drawing/2014/main" id="{8B3FB43D-7046-4AEE-A59A-86E5B1EFFEC7}"/>
                  </a:ext>
                </a:extLst>
              </p:cNvPr>
              <p:cNvCxnSpPr>
                <a:cxnSpLocks noChangeShapeType="1"/>
              </p:cNvCxnSpPr>
              <p:nvPr/>
            </p:nvCxnSpPr>
            <p:spPr bwMode="auto">
              <a:xfrm rot="10800000">
                <a:off x="1550132" y="2894496"/>
                <a:ext cx="687330" cy="662"/>
              </a:xfrm>
              <a:prstGeom prst="line">
                <a:avLst/>
              </a:prstGeom>
              <a:noFill/>
              <a:ln w="41275" cap="sq">
                <a:solidFill>
                  <a:sysClr val="windowText" lastClr="000000"/>
                </a:solidFill>
                <a:round/>
                <a:headEnd/>
                <a:tailEnd/>
              </a:ln>
            </p:spPr>
          </p:cxnSp>
          <p:cxnSp>
            <p:nvCxnSpPr>
              <p:cNvPr id="100" name="Straight Arrow Connector 99">
                <a:extLst>
                  <a:ext uri="{FF2B5EF4-FFF2-40B4-BE49-F238E27FC236}">
                    <a16:creationId xmlns:a16="http://schemas.microsoft.com/office/drawing/2014/main" id="{CD62E551-DC4E-4C1F-8500-9FC9F4475055}"/>
                  </a:ext>
                </a:extLst>
              </p:cNvPr>
              <p:cNvCxnSpPr>
                <a:cxnSpLocks noChangeShapeType="1"/>
              </p:cNvCxnSpPr>
              <p:nvPr/>
            </p:nvCxnSpPr>
            <p:spPr bwMode="auto">
              <a:xfrm rot="5400000">
                <a:off x="2274028" y="1787206"/>
                <a:ext cx="642454" cy="1390"/>
              </a:xfrm>
              <a:prstGeom prst="straightConnector1">
                <a:avLst/>
              </a:prstGeom>
              <a:noFill/>
              <a:ln w="41275" cap="sq">
                <a:solidFill>
                  <a:srgbClr val="C00000"/>
                </a:solidFill>
                <a:prstDash val="sysDot"/>
                <a:round/>
                <a:headEnd/>
                <a:tailEnd/>
              </a:ln>
            </p:spPr>
          </p:cxnSp>
          <p:cxnSp>
            <p:nvCxnSpPr>
              <p:cNvPr id="101" name="Straight Connector 100">
                <a:extLst>
                  <a:ext uri="{FF2B5EF4-FFF2-40B4-BE49-F238E27FC236}">
                    <a16:creationId xmlns:a16="http://schemas.microsoft.com/office/drawing/2014/main" id="{B3335F5A-53BC-452C-BD8E-56EED7372093}"/>
                  </a:ext>
                </a:extLst>
              </p:cNvPr>
              <p:cNvCxnSpPr>
                <a:cxnSpLocks noChangeShapeType="1"/>
              </p:cNvCxnSpPr>
              <p:nvPr/>
            </p:nvCxnSpPr>
            <p:spPr bwMode="auto">
              <a:xfrm>
                <a:off x="2595254" y="1466012"/>
                <a:ext cx="785138" cy="1588"/>
              </a:xfrm>
              <a:prstGeom prst="line">
                <a:avLst/>
              </a:prstGeom>
              <a:noFill/>
              <a:ln w="41275" cap="sq">
                <a:solidFill>
                  <a:srgbClr val="C00000"/>
                </a:solidFill>
                <a:prstDash val="sysDot"/>
                <a:round/>
                <a:headEnd/>
                <a:tailEnd type="stealth" w="med" len="med"/>
              </a:ln>
            </p:spPr>
          </p:cxnSp>
          <p:cxnSp>
            <p:nvCxnSpPr>
              <p:cNvPr id="102" name="Straight Arrow Connector 101">
                <a:extLst>
                  <a:ext uri="{FF2B5EF4-FFF2-40B4-BE49-F238E27FC236}">
                    <a16:creationId xmlns:a16="http://schemas.microsoft.com/office/drawing/2014/main" id="{131029E3-0A24-469B-BC6E-23C7BB30E8E2}"/>
                  </a:ext>
                </a:extLst>
              </p:cNvPr>
              <p:cNvCxnSpPr>
                <a:cxnSpLocks noChangeShapeType="1"/>
              </p:cNvCxnSpPr>
              <p:nvPr/>
            </p:nvCxnSpPr>
            <p:spPr bwMode="auto">
              <a:xfrm rot="10800000">
                <a:off x="3451831" y="1466012"/>
                <a:ext cx="643054" cy="1324"/>
              </a:xfrm>
              <a:prstGeom prst="straightConnector1">
                <a:avLst/>
              </a:prstGeom>
              <a:noFill/>
              <a:ln w="41275" cap="sq">
                <a:solidFill>
                  <a:sysClr val="windowText" lastClr="000000"/>
                </a:solidFill>
                <a:round/>
                <a:headEnd/>
                <a:tailEnd/>
              </a:ln>
            </p:spPr>
          </p:cxnSp>
          <p:cxnSp>
            <p:nvCxnSpPr>
              <p:cNvPr id="103" name="Straight Connector 102">
                <a:extLst>
                  <a:ext uri="{FF2B5EF4-FFF2-40B4-BE49-F238E27FC236}">
                    <a16:creationId xmlns:a16="http://schemas.microsoft.com/office/drawing/2014/main" id="{FB7EDE49-7AA1-463E-915B-292F6C4EA7E3}"/>
                  </a:ext>
                </a:extLst>
              </p:cNvPr>
              <p:cNvCxnSpPr>
                <a:cxnSpLocks noChangeShapeType="1"/>
              </p:cNvCxnSpPr>
              <p:nvPr/>
            </p:nvCxnSpPr>
            <p:spPr bwMode="auto">
              <a:xfrm rot="5400000">
                <a:off x="3738227" y="1823232"/>
                <a:ext cx="713912" cy="794"/>
              </a:xfrm>
              <a:prstGeom prst="line">
                <a:avLst/>
              </a:prstGeom>
              <a:noFill/>
              <a:ln w="41275" cap="sq">
                <a:solidFill>
                  <a:sysClr val="windowText" lastClr="000000"/>
                </a:solidFill>
                <a:round/>
                <a:headEnd/>
                <a:tailEnd type="stealth" w="med" len="med"/>
              </a:ln>
            </p:spPr>
          </p:cxnSp>
          <p:cxnSp>
            <p:nvCxnSpPr>
              <p:cNvPr id="104" name="Straight Arrow Connector 103">
                <a:extLst>
                  <a:ext uri="{FF2B5EF4-FFF2-40B4-BE49-F238E27FC236}">
                    <a16:creationId xmlns:a16="http://schemas.microsoft.com/office/drawing/2014/main" id="{0C6DC668-F2F5-4E58-BE96-1050C27EC6F3}"/>
                  </a:ext>
                </a:extLst>
              </p:cNvPr>
              <p:cNvCxnSpPr>
                <a:cxnSpLocks noChangeShapeType="1"/>
              </p:cNvCxnSpPr>
              <p:nvPr/>
            </p:nvCxnSpPr>
            <p:spPr bwMode="auto">
              <a:xfrm>
                <a:off x="2595949" y="2893835"/>
                <a:ext cx="713004" cy="1323"/>
              </a:xfrm>
              <a:prstGeom prst="straightConnector1">
                <a:avLst/>
              </a:prstGeom>
              <a:noFill/>
              <a:ln w="41275" cap="sq">
                <a:solidFill>
                  <a:sysClr val="windowText" lastClr="000000"/>
                </a:solidFill>
                <a:round/>
                <a:headEnd/>
                <a:tailEnd/>
              </a:ln>
            </p:spPr>
          </p:cxnSp>
          <p:cxnSp>
            <p:nvCxnSpPr>
              <p:cNvPr id="105" name="Straight Connector 104">
                <a:extLst>
                  <a:ext uri="{FF2B5EF4-FFF2-40B4-BE49-F238E27FC236}">
                    <a16:creationId xmlns:a16="http://schemas.microsoft.com/office/drawing/2014/main" id="{AB01AC3F-AFED-432D-B93D-697487692576}"/>
                  </a:ext>
                </a:extLst>
              </p:cNvPr>
              <p:cNvCxnSpPr>
                <a:cxnSpLocks noChangeShapeType="1"/>
              </p:cNvCxnSpPr>
              <p:nvPr/>
            </p:nvCxnSpPr>
            <p:spPr bwMode="auto">
              <a:xfrm rot="5400000" flipH="1" flipV="1">
                <a:off x="2237274" y="2537871"/>
                <a:ext cx="714573" cy="1"/>
              </a:xfrm>
              <a:prstGeom prst="line">
                <a:avLst/>
              </a:prstGeom>
              <a:noFill/>
              <a:ln w="41275" cap="sq">
                <a:solidFill>
                  <a:sysClr val="windowText" lastClr="000000"/>
                </a:solidFill>
                <a:round/>
                <a:headEnd/>
                <a:tailEnd type="stealth" w="med" len="med"/>
              </a:ln>
            </p:spPr>
          </p:cxnSp>
          <p:cxnSp>
            <p:nvCxnSpPr>
              <p:cNvPr id="106" name="Straight Arrow Connector 105">
                <a:extLst>
                  <a:ext uri="{FF2B5EF4-FFF2-40B4-BE49-F238E27FC236}">
                    <a16:creationId xmlns:a16="http://schemas.microsoft.com/office/drawing/2014/main" id="{6DFF35D0-C255-40F3-A7CF-2F92398C2F66}"/>
                  </a:ext>
                </a:extLst>
              </p:cNvPr>
              <p:cNvCxnSpPr>
                <a:cxnSpLocks noChangeShapeType="1"/>
              </p:cNvCxnSpPr>
              <p:nvPr/>
            </p:nvCxnSpPr>
            <p:spPr bwMode="auto">
              <a:xfrm rot="5400000" flipH="1" flipV="1">
                <a:off x="3773260" y="2572972"/>
                <a:ext cx="642457" cy="598"/>
              </a:xfrm>
              <a:prstGeom prst="straightConnector1">
                <a:avLst/>
              </a:prstGeom>
              <a:noFill/>
              <a:ln w="41275" cap="sq">
                <a:solidFill>
                  <a:srgbClr val="C00000"/>
                </a:solidFill>
                <a:prstDash val="sysDot"/>
                <a:round/>
                <a:headEnd/>
                <a:tailEnd/>
              </a:ln>
            </p:spPr>
          </p:cxnSp>
          <p:cxnSp>
            <p:nvCxnSpPr>
              <p:cNvPr id="107" name="Straight Connector 106">
                <a:extLst>
                  <a:ext uri="{FF2B5EF4-FFF2-40B4-BE49-F238E27FC236}">
                    <a16:creationId xmlns:a16="http://schemas.microsoft.com/office/drawing/2014/main" id="{11C394D4-61C9-4C80-A327-1E9385F7A86D}"/>
                  </a:ext>
                </a:extLst>
              </p:cNvPr>
              <p:cNvCxnSpPr>
                <a:cxnSpLocks noChangeShapeType="1"/>
              </p:cNvCxnSpPr>
              <p:nvPr/>
            </p:nvCxnSpPr>
            <p:spPr bwMode="auto">
              <a:xfrm rot="10800000">
                <a:off x="3380393" y="2895159"/>
                <a:ext cx="714492" cy="1"/>
              </a:xfrm>
              <a:prstGeom prst="line">
                <a:avLst/>
              </a:prstGeom>
              <a:noFill/>
              <a:ln w="41275" cap="sq">
                <a:solidFill>
                  <a:srgbClr val="C00000"/>
                </a:solidFill>
                <a:prstDash val="sysDot"/>
                <a:round/>
                <a:headEnd/>
                <a:tailEnd type="stealth" w="med" len="med"/>
              </a:ln>
            </p:spPr>
          </p:cxnSp>
        </p:grpSp>
        <p:sp>
          <p:nvSpPr>
            <p:cNvPr id="8" name="Rectangle 7">
              <a:extLst>
                <a:ext uri="{FF2B5EF4-FFF2-40B4-BE49-F238E27FC236}">
                  <a16:creationId xmlns:a16="http://schemas.microsoft.com/office/drawing/2014/main" id="{46FCB4D8-8938-4082-9A33-90FB709E6EA6}"/>
                </a:ext>
              </a:extLst>
            </p:cNvPr>
            <p:cNvSpPr/>
            <p:nvPr/>
          </p:nvSpPr>
          <p:spPr>
            <a:xfrm>
              <a:off x="8308761" y="634618"/>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9" name="Rectangle 8">
              <a:extLst>
                <a:ext uri="{FF2B5EF4-FFF2-40B4-BE49-F238E27FC236}">
                  <a16:creationId xmlns:a16="http://schemas.microsoft.com/office/drawing/2014/main" id="{72287CCC-C821-4153-B8C8-72B6A848FE6A}"/>
                </a:ext>
              </a:extLst>
            </p:cNvPr>
            <p:cNvSpPr/>
            <p:nvPr/>
          </p:nvSpPr>
          <p:spPr>
            <a:xfrm>
              <a:off x="9409079" y="642227"/>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 name="Rectangle 9">
              <a:extLst>
                <a:ext uri="{FF2B5EF4-FFF2-40B4-BE49-F238E27FC236}">
                  <a16:creationId xmlns:a16="http://schemas.microsoft.com/office/drawing/2014/main" id="{AB38CCFE-88DD-4BFF-BDE8-0EF0D7CB7CB6}"/>
                </a:ext>
              </a:extLst>
            </p:cNvPr>
            <p:cNvSpPr/>
            <p:nvPr/>
          </p:nvSpPr>
          <p:spPr>
            <a:xfrm>
              <a:off x="10447750" y="650459"/>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11" name="Rectangle 10">
              <a:extLst>
                <a:ext uri="{FF2B5EF4-FFF2-40B4-BE49-F238E27FC236}">
                  <a16:creationId xmlns:a16="http://schemas.microsoft.com/office/drawing/2014/main" id="{DD226A23-90B1-4A45-80B6-FF374E825525}"/>
                </a:ext>
              </a:extLst>
            </p:cNvPr>
            <p:cNvSpPr/>
            <p:nvPr/>
          </p:nvSpPr>
          <p:spPr>
            <a:xfrm>
              <a:off x="8316909" y="1451321"/>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2" name="Rectangle 11">
              <a:extLst>
                <a:ext uri="{FF2B5EF4-FFF2-40B4-BE49-F238E27FC236}">
                  <a16:creationId xmlns:a16="http://schemas.microsoft.com/office/drawing/2014/main" id="{C0C3895A-1A38-4AB6-BF3C-03A78255AED3}"/>
                </a:ext>
              </a:extLst>
            </p:cNvPr>
            <p:cNvSpPr/>
            <p:nvPr/>
          </p:nvSpPr>
          <p:spPr>
            <a:xfrm>
              <a:off x="10455898" y="1471880"/>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3" name="Rectangle 12">
              <a:extLst>
                <a:ext uri="{FF2B5EF4-FFF2-40B4-BE49-F238E27FC236}">
                  <a16:creationId xmlns:a16="http://schemas.microsoft.com/office/drawing/2014/main" id="{3545D12D-83A6-4CBD-8434-5EB938706009}"/>
                </a:ext>
              </a:extLst>
            </p:cNvPr>
            <p:cNvSpPr/>
            <p:nvPr/>
          </p:nvSpPr>
          <p:spPr>
            <a:xfrm>
              <a:off x="8325057" y="2278305"/>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14" name="Rectangle 13">
              <a:extLst>
                <a:ext uri="{FF2B5EF4-FFF2-40B4-BE49-F238E27FC236}">
                  <a16:creationId xmlns:a16="http://schemas.microsoft.com/office/drawing/2014/main" id="{71C88B2C-C528-4D1E-B827-5A6EF88A1E93}"/>
                </a:ext>
              </a:extLst>
            </p:cNvPr>
            <p:cNvSpPr/>
            <p:nvPr/>
          </p:nvSpPr>
          <p:spPr>
            <a:xfrm>
              <a:off x="9416749" y="2290633"/>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5" name="Rectangle 14">
              <a:extLst>
                <a:ext uri="{FF2B5EF4-FFF2-40B4-BE49-F238E27FC236}">
                  <a16:creationId xmlns:a16="http://schemas.microsoft.com/office/drawing/2014/main" id="{8F1FE4AC-B72A-41AC-9398-42DE22841E04}"/>
                </a:ext>
              </a:extLst>
            </p:cNvPr>
            <p:cNvSpPr/>
            <p:nvPr/>
          </p:nvSpPr>
          <p:spPr>
            <a:xfrm>
              <a:off x="10464046" y="2298864"/>
              <a:ext cx="635000" cy="465667"/>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cxnSp>
          <p:nvCxnSpPr>
            <p:cNvPr id="16" name="Straight Arrow Connector 15">
              <a:extLst>
                <a:ext uri="{FF2B5EF4-FFF2-40B4-BE49-F238E27FC236}">
                  <a16:creationId xmlns:a16="http://schemas.microsoft.com/office/drawing/2014/main" id="{112A1869-162F-4E2E-AC06-213BCFA087C8}"/>
                </a:ext>
              </a:extLst>
            </p:cNvPr>
            <p:cNvCxnSpPr/>
            <p:nvPr/>
          </p:nvCxnSpPr>
          <p:spPr>
            <a:xfrm>
              <a:off x="8638592" y="1100285"/>
              <a:ext cx="0" cy="351036"/>
            </a:xfrm>
            <a:prstGeom prst="straightConnector1">
              <a:avLst/>
            </a:prstGeom>
            <a:noFill/>
            <a:ln w="57150" cap="flat" cmpd="sng" algn="ctr">
              <a:solidFill>
                <a:sysClr val="windowText" lastClr="000000"/>
              </a:solidFill>
              <a:prstDash val="solid"/>
              <a:miter lim="800000"/>
              <a:tailEnd type="arrow"/>
            </a:ln>
            <a:effectLst/>
          </p:spPr>
        </p:cxnSp>
        <p:cxnSp>
          <p:nvCxnSpPr>
            <p:cNvPr id="17" name="Straight Arrow Connector 16">
              <a:extLst>
                <a:ext uri="{FF2B5EF4-FFF2-40B4-BE49-F238E27FC236}">
                  <a16:creationId xmlns:a16="http://schemas.microsoft.com/office/drawing/2014/main" id="{BA7C9B6B-DC43-460A-8D8F-F9EC7A9FBD83}"/>
                </a:ext>
              </a:extLst>
            </p:cNvPr>
            <p:cNvCxnSpPr/>
            <p:nvPr/>
          </p:nvCxnSpPr>
          <p:spPr>
            <a:xfrm>
              <a:off x="8643022" y="1930780"/>
              <a:ext cx="0" cy="351036"/>
            </a:xfrm>
            <a:prstGeom prst="straightConnector1">
              <a:avLst/>
            </a:prstGeom>
            <a:noFill/>
            <a:ln w="57150" cap="flat" cmpd="sng" algn="ctr">
              <a:solidFill>
                <a:sysClr val="windowText" lastClr="000000"/>
              </a:solidFill>
              <a:prstDash val="solid"/>
              <a:miter lim="800000"/>
              <a:tailEnd type="arrow"/>
            </a:ln>
            <a:effectLst/>
          </p:spPr>
        </p:cxnSp>
        <p:cxnSp>
          <p:nvCxnSpPr>
            <p:cNvPr id="18" name="Straight Arrow Connector 17">
              <a:extLst>
                <a:ext uri="{FF2B5EF4-FFF2-40B4-BE49-F238E27FC236}">
                  <a16:creationId xmlns:a16="http://schemas.microsoft.com/office/drawing/2014/main" id="{4855209B-3C7E-4D8A-8773-26779CDA7FDF}"/>
                </a:ext>
              </a:extLst>
            </p:cNvPr>
            <p:cNvCxnSpPr/>
            <p:nvPr/>
          </p:nvCxnSpPr>
          <p:spPr>
            <a:xfrm flipV="1">
              <a:off x="10780669" y="1943464"/>
              <a:ext cx="0" cy="351036"/>
            </a:xfrm>
            <a:prstGeom prst="straightConnector1">
              <a:avLst/>
            </a:prstGeom>
            <a:noFill/>
            <a:ln w="57150" cap="flat" cmpd="sng" algn="ctr">
              <a:solidFill>
                <a:sysClr val="windowText" lastClr="000000"/>
              </a:solidFill>
              <a:prstDash val="solid"/>
              <a:miter lim="800000"/>
              <a:tailEnd type="arrow"/>
            </a:ln>
            <a:effectLst/>
          </p:spPr>
        </p:cxnSp>
        <p:cxnSp>
          <p:nvCxnSpPr>
            <p:cNvPr id="19" name="Straight Arrow Connector 18">
              <a:extLst>
                <a:ext uri="{FF2B5EF4-FFF2-40B4-BE49-F238E27FC236}">
                  <a16:creationId xmlns:a16="http://schemas.microsoft.com/office/drawing/2014/main" id="{DBA7A9A6-AFDE-4513-954D-3B4573796944}"/>
                </a:ext>
              </a:extLst>
            </p:cNvPr>
            <p:cNvCxnSpPr/>
            <p:nvPr/>
          </p:nvCxnSpPr>
          <p:spPr>
            <a:xfrm flipV="1">
              <a:off x="10768338" y="1105092"/>
              <a:ext cx="0" cy="351036"/>
            </a:xfrm>
            <a:prstGeom prst="straightConnector1">
              <a:avLst/>
            </a:prstGeom>
            <a:noFill/>
            <a:ln w="57150" cap="flat" cmpd="sng" algn="ctr">
              <a:solidFill>
                <a:sysClr val="windowText" lastClr="000000"/>
              </a:solidFill>
              <a:prstDash val="solid"/>
              <a:miter lim="800000"/>
              <a:tailEnd type="arrow"/>
            </a:ln>
            <a:effectLst/>
          </p:spPr>
        </p:cxnSp>
        <p:cxnSp>
          <p:nvCxnSpPr>
            <p:cNvPr id="20" name="Straight Arrow Connector 19">
              <a:extLst>
                <a:ext uri="{FF2B5EF4-FFF2-40B4-BE49-F238E27FC236}">
                  <a16:creationId xmlns:a16="http://schemas.microsoft.com/office/drawing/2014/main" id="{88F2DDC2-E195-4038-ACE3-9FE742225FC0}"/>
                </a:ext>
              </a:extLst>
            </p:cNvPr>
            <p:cNvCxnSpPr/>
            <p:nvPr/>
          </p:nvCxnSpPr>
          <p:spPr>
            <a:xfrm flipV="1">
              <a:off x="9002157" y="2523467"/>
              <a:ext cx="414592" cy="0"/>
            </a:xfrm>
            <a:prstGeom prst="straightConnector1">
              <a:avLst/>
            </a:prstGeom>
            <a:noFill/>
            <a:ln w="57150" cap="flat" cmpd="sng" algn="ctr">
              <a:solidFill>
                <a:sysClr val="windowText" lastClr="000000"/>
              </a:solidFill>
              <a:prstDash val="solid"/>
              <a:miter lim="800000"/>
              <a:tailEnd type="arrow"/>
            </a:ln>
            <a:effectLst/>
          </p:spPr>
        </p:cxnSp>
        <p:cxnSp>
          <p:nvCxnSpPr>
            <p:cNvPr id="21" name="Straight Arrow Connector 20">
              <a:extLst>
                <a:ext uri="{FF2B5EF4-FFF2-40B4-BE49-F238E27FC236}">
                  <a16:creationId xmlns:a16="http://schemas.microsoft.com/office/drawing/2014/main" id="{280FF5F9-1635-40D8-BEEC-4330AA6C16CF}"/>
                </a:ext>
              </a:extLst>
            </p:cNvPr>
            <p:cNvCxnSpPr/>
            <p:nvPr/>
          </p:nvCxnSpPr>
          <p:spPr>
            <a:xfrm flipV="1">
              <a:off x="10067030" y="2527919"/>
              <a:ext cx="414592" cy="0"/>
            </a:xfrm>
            <a:prstGeom prst="straightConnector1">
              <a:avLst/>
            </a:prstGeom>
            <a:noFill/>
            <a:ln w="57150" cap="flat" cmpd="sng" algn="ctr">
              <a:solidFill>
                <a:sysClr val="windowText" lastClr="000000"/>
              </a:solidFill>
              <a:prstDash val="solid"/>
              <a:miter lim="800000"/>
              <a:tailEnd type="arrow"/>
            </a:ln>
            <a:effectLst/>
          </p:spPr>
        </p:cxnSp>
        <p:cxnSp>
          <p:nvCxnSpPr>
            <p:cNvPr id="22" name="Straight Arrow Connector 21">
              <a:extLst>
                <a:ext uri="{FF2B5EF4-FFF2-40B4-BE49-F238E27FC236}">
                  <a16:creationId xmlns:a16="http://schemas.microsoft.com/office/drawing/2014/main" id="{FE0617E1-DCFE-4706-AAE7-6E16B745BD13}"/>
                </a:ext>
              </a:extLst>
            </p:cNvPr>
            <p:cNvCxnSpPr/>
            <p:nvPr/>
          </p:nvCxnSpPr>
          <p:spPr>
            <a:xfrm flipH="1" flipV="1">
              <a:off x="8974027" y="880287"/>
              <a:ext cx="414592" cy="0"/>
            </a:xfrm>
            <a:prstGeom prst="straightConnector1">
              <a:avLst/>
            </a:prstGeom>
            <a:noFill/>
            <a:ln w="57150" cap="flat" cmpd="sng" algn="ctr">
              <a:solidFill>
                <a:sysClr val="windowText" lastClr="000000"/>
              </a:solidFill>
              <a:prstDash val="solid"/>
              <a:miter lim="800000"/>
              <a:tailEnd type="arrow"/>
            </a:ln>
            <a:effectLst/>
          </p:spPr>
        </p:cxnSp>
        <p:cxnSp>
          <p:nvCxnSpPr>
            <p:cNvPr id="23" name="Straight Arrow Connector 22">
              <a:extLst>
                <a:ext uri="{FF2B5EF4-FFF2-40B4-BE49-F238E27FC236}">
                  <a16:creationId xmlns:a16="http://schemas.microsoft.com/office/drawing/2014/main" id="{A9B554EF-C23F-4456-BCB8-D04DFC71CC95}"/>
                </a:ext>
              </a:extLst>
            </p:cNvPr>
            <p:cNvCxnSpPr/>
            <p:nvPr/>
          </p:nvCxnSpPr>
          <p:spPr>
            <a:xfrm flipH="1" flipV="1">
              <a:off x="10026571" y="884739"/>
              <a:ext cx="414592" cy="0"/>
            </a:xfrm>
            <a:prstGeom prst="straightConnector1">
              <a:avLst/>
            </a:prstGeom>
            <a:noFill/>
            <a:ln w="57150" cap="flat" cmpd="sng" algn="ctr">
              <a:solidFill>
                <a:sysClr val="windowText" lastClr="000000"/>
              </a:solidFill>
              <a:prstDash val="solid"/>
              <a:miter lim="800000"/>
              <a:tailEnd type="arrow"/>
            </a:ln>
            <a:effectLst/>
          </p:spPr>
        </p:cxnSp>
        <p:grpSp>
          <p:nvGrpSpPr>
            <p:cNvPr id="24" name="Group 23">
              <a:extLst>
                <a:ext uri="{FF2B5EF4-FFF2-40B4-BE49-F238E27FC236}">
                  <a16:creationId xmlns:a16="http://schemas.microsoft.com/office/drawing/2014/main" id="{7F06CBB1-E0F5-4458-ADC9-5C0709794287}"/>
                </a:ext>
              </a:extLst>
            </p:cNvPr>
            <p:cNvGrpSpPr/>
            <p:nvPr/>
          </p:nvGrpSpPr>
          <p:grpSpPr>
            <a:xfrm>
              <a:off x="8403429" y="532265"/>
              <a:ext cx="463503" cy="400110"/>
              <a:chOff x="1691041" y="173869"/>
              <a:chExt cx="463503" cy="400110"/>
            </a:xfrm>
          </p:grpSpPr>
          <p:cxnSp>
            <p:nvCxnSpPr>
              <p:cNvPr id="90" name="Straight Connector 89">
                <a:extLst>
                  <a:ext uri="{FF2B5EF4-FFF2-40B4-BE49-F238E27FC236}">
                    <a16:creationId xmlns:a16="http://schemas.microsoft.com/office/drawing/2014/main" id="{7FC8FE19-EC52-40D3-AD19-4EFC132F9410}"/>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91" name="TextBox 90">
                <a:extLst>
                  <a:ext uri="{FF2B5EF4-FFF2-40B4-BE49-F238E27FC236}">
                    <a16:creationId xmlns:a16="http://schemas.microsoft.com/office/drawing/2014/main" id="{4FB80F55-09D7-4C9B-B9D1-3582A956F217}"/>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25" name="Group 24">
              <a:extLst>
                <a:ext uri="{FF2B5EF4-FFF2-40B4-BE49-F238E27FC236}">
                  <a16:creationId xmlns:a16="http://schemas.microsoft.com/office/drawing/2014/main" id="{11DC8041-A176-4EDA-8B89-AA6D92A8AB36}"/>
                </a:ext>
              </a:extLst>
            </p:cNvPr>
            <p:cNvGrpSpPr/>
            <p:nvPr/>
          </p:nvGrpSpPr>
          <p:grpSpPr>
            <a:xfrm>
              <a:off x="9501401" y="535616"/>
              <a:ext cx="463503" cy="400110"/>
              <a:chOff x="1691041" y="173869"/>
              <a:chExt cx="463503" cy="400110"/>
            </a:xfrm>
          </p:grpSpPr>
          <p:cxnSp>
            <p:nvCxnSpPr>
              <p:cNvPr id="88" name="Straight Connector 87">
                <a:extLst>
                  <a:ext uri="{FF2B5EF4-FFF2-40B4-BE49-F238E27FC236}">
                    <a16:creationId xmlns:a16="http://schemas.microsoft.com/office/drawing/2014/main" id="{2F9AE862-633D-4A49-928D-1CD91C19F2D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9" name="TextBox 88">
                <a:extLst>
                  <a:ext uri="{FF2B5EF4-FFF2-40B4-BE49-F238E27FC236}">
                    <a16:creationId xmlns:a16="http://schemas.microsoft.com/office/drawing/2014/main" id="{B6AF5872-C633-49B8-AD89-98E72D54926B}"/>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26" name="Group 25">
              <a:extLst>
                <a:ext uri="{FF2B5EF4-FFF2-40B4-BE49-F238E27FC236}">
                  <a16:creationId xmlns:a16="http://schemas.microsoft.com/office/drawing/2014/main" id="{678998EA-9374-49EA-B78D-FAB2ACAEFA85}"/>
                </a:ext>
              </a:extLst>
            </p:cNvPr>
            <p:cNvGrpSpPr/>
            <p:nvPr/>
          </p:nvGrpSpPr>
          <p:grpSpPr>
            <a:xfrm>
              <a:off x="8406160" y="1346140"/>
              <a:ext cx="463503" cy="400110"/>
              <a:chOff x="1691041" y="173869"/>
              <a:chExt cx="463503" cy="400110"/>
            </a:xfrm>
          </p:grpSpPr>
          <p:cxnSp>
            <p:nvCxnSpPr>
              <p:cNvPr id="86" name="Straight Connector 85">
                <a:extLst>
                  <a:ext uri="{FF2B5EF4-FFF2-40B4-BE49-F238E27FC236}">
                    <a16:creationId xmlns:a16="http://schemas.microsoft.com/office/drawing/2014/main" id="{1548598E-F472-4F50-8A7E-7BCE60A02572}"/>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7" name="TextBox 86">
                <a:extLst>
                  <a:ext uri="{FF2B5EF4-FFF2-40B4-BE49-F238E27FC236}">
                    <a16:creationId xmlns:a16="http://schemas.microsoft.com/office/drawing/2014/main" id="{076D96B3-A6DC-429F-8F5A-346AD1309B15}"/>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grpSp>
          <p:nvGrpSpPr>
            <p:cNvPr id="27" name="Group 26">
              <a:extLst>
                <a:ext uri="{FF2B5EF4-FFF2-40B4-BE49-F238E27FC236}">
                  <a16:creationId xmlns:a16="http://schemas.microsoft.com/office/drawing/2014/main" id="{517091FC-6967-4F7D-9406-66A34CEE8581}"/>
                </a:ext>
              </a:extLst>
            </p:cNvPr>
            <p:cNvGrpSpPr/>
            <p:nvPr/>
          </p:nvGrpSpPr>
          <p:grpSpPr>
            <a:xfrm>
              <a:off x="9517413" y="2185582"/>
              <a:ext cx="463503" cy="400110"/>
              <a:chOff x="1691041" y="173869"/>
              <a:chExt cx="463503" cy="400110"/>
            </a:xfrm>
          </p:grpSpPr>
          <p:cxnSp>
            <p:nvCxnSpPr>
              <p:cNvPr id="84" name="Straight Connector 83">
                <a:extLst>
                  <a:ext uri="{FF2B5EF4-FFF2-40B4-BE49-F238E27FC236}">
                    <a16:creationId xmlns:a16="http://schemas.microsoft.com/office/drawing/2014/main" id="{163D2E61-043D-4706-A8A8-B6A2E3DCD78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5" name="TextBox 84">
                <a:extLst>
                  <a:ext uri="{FF2B5EF4-FFF2-40B4-BE49-F238E27FC236}">
                    <a16:creationId xmlns:a16="http://schemas.microsoft.com/office/drawing/2014/main" id="{6133B9A3-7E98-44C0-A4E9-C7C915F62A25}"/>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8</a:t>
                </a:r>
              </a:p>
            </p:txBody>
          </p:sp>
        </p:grpSp>
        <p:grpSp>
          <p:nvGrpSpPr>
            <p:cNvPr id="28" name="Group 27">
              <a:extLst>
                <a:ext uri="{FF2B5EF4-FFF2-40B4-BE49-F238E27FC236}">
                  <a16:creationId xmlns:a16="http://schemas.microsoft.com/office/drawing/2014/main" id="{D991CA0C-BDFB-4900-8F92-31ECBF17AEB8}"/>
                </a:ext>
              </a:extLst>
            </p:cNvPr>
            <p:cNvGrpSpPr/>
            <p:nvPr/>
          </p:nvGrpSpPr>
          <p:grpSpPr>
            <a:xfrm>
              <a:off x="10554349" y="2185397"/>
              <a:ext cx="463503" cy="400110"/>
              <a:chOff x="1691041" y="173869"/>
              <a:chExt cx="463503" cy="400110"/>
            </a:xfrm>
          </p:grpSpPr>
          <p:cxnSp>
            <p:nvCxnSpPr>
              <p:cNvPr id="82" name="Straight Connector 81">
                <a:extLst>
                  <a:ext uri="{FF2B5EF4-FFF2-40B4-BE49-F238E27FC236}">
                    <a16:creationId xmlns:a16="http://schemas.microsoft.com/office/drawing/2014/main" id="{46C571A5-965C-4191-AEEC-88517A20BB02}"/>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3" name="TextBox 82">
                <a:extLst>
                  <a:ext uri="{FF2B5EF4-FFF2-40B4-BE49-F238E27FC236}">
                    <a16:creationId xmlns:a16="http://schemas.microsoft.com/office/drawing/2014/main" id="{9443FBC2-9C36-4BE1-A5B9-3CC84529900C}"/>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7</a:t>
                </a:r>
              </a:p>
            </p:txBody>
          </p:sp>
        </p:grpSp>
        <p:grpSp>
          <p:nvGrpSpPr>
            <p:cNvPr id="29" name="Group 28">
              <a:extLst>
                <a:ext uri="{FF2B5EF4-FFF2-40B4-BE49-F238E27FC236}">
                  <a16:creationId xmlns:a16="http://schemas.microsoft.com/office/drawing/2014/main" id="{51202E49-F751-4096-90AB-0B2114E45EF3}"/>
                </a:ext>
              </a:extLst>
            </p:cNvPr>
            <p:cNvGrpSpPr/>
            <p:nvPr/>
          </p:nvGrpSpPr>
          <p:grpSpPr>
            <a:xfrm>
              <a:off x="10541646" y="1373103"/>
              <a:ext cx="463503" cy="400110"/>
              <a:chOff x="1691041" y="173869"/>
              <a:chExt cx="463503" cy="400110"/>
            </a:xfrm>
          </p:grpSpPr>
          <p:cxnSp>
            <p:nvCxnSpPr>
              <p:cNvPr id="80" name="Straight Connector 79">
                <a:extLst>
                  <a:ext uri="{FF2B5EF4-FFF2-40B4-BE49-F238E27FC236}">
                    <a16:creationId xmlns:a16="http://schemas.microsoft.com/office/drawing/2014/main" id="{D871A86E-1F61-482D-A983-CA5CF0662909}"/>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1" name="TextBox 80">
                <a:extLst>
                  <a:ext uri="{FF2B5EF4-FFF2-40B4-BE49-F238E27FC236}">
                    <a16:creationId xmlns:a16="http://schemas.microsoft.com/office/drawing/2014/main" id="{BFCCD167-D677-4177-BB14-661C98C803F1}"/>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6</a:t>
                </a:r>
              </a:p>
            </p:txBody>
          </p:sp>
        </p:grpSp>
        <p:cxnSp>
          <p:nvCxnSpPr>
            <p:cNvPr id="30" name="Straight Connector 29">
              <a:extLst>
                <a:ext uri="{FF2B5EF4-FFF2-40B4-BE49-F238E27FC236}">
                  <a16:creationId xmlns:a16="http://schemas.microsoft.com/office/drawing/2014/main" id="{EBDB2FFB-8647-46A8-A091-84E15FAE60B9}"/>
                </a:ext>
              </a:extLst>
            </p:cNvPr>
            <p:cNvCxnSpPr>
              <a:cxnSpLocks/>
            </p:cNvCxnSpPr>
            <p:nvPr/>
          </p:nvCxnSpPr>
          <p:spPr>
            <a:xfrm flipV="1">
              <a:off x="7857285" y="1087731"/>
              <a:ext cx="544314" cy="128865"/>
            </a:xfrm>
            <a:prstGeom prst="line">
              <a:avLst/>
            </a:prstGeom>
            <a:noFill/>
            <a:ln w="1270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E629D4D3-0B81-459C-AE79-B23E5C09E1AF}"/>
                </a:ext>
              </a:extLst>
            </p:cNvPr>
            <p:cNvCxnSpPr>
              <a:cxnSpLocks/>
            </p:cNvCxnSpPr>
            <p:nvPr/>
          </p:nvCxnSpPr>
          <p:spPr>
            <a:xfrm>
              <a:off x="8403429" y="993093"/>
              <a:ext cx="463503" cy="763"/>
            </a:xfrm>
            <a:prstGeom prst="line">
              <a:avLst/>
            </a:prstGeom>
            <a:noFill/>
            <a:ln w="254000" cap="flat" cmpd="sng" algn="ctr">
              <a:solidFill>
                <a:srgbClr val="70AD47"/>
              </a:solidFill>
              <a:prstDash val="solid"/>
              <a:miter lim="800000"/>
            </a:ln>
            <a:effectLst/>
          </p:spPr>
        </p:cxnSp>
        <p:cxnSp>
          <p:nvCxnSpPr>
            <p:cNvPr id="32" name="Straight Connector 31">
              <a:extLst>
                <a:ext uri="{FF2B5EF4-FFF2-40B4-BE49-F238E27FC236}">
                  <a16:creationId xmlns:a16="http://schemas.microsoft.com/office/drawing/2014/main" id="{8F0AC409-A84F-4C82-977C-409AB1FB77DC}"/>
                </a:ext>
              </a:extLst>
            </p:cNvPr>
            <p:cNvCxnSpPr>
              <a:cxnSpLocks/>
            </p:cNvCxnSpPr>
            <p:nvPr/>
          </p:nvCxnSpPr>
          <p:spPr>
            <a:xfrm>
              <a:off x="9501401" y="996444"/>
              <a:ext cx="463503" cy="763"/>
            </a:xfrm>
            <a:prstGeom prst="line">
              <a:avLst/>
            </a:prstGeom>
            <a:noFill/>
            <a:ln w="254000" cap="flat" cmpd="sng" algn="ctr">
              <a:solidFill>
                <a:srgbClr val="70AD47"/>
              </a:solidFill>
              <a:prstDash val="solid"/>
              <a:miter lim="800000"/>
            </a:ln>
            <a:effectLst/>
          </p:spPr>
        </p:cxnSp>
        <p:grpSp>
          <p:nvGrpSpPr>
            <p:cNvPr id="33" name="Group 32">
              <a:extLst>
                <a:ext uri="{FF2B5EF4-FFF2-40B4-BE49-F238E27FC236}">
                  <a16:creationId xmlns:a16="http://schemas.microsoft.com/office/drawing/2014/main" id="{83961E43-EC28-41A2-B7F3-5372BE46D33E}"/>
                </a:ext>
              </a:extLst>
            </p:cNvPr>
            <p:cNvGrpSpPr/>
            <p:nvPr/>
          </p:nvGrpSpPr>
          <p:grpSpPr>
            <a:xfrm>
              <a:off x="8406160" y="1581931"/>
              <a:ext cx="463503" cy="297517"/>
              <a:chOff x="1691041" y="173869"/>
              <a:chExt cx="463503" cy="297517"/>
            </a:xfrm>
          </p:grpSpPr>
          <p:cxnSp>
            <p:nvCxnSpPr>
              <p:cNvPr id="78" name="Straight Connector 77">
                <a:extLst>
                  <a:ext uri="{FF2B5EF4-FFF2-40B4-BE49-F238E27FC236}">
                    <a16:creationId xmlns:a16="http://schemas.microsoft.com/office/drawing/2014/main" id="{ABE2AB1C-8EFF-4AB9-BF94-DC70459F00DE}"/>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9" name="TextBox 78">
                <a:extLst>
                  <a:ext uri="{FF2B5EF4-FFF2-40B4-BE49-F238E27FC236}">
                    <a16:creationId xmlns:a16="http://schemas.microsoft.com/office/drawing/2014/main" id="{0284E97E-6198-4B47-87EC-313883E4CDFD}"/>
                  </a:ext>
                </a:extLst>
              </p:cNvPr>
              <p:cNvSpPr txBox="1"/>
              <p:nvPr/>
            </p:nvSpPr>
            <p:spPr>
              <a:xfrm>
                <a:off x="1722047" y="173869"/>
                <a:ext cx="184731" cy="297517"/>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4A55A486-1AEA-459A-B643-394208DA8DFF}"/>
                </a:ext>
              </a:extLst>
            </p:cNvPr>
            <p:cNvGrpSpPr/>
            <p:nvPr/>
          </p:nvGrpSpPr>
          <p:grpSpPr>
            <a:xfrm>
              <a:off x="9517413" y="2421373"/>
              <a:ext cx="463503" cy="297517"/>
              <a:chOff x="1691041" y="173869"/>
              <a:chExt cx="463503" cy="297517"/>
            </a:xfrm>
          </p:grpSpPr>
          <p:cxnSp>
            <p:nvCxnSpPr>
              <p:cNvPr id="76" name="Straight Connector 75">
                <a:extLst>
                  <a:ext uri="{FF2B5EF4-FFF2-40B4-BE49-F238E27FC236}">
                    <a16:creationId xmlns:a16="http://schemas.microsoft.com/office/drawing/2014/main" id="{120287D3-6E4C-40AB-AAA8-BE2B04F67FC9}"/>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7" name="TextBox 76">
                <a:extLst>
                  <a:ext uri="{FF2B5EF4-FFF2-40B4-BE49-F238E27FC236}">
                    <a16:creationId xmlns:a16="http://schemas.microsoft.com/office/drawing/2014/main" id="{532F1B08-41D5-4F55-AE12-99284A64BEAD}"/>
                  </a:ext>
                </a:extLst>
              </p:cNvPr>
              <p:cNvSpPr txBox="1"/>
              <p:nvPr/>
            </p:nvSpPr>
            <p:spPr>
              <a:xfrm>
                <a:off x="1722047" y="173869"/>
                <a:ext cx="184731" cy="297517"/>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cxnSp>
          <p:nvCxnSpPr>
            <p:cNvPr id="35" name="Straight Connector 34">
              <a:extLst>
                <a:ext uri="{FF2B5EF4-FFF2-40B4-BE49-F238E27FC236}">
                  <a16:creationId xmlns:a16="http://schemas.microsoft.com/office/drawing/2014/main" id="{D231A4A6-04D6-4DFE-88FD-360EC82742ED}"/>
                </a:ext>
              </a:extLst>
            </p:cNvPr>
            <p:cNvCxnSpPr>
              <a:cxnSpLocks/>
            </p:cNvCxnSpPr>
            <p:nvPr/>
          </p:nvCxnSpPr>
          <p:spPr>
            <a:xfrm>
              <a:off x="10554349" y="2646225"/>
              <a:ext cx="463503" cy="763"/>
            </a:xfrm>
            <a:prstGeom prst="line">
              <a:avLst/>
            </a:prstGeom>
            <a:noFill/>
            <a:ln w="254000" cap="flat" cmpd="sng" algn="ctr">
              <a:solidFill>
                <a:srgbClr val="70AD47"/>
              </a:solidFill>
              <a:prstDash val="solid"/>
              <a:miter lim="800000"/>
            </a:ln>
            <a:effectLst/>
          </p:spPr>
        </p:cxnSp>
        <p:grpSp>
          <p:nvGrpSpPr>
            <p:cNvPr id="36" name="Group 35">
              <a:extLst>
                <a:ext uri="{FF2B5EF4-FFF2-40B4-BE49-F238E27FC236}">
                  <a16:creationId xmlns:a16="http://schemas.microsoft.com/office/drawing/2014/main" id="{DD0671A1-863C-41DB-80AC-4E13873C98EA}"/>
                </a:ext>
              </a:extLst>
            </p:cNvPr>
            <p:cNvGrpSpPr/>
            <p:nvPr/>
          </p:nvGrpSpPr>
          <p:grpSpPr>
            <a:xfrm>
              <a:off x="10541646" y="1608894"/>
              <a:ext cx="463503" cy="297517"/>
              <a:chOff x="1691041" y="173869"/>
              <a:chExt cx="463503" cy="297517"/>
            </a:xfrm>
          </p:grpSpPr>
          <p:cxnSp>
            <p:nvCxnSpPr>
              <p:cNvPr id="74" name="Straight Connector 73">
                <a:extLst>
                  <a:ext uri="{FF2B5EF4-FFF2-40B4-BE49-F238E27FC236}">
                    <a16:creationId xmlns:a16="http://schemas.microsoft.com/office/drawing/2014/main" id="{E1583C57-E965-46D0-A022-E5168A350118}"/>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5" name="TextBox 74">
                <a:extLst>
                  <a:ext uri="{FF2B5EF4-FFF2-40B4-BE49-F238E27FC236}">
                    <a16:creationId xmlns:a16="http://schemas.microsoft.com/office/drawing/2014/main" id="{4C69AFB5-4B22-48B9-A25F-C44981C47B90}"/>
                  </a:ext>
                </a:extLst>
              </p:cNvPr>
              <p:cNvSpPr txBox="1"/>
              <p:nvPr/>
            </p:nvSpPr>
            <p:spPr>
              <a:xfrm>
                <a:off x="1722047" y="173869"/>
                <a:ext cx="184731" cy="297517"/>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cxnSp>
          <p:nvCxnSpPr>
            <p:cNvPr id="37" name="Straight Connector 36">
              <a:extLst>
                <a:ext uri="{FF2B5EF4-FFF2-40B4-BE49-F238E27FC236}">
                  <a16:creationId xmlns:a16="http://schemas.microsoft.com/office/drawing/2014/main" id="{AAA3442E-D3CA-43BC-AFDE-80F52E21ACB3}"/>
                </a:ext>
              </a:extLst>
            </p:cNvPr>
            <p:cNvCxnSpPr>
              <a:cxnSpLocks/>
            </p:cNvCxnSpPr>
            <p:nvPr/>
          </p:nvCxnSpPr>
          <p:spPr>
            <a:xfrm flipH="1" flipV="1">
              <a:off x="7926946" y="1423471"/>
              <a:ext cx="454976" cy="844553"/>
            </a:xfrm>
            <a:prstGeom prst="line">
              <a:avLst/>
            </a:prstGeom>
            <a:noFill/>
            <a:ln w="1270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111B03BC-2405-4191-99F1-5485BB90401D}"/>
                </a:ext>
              </a:extLst>
            </p:cNvPr>
            <p:cNvCxnSpPr>
              <a:cxnSpLocks/>
            </p:cNvCxnSpPr>
            <p:nvPr/>
          </p:nvCxnSpPr>
          <p:spPr>
            <a:xfrm flipH="1" flipV="1">
              <a:off x="7893447" y="2268025"/>
              <a:ext cx="536257" cy="166096"/>
            </a:xfrm>
            <a:prstGeom prst="line">
              <a:avLst/>
            </a:prstGeom>
            <a:noFill/>
            <a:ln w="12700" cap="flat" cmpd="sng" algn="ctr">
              <a:solidFill>
                <a:srgbClr val="000000"/>
              </a:solidFill>
              <a:prstDash val="solid"/>
              <a:miter lim="800000"/>
            </a:ln>
            <a:effectLst/>
          </p:spPr>
        </p:cxnSp>
        <p:sp>
          <p:nvSpPr>
            <p:cNvPr id="39" name="TextBox 38">
              <a:extLst>
                <a:ext uri="{FF2B5EF4-FFF2-40B4-BE49-F238E27FC236}">
                  <a16:creationId xmlns:a16="http://schemas.microsoft.com/office/drawing/2014/main" id="{8BB20CD5-58FF-4A9B-BE56-623326BA49F1}"/>
                </a:ext>
              </a:extLst>
            </p:cNvPr>
            <p:cNvSpPr txBox="1"/>
            <p:nvPr/>
          </p:nvSpPr>
          <p:spPr>
            <a:xfrm>
              <a:off x="7522448" y="2894035"/>
              <a:ext cx="2464136" cy="461665"/>
            </a:xfrm>
            <a:prstGeom prst="rect">
              <a:avLst/>
            </a:prstGeom>
            <a:noFill/>
          </p:spPr>
          <p:txBody>
            <a:bodyPr wrap="none" rtlCol="0">
              <a:spAutoFit/>
            </a:bodyPr>
            <a:lstStyle/>
            <a:p>
              <a:pPr defTabSz="914400"/>
              <a:r>
                <a:rPr lang="en-US" sz="2400" dirty="0">
                  <a:solidFill>
                    <a:prstClr val="black"/>
                  </a:solidFill>
                  <a:latin typeface="Times New Roman" panose="02020603050405020304" pitchFamily="18" charset="0"/>
                  <a:cs typeface="Times New Roman" panose="02020603050405020304" pitchFamily="18" charset="0"/>
                </a:rPr>
                <a:t>Proactive Solution</a:t>
              </a:r>
            </a:p>
          </p:txBody>
        </p:sp>
        <p:sp>
          <p:nvSpPr>
            <p:cNvPr id="40" name="TextBox 39">
              <a:extLst>
                <a:ext uri="{FF2B5EF4-FFF2-40B4-BE49-F238E27FC236}">
                  <a16:creationId xmlns:a16="http://schemas.microsoft.com/office/drawing/2014/main" id="{3334340C-F1FA-4B2A-9DE5-49CD28461A83}"/>
                </a:ext>
              </a:extLst>
            </p:cNvPr>
            <p:cNvSpPr txBox="1"/>
            <p:nvPr/>
          </p:nvSpPr>
          <p:spPr>
            <a:xfrm>
              <a:off x="9058268" y="1289569"/>
              <a:ext cx="1340816" cy="707886"/>
            </a:xfrm>
            <a:prstGeom prst="rect">
              <a:avLst/>
            </a:prstGeom>
            <a:noFill/>
          </p:spPr>
          <p:txBody>
            <a:bodyPr wrap="none" rtlCol="0">
              <a:spAutoFit/>
            </a:bodyPr>
            <a:lstStyle/>
            <a:p>
              <a:pPr algn="ctr" defTabSz="914400"/>
              <a:r>
                <a:rPr lang="en-US" sz="2000" b="1" dirty="0">
                  <a:solidFill>
                    <a:prstClr val="black"/>
                  </a:solidFill>
                  <a:latin typeface="Calibri" panose="020F0502020204030204"/>
                </a:rPr>
                <a:t>NO</a:t>
              </a:r>
            </a:p>
            <a:p>
              <a:pPr algn="ctr" defTabSz="914400"/>
              <a:r>
                <a:rPr lang="en-US" sz="2000" b="1" dirty="0">
                  <a:solidFill>
                    <a:prstClr val="black"/>
                  </a:solidFill>
                  <a:latin typeface="Calibri" panose="020F0502020204030204"/>
                </a:rPr>
                <a:t>DEADLOCK</a:t>
              </a:r>
            </a:p>
          </p:txBody>
        </p:sp>
        <p:cxnSp>
          <p:nvCxnSpPr>
            <p:cNvPr id="41" name="Straight Connector 40">
              <a:extLst>
                <a:ext uri="{FF2B5EF4-FFF2-40B4-BE49-F238E27FC236}">
                  <a16:creationId xmlns:a16="http://schemas.microsoft.com/office/drawing/2014/main" id="{3BA03754-6C16-4518-BDE8-3657902A6188}"/>
                </a:ext>
              </a:extLst>
            </p:cNvPr>
            <p:cNvCxnSpPr>
              <a:cxnSpLocks/>
            </p:cNvCxnSpPr>
            <p:nvPr/>
          </p:nvCxnSpPr>
          <p:spPr>
            <a:xfrm>
              <a:off x="10521185" y="769382"/>
              <a:ext cx="463503" cy="763"/>
            </a:xfrm>
            <a:prstGeom prst="line">
              <a:avLst/>
            </a:prstGeom>
            <a:noFill/>
            <a:ln w="254000" cap="flat" cmpd="sng" algn="ctr">
              <a:solidFill>
                <a:srgbClr val="FF6600"/>
              </a:solidFill>
              <a:prstDash val="solid"/>
              <a:miter lim="800000"/>
            </a:ln>
            <a:effectLst/>
          </p:spPr>
        </p:cxnSp>
        <p:grpSp>
          <p:nvGrpSpPr>
            <p:cNvPr id="42" name="Group 41">
              <a:extLst>
                <a:ext uri="{FF2B5EF4-FFF2-40B4-BE49-F238E27FC236}">
                  <a16:creationId xmlns:a16="http://schemas.microsoft.com/office/drawing/2014/main" id="{EBDF395B-39D8-4DC2-B7A8-07BA6711372D}"/>
                </a:ext>
              </a:extLst>
            </p:cNvPr>
            <p:cNvGrpSpPr/>
            <p:nvPr/>
          </p:nvGrpSpPr>
          <p:grpSpPr>
            <a:xfrm>
              <a:off x="10508607" y="769623"/>
              <a:ext cx="463503" cy="297517"/>
              <a:chOff x="1691041" y="173869"/>
              <a:chExt cx="463503" cy="297517"/>
            </a:xfrm>
          </p:grpSpPr>
          <p:cxnSp>
            <p:nvCxnSpPr>
              <p:cNvPr id="72" name="Straight Connector 71">
                <a:extLst>
                  <a:ext uri="{FF2B5EF4-FFF2-40B4-BE49-F238E27FC236}">
                    <a16:creationId xmlns:a16="http://schemas.microsoft.com/office/drawing/2014/main" id="{19240D03-ABFB-4958-8522-85F964CEFBB3}"/>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3" name="TextBox 72">
                <a:extLst>
                  <a:ext uri="{FF2B5EF4-FFF2-40B4-BE49-F238E27FC236}">
                    <a16:creationId xmlns:a16="http://schemas.microsoft.com/office/drawing/2014/main" id="{14D7DEEE-8F51-4822-940C-2852DACE32C5}"/>
                  </a:ext>
                </a:extLst>
              </p:cNvPr>
              <p:cNvSpPr txBox="1"/>
              <p:nvPr/>
            </p:nvSpPr>
            <p:spPr>
              <a:xfrm>
                <a:off x="1722047" y="173869"/>
                <a:ext cx="184731" cy="297517"/>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43" name="Group 42">
              <a:extLst>
                <a:ext uri="{FF2B5EF4-FFF2-40B4-BE49-F238E27FC236}">
                  <a16:creationId xmlns:a16="http://schemas.microsoft.com/office/drawing/2014/main" id="{DB0BA4A1-2FAE-4F07-AE81-571B8C3CF815}"/>
                </a:ext>
              </a:extLst>
            </p:cNvPr>
            <p:cNvGrpSpPr/>
            <p:nvPr/>
          </p:nvGrpSpPr>
          <p:grpSpPr>
            <a:xfrm>
              <a:off x="8416387" y="2175397"/>
              <a:ext cx="463503" cy="297517"/>
              <a:chOff x="1691041" y="173869"/>
              <a:chExt cx="463503" cy="297517"/>
            </a:xfrm>
          </p:grpSpPr>
          <p:cxnSp>
            <p:nvCxnSpPr>
              <p:cNvPr id="70" name="Straight Connector 69">
                <a:extLst>
                  <a:ext uri="{FF2B5EF4-FFF2-40B4-BE49-F238E27FC236}">
                    <a16:creationId xmlns:a16="http://schemas.microsoft.com/office/drawing/2014/main" id="{9A445B47-3921-4D49-B038-2BD1AB568655}"/>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71" name="TextBox 70">
                <a:extLst>
                  <a:ext uri="{FF2B5EF4-FFF2-40B4-BE49-F238E27FC236}">
                    <a16:creationId xmlns:a16="http://schemas.microsoft.com/office/drawing/2014/main" id="{3150EFEE-AA05-42A5-9458-A991FC34BBEC}"/>
                  </a:ext>
                </a:extLst>
              </p:cNvPr>
              <p:cNvSpPr txBox="1"/>
              <p:nvPr/>
            </p:nvSpPr>
            <p:spPr>
              <a:xfrm>
                <a:off x="1722047" y="173869"/>
                <a:ext cx="184731" cy="297517"/>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44" name="Group 43">
              <a:extLst>
                <a:ext uri="{FF2B5EF4-FFF2-40B4-BE49-F238E27FC236}">
                  <a16:creationId xmlns:a16="http://schemas.microsoft.com/office/drawing/2014/main" id="{692A8DBB-4005-42AF-98FD-7EAEF82F0D9E}"/>
                </a:ext>
              </a:extLst>
            </p:cNvPr>
            <p:cNvGrpSpPr/>
            <p:nvPr/>
          </p:nvGrpSpPr>
          <p:grpSpPr>
            <a:xfrm>
              <a:off x="8416387" y="2411188"/>
              <a:ext cx="463503" cy="297517"/>
              <a:chOff x="1691041" y="173869"/>
              <a:chExt cx="463503" cy="297517"/>
            </a:xfrm>
          </p:grpSpPr>
          <p:cxnSp>
            <p:nvCxnSpPr>
              <p:cNvPr id="68" name="Straight Connector 67">
                <a:extLst>
                  <a:ext uri="{FF2B5EF4-FFF2-40B4-BE49-F238E27FC236}">
                    <a16:creationId xmlns:a16="http://schemas.microsoft.com/office/drawing/2014/main" id="{3CAA8228-8961-4F5C-B32B-6D07740C8844}"/>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69" name="TextBox 68">
                <a:extLst>
                  <a:ext uri="{FF2B5EF4-FFF2-40B4-BE49-F238E27FC236}">
                    <a16:creationId xmlns:a16="http://schemas.microsoft.com/office/drawing/2014/main" id="{29282556-20D2-4DA4-9808-293907AF8CBF}"/>
                  </a:ext>
                </a:extLst>
              </p:cNvPr>
              <p:cNvSpPr txBox="1"/>
              <p:nvPr/>
            </p:nvSpPr>
            <p:spPr>
              <a:xfrm>
                <a:off x="1722047" y="173869"/>
                <a:ext cx="184731" cy="297517"/>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sp>
          <p:nvSpPr>
            <p:cNvPr id="45" name="TextBox 44">
              <a:extLst>
                <a:ext uri="{FF2B5EF4-FFF2-40B4-BE49-F238E27FC236}">
                  <a16:creationId xmlns:a16="http://schemas.microsoft.com/office/drawing/2014/main" id="{05D77E49-4764-4B05-8834-924DF706408C}"/>
                </a:ext>
              </a:extLst>
            </p:cNvPr>
            <p:cNvSpPr txBox="1"/>
            <p:nvPr/>
          </p:nvSpPr>
          <p:spPr>
            <a:xfrm>
              <a:off x="8446716" y="2434121"/>
              <a:ext cx="426720" cy="400110"/>
            </a:xfrm>
            <a:prstGeom prst="rect">
              <a:avLst/>
            </a:prstGeom>
            <a:noFill/>
            <a:ln>
              <a:noFill/>
            </a:ln>
          </p:spPr>
          <p:txBody>
            <a:bodyPr wrap="none" rtlCol="0">
              <a:spAutoFit/>
            </a:bodyPr>
            <a:lstStyle/>
            <a:p>
              <a:pPr defTabSz="914400"/>
              <a:r>
                <a:rPr lang="en-US" sz="2000" b="1" dirty="0">
                  <a:solidFill>
                    <a:prstClr val="black"/>
                  </a:solidFill>
                  <a:latin typeface="Calibri" panose="020F0502020204030204"/>
                </a:rPr>
                <a:t>A</a:t>
              </a:r>
              <a:r>
                <a:rPr lang="en-US" sz="2000" b="1" baseline="-25000" dirty="0">
                  <a:solidFill>
                    <a:prstClr val="black"/>
                  </a:solidFill>
                  <a:latin typeface="Calibri" panose="020F0502020204030204"/>
                </a:rPr>
                <a:t>1</a:t>
              </a:r>
            </a:p>
          </p:txBody>
        </p:sp>
        <p:sp>
          <p:nvSpPr>
            <p:cNvPr id="46" name="TextBox 45">
              <a:extLst>
                <a:ext uri="{FF2B5EF4-FFF2-40B4-BE49-F238E27FC236}">
                  <a16:creationId xmlns:a16="http://schemas.microsoft.com/office/drawing/2014/main" id="{2113338E-F6D8-4879-926E-F93D2C0B3F35}"/>
                </a:ext>
              </a:extLst>
            </p:cNvPr>
            <p:cNvSpPr txBox="1"/>
            <p:nvPr/>
          </p:nvSpPr>
          <p:spPr>
            <a:xfrm>
              <a:off x="10563001" y="762690"/>
              <a:ext cx="426720"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A</a:t>
              </a:r>
              <a:r>
                <a:rPr lang="en-US" sz="2000" b="1" baseline="-25000" dirty="0">
                  <a:solidFill>
                    <a:prstClr val="black"/>
                  </a:solidFill>
                  <a:latin typeface="Calibri" panose="020F0502020204030204"/>
                </a:rPr>
                <a:t>5</a:t>
              </a:r>
            </a:p>
          </p:txBody>
        </p:sp>
        <p:sp>
          <p:nvSpPr>
            <p:cNvPr id="47" name="Rectangle 46">
              <a:extLst>
                <a:ext uri="{FF2B5EF4-FFF2-40B4-BE49-F238E27FC236}">
                  <a16:creationId xmlns:a16="http://schemas.microsoft.com/office/drawing/2014/main" id="{100BD362-39C8-497B-98CC-8FDBF3E994B4}"/>
                </a:ext>
              </a:extLst>
            </p:cNvPr>
            <p:cNvSpPr/>
            <p:nvPr/>
          </p:nvSpPr>
          <p:spPr>
            <a:xfrm flipH="1" flipV="1">
              <a:off x="6181580" y="319904"/>
              <a:ext cx="1720957" cy="886691"/>
            </a:xfrm>
            <a:prstGeom prst="rect">
              <a:avLst/>
            </a:prstGeom>
            <a:solidFill>
              <a:srgbClr val="70AD47">
                <a:lumMod val="40000"/>
                <a:lumOff val="60000"/>
              </a:srgbClr>
            </a:solidFill>
            <a:ln w="38100" cap="flat" cmpd="sng" algn="ctr">
              <a:solidFill>
                <a:srgbClr val="00B05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cxnSp>
          <p:nvCxnSpPr>
            <p:cNvPr id="48" name="Straight Connector 47">
              <a:extLst>
                <a:ext uri="{FF2B5EF4-FFF2-40B4-BE49-F238E27FC236}">
                  <a16:creationId xmlns:a16="http://schemas.microsoft.com/office/drawing/2014/main" id="{09558E81-BD28-4E84-995B-0F44F8D03CF4}"/>
                </a:ext>
              </a:extLst>
            </p:cNvPr>
            <p:cNvCxnSpPr>
              <a:cxnSpLocks/>
            </p:cNvCxnSpPr>
            <p:nvPr/>
          </p:nvCxnSpPr>
          <p:spPr>
            <a:xfrm flipH="1" flipV="1">
              <a:off x="7901511" y="325952"/>
              <a:ext cx="486977" cy="569184"/>
            </a:xfrm>
            <a:prstGeom prst="line">
              <a:avLst/>
            </a:prstGeom>
            <a:noFill/>
            <a:ln w="12700" cap="flat" cmpd="sng" algn="ctr">
              <a:solidFill>
                <a:sysClr val="windowText" lastClr="000000"/>
              </a:solidFill>
              <a:prstDash val="solid"/>
              <a:miter lim="800000"/>
            </a:ln>
            <a:effectLst/>
          </p:spPr>
        </p:cxnSp>
        <p:grpSp>
          <p:nvGrpSpPr>
            <p:cNvPr id="49" name="Group 48">
              <a:extLst>
                <a:ext uri="{FF2B5EF4-FFF2-40B4-BE49-F238E27FC236}">
                  <a16:creationId xmlns:a16="http://schemas.microsoft.com/office/drawing/2014/main" id="{0EBFCB19-8390-4E53-82C8-E7A14BAD41CE}"/>
                </a:ext>
              </a:extLst>
            </p:cNvPr>
            <p:cNvGrpSpPr/>
            <p:nvPr/>
          </p:nvGrpSpPr>
          <p:grpSpPr>
            <a:xfrm>
              <a:off x="6282472" y="445272"/>
              <a:ext cx="1490156" cy="617222"/>
              <a:chOff x="737137" y="1466012"/>
              <a:chExt cx="3358443" cy="1429148"/>
            </a:xfrm>
          </p:grpSpPr>
          <p:cxnSp>
            <p:nvCxnSpPr>
              <p:cNvPr id="52" name="Straight Arrow Connector 7">
                <a:extLst>
                  <a:ext uri="{FF2B5EF4-FFF2-40B4-BE49-F238E27FC236}">
                    <a16:creationId xmlns:a16="http://schemas.microsoft.com/office/drawing/2014/main" id="{286CF303-2284-4624-A449-CF42B9089481}"/>
                  </a:ext>
                </a:extLst>
              </p:cNvPr>
              <p:cNvCxnSpPr>
                <a:cxnSpLocks noChangeShapeType="1"/>
              </p:cNvCxnSpPr>
              <p:nvPr/>
            </p:nvCxnSpPr>
            <p:spPr bwMode="auto">
              <a:xfrm rot="5400000">
                <a:off x="380711" y="1823100"/>
                <a:ext cx="714242" cy="1389"/>
              </a:xfrm>
              <a:prstGeom prst="straightConnector1">
                <a:avLst/>
              </a:prstGeom>
              <a:noFill/>
              <a:ln w="41275" cap="sq">
                <a:solidFill>
                  <a:sysClr val="windowText" lastClr="000000"/>
                </a:solidFill>
                <a:prstDash val="solid"/>
                <a:round/>
                <a:headEnd/>
                <a:tailEnd type="stealth" w="med" len="med"/>
              </a:ln>
            </p:spPr>
          </p:cxnSp>
          <p:cxnSp>
            <p:nvCxnSpPr>
              <p:cNvPr id="53" name="Straight Connector 9">
                <a:extLst>
                  <a:ext uri="{FF2B5EF4-FFF2-40B4-BE49-F238E27FC236}">
                    <a16:creationId xmlns:a16="http://schemas.microsoft.com/office/drawing/2014/main" id="{B57A2F20-AD47-4AC2-B8D2-56AB9CC3F856}"/>
                  </a:ext>
                </a:extLst>
              </p:cNvPr>
              <p:cNvCxnSpPr>
                <a:cxnSpLocks noChangeShapeType="1"/>
              </p:cNvCxnSpPr>
              <p:nvPr/>
            </p:nvCxnSpPr>
            <p:spPr bwMode="auto">
              <a:xfrm>
                <a:off x="737832" y="1466012"/>
                <a:ext cx="687330" cy="1323"/>
              </a:xfrm>
              <a:prstGeom prst="line">
                <a:avLst/>
              </a:prstGeom>
              <a:noFill/>
              <a:ln w="41275" cap="sq">
                <a:solidFill>
                  <a:sysClr val="windowText" lastClr="000000"/>
                </a:solidFill>
                <a:prstDash val="solid"/>
                <a:round/>
                <a:headEnd/>
                <a:tailEnd/>
              </a:ln>
            </p:spPr>
          </p:cxnSp>
          <p:cxnSp>
            <p:nvCxnSpPr>
              <p:cNvPr id="54" name="Straight Arrow Connector 14">
                <a:extLst>
                  <a:ext uri="{FF2B5EF4-FFF2-40B4-BE49-F238E27FC236}">
                    <a16:creationId xmlns:a16="http://schemas.microsoft.com/office/drawing/2014/main" id="{7940E586-29BF-4963-9C07-2CA5C5CD5A04}"/>
                  </a:ext>
                </a:extLst>
              </p:cNvPr>
              <p:cNvCxnSpPr>
                <a:cxnSpLocks noChangeShapeType="1"/>
              </p:cNvCxnSpPr>
              <p:nvPr/>
            </p:nvCxnSpPr>
            <p:spPr bwMode="auto">
              <a:xfrm rot="10800000">
                <a:off x="1487648" y="1466012"/>
                <a:ext cx="749815" cy="1323"/>
              </a:xfrm>
              <a:prstGeom prst="straightConnector1">
                <a:avLst/>
              </a:prstGeom>
              <a:noFill/>
              <a:ln w="41275" cap="sq">
                <a:solidFill>
                  <a:sysClr val="windowText" lastClr="000000"/>
                </a:solidFill>
                <a:prstDash val="solid"/>
                <a:round/>
                <a:headEnd/>
                <a:tailEnd type="stealth" w="med" len="med"/>
              </a:ln>
            </p:spPr>
          </p:cxnSp>
          <p:cxnSp>
            <p:nvCxnSpPr>
              <p:cNvPr id="55" name="Straight Connector 15">
                <a:extLst>
                  <a:ext uri="{FF2B5EF4-FFF2-40B4-BE49-F238E27FC236}">
                    <a16:creationId xmlns:a16="http://schemas.microsoft.com/office/drawing/2014/main" id="{693EE5AF-F2F4-4915-AF49-46BDDA1CC0A2}"/>
                  </a:ext>
                </a:extLst>
              </p:cNvPr>
              <p:cNvCxnSpPr>
                <a:cxnSpLocks noChangeShapeType="1"/>
              </p:cNvCxnSpPr>
              <p:nvPr/>
            </p:nvCxnSpPr>
            <p:spPr bwMode="auto">
              <a:xfrm rot="5400000">
                <a:off x="1910780" y="1793357"/>
                <a:ext cx="654061" cy="694"/>
              </a:xfrm>
              <a:prstGeom prst="line">
                <a:avLst/>
              </a:prstGeom>
              <a:noFill/>
              <a:ln w="41275" cap="sq">
                <a:solidFill>
                  <a:sysClr val="windowText" lastClr="000000"/>
                </a:solidFill>
                <a:prstDash val="solid"/>
                <a:round/>
                <a:headEnd/>
                <a:tailEnd/>
              </a:ln>
            </p:spPr>
          </p:cxnSp>
          <p:cxnSp>
            <p:nvCxnSpPr>
              <p:cNvPr id="56" name="Straight Arrow Connector 17">
                <a:extLst>
                  <a:ext uri="{FF2B5EF4-FFF2-40B4-BE49-F238E27FC236}">
                    <a16:creationId xmlns:a16="http://schemas.microsoft.com/office/drawing/2014/main" id="{074F7B5C-7CFC-4796-B2C2-D76B53E3DEAF}"/>
                  </a:ext>
                </a:extLst>
              </p:cNvPr>
              <p:cNvCxnSpPr>
                <a:cxnSpLocks noChangeShapeType="1"/>
              </p:cNvCxnSpPr>
              <p:nvPr/>
            </p:nvCxnSpPr>
            <p:spPr bwMode="auto">
              <a:xfrm>
                <a:off x="738527" y="2893835"/>
                <a:ext cx="749815" cy="1323"/>
              </a:xfrm>
              <a:prstGeom prst="straightConnector1">
                <a:avLst/>
              </a:prstGeom>
              <a:noFill/>
              <a:ln w="41275" cap="sq">
                <a:solidFill>
                  <a:sysClr val="windowText" lastClr="000000"/>
                </a:solidFill>
                <a:prstDash val="solid"/>
                <a:round/>
                <a:headEnd/>
                <a:tailEnd type="stealth" w="med" len="med"/>
              </a:ln>
            </p:spPr>
          </p:cxnSp>
          <p:cxnSp>
            <p:nvCxnSpPr>
              <p:cNvPr id="57" name="Straight Connector 18">
                <a:extLst>
                  <a:ext uri="{FF2B5EF4-FFF2-40B4-BE49-F238E27FC236}">
                    <a16:creationId xmlns:a16="http://schemas.microsoft.com/office/drawing/2014/main" id="{022E8259-2EDA-4185-AA0B-63838B323AB3}"/>
                  </a:ext>
                </a:extLst>
              </p:cNvPr>
              <p:cNvCxnSpPr>
                <a:cxnSpLocks noChangeShapeType="1"/>
              </p:cNvCxnSpPr>
              <p:nvPr/>
            </p:nvCxnSpPr>
            <p:spPr bwMode="auto">
              <a:xfrm rot="5400000" flipH="1" flipV="1">
                <a:off x="409793" y="2567119"/>
                <a:ext cx="655384" cy="694"/>
              </a:xfrm>
              <a:prstGeom prst="line">
                <a:avLst/>
              </a:prstGeom>
              <a:noFill/>
              <a:ln w="41275" cap="sq">
                <a:solidFill>
                  <a:sysClr val="windowText" lastClr="000000"/>
                </a:solidFill>
                <a:prstDash val="solid"/>
                <a:round/>
                <a:headEnd/>
                <a:tailEnd/>
              </a:ln>
            </p:spPr>
          </p:cxnSp>
          <p:cxnSp>
            <p:nvCxnSpPr>
              <p:cNvPr id="58" name="Straight Arrow Connector 20">
                <a:extLst>
                  <a:ext uri="{FF2B5EF4-FFF2-40B4-BE49-F238E27FC236}">
                    <a16:creationId xmlns:a16="http://schemas.microsoft.com/office/drawing/2014/main" id="{FFDDC6A6-67CD-4882-8996-3464DAF7EA82}"/>
                  </a:ext>
                </a:extLst>
              </p:cNvPr>
              <p:cNvCxnSpPr>
                <a:cxnSpLocks noChangeShapeType="1"/>
              </p:cNvCxnSpPr>
              <p:nvPr/>
            </p:nvCxnSpPr>
            <p:spPr bwMode="auto">
              <a:xfrm rot="16200000">
                <a:off x="1880341" y="2536681"/>
                <a:ext cx="714242" cy="1389"/>
              </a:xfrm>
              <a:prstGeom prst="straightConnector1">
                <a:avLst/>
              </a:prstGeom>
              <a:noFill/>
              <a:ln w="41275" cap="sq">
                <a:solidFill>
                  <a:sysClr val="windowText" lastClr="000000"/>
                </a:solidFill>
                <a:prstDash val="solid"/>
                <a:round/>
                <a:headEnd/>
                <a:tailEnd type="stealth" w="med" len="med"/>
              </a:ln>
            </p:spPr>
          </p:cxnSp>
          <p:cxnSp>
            <p:nvCxnSpPr>
              <p:cNvPr id="59" name="Straight Connector 21">
                <a:extLst>
                  <a:ext uri="{FF2B5EF4-FFF2-40B4-BE49-F238E27FC236}">
                    <a16:creationId xmlns:a16="http://schemas.microsoft.com/office/drawing/2014/main" id="{73D605C9-1739-47D3-A66A-4B10ED354B81}"/>
                  </a:ext>
                </a:extLst>
              </p:cNvPr>
              <p:cNvCxnSpPr>
                <a:cxnSpLocks noChangeShapeType="1"/>
              </p:cNvCxnSpPr>
              <p:nvPr/>
            </p:nvCxnSpPr>
            <p:spPr bwMode="auto">
              <a:xfrm rot="10800000">
                <a:off x="1550132" y="2894496"/>
                <a:ext cx="687330" cy="662"/>
              </a:xfrm>
              <a:prstGeom prst="line">
                <a:avLst/>
              </a:prstGeom>
              <a:noFill/>
              <a:ln w="41275" cap="sq">
                <a:solidFill>
                  <a:sysClr val="windowText" lastClr="000000"/>
                </a:solidFill>
                <a:prstDash val="solid"/>
                <a:round/>
                <a:headEnd/>
                <a:tailEnd/>
              </a:ln>
            </p:spPr>
          </p:cxnSp>
          <p:cxnSp>
            <p:nvCxnSpPr>
              <p:cNvPr id="60" name="Straight Arrow Connector 59">
                <a:extLst>
                  <a:ext uri="{FF2B5EF4-FFF2-40B4-BE49-F238E27FC236}">
                    <a16:creationId xmlns:a16="http://schemas.microsoft.com/office/drawing/2014/main" id="{E10FF71D-9909-49E0-8ED1-B696292E7F4B}"/>
                  </a:ext>
                </a:extLst>
              </p:cNvPr>
              <p:cNvCxnSpPr>
                <a:cxnSpLocks noChangeShapeType="1"/>
              </p:cNvCxnSpPr>
              <p:nvPr/>
            </p:nvCxnSpPr>
            <p:spPr bwMode="auto">
              <a:xfrm rot="5400000">
                <a:off x="2274028" y="1787206"/>
                <a:ext cx="642454" cy="1390"/>
              </a:xfrm>
              <a:prstGeom prst="straightConnector1">
                <a:avLst/>
              </a:prstGeom>
              <a:noFill/>
              <a:ln w="41275" cap="sq">
                <a:solidFill>
                  <a:sysClr val="windowText" lastClr="000000"/>
                </a:solidFill>
                <a:prstDash val="solid"/>
                <a:round/>
                <a:headEnd/>
                <a:tailEnd/>
              </a:ln>
            </p:spPr>
          </p:cxnSp>
          <p:cxnSp>
            <p:nvCxnSpPr>
              <p:cNvPr id="61" name="Straight Connector 60">
                <a:extLst>
                  <a:ext uri="{FF2B5EF4-FFF2-40B4-BE49-F238E27FC236}">
                    <a16:creationId xmlns:a16="http://schemas.microsoft.com/office/drawing/2014/main" id="{61CFABA8-EA74-4ABD-81AE-36ABC0F58177}"/>
                  </a:ext>
                </a:extLst>
              </p:cNvPr>
              <p:cNvCxnSpPr>
                <a:cxnSpLocks noChangeShapeType="1"/>
              </p:cNvCxnSpPr>
              <p:nvPr/>
            </p:nvCxnSpPr>
            <p:spPr bwMode="auto">
              <a:xfrm>
                <a:off x="2595254" y="1466012"/>
                <a:ext cx="785138" cy="1588"/>
              </a:xfrm>
              <a:prstGeom prst="line">
                <a:avLst/>
              </a:prstGeom>
              <a:noFill/>
              <a:ln w="41275" cap="sq">
                <a:solidFill>
                  <a:sysClr val="windowText" lastClr="000000"/>
                </a:solidFill>
                <a:prstDash val="solid"/>
                <a:round/>
                <a:headEnd/>
                <a:tailEnd type="stealth" w="med" len="med"/>
              </a:ln>
            </p:spPr>
          </p:cxnSp>
          <p:cxnSp>
            <p:nvCxnSpPr>
              <p:cNvPr id="62" name="Straight Arrow Connector 61">
                <a:extLst>
                  <a:ext uri="{FF2B5EF4-FFF2-40B4-BE49-F238E27FC236}">
                    <a16:creationId xmlns:a16="http://schemas.microsoft.com/office/drawing/2014/main" id="{7514C42D-0BA5-4B71-85ED-FADA3FDC6EE7}"/>
                  </a:ext>
                </a:extLst>
              </p:cNvPr>
              <p:cNvCxnSpPr>
                <a:cxnSpLocks noChangeShapeType="1"/>
              </p:cNvCxnSpPr>
              <p:nvPr/>
            </p:nvCxnSpPr>
            <p:spPr bwMode="auto">
              <a:xfrm rot="10800000">
                <a:off x="3451831" y="1466012"/>
                <a:ext cx="643054" cy="1324"/>
              </a:xfrm>
              <a:prstGeom prst="straightConnector1">
                <a:avLst/>
              </a:prstGeom>
              <a:noFill/>
              <a:ln w="41275" cap="sq">
                <a:solidFill>
                  <a:sysClr val="windowText" lastClr="000000"/>
                </a:solidFill>
                <a:prstDash val="solid"/>
                <a:round/>
                <a:headEnd/>
                <a:tailEnd/>
              </a:ln>
            </p:spPr>
          </p:cxnSp>
          <p:cxnSp>
            <p:nvCxnSpPr>
              <p:cNvPr id="63" name="Straight Connector 62">
                <a:extLst>
                  <a:ext uri="{FF2B5EF4-FFF2-40B4-BE49-F238E27FC236}">
                    <a16:creationId xmlns:a16="http://schemas.microsoft.com/office/drawing/2014/main" id="{2F94A393-371B-48F6-857D-19A4697080D5}"/>
                  </a:ext>
                </a:extLst>
              </p:cNvPr>
              <p:cNvCxnSpPr>
                <a:cxnSpLocks noChangeShapeType="1"/>
              </p:cNvCxnSpPr>
              <p:nvPr/>
            </p:nvCxnSpPr>
            <p:spPr bwMode="auto">
              <a:xfrm rot="5400000">
                <a:off x="3738227" y="1823232"/>
                <a:ext cx="713912" cy="794"/>
              </a:xfrm>
              <a:prstGeom prst="line">
                <a:avLst/>
              </a:prstGeom>
              <a:noFill/>
              <a:ln w="41275" cap="sq">
                <a:solidFill>
                  <a:sysClr val="windowText" lastClr="000000"/>
                </a:solidFill>
                <a:prstDash val="solid"/>
                <a:round/>
                <a:headEnd/>
                <a:tailEnd type="stealth" w="med" len="med"/>
              </a:ln>
            </p:spPr>
          </p:cxnSp>
          <p:cxnSp>
            <p:nvCxnSpPr>
              <p:cNvPr id="64" name="Straight Arrow Connector 63">
                <a:extLst>
                  <a:ext uri="{FF2B5EF4-FFF2-40B4-BE49-F238E27FC236}">
                    <a16:creationId xmlns:a16="http://schemas.microsoft.com/office/drawing/2014/main" id="{4C0DC161-AD04-400F-82D5-3420E310F1DC}"/>
                  </a:ext>
                </a:extLst>
              </p:cNvPr>
              <p:cNvCxnSpPr>
                <a:cxnSpLocks noChangeShapeType="1"/>
              </p:cNvCxnSpPr>
              <p:nvPr/>
            </p:nvCxnSpPr>
            <p:spPr bwMode="auto">
              <a:xfrm>
                <a:off x="2595949" y="2893835"/>
                <a:ext cx="713004" cy="1323"/>
              </a:xfrm>
              <a:prstGeom prst="straightConnector1">
                <a:avLst/>
              </a:prstGeom>
              <a:noFill/>
              <a:ln w="41275" cap="sq">
                <a:solidFill>
                  <a:sysClr val="windowText" lastClr="000000"/>
                </a:solidFill>
                <a:prstDash val="solid"/>
                <a:round/>
                <a:headEnd/>
                <a:tailEnd/>
              </a:ln>
            </p:spPr>
          </p:cxnSp>
          <p:cxnSp>
            <p:nvCxnSpPr>
              <p:cNvPr id="65" name="Straight Connector 64">
                <a:extLst>
                  <a:ext uri="{FF2B5EF4-FFF2-40B4-BE49-F238E27FC236}">
                    <a16:creationId xmlns:a16="http://schemas.microsoft.com/office/drawing/2014/main" id="{B08B04F8-EBA9-43EA-85EF-B507506DA836}"/>
                  </a:ext>
                </a:extLst>
              </p:cNvPr>
              <p:cNvCxnSpPr>
                <a:cxnSpLocks noChangeShapeType="1"/>
              </p:cNvCxnSpPr>
              <p:nvPr/>
            </p:nvCxnSpPr>
            <p:spPr bwMode="auto">
              <a:xfrm rot="5400000" flipH="1" flipV="1">
                <a:off x="2237274" y="2537871"/>
                <a:ext cx="714573" cy="1"/>
              </a:xfrm>
              <a:prstGeom prst="line">
                <a:avLst/>
              </a:prstGeom>
              <a:noFill/>
              <a:ln w="41275" cap="sq">
                <a:solidFill>
                  <a:sysClr val="windowText" lastClr="000000"/>
                </a:solidFill>
                <a:prstDash val="solid"/>
                <a:round/>
                <a:headEnd/>
                <a:tailEnd type="stealth" w="med" len="med"/>
              </a:ln>
            </p:spPr>
          </p:cxnSp>
          <p:cxnSp>
            <p:nvCxnSpPr>
              <p:cNvPr id="66" name="Straight Arrow Connector 65">
                <a:extLst>
                  <a:ext uri="{FF2B5EF4-FFF2-40B4-BE49-F238E27FC236}">
                    <a16:creationId xmlns:a16="http://schemas.microsoft.com/office/drawing/2014/main" id="{84B5F225-533B-4EDB-B8C4-B53AA30681BC}"/>
                  </a:ext>
                </a:extLst>
              </p:cNvPr>
              <p:cNvCxnSpPr>
                <a:cxnSpLocks noChangeShapeType="1"/>
              </p:cNvCxnSpPr>
              <p:nvPr/>
            </p:nvCxnSpPr>
            <p:spPr bwMode="auto">
              <a:xfrm rot="5400000" flipH="1" flipV="1">
                <a:off x="3773260" y="2572972"/>
                <a:ext cx="642457" cy="598"/>
              </a:xfrm>
              <a:prstGeom prst="straightConnector1">
                <a:avLst/>
              </a:prstGeom>
              <a:noFill/>
              <a:ln w="41275" cap="sq">
                <a:solidFill>
                  <a:sysClr val="windowText" lastClr="000000"/>
                </a:solidFill>
                <a:prstDash val="solid"/>
                <a:round/>
                <a:headEnd/>
                <a:tailEnd/>
              </a:ln>
            </p:spPr>
          </p:cxnSp>
          <p:cxnSp>
            <p:nvCxnSpPr>
              <p:cNvPr id="67" name="Straight Connector 66">
                <a:extLst>
                  <a:ext uri="{FF2B5EF4-FFF2-40B4-BE49-F238E27FC236}">
                    <a16:creationId xmlns:a16="http://schemas.microsoft.com/office/drawing/2014/main" id="{B425B57D-CFB5-4BBC-8188-FCA2C8F211D1}"/>
                  </a:ext>
                </a:extLst>
              </p:cNvPr>
              <p:cNvCxnSpPr>
                <a:cxnSpLocks noChangeShapeType="1"/>
              </p:cNvCxnSpPr>
              <p:nvPr/>
            </p:nvCxnSpPr>
            <p:spPr bwMode="auto">
              <a:xfrm rot="10800000">
                <a:off x="3380393" y="2895159"/>
                <a:ext cx="714492" cy="1"/>
              </a:xfrm>
              <a:prstGeom prst="line">
                <a:avLst/>
              </a:prstGeom>
              <a:noFill/>
              <a:ln w="41275" cap="sq">
                <a:solidFill>
                  <a:sysClr val="windowText" lastClr="000000"/>
                </a:solidFill>
                <a:prstDash val="solid"/>
                <a:round/>
                <a:headEnd/>
                <a:tailEnd type="stealth" w="med" len="med"/>
              </a:ln>
            </p:spPr>
          </p:cxnSp>
        </p:grpSp>
        <p:sp>
          <p:nvSpPr>
            <p:cNvPr id="50" name="TextBox 49">
              <a:extLst>
                <a:ext uri="{FF2B5EF4-FFF2-40B4-BE49-F238E27FC236}">
                  <a16:creationId xmlns:a16="http://schemas.microsoft.com/office/drawing/2014/main" id="{A2AD32BF-E080-4C4E-BF80-E8B31E008F92}"/>
                </a:ext>
              </a:extLst>
            </p:cNvPr>
            <p:cNvSpPr txBox="1"/>
            <p:nvPr/>
          </p:nvSpPr>
          <p:spPr>
            <a:xfrm>
              <a:off x="5678986" y="2257530"/>
              <a:ext cx="2778657" cy="707886"/>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No Y to X turns in </a:t>
              </a:r>
              <a:r>
                <a:rPr lang="en-US" sz="2000" b="1" dirty="0">
                  <a:solidFill>
                    <a:srgbClr val="ED7D31">
                      <a:lumMod val="75000"/>
                    </a:srgbClr>
                  </a:solidFill>
                  <a:latin typeface="Calibri" panose="020F0502020204030204"/>
                </a:rPr>
                <a:t>orange</a:t>
              </a:r>
              <a:r>
                <a:rPr lang="en-US" sz="2000" b="1" dirty="0">
                  <a:solidFill>
                    <a:prstClr val="black"/>
                  </a:solidFill>
                  <a:latin typeface="Calibri" panose="020F0502020204030204"/>
                </a:rPr>
                <a:t> (escape) VC</a:t>
              </a:r>
            </a:p>
          </p:txBody>
        </p:sp>
        <p:sp>
          <p:nvSpPr>
            <p:cNvPr id="51" name="TextBox 50">
              <a:extLst>
                <a:ext uri="{FF2B5EF4-FFF2-40B4-BE49-F238E27FC236}">
                  <a16:creationId xmlns:a16="http://schemas.microsoft.com/office/drawing/2014/main" id="{C198AB66-39BA-4855-A6A5-A7C52664DD85}"/>
                </a:ext>
              </a:extLst>
            </p:cNvPr>
            <p:cNvSpPr txBox="1"/>
            <p:nvPr/>
          </p:nvSpPr>
          <p:spPr>
            <a:xfrm>
              <a:off x="6002690" y="-76517"/>
              <a:ext cx="3385929" cy="400110"/>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All turns allowed in </a:t>
              </a:r>
              <a:r>
                <a:rPr lang="en-US" sz="2000" b="1" dirty="0">
                  <a:solidFill>
                    <a:srgbClr val="70AD47">
                      <a:lumMod val="75000"/>
                    </a:srgbClr>
                  </a:solidFill>
                  <a:latin typeface="Calibri" panose="020F0502020204030204"/>
                </a:rPr>
                <a:t>green</a:t>
              </a:r>
              <a:r>
                <a:rPr lang="en-US" sz="2000" b="1" dirty="0">
                  <a:solidFill>
                    <a:prstClr val="black"/>
                  </a:solidFill>
                  <a:latin typeface="Calibri" panose="020F0502020204030204"/>
                </a:rPr>
                <a:t> VC</a:t>
              </a:r>
            </a:p>
          </p:txBody>
        </p:sp>
      </p:grpSp>
      <p:grpSp>
        <p:nvGrpSpPr>
          <p:cNvPr id="229" name="Group 228">
            <a:extLst>
              <a:ext uri="{FF2B5EF4-FFF2-40B4-BE49-F238E27FC236}">
                <a16:creationId xmlns:a16="http://schemas.microsoft.com/office/drawing/2014/main" id="{64C3E5C8-E33E-1F46-A8C9-E3EAC948622B}"/>
              </a:ext>
            </a:extLst>
          </p:cNvPr>
          <p:cNvGrpSpPr/>
          <p:nvPr/>
        </p:nvGrpSpPr>
        <p:grpSpPr>
          <a:xfrm>
            <a:off x="6641700" y="1968979"/>
            <a:ext cx="5450316" cy="2622313"/>
            <a:chOff x="6641700" y="1968979"/>
            <a:chExt cx="5450316" cy="2622313"/>
          </a:xfrm>
        </p:grpSpPr>
        <p:cxnSp>
          <p:nvCxnSpPr>
            <p:cNvPr id="109" name="Straight Arrow Connector 108">
              <a:extLst>
                <a:ext uri="{FF2B5EF4-FFF2-40B4-BE49-F238E27FC236}">
                  <a16:creationId xmlns:a16="http://schemas.microsoft.com/office/drawing/2014/main" id="{F918BF74-F377-4C15-BA42-CCE30BEAC7B4}"/>
                </a:ext>
              </a:extLst>
            </p:cNvPr>
            <p:cNvCxnSpPr>
              <a:cxnSpLocks/>
            </p:cNvCxnSpPr>
            <p:nvPr/>
          </p:nvCxnSpPr>
          <p:spPr>
            <a:xfrm rot="5400000" flipV="1">
              <a:off x="10712089" y="4115347"/>
              <a:ext cx="378212" cy="0"/>
            </a:xfrm>
            <a:prstGeom prst="straightConnector1">
              <a:avLst/>
            </a:prstGeom>
            <a:noFill/>
            <a:ln w="57150" cap="flat" cmpd="sng" algn="ctr">
              <a:solidFill>
                <a:sysClr val="windowText" lastClr="000000"/>
              </a:solidFill>
              <a:prstDash val="solid"/>
              <a:miter lim="800000"/>
              <a:tailEnd type="arrow"/>
            </a:ln>
            <a:effectLst/>
          </p:spPr>
        </p:cxnSp>
        <p:sp>
          <p:nvSpPr>
            <p:cNvPr id="110" name="Rectangle 109">
              <a:extLst>
                <a:ext uri="{FF2B5EF4-FFF2-40B4-BE49-F238E27FC236}">
                  <a16:creationId xmlns:a16="http://schemas.microsoft.com/office/drawing/2014/main" id="{B6F42289-ECB4-4D56-AD4A-5AF0892699C1}"/>
                </a:ext>
              </a:extLst>
            </p:cNvPr>
            <p:cNvSpPr/>
            <p:nvPr/>
          </p:nvSpPr>
          <p:spPr>
            <a:xfrm>
              <a:off x="6641700" y="1969735"/>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1" name="Rectangle 110">
              <a:extLst>
                <a:ext uri="{FF2B5EF4-FFF2-40B4-BE49-F238E27FC236}">
                  <a16:creationId xmlns:a16="http://schemas.microsoft.com/office/drawing/2014/main" id="{8D9070CB-7C7B-4182-A1DB-633E1F947601}"/>
                </a:ext>
              </a:extLst>
            </p:cNvPr>
            <p:cNvSpPr/>
            <p:nvPr/>
          </p:nvSpPr>
          <p:spPr>
            <a:xfrm>
              <a:off x="7602858" y="1976677"/>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2" name="Rectangle 111">
              <a:extLst>
                <a:ext uri="{FF2B5EF4-FFF2-40B4-BE49-F238E27FC236}">
                  <a16:creationId xmlns:a16="http://schemas.microsoft.com/office/drawing/2014/main" id="{E5B578BA-3B15-44FB-AEC3-441034ADA196}"/>
                </a:ext>
              </a:extLst>
            </p:cNvPr>
            <p:cNvSpPr/>
            <p:nvPr/>
          </p:nvSpPr>
          <p:spPr>
            <a:xfrm>
              <a:off x="8503038" y="1968979"/>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3" name="Rectangle 112">
              <a:extLst>
                <a:ext uri="{FF2B5EF4-FFF2-40B4-BE49-F238E27FC236}">
                  <a16:creationId xmlns:a16="http://schemas.microsoft.com/office/drawing/2014/main" id="{021FBACB-F403-4BD0-8153-CDEAB7E6D5C4}"/>
                </a:ext>
              </a:extLst>
            </p:cNvPr>
            <p:cNvSpPr/>
            <p:nvPr/>
          </p:nvSpPr>
          <p:spPr>
            <a:xfrm>
              <a:off x="6648817" y="2714774"/>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4" name="Rectangle 113">
              <a:extLst>
                <a:ext uri="{FF2B5EF4-FFF2-40B4-BE49-F238E27FC236}">
                  <a16:creationId xmlns:a16="http://schemas.microsoft.com/office/drawing/2014/main" id="{032EEBEA-FB75-425C-A9D5-7E57B3C3E25D}"/>
                </a:ext>
              </a:extLst>
            </p:cNvPr>
            <p:cNvSpPr/>
            <p:nvPr/>
          </p:nvSpPr>
          <p:spPr>
            <a:xfrm>
              <a:off x="8517282" y="2759761"/>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5" name="Rectangle 114">
              <a:extLst>
                <a:ext uri="{FF2B5EF4-FFF2-40B4-BE49-F238E27FC236}">
                  <a16:creationId xmlns:a16="http://schemas.microsoft.com/office/drawing/2014/main" id="{9C4E1930-3CFE-46D6-B2AB-3712E0FBDBD4}"/>
                </a:ext>
              </a:extLst>
            </p:cNvPr>
            <p:cNvSpPr/>
            <p:nvPr/>
          </p:nvSpPr>
          <p:spPr>
            <a:xfrm>
              <a:off x="6655935" y="3469192"/>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6" name="Rectangle 115">
              <a:extLst>
                <a:ext uri="{FF2B5EF4-FFF2-40B4-BE49-F238E27FC236}">
                  <a16:creationId xmlns:a16="http://schemas.microsoft.com/office/drawing/2014/main" id="{6E59D995-8E45-411E-ABCC-AC19531C5B98}"/>
                </a:ext>
              </a:extLst>
            </p:cNvPr>
            <p:cNvSpPr/>
            <p:nvPr/>
          </p:nvSpPr>
          <p:spPr>
            <a:xfrm>
              <a:off x="7609557" y="3480438"/>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17" name="Rectangle 116">
              <a:extLst>
                <a:ext uri="{FF2B5EF4-FFF2-40B4-BE49-F238E27FC236}">
                  <a16:creationId xmlns:a16="http://schemas.microsoft.com/office/drawing/2014/main" id="{C80E1DB0-4046-474B-AFA1-DD6ABAF60065}"/>
                </a:ext>
              </a:extLst>
            </p:cNvPr>
            <p:cNvSpPr/>
            <p:nvPr/>
          </p:nvSpPr>
          <p:spPr>
            <a:xfrm>
              <a:off x="8524400" y="3514179"/>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cxnSp>
          <p:nvCxnSpPr>
            <p:cNvPr id="118" name="Straight Arrow Connector 117">
              <a:extLst>
                <a:ext uri="{FF2B5EF4-FFF2-40B4-BE49-F238E27FC236}">
                  <a16:creationId xmlns:a16="http://schemas.microsoft.com/office/drawing/2014/main" id="{C7A8E769-C0ED-4431-9B40-41D9F64063DD}"/>
                </a:ext>
              </a:extLst>
            </p:cNvPr>
            <p:cNvCxnSpPr/>
            <p:nvPr/>
          </p:nvCxnSpPr>
          <p:spPr>
            <a:xfrm>
              <a:off x="6929816" y="2394541"/>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19" name="Straight Arrow Connector 118">
              <a:extLst>
                <a:ext uri="{FF2B5EF4-FFF2-40B4-BE49-F238E27FC236}">
                  <a16:creationId xmlns:a16="http://schemas.microsoft.com/office/drawing/2014/main" id="{C56232E6-3F1C-4410-8DB1-B0A75BC57168}"/>
                </a:ext>
              </a:extLst>
            </p:cNvPr>
            <p:cNvCxnSpPr/>
            <p:nvPr/>
          </p:nvCxnSpPr>
          <p:spPr>
            <a:xfrm>
              <a:off x="6933686" y="3152161"/>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20" name="Straight Arrow Connector 119">
              <a:extLst>
                <a:ext uri="{FF2B5EF4-FFF2-40B4-BE49-F238E27FC236}">
                  <a16:creationId xmlns:a16="http://schemas.microsoft.com/office/drawing/2014/main" id="{0880DAF6-10E5-447B-A368-E79E8812CDCA}"/>
                </a:ext>
              </a:extLst>
            </p:cNvPr>
            <p:cNvCxnSpPr/>
            <p:nvPr/>
          </p:nvCxnSpPr>
          <p:spPr>
            <a:xfrm flipV="1">
              <a:off x="8800978" y="3189964"/>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21" name="Straight Arrow Connector 120">
              <a:extLst>
                <a:ext uri="{FF2B5EF4-FFF2-40B4-BE49-F238E27FC236}">
                  <a16:creationId xmlns:a16="http://schemas.microsoft.com/office/drawing/2014/main" id="{1A68F858-DADC-4FE6-95F8-8E48C4EA9271}"/>
                </a:ext>
              </a:extLst>
            </p:cNvPr>
            <p:cNvCxnSpPr/>
            <p:nvPr/>
          </p:nvCxnSpPr>
          <p:spPr>
            <a:xfrm flipV="1">
              <a:off x="8790207" y="2425158"/>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22" name="Straight Arrow Connector 121">
              <a:extLst>
                <a:ext uri="{FF2B5EF4-FFF2-40B4-BE49-F238E27FC236}">
                  <a16:creationId xmlns:a16="http://schemas.microsoft.com/office/drawing/2014/main" id="{BC8D4831-EA87-4B58-B0AD-1828835738AB}"/>
                </a:ext>
              </a:extLst>
            </p:cNvPr>
            <p:cNvCxnSpPr>
              <a:endCxn id="215" idx="1"/>
            </p:cNvCxnSpPr>
            <p:nvPr/>
          </p:nvCxnSpPr>
          <p:spPr>
            <a:xfrm flipV="1">
              <a:off x="7247400" y="3692841"/>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23" name="Straight Arrow Connector 122">
              <a:extLst>
                <a:ext uri="{FF2B5EF4-FFF2-40B4-BE49-F238E27FC236}">
                  <a16:creationId xmlns:a16="http://schemas.microsoft.com/office/drawing/2014/main" id="{77B7F049-C44E-4247-AAB3-5BC4FCAF3F47}"/>
                </a:ext>
              </a:extLst>
            </p:cNvPr>
            <p:cNvCxnSpPr/>
            <p:nvPr/>
          </p:nvCxnSpPr>
          <p:spPr>
            <a:xfrm flipV="1">
              <a:off x="8177595" y="3696903"/>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24" name="Straight Arrow Connector 123">
              <a:extLst>
                <a:ext uri="{FF2B5EF4-FFF2-40B4-BE49-F238E27FC236}">
                  <a16:creationId xmlns:a16="http://schemas.microsoft.com/office/drawing/2014/main" id="{A88C30FD-7CDD-4695-B2E1-7F45094C93BD}"/>
                </a:ext>
              </a:extLst>
            </p:cNvPr>
            <p:cNvCxnSpPr/>
            <p:nvPr/>
          </p:nvCxnSpPr>
          <p:spPr>
            <a:xfrm flipH="1" flipV="1">
              <a:off x="7222828" y="2193847"/>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25" name="Straight Arrow Connector 124">
              <a:extLst>
                <a:ext uri="{FF2B5EF4-FFF2-40B4-BE49-F238E27FC236}">
                  <a16:creationId xmlns:a16="http://schemas.microsoft.com/office/drawing/2014/main" id="{50702551-88C5-4896-966C-4F535BDF9F83}"/>
                </a:ext>
              </a:extLst>
            </p:cNvPr>
            <p:cNvCxnSpPr/>
            <p:nvPr/>
          </p:nvCxnSpPr>
          <p:spPr>
            <a:xfrm flipH="1" flipV="1">
              <a:off x="8142253" y="2197909"/>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26" name="Straight Arrow Connector 125">
              <a:extLst>
                <a:ext uri="{FF2B5EF4-FFF2-40B4-BE49-F238E27FC236}">
                  <a16:creationId xmlns:a16="http://schemas.microsoft.com/office/drawing/2014/main" id="{90FC1060-C41B-49B9-828A-82103000A04C}"/>
                </a:ext>
              </a:extLst>
            </p:cNvPr>
            <p:cNvCxnSpPr>
              <a:cxnSpLocks/>
            </p:cNvCxnSpPr>
            <p:nvPr/>
          </p:nvCxnSpPr>
          <p:spPr>
            <a:xfrm>
              <a:off x="9188067" y="3048630"/>
              <a:ext cx="415521" cy="0"/>
            </a:xfrm>
            <a:prstGeom prst="straightConnector1">
              <a:avLst/>
            </a:prstGeom>
            <a:noFill/>
            <a:ln w="73025" cap="flat" cmpd="sng" algn="ctr">
              <a:solidFill>
                <a:sysClr val="windowText" lastClr="000000"/>
              </a:solidFill>
              <a:prstDash val="solid"/>
              <a:miter lim="800000"/>
              <a:tailEnd type="triangle" w="med" len="med"/>
            </a:ln>
            <a:effectLst/>
          </p:spPr>
        </p:cxnSp>
        <p:sp>
          <p:nvSpPr>
            <p:cNvPr id="127" name="TextBox 126">
              <a:extLst>
                <a:ext uri="{FF2B5EF4-FFF2-40B4-BE49-F238E27FC236}">
                  <a16:creationId xmlns:a16="http://schemas.microsoft.com/office/drawing/2014/main" id="{58BFE3F6-FA55-432F-92A6-71CE5516D867}"/>
                </a:ext>
              </a:extLst>
            </p:cNvPr>
            <p:cNvSpPr txBox="1"/>
            <p:nvPr/>
          </p:nvSpPr>
          <p:spPr>
            <a:xfrm>
              <a:off x="8164247" y="4129627"/>
              <a:ext cx="2377574" cy="461665"/>
            </a:xfrm>
            <a:prstGeom prst="rect">
              <a:avLst/>
            </a:prstGeom>
            <a:noFill/>
          </p:spPr>
          <p:txBody>
            <a:bodyPr wrap="none" rtlCol="0">
              <a:spAutoFit/>
            </a:bodyPr>
            <a:lstStyle/>
            <a:p>
              <a:pPr defTabSz="914400"/>
              <a:r>
                <a:rPr lang="en-US" sz="2400" dirty="0">
                  <a:solidFill>
                    <a:prstClr val="black"/>
                  </a:solidFill>
                  <a:latin typeface="Times New Roman" panose="02020603050405020304" pitchFamily="18" charset="0"/>
                  <a:cs typeface="Times New Roman" panose="02020603050405020304" pitchFamily="18" charset="0"/>
                </a:rPr>
                <a:t>Reactive Solution</a:t>
              </a:r>
            </a:p>
          </p:txBody>
        </p:sp>
        <p:grpSp>
          <p:nvGrpSpPr>
            <p:cNvPr id="128" name="Group 127">
              <a:extLst>
                <a:ext uri="{FF2B5EF4-FFF2-40B4-BE49-F238E27FC236}">
                  <a16:creationId xmlns:a16="http://schemas.microsoft.com/office/drawing/2014/main" id="{B212EE3F-02B7-422B-AE9D-33C5F1D51B80}"/>
                </a:ext>
              </a:extLst>
            </p:cNvPr>
            <p:cNvGrpSpPr/>
            <p:nvPr/>
          </p:nvGrpSpPr>
          <p:grpSpPr>
            <a:xfrm>
              <a:off x="6731122" y="1981149"/>
              <a:ext cx="404882" cy="365001"/>
              <a:chOff x="1691041" y="173869"/>
              <a:chExt cx="463503" cy="400110"/>
            </a:xfrm>
          </p:grpSpPr>
          <p:cxnSp>
            <p:nvCxnSpPr>
              <p:cNvPr id="227" name="Straight Connector 226">
                <a:extLst>
                  <a:ext uri="{FF2B5EF4-FFF2-40B4-BE49-F238E27FC236}">
                    <a16:creationId xmlns:a16="http://schemas.microsoft.com/office/drawing/2014/main" id="{4F94C7B4-1DF7-4C2B-915E-29CC013635D0}"/>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28" name="TextBox 227">
                <a:extLst>
                  <a:ext uri="{FF2B5EF4-FFF2-40B4-BE49-F238E27FC236}">
                    <a16:creationId xmlns:a16="http://schemas.microsoft.com/office/drawing/2014/main" id="{0793BDBA-F787-47DF-B740-5DCAB2D1F5DC}"/>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129" name="Group 128">
              <a:extLst>
                <a:ext uri="{FF2B5EF4-FFF2-40B4-BE49-F238E27FC236}">
                  <a16:creationId xmlns:a16="http://schemas.microsoft.com/office/drawing/2014/main" id="{83B87457-1835-43FC-BB8E-D7257D22E3BF}"/>
                </a:ext>
              </a:extLst>
            </p:cNvPr>
            <p:cNvGrpSpPr/>
            <p:nvPr/>
          </p:nvGrpSpPr>
          <p:grpSpPr>
            <a:xfrm>
              <a:off x="7690230" y="1984206"/>
              <a:ext cx="404882" cy="365001"/>
              <a:chOff x="1691041" y="173869"/>
              <a:chExt cx="463503" cy="400110"/>
            </a:xfrm>
          </p:grpSpPr>
          <p:cxnSp>
            <p:nvCxnSpPr>
              <p:cNvPr id="225" name="Straight Connector 224">
                <a:extLst>
                  <a:ext uri="{FF2B5EF4-FFF2-40B4-BE49-F238E27FC236}">
                    <a16:creationId xmlns:a16="http://schemas.microsoft.com/office/drawing/2014/main" id="{1B695795-237D-4776-B0BF-DB41FB0F10CB}"/>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26" name="TextBox 225">
                <a:extLst>
                  <a:ext uri="{FF2B5EF4-FFF2-40B4-BE49-F238E27FC236}">
                    <a16:creationId xmlns:a16="http://schemas.microsoft.com/office/drawing/2014/main" id="{A748BDE1-894C-4133-AD18-673AC8924797}"/>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130" name="Group 129">
              <a:extLst>
                <a:ext uri="{FF2B5EF4-FFF2-40B4-BE49-F238E27FC236}">
                  <a16:creationId xmlns:a16="http://schemas.microsoft.com/office/drawing/2014/main" id="{9831D9CF-B70C-450A-B85A-FF8FB9A7DEB4}"/>
                </a:ext>
              </a:extLst>
            </p:cNvPr>
            <p:cNvGrpSpPr/>
            <p:nvPr/>
          </p:nvGrpSpPr>
          <p:grpSpPr>
            <a:xfrm>
              <a:off x="6733508" y="2723608"/>
              <a:ext cx="404882" cy="365001"/>
              <a:chOff x="1691041" y="173869"/>
              <a:chExt cx="463503" cy="400110"/>
            </a:xfrm>
          </p:grpSpPr>
          <p:cxnSp>
            <p:nvCxnSpPr>
              <p:cNvPr id="223" name="Straight Connector 222">
                <a:extLst>
                  <a:ext uri="{FF2B5EF4-FFF2-40B4-BE49-F238E27FC236}">
                    <a16:creationId xmlns:a16="http://schemas.microsoft.com/office/drawing/2014/main" id="{9F9F13D9-5298-4DC7-B000-12D6E18855E0}"/>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24" name="TextBox 223">
                <a:extLst>
                  <a:ext uri="{FF2B5EF4-FFF2-40B4-BE49-F238E27FC236}">
                    <a16:creationId xmlns:a16="http://schemas.microsoft.com/office/drawing/2014/main" id="{2B907777-65ED-4BD2-8BB2-CD4429C719D2}"/>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grpSp>
          <p:nvGrpSpPr>
            <p:cNvPr id="131" name="Group 130">
              <a:extLst>
                <a:ext uri="{FF2B5EF4-FFF2-40B4-BE49-F238E27FC236}">
                  <a16:creationId xmlns:a16="http://schemas.microsoft.com/office/drawing/2014/main" id="{71B5177A-EF8C-4510-A0C1-5662D77863D9}"/>
                </a:ext>
              </a:extLst>
            </p:cNvPr>
            <p:cNvGrpSpPr/>
            <p:nvPr/>
          </p:nvGrpSpPr>
          <p:grpSpPr>
            <a:xfrm>
              <a:off x="7704217" y="3489391"/>
              <a:ext cx="404882" cy="365001"/>
              <a:chOff x="1691041" y="173869"/>
              <a:chExt cx="463503" cy="400110"/>
            </a:xfrm>
          </p:grpSpPr>
          <p:cxnSp>
            <p:nvCxnSpPr>
              <p:cNvPr id="221" name="Straight Connector 220">
                <a:extLst>
                  <a:ext uri="{FF2B5EF4-FFF2-40B4-BE49-F238E27FC236}">
                    <a16:creationId xmlns:a16="http://schemas.microsoft.com/office/drawing/2014/main" id="{91F0DD6A-1DD3-4C86-8CED-FD0222568616}"/>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22" name="TextBox 221">
                <a:extLst>
                  <a:ext uri="{FF2B5EF4-FFF2-40B4-BE49-F238E27FC236}">
                    <a16:creationId xmlns:a16="http://schemas.microsoft.com/office/drawing/2014/main" id="{C10A01CC-4223-4801-B1CC-9BE3F631EA17}"/>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8</a:t>
                </a:r>
              </a:p>
            </p:txBody>
          </p:sp>
        </p:grpSp>
        <p:grpSp>
          <p:nvGrpSpPr>
            <p:cNvPr id="132" name="Group 131">
              <a:extLst>
                <a:ext uri="{FF2B5EF4-FFF2-40B4-BE49-F238E27FC236}">
                  <a16:creationId xmlns:a16="http://schemas.microsoft.com/office/drawing/2014/main" id="{8AC937B9-624B-4C32-A8A3-40717F234704}"/>
                </a:ext>
              </a:extLst>
            </p:cNvPr>
            <p:cNvGrpSpPr/>
            <p:nvPr/>
          </p:nvGrpSpPr>
          <p:grpSpPr>
            <a:xfrm>
              <a:off x="8610009" y="3489222"/>
              <a:ext cx="404882" cy="365001"/>
              <a:chOff x="1691041" y="173869"/>
              <a:chExt cx="463503" cy="400110"/>
            </a:xfrm>
          </p:grpSpPr>
          <p:cxnSp>
            <p:nvCxnSpPr>
              <p:cNvPr id="219" name="Straight Connector 218">
                <a:extLst>
                  <a:ext uri="{FF2B5EF4-FFF2-40B4-BE49-F238E27FC236}">
                    <a16:creationId xmlns:a16="http://schemas.microsoft.com/office/drawing/2014/main" id="{C8EB7ADC-0E92-409A-A9D7-552A3812152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20" name="TextBox 219">
                <a:extLst>
                  <a:ext uri="{FF2B5EF4-FFF2-40B4-BE49-F238E27FC236}">
                    <a16:creationId xmlns:a16="http://schemas.microsoft.com/office/drawing/2014/main" id="{0B6595D8-AED3-4856-9619-801984D753A3}"/>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7</a:t>
                </a:r>
              </a:p>
            </p:txBody>
          </p:sp>
        </p:grpSp>
        <p:grpSp>
          <p:nvGrpSpPr>
            <p:cNvPr id="133" name="Group 132">
              <a:extLst>
                <a:ext uri="{FF2B5EF4-FFF2-40B4-BE49-F238E27FC236}">
                  <a16:creationId xmlns:a16="http://schemas.microsoft.com/office/drawing/2014/main" id="{612C033B-15D9-4E14-97AF-69A260BE50EB}"/>
                </a:ext>
              </a:extLst>
            </p:cNvPr>
            <p:cNvGrpSpPr/>
            <p:nvPr/>
          </p:nvGrpSpPr>
          <p:grpSpPr>
            <a:xfrm>
              <a:off x="8598912" y="2748205"/>
              <a:ext cx="404882" cy="365001"/>
              <a:chOff x="1691041" y="173869"/>
              <a:chExt cx="463503" cy="400110"/>
            </a:xfrm>
          </p:grpSpPr>
          <p:cxnSp>
            <p:nvCxnSpPr>
              <p:cNvPr id="217" name="Straight Connector 216">
                <a:extLst>
                  <a:ext uri="{FF2B5EF4-FFF2-40B4-BE49-F238E27FC236}">
                    <a16:creationId xmlns:a16="http://schemas.microsoft.com/office/drawing/2014/main" id="{1D025D2A-CB04-4CE7-B695-05F288FFBBCA}"/>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18" name="TextBox 217">
                <a:extLst>
                  <a:ext uri="{FF2B5EF4-FFF2-40B4-BE49-F238E27FC236}">
                    <a16:creationId xmlns:a16="http://schemas.microsoft.com/office/drawing/2014/main" id="{4DB709AC-674B-4516-B194-790546500C85}"/>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6</a:t>
                </a:r>
              </a:p>
            </p:txBody>
          </p:sp>
        </p:grpSp>
        <p:grpSp>
          <p:nvGrpSpPr>
            <p:cNvPr id="134" name="Group 133">
              <a:extLst>
                <a:ext uri="{FF2B5EF4-FFF2-40B4-BE49-F238E27FC236}">
                  <a16:creationId xmlns:a16="http://schemas.microsoft.com/office/drawing/2014/main" id="{5B206BC3-90CF-45E8-83C4-F29D8A67CF2B}"/>
                </a:ext>
              </a:extLst>
            </p:cNvPr>
            <p:cNvGrpSpPr/>
            <p:nvPr/>
          </p:nvGrpSpPr>
          <p:grpSpPr>
            <a:xfrm>
              <a:off x="6752259" y="3489222"/>
              <a:ext cx="404882" cy="365001"/>
              <a:chOff x="1691041" y="173869"/>
              <a:chExt cx="463503" cy="400110"/>
            </a:xfrm>
          </p:grpSpPr>
          <p:cxnSp>
            <p:nvCxnSpPr>
              <p:cNvPr id="215" name="Straight Connector 214">
                <a:extLst>
                  <a:ext uri="{FF2B5EF4-FFF2-40B4-BE49-F238E27FC236}">
                    <a16:creationId xmlns:a16="http://schemas.microsoft.com/office/drawing/2014/main" id="{DDC8B47D-F896-41E3-ADD4-CEC1CA9444E2}"/>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16" name="TextBox 215">
                <a:extLst>
                  <a:ext uri="{FF2B5EF4-FFF2-40B4-BE49-F238E27FC236}">
                    <a16:creationId xmlns:a16="http://schemas.microsoft.com/office/drawing/2014/main" id="{38EB376B-0636-404A-8FDF-E5D4577E9DEA}"/>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1</a:t>
                </a:r>
              </a:p>
            </p:txBody>
          </p:sp>
        </p:grpSp>
        <p:grpSp>
          <p:nvGrpSpPr>
            <p:cNvPr id="135" name="Group 134">
              <a:extLst>
                <a:ext uri="{FF2B5EF4-FFF2-40B4-BE49-F238E27FC236}">
                  <a16:creationId xmlns:a16="http://schemas.microsoft.com/office/drawing/2014/main" id="{E14DD18F-E284-4362-9F44-DD893D972464}"/>
                </a:ext>
              </a:extLst>
            </p:cNvPr>
            <p:cNvGrpSpPr/>
            <p:nvPr/>
          </p:nvGrpSpPr>
          <p:grpSpPr>
            <a:xfrm>
              <a:off x="8599761" y="2009610"/>
              <a:ext cx="404882" cy="365001"/>
              <a:chOff x="1691041" y="173869"/>
              <a:chExt cx="463503" cy="400110"/>
            </a:xfrm>
          </p:grpSpPr>
          <p:cxnSp>
            <p:nvCxnSpPr>
              <p:cNvPr id="213" name="Straight Connector 212">
                <a:extLst>
                  <a:ext uri="{FF2B5EF4-FFF2-40B4-BE49-F238E27FC236}">
                    <a16:creationId xmlns:a16="http://schemas.microsoft.com/office/drawing/2014/main" id="{AAB06DFB-9479-4C4F-932D-B307CFD0B8F0}"/>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14" name="TextBox 213">
                <a:extLst>
                  <a:ext uri="{FF2B5EF4-FFF2-40B4-BE49-F238E27FC236}">
                    <a16:creationId xmlns:a16="http://schemas.microsoft.com/office/drawing/2014/main" id="{989AE809-AA81-48C9-8F80-0AF651169734}"/>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5</a:t>
                </a:r>
              </a:p>
            </p:txBody>
          </p:sp>
        </p:grpSp>
        <p:sp>
          <p:nvSpPr>
            <p:cNvPr id="136" name="Rectangle 135">
              <a:extLst>
                <a:ext uri="{FF2B5EF4-FFF2-40B4-BE49-F238E27FC236}">
                  <a16:creationId xmlns:a16="http://schemas.microsoft.com/office/drawing/2014/main" id="{95116DD3-3DB5-4956-942D-3046A9CE91A0}"/>
                </a:ext>
              </a:extLst>
            </p:cNvPr>
            <p:cNvSpPr/>
            <p:nvPr/>
          </p:nvSpPr>
          <p:spPr>
            <a:xfrm>
              <a:off x="9652044" y="1977265"/>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37" name="Rectangle 136">
              <a:extLst>
                <a:ext uri="{FF2B5EF4-FFF2-40B4-BE49-F238E27FC236}">
                  <a16:creationId xmlns:a16="http://schemas.microsoft.com/office/drawing/2014/main" id="{5E7A8E3E-ECB7-45FA-B781-C366FFD486C7}"/>
                </a:ext>
              </a:extLst>
            </p:cNvPr>
            <p:cNvSpPr/>
            <p:nvPr/>
          </p:nvSpPr>
          <p:spPr>
            <a:xfrm>
              <a:off x="10613201" y="1984206"/>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38" name="Rectangle 137">
              <a:extLst>
                <a:ext uri="{FF2B5EF4-FFF2-40B4-BE49-F238E27FC236}">
                  <a16:creationId xmlns:a16="http://schemas.microsoft.com/office/drawing/2014/main" id="{14D33C40-3918-4FD7-8A33-291ED4248D74}"/>
                </a:ext>
              </a:extLst>
            </p:cNvPr>
            <p:cNvSpPr/>
            <p:nvPr/>
          </p:nvSpPr>
          <p:spPr>
            <a:xfrm>
              <a:off x="11537326" y="1976509"/>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39" name="Rectangle 138">
              <a:extLst>
                <a:ext uri="{FF2B5EF4-FFF2-40B4-BE49-F238E27FC236}">
                  <a16:creationId xmlns:a16="http://schemas.microsoft.com/office/drawing/2014/main" id="{06476873-13A5-43ED-B4C5-14902176B97D}"/>
                </a:ext>
              </a:extLst>
            </p:cNvPr>
            <p:cNvSpPr/>
            <p:nvPr/>
          </p:nvSpPr>
          <p:spPr>
            <a:xfrm>
              <a:off x="9659161" y="2722304"/>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40" name="Rectangle 139">
              <a:extLst>
                <a:ext uri="{FF2B5EF4-FFF2-40B4-BE49-F238E27FC236}">
                  <a16:creationId xmlns:a16="http://schemas.microsoft.com/office/drawing/2014/main" id="{CA1865C7-838F-411A-AE39-9CE0DE3C7B35}"/>
                </a:ext>
              </a:extLst>
            </p:cNvPr>
            <p:cNvSpPr/>
            <p:nvPr/>
          </p:nvSpPr>
          <p:spPr>
            <a:xfrm>
              <a:off x="11527626" y="2767291"/>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41" name="Rectangle 140">
              <a:extLst>
                <a:ext uri="{FF2B5EF4-FFF2-40B4-BE49-F238E27FC236}">
                  <a16:creationId xmlns:a16="http://schemas.microsoft.com/office/drawing/2014/main" id="{AC0F086A-71F4-474E-9E34-639044DF2B83}"/>
                </a:ext>
              </a:extLst>
            </p:cNvPr>
            <p:cNvSpPr/>
            <p:nvPr/>
          </p:nvSpPr>
          <p:spPr>
            <a:xfrm>
              <a:off x="9666279" y="3476722"/>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42" name="Rectangle 141">
              <a:extLst>
                <a:ext uri="{FF2B5EF4-FFF2-40B4-BE49-F238E27FC236}">
                  <a16:creationId xmlns:a16="http://schemas.microsoft.com/office/drawing/2014/main" id="{FAC8B4B6-957E-45EC-9547-A50EEC094865}"/>
                </a:ext>
              </a:extLst>
            </p:cNvPr>
            <p:cNvSpPr/>
            <p:nvPr/>
          </p:nvSpPr>
          <p:spPr>
            <a:xfrm>
              <a:off x="10619901" y="3487968"/>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sp>
          <p:nvSpPr>
            <p:cNvPr id="143" name="Rectangle 142">
              <a:extLst>
                <a:ext uri="{FF2B5EF4-FFF2-40B4-BE49-F238E27FC236}">
                  <a16:creationId xmlns:a16="http://schemas.microsoft.com/office/drawing/2014/main" id="{8AC75977-BA4F-46E3-9652-C1F9B9B2C1A8}"/>
                </a:ext>
              </a:extLst>
            </p:cNvPr>
            <p:cNvSpPr/>
            <p:nvPr/>
          </p:nvSpPr>
          <p:spPr>
            <a:xfrm>
              <a:off x="11534743" y="3521708"/>
              <a:ext cx="554690" cy="424806"/>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800" b="1" kern="0" dirty="0">
                <a:solidFill>
                  <a:srgbClr val="FFFFFF"/>
                </a:solidFill>
                <a:latin typeface="Calibri" panose="020F0502020204030204"/>
              </a:endParaRPr>
            </a:p>
          </p:txBody>
        </p:sp>
        <p:cxnSp>
          <p:nvCxnSpPr>
            <p:cNvPr id="144" name="Straight Arrow Connector 143">
              <a:extLst>
                <a:ext uri="{FF2B5EF4-FFF2-40B4-BE49-F238E27FC236}">
                  <a16:creationId xmlns:a16="http://schemas.microsoft.com/office/drawing/2014/main" id="{5ACD579A-A819-4A0E-A999-C8985E1B6C30}"/>
                </a:ext>
              </a:extLst>
            </p:cNvPr>
            <p:cNvCxnSpPr/>
            <p:nvPr/>
          </p:nvCxnSpPr>
          <p:spPr>
            <a:xfrm>
              <a:off x="9940160" y="2402071"/>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45" name="Straight Arrow Connector 144">
              <a:extLst>
                <a:ext uri="{FF2B5EF4-FFF2-40B4-BE49-F238E27FC236}">
                  <a16:creationId xmlns:a16="http://schemas.microsoft.com/office/drawing/2014/main" id="{5E7E6E2F-6F56-4686-B38B-C82306062E0A}"/>
                </a:ext>
              </a:extLst>
            </p:cNvPr>
            <p:cNvCxnSpPr/>
            <p:nvPr/>
          </p:nvCxnSpPr>
          <p:spPr>
            <a:xfrm>
              <a:off x="9944030" y="3159691"/>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46" name="Straight Arrow Connector 145">
              <a:extLst>
                <a:ext uri="{FF2B5EF4-FFF2-40B4-BE49-F238E27FC236}">
                  <a16:creationId xmlns:a16="http://schemas.microsoft.com/office/drawing/2014/main" id="{FF18C002-1665-43BF-A59F-84CB6F45B85A}"/>
                </a:ext>
              </a:extLst>
            </p:cNvPr>
            <p:cNvCxnSpPr/>
            <p:nvPr/>
          </p:nvCxnSpPr>
          <p:spPr>
            <a:xfrm flipV="1">
              <a:off x="11811322" y="3197494"/>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47" name="Straight Arrow Connector 146">
              <a:extLst>
                <a:ext uri="{FF2B5EF4-FFF2-40B4-BE49-F238E27FC236}">
                  <a16:creationId xmlns:a16="http://schemas.microsoft.com/office/drawing/2014/main" id="{CC273028-CD6E-406C-B583-11DED5BC83E1}"/>
                </a:ext>
              </a:extLst>
            </p:cNvPr>
            <p:cNvCxnSpPr/>
            <p:nvPr/>
          </p:nvCxnSpPr>
          <p:spPr>
            <a:xfrm flipV="1">
              <a:off x="11800551" y="2432688"/>
              <a:ext cx="0" cy="320233"/>
            </a:xfrm>
            <a:prstGeom prst="straightConnector1">
              <a:avLst/>
            </a:prstGeom>
            <a:noFill/>
            <a:ln w="57150" cap="flat" cmpd="sng" algn="ctr">
              <a:solidFill>
                <a:sysClr val="windowText" lastClr="000000"/>
              </a:solidFill>
              <a:prstDash val="solid"/>
              <a:miter lim="800000"/>
              <a:tailEnd type="arrow"/>
            </a:ln>
            <a:effectLst/>
          </p:spPr>
        </p:cxnSp>
        <p:cxnSp>
          <p:nvCxnSpPr>
            <p:cNvPr id="148" name="Straight Arrow Connector 147">
              <a:extLst>
                <a:ext uri="{FF2B5EF4-FFF2-40B4-BE49-F238E27FC236}">
                  <a16:creationId xmlns:a16="http://schemas.microsoft.com/office/drawing/2014/main" id="{AB0CFF51-AA70-4850-8807-12AB80B9E74E}"/>
                </a:ext>
              </a:extLst>
            </p:cNvPr>
            <p:cNvCxnSpPr/>
            <p:nvPr/>
          </p:nvCxnSpPr>
          <p:spPr>
            <a:xfrm flipV="1">
              <a:off x="10257744" y="3700371"/>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49" name="Straight Arrow Connector 148">
              <a:extLst>
                <a:ext uri="{FF2B5EF4-FFF2-40B4-BE49-F238E27FC236}">
                  <a16:creationId xmlns:a16="http://schemas.microsoft.com/office/drawing/2014/main" id="{ECD1CF51-CE5A-4F3F-92A7-C60C5527D7BD}"/>
                </a:ext>
              </a:extLst>
            </p:cNvPr>
            <p:cNvCxnSpPr/>
            <p:nvPr/>
          </p:nvCxnSpPr>
          <p:spPr>
            <a:xfrm flipV="1">
              <a:off x="11187939" y="3704432"/>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50" name="Straight Arrow Connector 149">
              <a:extLst>
                <a:ext uri="{FF2B5EF4-FFF2-40B4-BE49-F238E27FC236}">
                  <a16:creationId xmlns:a16="http://schemas.microsoft.com/office/drawing/2014/main" id="{0F80FFE6-2DED-4FFE-B7E1-029034742671}"/>
                </a:ext>
              </a:extLst>
            </p:cNvPr>
            <p:cNvCxnSpPr/>
            <p:nvPr/>
          </p:nvCxnSpPr>
          <p:spPr>
            <a:xfrm flipH="1" flipV="1">
              <a:off x="10233171" y="2201377"/>
              <a:ext cx="362157" cy="0"/>
            </a:xfrm>
            <a:prstGeom prst="straightConnector1">
              <a:avLst/>
            </a:prstGeom>
            <a:noFill/>
            <a:ln w="57150" cap="flat" cmpd="sng" algn="ctr">
              <a:solidFill>
                <a:sysClr val="windowText" lastClr="000000"/>
              </a:solidFill>
              <a:prstDash val="solid"/>
              <a:miter lim="800000"/>
              <a:tailEnd type="arrow"/>
            </a:ln>
            <a:effectLst/>
          </p:spPr>
        </p:cxnSp>
        <p:cxnSp>
          <p:nvCxnSpPr>
            <p:cNvPr id="151" name="Straight Arrow Connector 150">
              <a:extLst>
                <a:ext uri="{FF2B5EF4-FFF2-40B4-BE49-F238E27FC236}">
                  <a16:creationId xmlns:a16="http://schemas.microsoft.com/office/drawing/2014/main" id="{33D4CBCB-57F1-4E51-8966-A6E5D1C83730}"/>
                </a:ext>
              </a:extLst>
            </p:cNvPr>
            <p:cNvCxnSpPr/>
            <p:nvPr/>
          </p:nvCxnSpPr>
          <p:spPr>
            <a:xfrm flipH="1" flipV="1">
              <a:off x="11152597" y="2205438"/>
              <a:ext cx="362157" cy="0"/>
            </a:xfrm>
            <a:prstGeom prst="straightConnector1">
              <a:avLst/>
            </a:prstGeom>
            <a:noFill/>
            <a:ln w="57150" cap="flat" cmpd="sng" algn="ctr">
              <a:solidFill>
                <a:sysClr val="windowText" lastClr="000000"/>
              </a:solidFill>
              <a:prstDash val="solid"/>
              <a:miter lim="800000"/>
              <a:tailEnd type="arrow"/>
            </a:ln>
            <a:effectLst/>
          </p:spPr>
        </p:cxnSp>
        <p:grpSp>
          <p:nvGrpSpPr>
            <p:cNvPr id="152" name="Group 151">
              <a:extLst>
                <a:ext uri="{FF2B5EF4-FFF2-40B4-BE49-F238E27FC236}">
                  <a16:creationId xmlns:a16="http://schemas.microsoft.com/office/drawing/2014/main" id="{2162A3FB-F6BF-4406-BFA9-1D2934B3524B}"/>
                </a:ext>
              </a:extLst>
            </p:cNvPr>
            <p:cNvGrpSpPr/>
            <p:nvPr/>
          </p:nvGrpSpPr>
          <p:grpSpPr>
            <a:xfrm>
              <a:off x="9741466" y="1988679"/>
              <a:ext cx="404882" cy="365001"/>
              <a:chOff x="1691041" y="173869"/>
              <a:chExt cx="463503" cy="400110"/>
            </a:xfrm>
          </p:grpSpPr>
          <p:cxnSp>
            <p:nvCxnSpPr>
              <p:cNvPr id="211" name="Straight Connector 210">
                <a:extLst>
                  <a:ext uri="{FF2B5EF4-FFF2-40B4-BE49-F238E27FC236}">
                    <a16:creationId xmlns:a16="http://schemas.microsoft.com/office/drawing/2014/main" id="{F019774E-17DD-4316-B602-8F3A60BF6C0F}"/>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12" name="TextBox 211">
                <a:extLst>
                  <a:ext uri="{FF2B5EF4-FFF2-40B4-BE49-F238E27FC236}">
                    <a16:creationId xmlns:a16="http://schemas.microsoft.com/office/drawing/2014/main" id="{A57E8CDE-1975-4F8B-BA42-0E08BC576F37}"/>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153" name="Group 152">
              <a:extLst>
                <a:ext uri="{FF2B5EF4-FFF2-40B4-BE49-F238E27FC236}">
                  <a16:creationId xmlns:a16="http://schemas.microsoft.com/office/drawing/2014/main" id="{52F31DA0-5BB2-410B-938F-C1A18BF19F24}"/>
                </a:ext>
              </a:extLst>
            </p:cNvPr>
            <p:cNvGrpSpPr/>
            <p:nvPr/>
          </p:nvGrpSpPr>
          <p:grpSpPr>
            <a:xfrm>
              <a:off x="10700574" y="1991736"/>
              <a:ext cx="404882" cy="365001"/>
              <a:chOff x="1691041" y="173869"/>
              <a:chExt cx="463503" cy="400110"/>
            </a:xfrm>
          </p:grpSpPr>
          <p:cxnSp>
            <p:nvCxnSpPr>
              <p:cNvPr id="209" name="Straight Connector 208">
                <a:extLst>
                  <a:ext uri="{FF2B5EF4-FFF2-40B4-BE49-F238E27FC236}">
                    <a16:creationId xmlns:a16="http://schemas.microsoft.com/office/drawing/2014/main" id="{D18E8456-9E17-4880-B16C-3A5E2CA6754D}"/>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10" name="TextBox 209">
                <a:extLst>
                  <a:ext uri="{FF2B5EF4-FFF2-40B4-BE49-F238E27FC236}">
                    <a16:creationId xmlns:a16="http://schemas.microsoft.com/office/drawing/2014/main" id="{346CD0DF-F9CA-4B1A-A2ED-A08D80305A08}"/>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5</a:t>
                </a:r>
              </a:p>
            </p:txBody>
          </p:sp>
        </p:grpSp>
        <p:grpSp>
          <p:nvGrpSpPr>
            <p:cNvPr id="154" name="Group 153">
              <a:extLst>
                <a:ext uri="{FF2B5EF4-FFF2-40B4-BE49-F238E27FC236}">
                  <a16:creationId xmlns:a16="http://schemas.microsoft.com/office/drawing/2014/main" id="{208277AC-F55C-4F83-AF35-9921411D70DF}"/>
                </a:ext>
              </a:extLst>
            </p:cNvPr>
            <p:cNvGrpSpPr/>
            <p:nvPr/>
          </p:nvGrpSpPr>
          <p:grpSpPr>
            <a:xfrm>
              <a:off x="9743851" y="2731138"/>
              <a:ext cx="404882" cy="365001"/>
              <a:chOff x="1691041" y="173869"/>
              <a:chExt cx="463503" cy="400110"/>
            </a:xfrm>
          </p:grpSpPr>
          <p:cxnSp>
            <p:nvCxnSpPr>
              <p:cNvPr id="207" name="Straight Connector 206">
                <a:extLst>
                  <a:ext uri="{FF2B5EF4-FFF2-40B4-BE49-F238E27FC236}">
                    <a16:creationId xmlns:a16="http://schemas.microsoft.com/office/drawing/2014/main" id="{A04E5861-0D16-432E-A73F-B269F59358E8}"/>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08" name="TextBox 207">
                <a:extLst>
                  <a:ext uri="{FF2B5EF4-FFF2-40B4-BE49-F238E27FC236}">
                    <a16:creationId xmlns:a16="http://schemas.microsoft.com/office/drawing/2014/main" id="{3DEB6D85-3659-4C1D-823F-A6D69C1F3C28}"/>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155" name="Group 154">
              <a:extLst>
                <a:ext uri="{FF2B5EF4-FFF2-40B4-BE49-F238E27FC236}">
                  <a16:creationId xmlns:a16="http://schemas.microsoft.com/office/drawing/2014/main" id="{B2BA672B-8740-421C-8B52-0B1DFC82A520}"/>
                </a:ext>
              </a:extLst>
            </p:cNvPr>
            <p:cNvGrpSpPr/>
            <p:nvPr/>
          </p:nvGrpSpPr>
          <p:grpSpPr>
            <a:xfrm>
              <a:off x="10700573" y="3686721"/>
              <a:ext cx="404882" cy="365001"/>
              <a:chOff x="1691041" y="173869"/>
              <a:chExt cx="463503" cy="400110"/>
            </a:xfrm>
          </p:grpSpPr>
          <p:cxnSp>
            <p:nvCxnSpPr>
              <p:cNvPr id="205" name="Straight Connector 204">
                <a:extLst>
                  <a:ext uri="{FF2B5EF4-FFF2-40B4-BE49-F238E27FC236}">
                    <a16:creationId xmlns:a16="http://schemas.microsoft.com/office/drawing/2014/main" id="{5DD26450-C800-49E1-B06A-6A547D4A5A89}"/>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06" name="TextBox 205">
                <a:extLst>
                  <a:ext uri="{FF2B5EF4-FFF2-40B4-BE49-F238E27FC236}">
                    <a16:creationId xmlns:a16="http://schemas.microsoft.com/office/drawing/2014/main" id="{9B9DCC98-1B14-4904-A0B3-CCEC2CD46E1B}"/>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1</a:t>
                </a:r>
              </a:p>
            </p:txBody>
          </p:sp>
        </p:grpSp>
        <p:grpSp>
          <p:nvGrpSpPr>
            <p:cNvPr id="156" name="Group 155">
              <a:extLst>
                <a:ext uri="{FF2B5EF4-FFF2-40B4-BE49-F238E27FC236}">
                  <a16:creationId xmlns:a16="http://schemas.microsoft.com/office/drawing/2014/main" id="{7094065D-E143-4681-896D-ECF803C5701D}"/>
                </a:ext>
              </a:extLst>
            </p:cNvPr>
            <p:cNvGrpSpPr/>
            <p:nvPr/>
          </p:nvGrpSpPr>
          <p:grpSpPr>
            <a:xfrm>
              <a:off x="11620352" y="3496752"/>
              <a:ext cx="404882" cy="365001"/>
              <a:chOff x="1691041" y="173869"/>
              <a:chExt cx="463503" cy="400110"/>
            </a:xfrm>
          </p:grpSpPr>
          <p:cxnSp>
            <p:nvCxnSpPr>
              <p:cNvPr id="203" name="Straight Connector 202">
                <a:extLst>
                  <a:ext uri="{FF2B5EF4-FFF2-40B4-BE49-F238E27FC236}">
                    <a16:creationId xmlns:a16="http://schemas.microsoft.com/office/drawing/2014/main" id="{7021D116-3C1A-4BB7-9B32-D19B3E2EC827}"/>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04" name="TextBox 203">
                <a:extLst>
                  <a:ext uri="{FF2B5EF4-FFF2-40B4-BE49-F238E27FC236}">
                    <a16:creationId xmlns:a16="http://schemas.microsoft.com/office/drawing/2014/main" id="{CD6CAAEB-69A6-45A4-A1AB-5779D2D73436}"/>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8</a:t>
                </a:r>
              </a:p>
            </p:txBody>
          </p:sp>
        </p:grpSp>
        <p:grpSp>
          <p:nvGrpSpPr>
            <p:cNvPr id="157" name="Group 156">
              <a:extLst>
                <a:ext uri="{FF2B5EF4-FFF2-40B4-BE49-F238E27FC236}">
                  <a16:creationId xmlns:a16="http://schemas.microsoft.com/office/drawing/2014/main" id="{6794FB17-3D8A-44CA-B383-9A2E5B7F4ED3}"/>
                </a:ext>
              </a:extLst>
            </p:cNvPr>
            <p:cNvGrpSpPr/>
            <p:nvPr/>
          </p:nvGrpSpPr>
          <p:grpSpPr>
            <a:xfrm>
              <a:off x="11609256" y="2755735"/>
              <a:ext cx="404882" cy="365001"/>
              <a:chOff x="1691041" y="173869"/>
              <a:chExt cx="463503" cy="400110"/>
            </a:xfrm>
          </p:grpSpPr>
          <p:cxnSp>
            <p:nvCxnSpPr>
              <p:cNvPr id="201" name="Straight Connector 200">
                <a:extLst>
                  <a:ext uri="{FF2B5EF4-FFF2-40B4-BE49-F238E27FC236}">
                    <a16:creationId xmlns:a16="http://schemas.microsoft.com/office/drawing/2014/main" id="{6273878D-0BE5-42EA-9AF7-30E007624D9C}"/>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02" name="TextBox 201">
                <a:extLst>
                  <a:ext uri="{FF2B5EF4-FFF2-40B4-BE49-F238E27FC236}">
                    <a16:creationId xmlns:a16="http://schemas.microsoft.com/office/drawing/2014/main" id="{D5DB1C9A-B636-46BD-A8AF-B0C898C43293}"/>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7</a:t>
                </a:r>
              </a:p>
            </p:txBody>
          </p:sp>
        </p:grpSp>
        <p:grpSp>
          <p:nvGrpSpPr>
            <p:cNvPr id="158" name="Group 157">
              <a:extLst>
                <a:ext uri="{FF2B5EF4-FFF2-40B4-BE49-F238E27FC236}">
                  <a16:creationId xmlns:a16="http://schemas.microsoft.com/office/drawing/2014/main" id="{033DE431-F04E-45C3-BB86-5956E41C278E}"/>
                </a:ext>
              </a:extLst>
            </p:cNvPr>
            <p:cNvGrpSpPr/>
            <p:nvPr/>
          </p:nvGrpSpPr>
          <p:grpSpPr>
            <a:xfrm>
              <a:off x="9762602" y="3496752"/>
              <a:ext cx="404882" cy="365001"/>
              <a:chOff x="1691041" y="173869"/>
              <a:chExt cx="463503" cy="400110"/>
            </a:xfrm>
          </p:grpSpPr>
          <p:cxnSp>
            <p:nvCxnSpPr>
              <p:cNvPr id="199" name="Straight Connector 198">
                <a:extLst>
                  <a:ext uri="{FF2B5EF4-FFF2-40B4-BE49-F238E27FC236}">
                    <a16:creationId xmlns:a16="http://schemas.microsoft.com/office/drawing/2014/main" id="{4E044248-D3FA-402E-A3F3-5C31836BDE61}"/>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00" name="TextBox 199">
                <a:extLst>
                  <a:ext uri="{FF2B5EF4-FFF2-40B4-BE49-F238E27FC236}">
                    <a16:creationId xmlns:a16="http://schemas.microsoft.com/office/drawing/2014/main" id="{9A2C9568-865B-4798-BB8A-6EF1ACD8D87D}"/>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grpSp>
          <p:nvGrpSpPr>
            <p:cNvPr id="159" name="Group 158">
              <a:extLst>
                <a:ext uri="{FF2B5EF4-FFF2-40B4-BE49-F238E27FC236}">
                  <a16:creationId xmlns:a16="http://schemas.microsoft.com/office/drawing/2014/main" id="{DEC061CE-DFF1-49CB-A7F6-A98219A935AA}"/>
                </a:ext>
              </a:extLst>
            </p:cNvPr>
            <p:cNvGrpSpPr/>
            <p:nvPr/>
          </p:nvGrpSpPr>
          <p:grpSpPr>
            <a:xfrm>
              <a:off x="11610105" y="2017140"/>
              <a:ext cx="404882" cy="365001"/>
              <a:chOff x="1691041" y="173869"/>
              <a:chExt cx="463503" cy="400110"/>
            </a:xfrm>
          </p:grpSpPr>
          <p:cxnSp>
            <p:nvCxnSpPr>
              <p:cNvPr id="197" name="Straight Connector 196">
                <a:extLst>
                  <a:ext uri="{FF2B5EF4-FFF2-40B4-BE49-F238E27FC236}">
                    <a16:creationId xmlns:a16="http://schemas.microsoft.com/office/drawing/2014/main" id="{6FAAC1F4-8369-46CF-BBFA-C448F10BD0FB}"/>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98" name="TextBox 197">
                <a:extLst>
                  <a:ext uri="{FF2B5EF4-FFF2-40B4-BE49-F238E27FC236}">
                    <a16:creationId xmlns:a16="http://schemas.microsoft.com/office/drawing/2014/main" id="{6BFAC960-0F30-4103-BE72-BD4E392DEC71}"/>
                  </a:ext>
                </a:extLst>
              </p:cNvPr>
              <p:cNvSpPr txBox="1"/>
              <p:nvPr/>
            </p:nvSpPr>
            <p:spPr>
              <a:xfrm>
                <a:off x="1722047" y="173869"/>
                <a:ext cx="426720" cy="400110"/>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6</a:t>
                </a:r>
              </a:p>
            </p:txBody>
          </p:sp>
        </p:grpSp>
        <p:sp>
          <p:nvSpPr>
            <p:cNvPr id="160" name="TextBox 159">
              <a:extLst>
                <a:ext uri="{FF2B5EF4-FFF2-40B4-BE49-F238E27FC236}">
                  <a16:creationId xmlns:a16="http://schemas.microsoft.com/office/drawing/2014/main" id="{31AFB2D5-5305-45DC-A0D3-E0588F2B0BB3}"/>
                </a:ext>
              </a:extLst>
            </p:cNvPr>
            <p:cNvSpPr txBox="1"/>
            <p:nvPr/>
          </p:nvSpPr>
          <p:spPr>
            <a:xfrm>
              <a:off x="10082930" y="2677184"/>
              <a:ext cx="1617481" cy="365001"/>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NO DEADLOCK</a:t>
              </a:r>
            </a:p>
          </p:txBody>
        </p:sp>
        <p:grpSp>
          <p:nvGrpSpPr>
            <p:cNvPr id="161" name="Group 160">
              <a:extLst>
                <a:ext uri="{FF2B5EF4-FFF2-40B4-BE49-F238E27FC236}">
                  <a16:creationId xmlns:a16="http://schemas.microsoft.com/office/drawing/2014/main" id="{FBB2BE62-345F-4308-8721-3A94BA44CED6}"/>
                </a:ext>
              </a:extLst>
            </p:cNvPr>
            <p:cNvGrpSpPr/>
            <p:nvPr/>
          </p:nvGrpSpPr>
          <p:grpSpPr>
            <a:xfrm rot="5400000">
              <a:off x="10573035" y="2539258"/>
              <a:ext cx="620964" cy="619816"/>
              <a:chOff x="157926" y="886656"/>
              <a:chExt cx="833888" cy="898234"/>
            </a:xfrm>
          </p:grpSpPr>
          <p:sp>
            <p:nvSpPr>
              <p:cNvPr id="195" name="Arrow: Circular 194">
                <a:extLst>
                  <a:ext uri="{FF2B5EF4-FFF2-40B4-BE49-F238E27FC236}">
                    <a16:creationId xmlns:a16="http://schemas.microsoft.com/office/drawing/2014/main" id="{2B92F1FC-80E2-4449-A6E6-D8A7CDA2BF57}"/>
                  </a:ext>
                </a:extLst>
              </p:cNvPr>
              <p:cNvSpPr/>
              <p:nvPr/>
            </p:nvSpPr>
            <p:spPr>
              <a:xfrm flipH="1">
                <a:off x="157926" y="894174"/>
                <a:ext cx="833887" cy="825374"/>
              </a:xfrm>
              <a:prstGeom prst="circularArrow">
                <a:avLst/>
              </a:prstGeom>
              <a:solidFill>
                <a:srgbClr val="ED7D31">
                  <a:lumMod val="75000"/>
                </a:srgb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Calibri" panose="020F0502020204030204"/>
                </a:endParaRPr>
              </a:p>
            </p:txBody>
          </p:sp>
          <p:sp>
            <p:nvSpPr>
              <p:cNvPr id="196" name="Arrow: Circular 195">
                <a:extLst>
                  <a:ext uri="{FF2B5EF4-FFF2-40B4-BE49-F238E27FC236}">
                    <a16:creationId xmlns:a16="http://schemas.microsoft.com/office/drawing/2014/main" id="{23E0A297-1E7A-413B-B6FE-877300841645}"/>
                  </a:ext>
                </a:extLst>
              </p:cNvPr>
              <p:cNvSpPr/>
              <p:nvPr/>
            </p:nvSpPr>
            <p:spPr>
              <a:xfrm rot="10800000" flipH="1">
                <a:off x="157927" y="886656"/>
                <a:ext cx="833887" cy="898234"/>
              </a:xfrm>
              <a:prstGeom prst="circularArrow">
                <a:avLst/>
              </a:prstGeom>
              <a:solidFill>
                <a:srgbClr val="ED7D31">
                  <a:lumMod val="75000"/>
                </a:srgb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Calibri" panose="020F0502020204030204"/>
                </a:endParaRPr>
              </a:p>
            </p:txBody>
          </p:sp>
        </p:grpSp>
        <p:grpSp>
          <p:nvGrpSpPr>
            <p:cNvPr id="162" name="Group 161">
              <a:extLst>
                <a:ext uri="{FF2B5EF4-FFF2-40B4-BE49-F238E27FC236}">
                  <a16:creationId xmlns:a16="http://schemas.microsoft.com/office/drawing/2014/main" id="{C8FFE476-6572-44DB-82FC-0DE357621534}"/>
                </a:ext>
              </a:extLst>
            </p:cNvPr>
            <p:cNvGrpSpPr/>
            <p:nvPr/>
          </p:nvGrpSpPr>
          <p:grpSpPr>
            <a:xfrm>
              <a:off x="7633667" y="2355847"/>
              <a:ext cx="499661" cy="281401"/>
              <a:chOff x="1539871" y="4452442"/>
              <a:chExt cx="572004" cy="308468"/>
            </a:xfrm>
          </p:grpSpPr>
          <p:cxnSp>
            <p:nvCxnSpPr>
              <p:cNvPr id="192" name="Straight Arrow Connector 7">
                <a:extLst>
                  <a:ext uri="{FF2B5EF4-FFF2-40B4-BE49-F238E27FC236}">
                    <a16:creationId xmlns:a16="http://schemas.microsoft.com/office/drawing/2014/main" id="{B2F8FD27-643F-4A23-9CB8-80D905EF5840}"/>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93" name="Straight Arrow Connector 7">
                <a:extLst>
                  <a:ext uri="{FF2B5EF4-FFF2-40B4-BE49-F238E27FC236}">
                    <a16:creationId xmlns:a16="http://schemas.microsoft.com/office/drawing/2014/main" id="{AF0129D4-3FAD-4834-98D2-E5EBE1634F3B}"/>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94" name="Straight Arrow Connector 7">
                <a:extLst>
                  <a:ext uri="{FF2B5EF4-FFF2-40B4-BE49-F238E27FC236}">
                    <a16:creationId xmlns:a16="http://schemas.microsoft.com/office/drawing/2014/main" id="{9525C658-A89A-407C-96EE-FFE61B977142}"/>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3" name="Group 162">
              <a:extLst>
                <a:ext uri="{FF2B5EF4-FFF2-40B4-BE49-F238E27FC236}">
                  <a16:creationId xmlns:a16="http://schemas.microsoft.com/office/drawing/2014/main" id="{52D6FBF1-C4EA-4EC5-B6AE-95695E4AF457}"/>
                </a:ext>
              </a:extLst>
            </p:cNvPr>
            <p:cNvGrpSpPr/>
            <p:nvPr/>
          </p:nvGrpSpPr>
          <p:grpSpPr>
            <a:xfrm rot="5400000">
              <a:off x="8158000" y="2825938"/>
              <a:ext cx="521812" cy="269455"/>
              <a:chOff x="1539871" y="4452442"/>
              <a:chExt cx="572004" cy="308468"/>
            </a:xfrm>
          </p:grpSpPr>
          <p:cxnSp>
            <p:nvCxnSpPr>
              <p:cNvPr id="189" name="Straight Arrow Connector 7">
                <a:extLst>
                  <a:ext uri="{FF2B5EF4-FFF2-40B4-BE49-F238E27FC236}">
                    <a16:creationId xmlns:a16="http://schemas.microsoft.com/office/drawing/2014/main" id="{9A777FB4-506A-4C68-8B39-00F49B9ABBC3}"/>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90" name="Straight Arrow Connector 7">
                <a:extLst>
                  <a:ext uri="{FF2B5EF4-FFF2-40B4-BE49-F238E27FC236}">
                    <a16:creationId xmlns:a16="http://schemas.microsoft.com/office/drawing/2014/main" id="{215C267B-4436-4655-A032-AD3228F846FF}"/>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91" name="Straight Arrow Connector 7">
                <a:extLst>
                  <a:ext uri="{FF2B5EF4-FFF2-40B4-BE49-F238E27FC236}">
                    <a16:creationId xmlns:a16="http://schemas.microsoft.com/office/drawing/2014/main" id="{8593C714-13C3-465B-89A6-45960D81A285}"/>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4" name="Group 163">
              <a:extLst>
                <a:ext uri="{FF2B5EF4-FFF2-40B4-BE49-F238E27FC236}">
                  <a16:creationId xmlns:a16="http://schemas.microsoft.com/office/drawing/2014/main" id="{A89042FC-798A-47AE-9A3D-52F95A2AC61A}"/>
                </a:ext>
              </a:extLst>
            </p:cNvPr>
            <p:cNvGrpSpPr/>
            <p:nvPr/>
          </p:nvGrpSpPr>
          <p:grpSpPr>
            <a:xfrm rot="10800000">
              <a:off x="7632328" y="3249199"/>
              <a:ext cx="499661" cy="281401"/>
              <a:chOff x="1539871" y="4452442"/>
              <a:chExt cx="572004" cy="308468"/>
            </a:xfrm>
          </p:grpSpPr>
          <p:cxnSp>
            <p:nvCxnSpPr>
              <p:cNvPr id="186" name="Straight Arrow Connector 7">
                <a:extLst>
                  <a:ext uri="{FF2B5EF4-FFF2-40B4-BE49-F238E27FC236}">
                    <a16:creationId xmlns:a16="http://schemas.microsoft.com/office/drawing/2014/main" id="{1C68E594-862C-40EA-99DC-3C9039406AE2}"/>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87" name="Straight Arrow Connector 7">
                <a:extLst>
                  <a:ext uri="{FF2B5EF4-FFF2-40B4-BE49-F238E27FC236}">
                    <a16:creationId xmlns:a16="http://schemas.microsoft.com/office/drawing/2014/main" id="{51D64557-237C-4000-BAC5-6141F4053405}"/>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88" name="Straight Arrow Connector 7">
                <a:extLst>
                  <a:ext uri="{FF2B5EF4-FFF2-40B4-BE49-F238E27FC236}">
                    <a16:creationId xmlns:a16="http://schemas.microsoft.com/office/drawing/2014/main" id="{4584947A-CCD0-4E06-BC8A-6D9C30DE983D}"/>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5" name="Group 164">
              <a:extLst>
                <a:ext uri="{FF2B5EF4-FFF2-40B4-BE49-F238E27FC236}">
                  <a16:creationId xmlns:a16="http://schemas.microsoft.com/office/drawing/2014/main" id="{93D038F0-8516-4D7F-AE81-CF20D9619C6A}"/>
                </a:ext>
              </a:extLst>
            </p:cNvPr>
            <p:cNvGrpSpPr/>
            <p:nvPr/>
          </p:nvGrpSpPr>
          <p:grpSpPr>
            <a:xfrm rot="16200000">
              <a:off x="7048503" y="2812086"/>
              <a:ext cx="521812" cy="269455"/>
              <a:chOff x="1539871" y="4452442"/>
              <a:chExt cx="572004" cy="308468"/>
            </a:xfrm>
          </p:grpSpPr>
          <p:cxnSp>
            <p:nvCxnSpPr>
              <p:cNvPr id="183" name="Straight Arrow Connector 7">
                <a:extLst>
                  <a:ext uri="{FF2B5EF4-FFF2-40B4-BE49-F238E27FC236}">
                    <a16:creationId xmlns:a16="http://schemas.microsoft.com/office/drawing/2014/main" id="{C85B2533-5B72-476A-9818-09FAF6795796}"/>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84" name="Straight Arrow Connector 7">
                <a:extLst>
                  <a:ext uri="{FF2B5EF4-FFF2-40B4-BE49-F238E27FC236}">
                    <a16:creationId xmlns:a16="http://schemas.microsoft.com/office/drawing/2014/main" id="{2473F991-054F-40A5-9E5D-A905A4C78E0D}"/>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85" name="Straight Arrow Connector 7">
                <a:extLst>
                  <a:ext uri="{FF2B5EF4-FFF2-40B4-BE49-F238E27FC236}">
                    <a16:creationId xmlns:a16="http://schemas.microsoft.com/office/drawing/2014/main" id="{5ABFCC90-0134-4B70-9B6A-E48EB7A4C595}"/>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6" name="Group 165">
              <a:extLst>
                <a:ext uri="{FF2B5EF4-FFF2-40B4-BE49-F238E27FC236}">
                  <a16:creationId xmlns:a16="http://schemas.microsoft.com/office/drawing/2014/main" id="{64ABF5A4-D97C-462F-A890-E87FEA35A74C}"/>
                </a:ext>
              </a:extLst>
            </p:cNvPr>
            <p:cNvGrpSpPr/>
            <p:nvPr/>
          </p:nvGrpSpPr>
          <p:grpSpPr>
            <a:xfrm rot="18740849">
              <a:off x="6971768" y="2275846"/>
              <a:ext cx="521812" cy="269455"/>
              <a:chOff x="1539871" y="4452442"/>
              <a:chExt cx="572004" cy="308468"/>
            </a:xfrm>
          </p:grpSpPr>
          <p:cxnSp>
            <p:nvCxnSpPr>
              <p:cNvPr id="180" name="Straight Arrow Connector 7">
                <a:extLst>
                  <a:ext uri="{FF2B5EF4-FFF2-40B4-BE49-F238E27FC236}">
                    <a16:creationId xmlns:a16="http://schemas.microsoft.com/office/drawing/2014/main" id="{ACD273AA-A8E8-4457-B3E9-E40F54922167}"/>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81" name="Straight Arrow Connector 7">
                <a:extLst>
                  <a:ext uri="{FF2B5EF4-FFF2-40B4-BE49-F238E27FC236}">
                    <a16:creationId xmlns:a16="http://schemas.microsoft.com/office/drawing/2014/main" id="{7056BBB2-8514-40F1-9324-9CAA104C4FA2}"/>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82" name="Straight Arrow Connector 7">
                <a:extLst>
                  <a:ext uri="{FF2B5EF4-FFF2-40B4-BE49-F238E27FC236}">
                    <a16:creationId xmlns:a16="http://schemas.microsoft.com/office/drawing/2014/main" id="{C0ECC911-DF1A-4545-B55A-9A9AA74F7EAE}"/>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7" name="Group 166">
              <a:extLst>
                <a:ext uri="{FF2B5EF4-FFF2-40B4-BE49-F238E27FC236}">
                  <a16:creationId xmlns:a16="http://schemas.microsoft.com/office/drawing/2014/main" id="{FD2252D3-4EC3-4BB4-99BE-8A295AA57054}"/>
                </a:ext>
              </a:extLst>
            </p:cNvPr>
            <p:cNvGrpSpPr/>
            <p:nvPr/>
          </p:nvGrpSpPr>
          <p:grpSpPr>
            <a:xfrm rot="2859151" flipH="1">
              <a:off x="8233525" y="2296603"/>
              <a:ext cx="521812" cy="269455"/>
              <a:chOff x="1539871" y="4452442"/>
              <a:chExt cx="572004" cy="308468"/>
            </a:xfrm>
          </p:grpSpPr>
          <p:cxnSp>
            <p:nvCxnSpPr>
              <p:cNvPr id="177" name="Straight Arrow Connector 7">
                <a:extLst>
                  <a:ext uri="{FF2B5EF4-FFF2-40B4-BE49-F238E27FC236}">
                    <a16:creationId xmlns:a16="http://schemas.microsoft.com/office/drawing/2014/main" id="{0D5B5AB6-6B31-4468-942C-345E41E41848}"/>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78" name="Straight Arrow Connector 7">
                <a:extLst>
                  <a:ext uri="{FF2B5EF4-FFF2-40B4-BE49-F238E27FC236}">
                    <a16:creationId xmlns:a16="http://schemas.microsoft.com/office/drawing/2014/main" id="{34F03F62-48D8-4F86-97B6-FBC1350B17A2}"/>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79" name="Straight Arrow Connector 7">
                <a:extLst>
                  <a:ext uri="{FF2B5EF4-FFF2-40B4-BE49-F238E27FC236}">
                    <a16:creationId xmlns:a16="http://schemas.microsoft.com/office/drawing/2014/main" id="{8396B61B-C7E7-4EC7-83A8-3AF01820888C}"/>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8" name="Group 167">
              <a:extLst>
                <a:ext uri="{FF2B5EF4-FFF2-40B4-BE49-F238E27FC236}">
                  <a16:creationId xmlns:a16="http://schemas.microsoft.com/office/drawing/2014/main" id="{3F7FF108-4660-4C32-842D-498F3067D143}"/>
                </a:ext>
              </a:extLst>
            </p:cNvPr>
            <p:cNvGrpSpPr/>
            <p:nvPr/>
          </p:nvGrpSpPr>
          <p:grpSpPr>
            <a:xfrm rot="2859151" flipV="1">
              <a:off x="7012129" y="3329083"/>
              <a:ext cx="521812" cy="269455"/>
              <a:chOff x="1539871" y="4452442"/>
              <a:chExt cx="572004" cy="308468"/>
            </a:xfrm>
          </p:grpSpPr>
          <p:cxnSp>
            <p:nvCxnSpPr>
              <p:cNvPr id="174" name="Straight Arrow Connector 7">
                <a:extLst>
                  <a:ext uri="{FF2B5EF4-FFF2-40B4-BE49-F238E27FC236}">
                    <a16:creationId xmlns:a16="http://schemas.microsoft.com/office/drawing/2014/main" id="{3D8FE326-132E-44B6-890D-D2DFFC1BC17D}"/>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75" name="Straight Arrow Connector 7">
                <a:extLst>
                  <a:ext uri="{FF2B5EF4-FFF2-40B4-BE49-F238E27FC236}">
                    <a16:creationId xmlns:a16="http://schemas.microsoft.com/office/drawing/2014/main" id="{4161E778-6B1B-4504-8096-F7ADFE69AF9F}"/>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76" name="Straight Arrow Connector 7">
                <a:extLst>
                  <a:ext uri="{FF2B5EF4-FFF2-40B4-BE49-F238E27FC236}">
                    <a16:creationId xmlns:a16="http://schemas.microsoft.com/office/drawing/2014/main" id="{BE081EA8-DEF1-46A7-9CF6-AB451A487F46}"/>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grpSp>
          <p:nvGrpSpPr>
            <p:cNvPr id="169" name="Group 168">
              <a:extLst>
                <a:ext uri="{FF2B5EF4-FFF2-40B4-BE49-F238E27FC236}">
                  <a16:creationId xmlns:a16="http://schemas.microsoft.com/office/drawing/2014/main" id="{708C6406-AE69-4901-AFBD-D3F18965D1F5}"/>
                </a:ext>
              </a:extLst>
            </p:cNvPr>
            <p:cNvGrpSpPr/>
            <p:nvPr/>
          </p:nvGrpSpPr>
          <p:grpSpPr>
            <a:xfrm rot="18740849" flipH="1" flipV="1">
              <a:off x="8248121" y="3339077"/>
              <a:ext cx="521812" cy="269455"/>
              <a:chOff x="1539871" y="4452442"/>
              <a:chExt cx="572004" cy="308468"/>
            </a:xfrm>
          </p:grpSpPr>
          <p:cxnSp>
            <p:nvCxnSpPr>
              <p:cNvPr id="171" name="Straight Arrow Connector 7">
                <a:extLst>
                  <a:ext uri="{FF2B5EF4-FFF2-40B4-BE49-F238E27FC236}">
                    <a16:creationId xmlns:a16="http://schemas.microsoft.com/office/drawing/2014/main" id="{1DF0E841-98E7-4EDD-89B0-DCB8A2C18DAD}"/>
                  </a:ext>
                </a:extLst>
              </p:cNvPr>
              <p:cNvCxnSpPr>
                <a:cxnSpLocks noChangeShapeType="1"/>
              </p:cNvCxnSpPr>
              <p:nvPr/>
            </p:nvCxnSpPr>
            <p:spPr bwMode="auto">
              <a:xfrm rot="5400000">
                <a:off x="1671568" y="4606368"/>
                <a:ext cx="308468" cy="616"/>
              </a:xfrm>
              <a:prstGeom prst="straightConnector1">
                <a:avLst/>
              </a:prstGeom>
              <a:noFill/>
              <a:ln w="41275" cap="sq">
                <a:solidFill>
                  <a:srgbClr val="ED7D31">
                    <a:lumMod val="75000"/>
                  </a:srgbClr>
                </a:solidFill>
                <a:prstDash val="solid"/>
                <a:round/>
                <a:headEnd/>
                <a:tailEnd type="stealth" w="med" len="med"/>
              </a:ln>
            </p:spPr>
          </p:cxnSp>
          <p:cxnSp>
            <p:nvCxnSpPr>
              <p:cNvPr id="172" name="Straight Arrow Connector 7">
                <a:extLst>
                  <a:ext uri="{FF2B5EF4-FFF2-40B4-BE49-F238E27FC236}">
                    <a16:creationId xmlns:a16="http://schemas.microsoft.com/office/drawing/2014/main" id="{93AF640B-5C7B-4FED-A26E-376115EC9D0F}"/>
                  </a:ext>
                </a:extLst>
              </p:cNvPr>
              <p:cNvCxnSpPr>
                <a:cxnSpLocks noChangeShapeType="1"/>
              </p:cNvCxnSpPr>
              <p:nvPr/>
            </p:nvCxnSpPr>
            <p:spPr bwMode="auto">
              <a:xfrm>
                <a:off x="1967440" y="4457811"/>
                <a:ext cx="144435" cy="254148"/>
              </a:xfrm>
              <a:prstGeom prst="straightConnector1">
                <a:avLst/>
              </a:prstGeom>
              <a:noFill/>
              <a:ln w="41275" cap="sq">
                <a:solidFill>
                  <a:srgbClr val="ED7D31">
                    <a:lumMod val="75000"/>
                  </a:srgbClr>
                </a:solidFill>
                <a:prstDash val="solid"/>
                <a:round/>
                <a:headEnd/>
                <a:tailEnd type="stealth" w="med" len="med"/>
              </a:ln>
            </p:spPr>
          </p:cxnSp>
          <p:cxnSp>
            <p:nvCxnSpPr>
              <p:cNvPr id="173" name="Straight Arrow Connector 7">
                <a:extLst>
                  <a:ext uri="{FF2B5EF4-FFF2-40B4-BE49-F238E27FC236}">
                    <a16:creationId xmlns:a16="http://schemas.microsoft.com/office/drawing/2014/main" id="{B741841E-4F43-48EC-8E6D-D2914808A1EC}"/>
                  </a:ext>
                </a:extLst>
              </p:cNvPr>
              <p:cNvCxnSpPr>
                <a:cxnSpLocks noChangeShapeType="1"/>
              </p:cNvCxnSpPr>
              <p:nvPr/>
            </p:nvCxnSpPr>
            <p:spPr bwMode="auto">
              <a:xfrm flipH="1">
                <a:off x="1539871" y="4452442"/>
                <a:ext cx="144435" cy="254148"/>
              </a:xfrm>
              <a:prstGeom prst="straightConnector1">
                <a:avLst/>
              </a:prstGeom>
              <a:noFill/>
              <a:ln w="41275" cap="sq">
                <a:solidFill>
                  <a:srgbClr val="ED7D31">
                    <a:lumMod val="75000"/>
                  </a:srgbClr>
                </a:solidFill>
                <a:prstDash val="solid"/>
                <a:round/>
                <a:headEnd/>
                <a:tailEnd type="stealth" w="med" len="med"/>
              </a:ln>
            </p:spPr>
          </p:cxnSp>
        </p:grpSp>
        <p:sp>
          <p:nvSpPr>
            <p:cNvPr id="170" name="TextBox 169">
              <a:extLst>
                <a:ext uri="{FF2B5EF4-FFF2-40B4-BE49-F238E27FC236}">
                  <a16:creationId xmlns:a16="http://schemas.microsoft.com/office/drawing/2014/main" id="{8D6C5C64-DF1E-4997-8701-7CE018C94BA9}"/>
                </a:ext>
              </a:extLst>
            </p:cNvPr>
            <p:cNvSpPr txBox="1"/>
            <p:nvPr/>
          </p:nvSpPr>
          <p:spPr>
            <a:xfrm>
              <a:off x="7207181" y="2635169"/>
              <a:ext cx="1353045" cy="645770"/>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Synch via</a:t>
              </a:r>
            </a:p>
            <a:p>
              <a:pPr algn="ctr" defTabSz="914400"/>
              <a:r>
                <a:rPr lang="en-US" sz="2000" b="1" dirty="0">
                  <a:solidFill>
                    <a:prstClr val="black"/>
                  </a:solidFill>
                  <a:latin typeface="Calibri" panose="020F0502020204030204"/>
                </a:rPr>
                <a:t>probes</a:t>
              </a:r>
            </a:p>
          </p:txBody>
        </p:sp>
      </p:grpSp>
      <p:sp>
        <p:nvSpPr>
          <p:cNvPr id="230" name="Footer Placeholder 3">
            <a:extLst>
              <a:ext uri="{FF2B5EF4-FFF2-40B4-BE49-F238E27FC236}">
                <a16:creationId xmlns:a16="http://schemas.microsoft.com/office/drawing/2014/main" id="{3B49F3D2-34E7-439B-BBD3-76B38C68DB8D}"/>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9064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
                                        </p:tgtEl>
                                        <p:attrNameLst>
                                          <p:attrName>style.visibility</p:attrName>
                                        </p:attrNameLst>
                                      </p:cBhvr>
                                      <p:to>
                                        <p:strVal val="visible"/>
                                      </p:to>
                                    </p:set>
                                    <p:animEffect transition="in" filter="fade">
                                      <p:cBhvr>
                                        <p:cTn id="12"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BE968B-05D8-41BC-A7F0-8E292AEC00C5}"/>
              </a:ext>
            </a:extLst>
          </p:cNvPr>
          <p:cNvSpPr>
            <a:spLocks noGrp="1"/>
          </p:cNvSpPr>
          <p:nvPr>
            <p:ph type="sldNum" sz="quarter" idx="12"/>
          </p:nvPr>
        </p:nvSpPr>
        <p:spPr/>
        <p:txBody>
          <a:bodyPr/>
          <a:lstStyle/>
          <a:p>
            <a:fld id="{AE678206-0642-9F48-9727-6B519CB285FA}" type="slidenum">
              <a:rPr lang="en-US" smtClean="0"/>
              <a:t>41</a:t>
            </a:fld>
            <a:endParaRPr lang="en-US"/>
          </a:p>
        </p:txBody>
      </p:sp>
      <p:sp>
        <p:nvSpPr>
          <p:cNvPr id="4" name="Title 3">
            <a:extLst>
              <a:ext uri="{FF2B5EF4-FFF2-40B4-BE49-F238E27FC236}">
                <a16:creationId xmlns:a16="http://schemas.microsoft.com/office/drawing/2014/main" id="{30BE37E6-5FD8-4038-961E-EA5785DCA7AA}"/>
              </a:ext>
            </a:extLst>
          </p:cNvPr>
          <p:cNvSpPr>
            <a:spLocks noGrp="1"/>
          </p:cNvSpPr>
          <p:nvPr>
            <p:ph type="title"/>
          </p:nvPr>
        </p:nvSpPr>
        <p:spPr/>
        <p:txBody>
          <a:bodyPr/>
          <a:lstStyle/>
          <a:p>
            <a:r>
              <a:rPr lang="en-US" dirty="0"/>
              <a:t>Protocol level deadlock</a:t>
            </a:r>
          </a:p>
        </p:txBody>
      </p:sp>
      <p:grpSp>
        <p:nvGrpSpPr>
          <p:cNvPr id="207" name="Group 206">
            <a:extLst>
              <a:ext uri="{FF2B5EF4-FFF2-40B4-BE49-F238E27FC236}">
                <a16:creationId xmlns:a16="http://schemas.microsoft.com/office/drawing/2014/main" id="{EC46330A-E8C9-F844-8607-2A0264DC800F}"/>
              </a:ext>
            </a:extLst>
          </p:cNvPr>
          <p:cNvGrpSpPr/>
          <p:nvPr/>
        </p:nvGrpSpPr>
        <p:grpSpPr>
          <a:xfrm>
            <a:off x="113747" y="1926968"/>
            <a:ext cx="5322342" cy="2924432"/>
            <a:chOff x="84251" y="1694128"/>
            <a:chExt cx="5322342" cy="2924432"/>
          </a:xfrm>
        </p:grpSpPr>
        <p:sp>
          <p:nvSpPr>
            <p:cNvPr id="6" name="Rectangle 5">
              <a:extLst>
                <a:ext uri="{FF2B5EF4-FFF2-40B4-BE49-F238E27FC236}">
                  <a16:creationId xmlns:a16="http://schemas.microsoft.com/office/drawing/2014/main" id="{0769D8FA-AE48-409D-8E7C-38D6F9F528D3}"/>
                </a:ext>
              </a:extLst>
            </p:cNvPr>
            <p:cNvSpPr/>
            <p:nvPr/>
          </p:nvSpPr>
          <p:spPr>
            <a:xfrm>
              <a:off x="1425840" y="2038572"/>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7" name="Rectangle 6">
              <a:extLst>
                <a:ext uri="{FF2B5EF4-FFF2-40B4-BE49-F238E27FC236}">
                  <a16:creationId xmlns:a16="http://schemas.microsoft.com/office/drawing/2014/main" id="{F3807BCD-6770-4042-9BEC-CF9028BB295D}"/>
                </a:ext>
              </a:extLst>
            </p:cNvPr>
            <p:cNvSpPr/>
            <p:nvPr/>
          </p:nvSpPr>
          <p:spPr>
            <a:xfrm>
              <a:off x="2425439" y="2045485"/>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8" name="Rectangle 7">
              <a:extLst>
                <a:ext uri="{FF2B5EF4-FFF2-40B4-BE49-F238E27FC236}">
                  <a16:creationId xmlns:a16="http://schemas.microsoft.com/office/drawing/2014/main" id="{EC651A79-4239-42AC-901E-DB528697441F}"/>
                </a:ext>
              </a:extLst>
            </p:cNvPr>
            <p:cNvSpPr/>
            <p:nvPr/>
          </p:nvSpPr>
          <p:spPr>
            <a:xfrm>
              <a:off x="3369034" y="205296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9" name="Rectangle 8">
              <a:extLst>
                <a:ext uri="{FF2B5EF4-FFF2-40B4-BE49-F238E27FC236}">
                  <a16:creationId xmlns:a16="http://schemas.microsoft.com/office/drawing/2014/main" id="{05A3A1C7-8AB8-4505-A6B2-865C799EA72C}"/>
                </a:ext>
              </a:extLst>
            </p:cNvPr>
            <p:cNvSpPr/>
            <p:nvPr/>
          </p:nvSpPr>
          <p:spPr>
            <a:xfrm>
              <a:off x="1433242" y="2780517"/>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 name="Rectangle 9">
              <a:extLst>
                <a:ext uri="{FF2B5EF4-FFF2-40B4-BE49-F238E27FC236}">
                  <a16:creationId xmlns:a16="http://schemas.microsoft.com/office/drawing/2014/main" id="{5A571169-E953-4E9D-B18B-B95B05F8461E}"/>
                </a:ext>
              </a:extLst>
            </p:cNvPr>
            <p:cNvSpPr/>
            <p:nvPr/>
          </p:nvSpPr>
          <p:spPr>
            <a:xfrm>
              <a:off x="3376437" y="2799194"/>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1" name="Rectangle 10">
              <a:extLst>
                <a:ext uri="{FF2B5EF4-FFF2-40B4-BE49-F238E27FC236}">
                  <a16:creationId xmlns:a16="http://schemas.microsoft.com/office/drawing/2014/main" id="{FD132423-C2E7-4D2B-BA7D-A192CDA7E7E3}"/>
                </a:ext>
              </a:extLst>
            </p:cNvPr>
            <p:cNvSpPr/>
            <p:nvPr/>
          </p:nvSpPr>
          <p:spPr>
            <a:xfrm>
              <a:off x="1440644" y="3531802"/>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12" name="Rectangle 11">
              <a:extLst>
                <a:ext uri="{FF2B5EF4-FFF2-40B4-BE49-F238E27FC236}">
                  <a16:creationId xmlns:a16="http://schemas.microsoft.com/office/drawing/2014/main" id="{8DECFDFA-76F4-4524-A26F-8B2775DA2EF0}"/>
                </a:ext>
              </a:extLst>
            </p:cNvPr>
            <p:cNvSpPr/>
            <p:nvPr/>
          </p:nvSpPr>
          <p:spPr>
            <a:xfrm>
              <a:off x="2432407" y="3543002"/>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3" name="Rectangle 12">
              <a:extLst>
                <a:ext uri="{FF2B5EF4-FFF2-40B4-BE49-F238E27FC236}">
                  <a16:creationId xmlns:a16="http://schemas.microsoft.com/office/drawing/2014/main" id="{67CFC1CB-941D-4F6E-9B1E-01EC808C14C6}"/>
                </a:ext>
              </a:extLst>
            </p:cNvPr>
            <p:cNvSpPr/>
            <p:nvPr/>
          </p:nvSpPr>
          <p:spPr>
            <a:xfrm>
              <a:off x="3383839" y="3550480"/>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cxnSp>
          <p:nvCxnSpPr>
            <p:cNvPr id="14" name="Straight Arrow Connector 13">
              <a:extLst>
                <a:ext uri="{FF2B5EF4-FFF2-40B4-BE49-F238E27FC236}">
                  <a16:creationId xmlns:a16="http://schemas.microsoft.com/office/drawing/2014/main" id="{06798AD3-A73F-4C07-BD01-77E212252317}"/>
                </a:ext>
              </a:extLst>
            </p:cNvPr>
            <p:cNvCxnSpPr/>
            <p:nvPr/>
          </p:nvCxnSpPr>
          <p:spPr>
            <a:xfrm>
              <a:off x="1725479" y="2461614"/>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5" name="Straight Arrow Connector 14">
              <a:extLst>
                <a:ext uri="{FF2B5EF4-FFF2-40B4-BE49-F238E27FC236}">
                  <a16:creationId xmlns:a16="http://schemas.microsoft.com/office/drawing/2014/main" id="{AB79D3AB-B3AA-45B0-A555-46789AE6D551}"/>
                </a:ext>
              </a:extLst>
            </p:cNvPr>
            <p:cNvCxnSpPr/>
            <p:nvPr/>
          </p:nvCxnSpPr>
          <p:spPr>
            <a:xfrm>
              <a:off x="1729504" y="3216089"/>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6" name="Straight Arrow Connector 15">
              <a:extLst>
                <a:ext uri="{FF2B5EF4-FFF2-40B4-BE49-F238E27FC236}">
                  <a16:creationId xmlns:a16="http://schemas.microsoft.com/office/drawing/2014/main" id="{37A82D18-DE4B-4692-9BF1-6783124B5CF8}"/>
                </a:ext>
              </a:extLst>
            </p:cNvPr>
            <p:cNvCxnSpPr/>
            <p:nvPr/>
          </p:nvCxnSpPr>
          <p:spPr>
            <a:xfrm flipV="1">
              <a:off x="3671479" y="3227611"/>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7" name="Straight Arrow Connector 16">
              <a:extLst>
                <a:ext uri="{FF2B5EF4-FFF2-40B4-BE49-F238E27FC236}">
                  <a16:creationId xmlns:a16="http://schemas.microsoft.com/office/drawing/2014/main" id="{76D5704E-548E-4C9A-8A53-6E0270C5E912}"/>
                </a:ext>
              </a:extLst>
            </p:cNvPr>
            <p:cNvCxnSpPr/>
            <p:nvPr/>
          </p:nvCxnSpPr>
          <p:spPr>
            <a:xfrm flipV="1">
              <a:off x="3660277" y="2465981"/>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8" name="Straight Arrow Connector 17">
              <a:extLst>
                <a:ext uri="{FF2B5EF4-FFF2-40B4-BE49-F238E27FC236}">
                  <a16:creationId xmlns:a16="http://schemas.microsoft.com/office/drawing/2014/main" id="{59D07671-F56F-47DB-A5F4-114910A40DD2}"/>
                </a:ext>
              </a:extLst>
            </p:cNvPr>
            <p:cNvCxnSpPr>
              <a:endCxn id="12" idx="1"/>
            </p:cNvCxnSpPr>
            <p:nvPr/>
          </p:nvCxnSpPr>
          <p:spPr>
            <a:xfrm flipV="1">
              <a:off x="2055765" y="3754523"/>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19" name="Straight Arrow Connector 18">
              <a:extLst>
                <a:ext uri="{FF2B5EF4-FFF2-40B4-BE49-F238E27FC236}">
                  <a16:creationId xmlns:a16="http://schemas.microsoft.com/office/drawing/2014/main" id="{BB8C135C-7223-4F33-BA34-FDED6F48C66E}"/>
                </a:ext>
              </a:extLst>
            </p:cNvPr>
            <p:cNvCxnSpPr/>
            <p:nvPr/>
          </p:nvCxnSpPr>
          <p:spPr>
            <a:xfrm flipV="1">
              <a:off x="3023164" y="3758568"/>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0" name="Straight Arrow Connector 19">
              <a:extLst>
                <a:ext uri="{FF2B5EF4-FFF2-40B4-BE49-F238E27FC236}">
                  <a16:creationId xmlns:a16="http://schemas.microsoft.com/office/drawing/2014/main" id="{7FC3360A-ECDC-44B2-AFB9-BE8C2B601F03}"/>
                </a:ext>
              </a:extLst>
            </p:cNvPr>
            <p:cNvCxnSpPr/>
            <p:nvPr/>
          </p:nvCxnSpPr>
          <p:spPr>
            <a:xfrm flipH="1" flipV="1">
              <a:off x="2030210" y="2261754"/>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1" name="Straight Arrow Connector 20">
              <a:extLst>
                <a:ext uri="{FF2B5EF4-FFF2-40B4-BE49-F238E27FC236}">
                  <a16:creationId xmlns:a16="http://schemas.microsoft.com/office/drawing/2014/main" id="{3266071E-F338-47A6-A649-C5F8FBCFC36C}"/>
                </a:ext>
              </a:extLst>
            </p:cNvPr>
            <p:cNvCxnSpPr/>
            <p:nvPr/>
          </p:nvCxnSpPr>
          <p:spPr>
            <a:xfrm flipH="1" flipV="1">
              <a:off x="2986408" y="2265798"/>
              <a:ext cx="376642" cy="0"/>
            </a:xfrm>
            <a:prstGeom prst="straightConnector1">
              <a:avLst/>
            </a:prstGeom>
            <a:noFill/>
            <a:ln w="57150" cap="flat" cmpd="sng" algn="ctr">
              <a:solidFill>
                <a:sysClr val="windowText" lastClr="000000"/>
              </a:solidFill>
              <a:prstDash val="solid"/>
              <a:miter lim="800000"/>
              <a:tailEnd type="arrow"/>
            </a:ln>
            <a:effectLst/>
          </p:spPr>
        </p:cxnSp>
        <p:grpSp>
          <p:nvGrpSpPr>
            <p:cNvPr id="22" name="Group 21">
              <a:extLst>
                <a:ext uri="{FF2B5EF4-FFF2-40B4-BE49-F238E27FC236}">
                  <a16:creationId xmlns:a16="http://schemas.microsoft.com/office/drawing/2014/main" id="{39256DD0-495A-4EA9-961F-BFB220A9FD9E}"/>
                </a:ext>
              </a:extLst>
            </p:cNvPr>
            <p:cNvGrpSpPr/>
            <p:nvPr/>
          </p:nvGrpSpPr>
          <p:grpSpPr>
            <a:xfrm>
              <a:off x="1511842" y="1945588"/>
              <a:ext cx="421076" cy="297517"/>
              <a:chOff x="1691041" y="173869"/>
              <a:chExt cx="463503" cy="327495"/>
            </a:xfrm>
          </p:grpSpPr>
          <p:cxnSp>
            <p:nvCxnSpPr>
              <p:cNvPr id="98" name="Straight Connector 97">
                <a:extLst>
                  <a:ext uri="{FF2B5EF4-FFF2-40B4-BE49-F238E27FC236}">
                    <a16:creationId xmlns:a16="http://schemas.microsoft.com/office/drawing/2014/main" id="{B4CB3F44-58DD-4E11-A2EA-5FE10D95DFBD}"/>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99" name="TextBox 98">
                <a:extLst>
                  <a:ext uri="{FF2B5EF4-FFF2-40B4-BE49-F238E27FC236}">
                    <a16:creationId xmlns:a16="http://schemas.microsoft.com/office/drawing/2014/main" id="{7287E2C0-E96C-4F46-B05B-6A37221649DA}"/>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 name="Group 22">
              <a:extLst>
                <a:ext uri="{FF2B5EF4-FFF2-40B4-BE49-F238E27FC236}">
                  <a16:creationId xmlns:a16="http://schemas.microsoft.com/office/drawing/2014/main" id="{05F1B99E-D540-4F2D-8485-30291FDA2736}"/>
                </a:ext>
              </a:extLst>
            </p:cNvPr>
            <p:cNvGrpSpPr/>
            <p:nvPr/>
          </p:nvGrpSpPr>
          <p:grpSpPr>
            <a:xfrm>
              <a:off x="2509310" y="1948632"/>
              <a:ext cx="421076" cy="297517"/>
              <a:chOff x="1691041" y="173869"/>
              <a:chExt cx="463503" cy="327495"/>
            </a:xfrm>
          </p:grpSpPr>
          <p:cxnSp>
            <p:nvCxnSpPr>
              <p:cNvPr id="96" name="Straight Connector 95">
                <a:extLst>
                  <a:ext uri="{FF2B5EF4-FFF2-40B4-BE49-F238E27FC236}">
                    <a16:creationId xmlns:a16="http://schemas.microsoft.com/office/drawing/2014/main" id="{7B20BBB3-AB91-46E8-BA28-F693F008B589}"/>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97" name="TextBox 96">
                <a:extLst>
                  <a:ext uri="{FF2B5EF4-FFF2-40B4-BE49-F238E27FC236}">
                    <a16:creationId xmlns:a16="http://schemas.microsoft.com/office/drawing/2014/main" id="{EBFA0AA5-5AC5-463A-8A2D-F0029881E57E}"/>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4" name="Group 23">
              <a:extLst>
                <a:ext uri="{FF2B5EF4-FFF2-40B4-BE49-F238E27FC236}">
                  <a16:creationId xmlns:a16="http://schemas.microsoft.com/office/drawing/2014/main" id="{7A148C95-A08A-4C0C-B35D-F6B9A5387B34}"/>
                </a:ext>
              </a:extLst>
            </p:cNvPr>
            <p:cNvGrpSpPr/>
            <p:nvPr/>
          </p:nvGrpSpPr>
          <p:grpSpPr>
            <a:xfrm>
              <a:off x="2523857" y="3447567"/>
              <a:ext cx="421076" cy="297517"/>
              <a:chOff x="1691041" y="173869"/>
              <a:chExt cx="463503" cy="327495"/>
            </a:xfrm>
          </p:grpSpPr>
          <p:cxnSp>
            <p:nvCxnSpPr>
              <p:cNvPr id="94" name="Straight Connector 93">
                <a:extLst>
                  <a:ext uri="{FF2B5EF4-FFF2-40B4-BE49-F238E27FC236}">
                    <a16:creationId xmlns:a16="http://schemas.microsoft.com/office/drawing/2014/main" id="{F810E506-477D-4188-9EDC-CD16CA01BA01}"/>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95" name="TextBox 94">
                <a:extLst>
                  <a:ext uri="{FF2B5EF4-FFF2-40B4-BE49-F238E27FC236}">
                    <a16:creationId xmlns:a16="http://schemas.microsoft.com/office/drawing/2014/main" id="{B084207F-D346-4483-AA4D-63D497E8B3EC}"/>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sp>
          <p:nvSpPr>
            <p:cNvPr id="25" name="Rectangle 24">
              <a:extLst>
                <a:ext uri="{FF2B5EF4-FFF2-40B4-BE49-F238E27FC236}">
                  <a16:creationId xmlns:a16="http://schemas.microsoft.com/office/drawing/2014/main" id="{3D7E550D-996F-4567-82B9-9395DF25C7FE}"/>
                </a:ext>
              </a:extLst>
            </p:cNvPr>
            <p:cNvSpPr/>
            <p:nvPr/>
          </p:nvSpPr>
          <p:spPr>
            <a:xfrm>
              <a:off x="4448879" y="1714492"/>
              <a:ext cx="856103" cy="1109945"/>
            </a:xfrm>
            <a:prstGeom prst="rect">
              <a:avLst/>
            </a:prstGeom>
            <a:solidFill>
              <a:sysClr val="window" lastClr="FFFFFF">
                <a:lumMod val="85000"/>
              </a:sysClr>
            </a:solidFill>
            <a:ln w="5715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cxnSp>
          <p:nvCxnSpPr>
            <p:cNvPr id="26" name="Straight Connector 25">
              <a:extLst>
                <a:ext uri="{FF2B5EF4-FFF2-40B4-BE49-F238E27FC236}">
                  <a16:creationId xmlns:a16="http://schemas.microsoft.com/office/drawing/2014/main" id="{873F99D9-2764-43F1-B5F0-942176FF2968}"/>
                </a:ext>
              </a:extLst>
            </p:cNvPr>
            <p:cNvCxnSpPr>
              <a:cxnSpLocks/>
            </p:cNvCxnSpPr>
            <p:nvPr/>
          </p:nvCxnSpPr>
          <p:spPr>
            <a:xfrm>
              <a:off x="3951893" y="2471205"/>
              <a:ext cx="491000" cy="353231"/>
            </a:xfrm>
            <a:prstGeom prst="line">
              <a:avLst/>
            </a:prstGeom>
            <a:noFill/>
            <a:ln w="12700"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8C48E47F-DE70-4F7B-8725-5DFE4501281E}"/>
                </a:ext>
              </a:extLst>
            </p:cNvPr>
            <p:cNvCxnSpPr>
              <a:cxnSpLocks/>
            </p:cNvCxnSpPr>
            <p:nvPr/>
          </p:nvCxnSpPr>
          <p:spPr>
            <a:xfrm flipV="1">
              <a:off x="3945909" y="1694128"/>
              <a:ext cx="496984" cy="366625"/>
            </a:xfrm>
            <a:prstGeom prst="line">
              <a:avLst/>
            </a:prstGeom>
            <a:noFill/>
            <a:ln w="12700" cap="flat" cmpd="sng" algn="ctr">
              <a:solidFill>
                <a:srgbClr val="000000"/>
              </a:solidFill>
              <a:prstDash val="solid"/>
              <a:miter lim="800000"/>
            </a:ln>
            <a:effectLst/>
          </p:spPr>
        </p:cxnSp>
        <p:cxnSp>
          <p:nvCxnSpPr>
            <p:cNvPr id="28" name="Straight Connector 27">
              <a:extLst>
                <a:ext uri="{FF2B5EF4-FFF2-40B4-BE49-F238E27FC236}">
                  <a16:creationId xmlns:a16="http://schemas.microsoft.com/office/drawing/2014/main" id="{1CA8D53A-F8D5-4D3B-84D2-DF3D7ED797F6}"/>
                </a:ext>
              </a:extLst>
            </p:cNvPr>
            <p:cNvCxnSpPr>
              <a:cxnSpLocks/>
            </p:cNvCxnSpPr>
            <p:nvPr/>
          </p:nvCxnSpPr>
          <p:spPr>
            <a:xfrm>
              <a:off x="4518747" y="2436381"/>
              <a:ext cx="421076" cy="693"/>
            </a:xfrm>
            <a:prstGeom prst="line">
              <a:avLst/>
            </a:prstGeom>
            <a:noFill/>
            <a:ln w="254000" cap="flat" cmpd="sng" algn="ctr">
              <a:solidFill>
                <a:srgbClr val="FF6600"/>
              </a:solidFill>
              <a:prstDash val="solid"/>
              <a:miter lim="800000"/>
            </a:ln>
            <a:effectLst/>
          </p:spPr>
        </p:cxnSp>
        <p:cxnSp>
          <p:nvCxnSpPr>
            <p:cNvPr id="29" name="Straight Connector 28">
              <a:extLst>
                <a:ext uri="{FF2B5EF4-FFF2-40B4-BE49-F238E27FC236}">
                  <a16:creationId xmlns:a16="http://schemas.microsoft.com/office/drawing/2014/main" id="{C4168629-998C-451F-92C2-729B02030651}"/>
                </a:ext>
              </a:extLst>
            </p:cNvPr>
            <p:cNvCxnSpPr/>
            <p:nvPr/>
          </p:nvCxnSpPr>
          <p:spPr>
            <a:xfrm flipV="1">
              <a:off x="4517176" y="2096802"/>
              <a:ext cx="425778" cy="1958"/>
            </a:xfrm>
            <a:prstGeom prst="line">
              <a:avLst/>
            </a:prstGeom>
            <a:noFill/>
            <a:ln w="254000" cap="flat" cmpd="sng" algn="ctr">
              <a:solidFill>
                <a:srgbClr val="70AD47"/>
              </a:solidFill>
              <a:prstDash val="solid"/>
              <a:miter lim="800000"/>
            </a:ln>
            <a:effectLst/>
          </p:spPr>
        </p:cxnSp>
        <p:sp>
          <p:nvSpPr>
            <p:cNvPr id="30" name="Arc 29">
              <a:extLst>
                <a:ext uri="{FF2B5EF4-FFF2-40B4-BE49-F238E27FC236}">
                  <a16:creationId xmlns:a16="http://schemas.microsoft.com/office/drawing/2014/main" id="{FE217DDC-8ACD-4B73-8BCD-B8A56E7F781B}"/>
                </a:ext>
              </a:extLst>
            </p:cNvPr>
            <p:cNvSpPr/>
            <p:nvPr/>
          </p:nvSpPr>
          <p:spPr>
            <a:xfrm>
              <a:off x="4718790" y="2112476"/>
              <a:ext cx="507452" cy="334557"/>
            </a:xfrm>
            <a:prstGeom prst="arc">
              <a:avLst>
                <a:gd name="adj1" fmla="val 15182093"/>
                <a:gd name="adj2" fmla="val 6067819"/>
              </a:avLst>
            </a:prstGeom>
            <a:noFill/>
            <a:ln w="63500" cap="flat" cmpd="sng" algn="ctr">
              <a:solidFill>
                <a:sysClr val="windowText" lastClr="000000"/>
              </a:solidFill>
              <a:prstDash val="solid"/>
              <a:miter lim="800000"/>
              <a:headEnd type="triangle"/>
            </a:ln>
            <a:effectLst/>
          </p:spPr>
          <p:txBody>
            <a:bodyPr rtlCol="0" anchor="ctr"/>
            <a:lstStyle/>
            <a:p>
              <a:pPr algn="ctr" defTabSz="914400">
                <a:defRPr/>
              </a:pPr>
              <a:endParaRPr lang="en-US" sz="2000" kern="0">
                <a:solidFill>
                  <a:prstClr val="black"/>
                </a:solidFill>
                <a:latin typeface="Calibri" panose="020F0502020204030204"/>
              </a:endParaRPr>
            </a:p>
          </p:txBody>
        </p:sp>
        <p:cxnSp>
          <p:nvCxnSpPr>
            <p:cNvPr id="31" name="Straight Arrow Connector 30">
              <a:extLst>
                <a:ext uri="{FF2B5EF4-FFF2-40B4-BE49-F238E27FC236}">
                  <a16:creationId xmlns:a16="http://schemas.microsoft.com/office/drawing/2014/main" id="{9A5FEF7D-CEE7-4FD9-ADE8-2B6771E2F19C}"/>
                </a:ext>
              </a:extLst>
            </p:cNvPr>
            <p:cNvCxnSpPr/>
            <p:nvPr/>
          </p:nvCxnSpPr>
          <p:spPr>
            <a:xfrm flipV="1">
              <a:off x="4164831" y="2551524"/>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32" name="Straight Arrow Connector 31">
              <a:extLst>
                <a:ext uri="{FF2B5EF4-FFF2-40B4-BE49-F238E27FC236}">
                  <a16:creationId xmlns:a16="http://schemas.microsoft.com/office/drawing/2014/main" id="{95E006B8-A609-4E1C-B4E9-253B0EE87AF2}"/>
                </a:ext>
              </a:extLst>
            </p:cNvPr>
            <p:cNvCxnSpPr/>
            <p:nvPr/>
          </p:nvCxnSpPr>
          <p:spPr>
            <a:xfrm flipH="1" flipV="1">
              <a:off x="4140534" y="2004934"/>
              <a:ext cx="376642" cy="0"/>
            </a:xfrm>
            <a:prstGeom prst="straightConnector1">
              <a:avLst/>
            </a:prstGeom>
            <a:noFill/>
            <a:ln w="57150" cap="flat" cmpd="sng" algn="ctr">
              <a:solidFill>
                <a:sysClr val="windowText" lastClr="000000"/>
              </a:solidFill>
              <a:prstDash val="solid"/>
              <a:miter lim="800000"/>
              <a:tailEnd type="arrow"/>
            </a:ln>
            <a:effectLst/>
          </p:spPr>
        </p:cxnSp>
        <p:sp>
          <p:nvSpPr>
            <p:cNvPr id="33" name="TextBox 32">
              <a:extLst>
                <a:ext uri="{FF2B5EF4-FFF2-40B4-BE49-F238E27FC236}">
                  <a16:creationId xmlns:a16="http://schemas.microsoft.com/office/drawing/2014/main" id="{2B889C41-BFF4-4A98-AC43-A9AC426F0FDA}"/>
                </a:ext>
              </a:extLst>
            </p:cNvPr>
            <p:cNvSpPr txBox="1"/>
            <p:nvPr/>
          </p:nvSpPr>
          <p:spPr>
            <a:xfrm>
              <a:off x="4536248" y="2234700"/>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5</a:t>
              </a:r>
            </a:p>
          </p:txBody>
        </p:sp>
        <p:cxnSp>
          <p:nvCxnSpPr>
            <p:cNvPr id="34" name="Straight Connector 33">
              <a:extLst>
                <a:ext uri="{FF2B5EF4-FFF2-40B4-BE49-F238E27FC236}">
                  <a16:creationId xmlns:a16="http://schemas.microsoft.com/office/drawing/2014/main" id="{0ECD1EE0-7779-4BD0-8B8D-65B6E5127773}"/>
                </a:ext>
              </a:extLst>
            </p:cNvPr>
            <p:cNvCxnSpPr>
              <a:cxnSpLocks/>
            </p:cNvCxnSpPr>
            <p:nvPr/>
          </p:nvCxnSpPr>
          <p:spPr>
            <a:xfrm>
              <a:off x="4516133" y="2668873"/>
              <a:ext cx="421076" cy="693"/>
            </a:xfrm>
            <a:prstGeom prst="line">
              <a:avLst/>
            </a:prstGeom>
            <a:noFill/>
            <a:ln w="254000" cap="flat" cmpd="sng" algn="ctr">
              <a:solidFill>
                <a:srgbClr val="70AD47"/>
              </a:solidFill>
              <a:prstDash val="solid"/>
              <a:miter lim="800000"/>
            </a:ln>
            <a:effectLst/>
          </p:spPr>
        </p:cxnSp>
        <p:cxnSp>
          <p:nvCxnSpPr>
            <p:cNvPr id="35" name="Straight Connector 34">
              <a:extLst>
                <a:ext uri="{FF2B5EF4-FFF2-40B4-BE49-F238E27FC236}">
                  <a16:creationId xmlns:a16="http://schemas.microsoft.com/office/drawing/2014/main" id="{0E76C66E-E5C9-49A8-A91D-7CD7D81B7D56}"/>
                </a:ext>
              </a:extLst>
            </p:cNvPr>
            <p:cNvCxnSpPr/>
            <p:nvPr/>
          </p:nvCxnSpPr>
          <p:spPr>
            <a:xfrm flipV="1">
              <a:off x="4514562" y="1869531"/>
              <a:ext cx="425778" cy="1958"/>
            </a:xfrm>
            <a:prstGeom prst="line">
              <a:avLst/>
            </a:prstGeom>
            <a:noFill/>
            <a:ln w="254000" cap="flat" cmpd="sng" algn="ctr">
              <a:solidFill>
                <a:srgbClr val="FF6600"/>
              </a:solidFill>
              <a:prstDash val="solid"/>
              <a:miter lim="800000"/>
            </a:ln>
            <a:effectLst/>
          </p:spPr>
        </p:cxnSp>
        <p:sp>
          <p:nvSpPr>
            <p:cNvPr id="36" name="TextBox 35">
              <a:extLst>
                <a:ext uri="{FF2B5EF4-FFF2-40B4-BE49-F238E27FC236}">
                  <a16:creationId xmlns:a16="http://schemas.microsoft.com/office/drawing/2014/main" id="{EBD03542-2524-4E55-A05D-EEF3BD49EF97}"/>
                </a:ext>
              </a:extLst>
            </p:cNvPr>
            <p:cNvSpPr txBox="1"/>
            <p:nvPr/>
          </p:nvSpPr>
          <p:spPr>
            <a:xfrm>
              <a:off x="4533634" y="2467192"/>
              <a:ext cx="184731" cy="297517"/>
            </a:xfrm>
            <a:prstGeom prst="rect">
              <a:avLst/>
            </a:prstGeom>
            <a:noFill/>
          </p:spPr>
          <p:txBody>
            <a:bodyPr wrap="none" rtlCol="0">
              <a:spAutoFit/>
            </a:bodyPr>
            <a:lstStyle/>
            <a:p>
              <a:pPr defTabSz="914400"/>
              <a:endParaRPr lang="en-US" sz="2000" b="1" baseline="-25000" dirty="0">
                <a:solidFill>
                  <a:prstClr val="black"/>
                </a:solidFill>
                <a:latin typeface="Calibri" panose="020F0502020204030204"/>
              </a:endParaRPr>
            </a:p>
          </p:txBody>
        </p:sp>
        <p:sp>
          <p:nvSpPr>
            <p:cNvPr id="37" name="TextBox 36">
              <a:extLst>
                <a:ext uri="{FF2B5EF4-FFF2-40B4-BE49-F238E27FC236}">
                  <a16:creationId xmlns:a16="http://schemas.microsoft.com/office/drawing/2014/main" id="{C2802A57-8E4B-47A5-991A-4F10DF050382}"/>
                </a:ext>
              </a:extLst>
            </p:cNvPr>
            <p:cNvSpPr txBox="1"/>
            <p:nvPr/>
          </p:nvSpPr>
          <p:spPr>
            <a:xfrm>
              <a:off x="4536248" y="1895102"/>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4</a:t>
              </a:r>
            </a:p>
          </p:txBody>
        </p:sp>
        <p:grpSp>
          <p:nvGrpSpPr>
            <p:cNvPr id="38" name="Group 37">
              <a:extLst>
                <a:ext uri="{FF2B5EF4-FFF2-40B4-BE49-F238E27FC236}">
                  <a16:creationId xmlns:a16="http://schemas.microsoft.com/office/drawing/2014/main" id="{3DC9032C-6FDA-4368-BCD0-F8D327BD1CC5}"/>
                </a:ext>
              </a:extLst>
            </p:cNvPr>
            <p:cNvGrpSpPr/>
            <p:nvPr/>
          </p:nvGrpSpPr>
          <p:grpSpPr>
            <a:xfrm>
              <a:off x="1511842" y="2159796"/>
              <a:ext cx="421076" cy="297517"/>
              <a:chOff x="1691041" y="173869"/>
              <a:chExt cx="463503" cy="327495"/>
            </a:xfrm>
          </p:grpSpPr>
          <p:cxnSp>
            <p:nvCxnSpPr>
              <p:cNvPr id="92" name="Straight Connector 91">
                <a:extLst>
                  <a:ext uri="{FF2B5EF4-FFF2-40B4-BE49-F238E27FC236}">
                    <a16:creationId xmlns:a16="http://schemas.microsoft.com/office/drawing/2014/main" id="{1E8005BC-62F4-4892-8A74-80786CCBDEF8}"/>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93" name="TextBox 92">
                <a:extLst>
                  <a:ext uri="{FF2B5EF4-FFF2-40B4-BE49-F238E27FC236}">
                    <a16:creationId xmlns:a16="http://schemas.microsoft.com/office/drawing/2014/main" id="{8DC8EBC5-7A9F-4FFC-A08A-58214AC915BA}"/>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39" name="Group 38">
              <a:extLst>
                <a:ext uri="{FF2B5EF4-FFF2-40B4-BE49-F238E27FC236}">
                  <a16:creationId xmlns:a16="http://schemas.microsoft.com/office/drawing/2014/main" id="{D6629D58-BBE7-470D-8951-3EBA83756363}"/>
                </a:ext>
              </a:extLst>
            </p:cNvPr>
            <p:cNvGrpSpPr/>
            <p:nvPr/>
          </p:nvGrpSpPr>
          <p:grpSpPr>
            <a:xfrm>
              <a:off x="2509310" y="2162840"/>
              <a:ext cx="443666" cy="400109"/>
              <a:chOff x="1691041" y="173869"/>
              <a:chExt cx="488369" cy="440424"/>
            </a:xfrm>
          </p:grpSpPr>
          <p:cxnSp>
            <p:nvCxnSpPr>
              <p:cNvPr id="90" name="Straight Connector 89">
                <a:extLst>
                  <a:ext uri="{FF2B5EF4-FFF2-40B4-BE49-F238E27FC236}">
                    <a16:creationId xmlns:a16="http://schemas.microsoft.com/office/drawing/2014/main" id="{76B735E7-AFD7-4473-BF63-0DFB8125CC52}"/>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91" name="TextBox 90">
                <a:extLst>
                  <a:ext uri="{FF2B5EF4-FFF2-40B4-BE49-F238E27FC236}">
                    <a16:creationId xmlns:a16="http://schemas.microsoft.com/office/drawing/2014/main" id="{855A0BB4-BC55-4D0E-A757-CD9AAB36F255}"/>
                  </a:ext>
                </a:extLst>
              </p:cNvPr>
              <p:cNvSpPr txBox="1"/>
              <p:nvPr/>
            </p:nvSpPr>
            <p:spPr>
              <a:xfrm>
                <a:off x="1722047" y="173869"/>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2</a:t>
                </a:r>
              </a:p>
            </p:txBody>
          </p:sp>
        </p:grpSp>
        <p:grpSp>
          <p:nvGrpSpPr>
            <p:cNvPr id="40" name="Group 39">
              <a:extLst>
                <a:ext uri="{FF2B5EF4-FFF2-40B4-BE49-F238E27FC236}">
                  <a16:creationId xmlns:a16="http://schemas.microsoft.com/office/drawing/2014/main" id="{028FCA77-E61D-4401-9151-33F246640ADD}"/>
                </a:ext>
              </a:extLst>
            </p:cNvPr>
            <p:cNvGrpSpPr/>
            <p:nvPr/>
          </p:nvGrpSpPr>
          <p:grpSpPr>
            <a:xfrm>
              <a:off x="1514323" y="2899172"/>
              <a:ext cx="421076" cy="297517"/>
              <a:chOff x="1691041" y="173869"/>
              <a:chExt cx="463503" cy="327495"/>
            </a:xfrm>
          </p:grpSpPr>
          <p:cxnSp>
            <p:nvCxnSpPr>
              <p:cNvPr id="88" name="Straight Connector 87">
                <a:extLst>
                  <a:ext uri="{FF2B5EF4-FFF2-40B4-BE49-F238E27FC236}">
                    <a16:creationId xmlns:a16="http://schemas.microsoft.com/office/drawing/2014/main" id="{F2348044-2CD7-4808-A9C0-E03B2D690EA4}"/>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89" name="TextBox 88">
                <a:extLst>
                  <a:ext uri="{FF2B5EF4-FFF2-40B4-BE49-F238E27FC236}">
                    <a16:creationId xmlns:a16="http://schemas.microsoft.com/office/drawing/2014/main" id="{33862F12-21F7-4434-AEE8-3DD9C0275420}"/>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41" name="Group 40">
              <a:extLst>
                <a:ext uri="{FF2B5EF4-FFF2-40B4-BE49-F238E27FC236}">
                  <a16:creationId xmlns:a16="http://schemas.microsoft.com/office/drawing/2014/main" id="{5D325FCA-C135-4984-81BF-43FF31C00035}"/>
                </a:ext>
              </a:extLst>
            </p:cNvPr>
            <p:cNvGrpSpPr/>
            <p:nvPr/>
          </p:nvGrpSpPr>
          <p:grpSpPr>
            <a:xfrm>
              <a:off x="2523857" y="3661775"/>
              <a:ext cx="454888" cy="400109"/>
              <a:chOff x="1691041" y="173869"/>
              <a:chExt cx="500722" cy="440424"/>
            </a:xfrm>
          </p:grpSpPr>
          <p:cxnSp>
            <p:nvCxnSpPr>
              <p:cNvPr id="86" name="Straight Connector 85">
                <a:extLst>
                  <a:ext uri="{FF2B5EF4-FFF2-40B4-BE49-F238E27FC236}">
                    <a16:creationId xmlns:a16="http://schemas.microsoft.com/office/drawing/2014/main" id="{095DBCE4-BCD4-4F51-80C1-A7D05CE331A6}"/>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87" name="TextBox 86">
                <a:extLst>
                  <a:ext uri="{FF2B5EF4-FFF2-40B4-BE49-F238E27FC236}">
                    <a16:creationId xmlns:a16="http://schemas.microsoft.com/office/drawing/2014/main" id="{0394EC8E-4744-4630-B2C3-BEC1886A1014}"/>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42" name="Group 41">
              <a:extLst>
                <a:ext uri="{FF2B5EF4-FFF2-40B4-BE49-F238E27FC236}">
                  <a16:creationId xmlns:a16="http://schemas.microsoft.com/office/drawing/2014/main" id="{A4B43924-274D-4341-BF52-1FC5BC322DC7}"/>
                </a:ext>
              </a:extLst>
            </p:cNvPr>
            <p:cNvGrpSpPr/>
            <p:nvPr/>
          </p:nvGrpSpPr>
          <p:grpSpPr>
            <a:xfrm>
              <a:off x="3465876" y="3661607"/>
              <a:ext cx="454888" cy="400109"/>
              <a:chOff x="1691041" y="173869"/>
              <a:chExt cx="500722" cy="440424"/>
            </a:xfrm>
          </p:grpSpPr>
          <p:cxnSp>
            <p:nvCxnSpPr>
              <p:cNvPr id="84" name="Straight Connector 83">
                <a:extLst>
                  <a:ext uri="{FF2B5EF4-FFF2-40B4-BE49-F238E27FC236}">
                    <a16:creationId xmlns:a16="http://schemas.microsoft.com/office/drawing/2014/main" id="{721F2650-BFA4-4E92-82EE-4F9408DFFE97}"/>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85" name="TextBox 84">
                <a:extLst>
                  <a:ext uri="{FF2B5EF4-FFF2-40B4-BE49-F238E27FC236}">
                    <a16:creationId xmlns:a16="http://schemas.microsoft.com/office/drawing/2014/main" id="{6E9FC050-4697-4364-A077-2BDCB372A476}"/>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sp>
          <p:nvSpPr>
            <p:cNvPr id="43" name="Rectangle 42">
              <a:extLst>
                <a:ext uri="{FF2B5EF4-FFF2-40B4-BE49-F238E27FC236}">
                  <a16:creationId xmlns:a16="http://schemas.microsoft.com/office/drawing/2014/main" id="{8AC90A38-F504-4E87-85AE-6BCE25BFDC45}"/>
                </a:ext>
              </a:extLst>
            </p:cNvPr>
            <p:cNvSpPr/>
            <p:nvPr/>
          </p:nvSpPr>
          <p:spPr>
            <a:xfrm flipH="1" flipV="1">
              <a:off x="84251" y="3186513"/>
              <a:ext cx="856103" cy="1109945"/>
            </a:xfrm>
            <a:prstGeom prst="rect">
              <a:avLst/>
            </a:prstGeom>
            <a:solidFill>
              <a:sysClr val="window" lastClr="FFFFFF">
                <a:lumMod val="85000"/>
              </a:sysClr>
            </a:solidFill>
            <a:ln w="5715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cxnSp>
          <p:nvCxnSpPr>
            <p:cNvPr id="44" name="Straight Connector 43">
              <a:extLst>
                <a:ext uri="{FF2B5EF4-FFF2-40B4-BE49-F238E27FC236}">
                  <a16:creationId xmlns:a16="http://schemas.microsoft.com/office/drawing/2014/main" id="{7F672C28-361B-4436-8059-3529CD76C6C7}"/>
                </a:ext>
              </a:extLst>
            </p:cNvPr>
            <p:cNvCxnSpPr>
              <a:cxnSpLocks/>
            </p:cNvCxnSpPr>
            <p:nvPr/>
          </p:nvCxnSpPr>
          <p:spPr>
            <a:xfrm flipH="1" flipV="1">
              <a:off x="946340" y="3186513"/>
              <a:ext cx="491000" cy="353231"/>
            </a:xfrm>
            <a:prstGeom prst="line">
              <a:avLst/>
            </a:prstGeom>
            <a:noFill/>
            <a:ln w="12700"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1F24362E-76B3-4510-9D60-97914FB8BE95}"/>
                </a:ext>
              </a:extLst>
            </p:cNvPr>
            <p:cNvCxnSpPr>
              <a:cxnSpLocks/>
            </p:cNvCxnSpPr>
            <p:nvPr/>
          </p:nvCxnSpPr>
          <p:spPr>
            <a:xfrm flipH="1">
              <a:off x="946340" y="3950196"/>
              <a:ext cx="496984" cy="366625"/>
            </a:xfrm>
            <a:prstGeom prst="line">
              <a:avLst/>
            </a:prstGeom>
            <a:noFill/>
            <a:ln w="12700" cap="flat" cmpd="sng" algn="ctr">
              <a:solidFill>
                <a:srgbClr val="000000"/>
              </a:solidFill>
              <a:prstDash val="solid"/>
              <a:miter lim="800000"/>
            </a:ln>
            <a:effectLst/>
          </p:spPr>
        </p:cxnSp>
        <p:cxnSp>
          <p:nvCxnSpPr>
            <p:cNvPr id="46" name="Straight Connector 45">
              <a:extLst>
                <a:ext uri="{FF2B5EF4-FFF2-40B4-BE49-F238E27FC236}">
                  <a16:creationId xmlns:a16="http://schemas.microsoft.com/office/drawing/2014/main" id="{E955341B-ACE7-4C67-9138-741B62DF518A}"/>
                </a:ext>
              </a:extLst>
            </p:cNvPr>
            <p:cNvCxnSpPr>
              <a:cxnSpLocks/>
            </p:cNvCxnSpPr>
            <p:nvPr/>
          </p:nvCxnSpPr>
          <p:spPr>
            <a:xfrm flipH="1" flipV="1">
              <a:off x="449411" y="3584324"/>
              <a:ext cx="421076" cy="693"/>
            </a:xfrm>
            <a:prstGeom prst="line">
              <a:avLst/>
            </a:prstGeom>
            <a:noFill/>
            <a:ln w="254000" cap="flat" cmpd="sng" algn="ctr">
              <a:solidFill>
                <a:srgbClr val="FF6600"/>
              </a:solidFill>
              <a:prstDash val="solid"/>
              <a:miter lim="800000"/>
            </a:ln>
            <a:effectLst/>
          </p:spPr>
        </p:cxnSp>
        <p:cxnSp>
          <p:nvCxnSpPr>
            <p:cNvPr id="47" name="Straight Connector 46">
              <a:extLst>
                <a:ext uri="{FF2B5EF4-FFF2-40B4-BE49-F238E27FC236}">
                  <a16:creationId xmlns:a16="http://schemas.microsoft.com/office/drawing/2014/main" id="{4EDC2AC0-1EB7-4212-B27C-7EADECC2A1D7}"/>
                </a:ext>
              </a:extLst>
            </p:cNvPr>
            <p:cNvCxnSpPr>
              <a:cxnSpLocks/>
            </p:cNvCxnSpPr>
            <p:nvPr/>
          </p:nvCxnSpPr>
          <p:spPr>
            <a:xfrm flipH="1">
              <a:off x="446279" y="3901741"/>
              <a:ext cx="425778" cy="1958"/>
            </a:xfrm>
            <a:prstGeom prst="line">
              <a:avLst/>
            </a:prstGeom>
            <a:noFill/>
            <a:ln w="254000" cap="flat" cmpd="sng" algn="ctr">
              <a:solidFill>
                <a:srgbClr val="70AD47"/>
              </a:solidFill>
              <a:prstDash val="solid"/>
              <a:miter lim="800000"/>
            </a:ln>
            <a:effectLst/>
          </p:spPr>
        </p:cxnSp>
        <p:sp>
          <p:nvSpPr>
            <p:cNvPr id="48" name="Arc 47">
              <a:extLst>
                <a:ext uri="{FF2B5EF4-FFF2-40B4-BE49-F238E27FC236}">
                  <a16:creationId xmlns:a16="http://schemas.microsoft.com/office/drawing/2014/main" id="{6DA428C6-0526-484B-987B-78047613032E}"/>
                </a:ext>
              </a:extLst>
            </p:cNvPr>
            <p:cNvSpPr/>
            <p:nvPr/>
          </p:nvSpPr>
          <p:spPr>
            <a:xfrm flipH="1" flipV="1">
              <a:off x="162991" y="3563917"/>
              <a:ext cx="507452" cy="334557"/>
            </a:xfrm>
            <a:prstGeom prst="arc">
              <a:avLst>
                <a:gd name="adj1" fmla="val 15182093"/>
                <a:gd name="adj2" fmla="val 6067819"/>
              </a:avLst>
            </a:prstGeom>
            <a:noFill/>
            <a:ln w="63500" cap="flat" cmpd="sng" algn="ctr">
              <a:solidFill>
                <a:sysClr val="windowText" lastClr="000000"/>
              </a:solidFill>
              <a:prstDash val="solid"/>
              <a:miter lim="800000"/>
              <a:headEnd type="triangle"/>
            </a:ln>
            <a:effectLst/>
          </p:spPr>
          <p:txBody>
            <a:bodyPr rtlCol="0" anchor="ctr"/>
            <a:lstStyle/>
            <a:p>
              <a:pPr algn="ctr" defTabSz="914400">
                <a:defRPr/>
              </a:pPr>
              <a:endParaRPr lang="en-US" sz="2000" kern="0">
                <a:solidFill>
                  <a:prstClr val="black"/>
                </a:solidFill>
                <a:latin typeface="Calibri" panose="020F0502020204030204"/>
              </a:endParaRPr>
            </a:p>
          </p:txBody>
        </p:sp>
        <p:cxnSp>
          <p:nvCxnSpPr>
            <p:cNvPr id="49" name="Straight Arrow Connector 48">
              <a:extLst>
                <a:ext uri="{FF2B5EF4-FFF2-40B4-BE49-F238E27FC236}">
                  <a16:creationId xmlns:a16="http://schemas.microsoft.com/office/drawing/2014/main" id="{761D45CB-A54D-4E3A-B0D7-C324B0BD881F}"/>
                </a:ext>
              </a:extLst>
            </p:cNvPr>
            <p:cNvCxnSpPr/>
            <p:nvPr/>
          </p:nvCxnSpPr>
          <p:spPr>
            <a:xfrm flipH="1">
              <a:off x="847761" y="3454201"/>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50" name="Straight Arrow Connector 49">
              <a:extLst>
                <a:ext uri="{FF2B5EF4-FFF2-40B4-BE49-F238E27FC236}">
                  <a16:creationId xmlns:a16="http://schemas.microsoft.com/office/drawing/2014/main" id="{1EF3B596-1E75-4FD6-8818-970BABACEF5B}"/>
                </a:ext>
              </a:extLst>
            </p:cNvPr>
            <p:cNvCxnSpPr/>
            <p:nvPr/>
          </p:nvCxnSpPr>
          <p:spPr>
            <a:xfrm>
              <a:off x="872057" y="4000791"/>
              <a:ext cx="376642" cy="0"/>
            </a:xfrm>
            <a:prstGeom prst="straightConnector1">
              <a:avLst/>
            </a:prstGeom>
            <a:noFill/>
            <a:ln w="57150" cap="flat" cmpd="sng" algn="ctr">
              <a:solidFill>
                <a:sysClr val="windowText" lastClr="000000"/>
              </a:solidFill>
              <a:prstDash val="solid"/>
              <a:miter lim="800000"/>
              <a:tailEnd type="arrow"/>
            </a:ln>
            <a:effectLst/>
          </p:spPr>
        </p:cxnSp>
        <p:sp>
          <p:nvSpPr>
            <p:cNvPr id="51" name="TextBox 50">
              <a:extLst>
                <a:ext uri="{FF2B5EF4-FFF2-40B4-BE49-F238E27FC236}">
                  <a16:creationId xmlns:a16="http://schemas.microsoft.com/office/drawing/2014/main" id="{5DD2382E-6048-41EA-9C64-DF2CEC2E09D7}"/>
                </a:ext>
              </a:extLst>
            </p:cNvPr>
            <p:cNvSpPr txBox="1"/>
            <p:nvPr/>
          </p:nvSpPr>
          <p:spPr>
            <a:xfrm flipH="1">
              <a:off x="459500" y="3386642"/>
              <a:ext cx="426720"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A</a:t>
              </a:r>
              <a:r>
                <a:rPr lang="en-US" sz="2000" b="1" baseline="-25000" dirty="0">
                  <a:solidFill>
                    <a:prstClr val="black"/>
                  </a:solidFill>
                  <a:latin typeface="Calibri" panose="020F0502020204030204"/>
                </a:rPr>
                <a:t>6</a:t>
              </a:r>
            </a:p>
          </p:txBody>
        </p:sp>
        <p:cxnSp>
          <p:nvCxnSpPr>
            <p:cNvPr id="52" name="Straight Connector 51">
              <a:extLst>
                <a:ext uri="{FF2B5EF4-FFF2-40B4-BE49-F238E27FC236}">
                  <a16:creationId xmlns:a16="http://schemas.microsoft.com/office/drawing/2014/main" id="{4FBE5DB0-ADF2-40F6-9915-CC77D698B78B}"/>
                </a:ext>
              </a:extLst>
            </p:cNvPr>
            <p:cNvCxnSpPr>
              <a:cxnSpLocks/>
            </p:cNvCxnSpPr>
            <p:nvPr/>
          </p:nvCxnSpPr>
          <p:spPr>
            <a:xfrm flipH="1" flipV="1">
              <a:off x="452025" y="3351832"/>
              <a:ext cx="421076" cy="693"/>
            </a:xfrm>
            <a:prstGeom prst="line">
              <a:avLst/>
            </a:prstGeom>
            <a:noFill/>
            <a:ln w="254000" cap="flat" cmpd="sng" algn="ctr">
              <a:solidFill>
                <a:srgbClr val="70AD47"/>
              </a:solidFill>
              <a:prstDash val="solid"/>
              <a:miter lim="800000"/>
            </a:ln>
            <a:effectLst/>
          </p:spPr>
        </p:cxnSp>
        <p:cxnSp>
          <p:nvCxnSpPr>
            <p:cNvPr id="53" name="Straight Connector 52">
              <a:extLst>
                <a:ext uri="{FF2B5EF4-FFF2-40B4-BE49-F238E27FC236}">
                  <a16:creationId xmlns:a16="http://schemas.microsoft.com/office/drawing/2014/main" id="{67FB7B3F-0942-4CF2-8C79-1237D1D4FE4D}"/>
                </a:ext>
              </a:extLst>
            </p:cNvPr>
            <p:cNvCxnSpPr/>
            <p:nvPr/>
          </p:nvCxnSpPr>
          <p:spPr>
            <a:xfrm flipH="1">
              <a:off x="448893" y="4123787"/>
              <a:ext cx="425778" cy="1958"/>
            </a:xfrm>
            <a:prstGeom prst="line">
              <a:avLst/>
            </a:prstGeom>
            <a:noFill/>
            <a:ln w="254000" cap="flat" cmpd="sng" algn="ctr">
              <a:solidFill>
                <a:srgbClr val="FF6600"/>
              </a:solidFill>
              <a:prstDash val="solid"/>
              <a:miter lim="800000"/>
            </a:ln>
            <a:effectLst/>
          </p:spPr>
        </p:cxnSp>
        <p:sp>
          <p:nvSpPr>
            <p:cNvPr id="54" name="TextBox 53">
              <a:extLst>
                <a:ext uri="{FF2B5EF4-FFF2-40B4-BE49-F238E27FC236}">
                  <a16:creationId xmlns:a16="http://schemas.microsoft.com/office/drawing/2014/main" id="{4B42BCF4-B1F5-4118-AE70-B35AD7F872F2}"/>
                </a:ext>
              </a:extLst>
            </p:cNvPr>
            <p:cNvSpPr txBox="1"/>
            <p:nvPr/>
          </p:nvSpPr>
          <p:spPr>
            <a:xfrm flipH="1">
              <a:off x="467939" y="3138476"/>
              <a:ext cx="184731" cy="297517"/>
            </a:xfrm>
            <a:prstGeom prst="rect">
              <a:avLst/>
            </a:prstGeom>
            <a:noFill/>
          </p:spPr>
          <p:txBody>
            <a:bodyPr wrap="none" rtlCol="0">
              <a:spAutoFit/>
            </a:bodyPr>
            <a:lstStyle/>
            <a:p>
              <a:pPr defTabSz="914400"/>
              <a:endParaRPr lang="en-US" sz="2000" b="1" baseline="-25000" dirty="0">
                <a:solidFill>
                  <a:prstClr val="black"/>
                </a:solidFill>
                <a:latin typeface="Calibri" panose="020F0502020204030204"/>
              </a:endParaRPr>
            </a:p>
          </p:txBody>
        </p:sp>
        <p:sp>
          <p:nvSpPr>
            <p:cNvPr id="55" name="TextBox 54">
              <a:extLst>
                <a:ext uri="{FF2B5EF4-FFF2-40B4-BE49-F238E27FC236}">
                  <a16:creationId xmlns:a16="http://schemas.microsoft.com/office/drawing/2014/main" id="{53CC79CE-1637-4A10-8F18-F6DBBAB9616C}"/>
                </a:ext>
              </a:extLst>
            </p:cNvPr>
            <p:cNvSpPr txBox="1"/>
            <p:nvPr/>
          </p:nvSpPr>
          <p:spPr>
            <a:xfrm flipH="1">
              <a:off x="482801" y="3705341"/>
              <a:ext cx="426720"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A</a:t>
              </a:r>
              <a:r>
                <a:rPr lang="en-US" sz="2000" b="1" baseline="-25000" dirty="0">
                  <a:solidFill>
                    <a:prstClr val="black"/>
                  </a:solidFill>
                  <a:latin typeface="Calibri" panose="020F0502020204030204"/>
                </a:rPr>
                <a:t>5</a:t>
              </a:r>
            </a:p>
          </p:txBody>
        </p:sp>
        <p:sp>
          <p:nvSpPr>
            <p:cNvPr id="56" name="TextBox 55">
              <a:extLst>
                <a:ext uri="{FF2B5EF4-FFF2-40B4-BE49-F238E27FC236}">
                  <a16:creationId xmlns:a16="http://schemas.microsoft.com/office/drawing/2014/main" id="{7CF9B9C3-2CCB-41BA-9DA3-782F29BCFADB}"/>
                </a:ext>
              </a:extLst>
            </p:cNvPr>
            <p:cNvSpPr txBox="1"/>
            <p:nvPr/>
          </p:nvSpPr>
          <p:spPr>
            <a:xfrm>
              <a:off x="1622327" y="4156895"/>
              <a:ext cx="2464136" cy="461665"/>
            </a:xfrm>
            <a:prstGeom prst="rect">
              <a:avLst/>
            </a:prstGeom>
            <a:noFill/>
          </p:spPr>
          <p:txBody>
            <a:bodyPr wrap="none" rtlCol="0">
              <a:spAutoFit/>
            </a:bodyPr>
            <a:lstStyle/>
            <a:p>
              <a:pPr defTabSz="914400"/>
              <a:r>
                <a:rPr lang="en-US" sz="2400" dirty="0">
                  <a:solidFill>
                    <a:prstClr val="black"/>
                  </a:solidFill>
                  <a:latin typeface="Times New Roman" panose="02020603050405020304" pitchFamily="18" charset="0"/>
                  <a:cs typeface="Times New Roman" panose="02020603050405020304" pitchFamily="18" charset="0"/>
                </a:rPr>
                <a:t>Proactive Solution</a:t>
              </a:r>
            </a:p>
          </p:txBody>
        </p:sp>
        <p:sp>
          <p:nvSpPr>
            <p:cNvPr id="57" name="TextBox 56">
              <a:extLst>
                <a:ext uri="{FF2B5EF4-FFF2-40B4-BE49-F238E27FC236}">
                  <a16:creationId xmlns:a16="http://schemas.microsoft.com/office/drawing/2014/main" id="{0A837FA9-9058-4D0D-8C95-40A9ADF5C260}"/>
                </a:ext>
              </a:extLst>
            </p:cNvPr>
            <p:cNvSpPr txBox="1"/>
            <p:nvPr/>
          </p:nvSpPr>
          <p:spPr>
            <a:xfrm>
              <a:off x="3970558" y="2945492"/>
              <a:ext cx="1436035" cy="1015663"/>
            </a:xfrm>
            <a:prstGeom prst="rect">
              <a:avLst/>
            </a:prstGeom>
            <a:noFill/>
          </p:spPr>
          <p:txBody>
            <a:bodyPr wrap="none" rtlCol="0">
              <a:spAutoFit/>
            </a:bodyPr>
            <a:lstStyle/>
            <a:p>
              <a:pPr algn="ctr" defTabSz="914400"/>
              <a:r>
                <a:rPr lang="en-US" sz="2000" b="1" dirty="0">
                  <a:solidFill>
                    <a:srgbClr val="70AD47">
                      <a:lumMod val="75000"/>
                    </a:srgbClr>
                  </a:solidFill>
                  <a:latin typeface="Calibri" panose="020F0502020204030204"/>
                </a:rPr>
                <a:t>Replies</a:t>
              </a:r>
              <a:r>
                <a:rPr lang="en-US" sz="2000" b="1" dirty="0">
                  <a:solidFill>
                    <a:prstClr val="black"/>
                  </a:solidFill>
                  <a:latin typeface="Calibri" panose="020F0502020204030204"/>
                </a:rPr>
                <a:t> are</a:t>
              </a:r>
            </a:p>
            <a:p>
              <a:pPr algn="ctr" defTabSz="914400"/>
              <a:r>
                <a:rPr lang="en-US" sz="2000" b="1" dirty="0">
                  <a:solidFill>
                    <a:prstClr val="black"/>
                  </a:solidFill>
                  <a:latin typeface="Calibri" panose="020F0502020204030204"/>
                </a:rPr>
                <a:t>not blocked</a:t>
              </a:r>
            </a:p>
            <a:p>
              <a:pPr algn="ctr" defTabSz="914400"/>
              <a:r>
                <a:rPr lang="en-US" sz="2000" b="1" dirty="0">
                  <a:solidFill>
                    <a:prstClr val="black"/>
                  </a:solidFill>
                  <a:latin typeface="Calibri" panose="020F0502020204030204"/>
                </a:rPr>
                <a:t>by </a:t>
              </a:r>
              <a:r>
                <a:rPr lang="en-US" sz="2000" b="1" dirty="0">
                  <a:solidFill>
                    <a:srgbClr val="ED7D31">
                      <a:lumMod val="75000"/>
                    </a:srgbClr>
                  </a:solidFill>
                  <a:latin typeface="Calibri" panose="020F0502020204030204"/>
                </a:rPr>
                <a:t>requests</a:t>
              </a:r>
            </a:p>
          </p:txBody>
        </p:sp>
        <p:sp>
          <p:nvSpPr>
            <p:cNvPr id="58" name="TextBox 57">
              <a:extLst>
                <a:ext uri="{FF2B5EF4-FFF2-40B4-BE49-F238E27FC236}">
                  <a16:creationId xmlns:a16="http://schemas.microsoft.com/office/drawing/2014/main" id="{7FC71C50-426F-4587-915D-CDAE5759870F}"/>
                </a:ext>
              </a:extLst>
            </p:cNvPr>
            <p:cNvSpPr txBox="1"/>
            <p:nvPr/>
          </p:nvSpPr>
          <p:spPr>
            <a:xfrm>
              <a:off x="2045374" y="2633572"/>
              <a:ext cx="1340816" cy="707886"/>
            </a:xfrm>
            <a:prstGeom prst="rect">
              <a:avLst/>
            </a:prstGeom>
            <a:noFill/>
          </p:spPr>
          <p:txBody>
            <a:bodyPr wrap="none" rtlCol="0">
              <a:spAutoFit/>
            </a:bodyPr>
            <a:lstStyle/>
            <a:p>
              <a:pPr algn="ctr" defTabSz="914400"/>
              <a:r>
                <a:rPr lang="en-US" sz="2000" b="1" dirty="0">
                  <a:solidFill>
                    <a:prstClr val="black"/>
                  </a:solidFill>
                  <a:latin typeface="Calibri" panose="020F0502020204030204"/>
                </a:rPr>
                <a:t>NO</a:t>
              </a:r>
            </a:p>
            <a:p>
              <a:pPr algn="ctr" defTabSz="914400"/>
              <a:r>
                <a:rPr lang="en-US" sz="2000" b="1" dirty="0">
                  <a:solidFill>
                    <a:prstClr val="black"/>
                  </a:solidFill>
                  <a:latin typeface="Calibri" panose="020F0502020204030204"/>
                </a:rPr>
                <a:t>DEADLOCK</a:t>
              </a:r>
            </a:p>
          </p:txBody>
        </p:sp>
        <p:grpSp>
          <p:nvGrpSpPr>
            <p:cNvPr id="59" name="Group 58">
              <a:extLst>
                <a:ext uri="{FF2B5EF4-FFF2-40B4-BE49-F238E27FC236}">
                  <a16:creationId xmlns:a16="http://schemas.microsoft.com/office/drawing/2014/main" id="{A05D65F8-3050-4A27-9C73-77E6DF8EAE4E}"/>
                </a:ext>
              </a:extLst>
            </p:cNvPr>
            <p:cNvGrpSpPr/>
            <p:nvPr/>
          </p:nvGrpSpPr>
          <p:grpSpPr>
            <a:xfrm>
              <a:off x="3454028" y="1948632"/>
              <a:ext cx="421076" cy="297517"/>
              <a:chOff x="1691041" y="173869"/>
              <a:chExt cx="463503" cy="327495"/>
            </a:xfrm>
          </p:grpSpPr>
          <p:cxnSp>
            <p:nvCxnSpPr>
              <p:cNvPr id="82" name="Straight Connector 81">
                <a:extLst>
                  <a:ext uri="{FF2B5EF4-FFF2-40B4-BE49-F238E27FC236}">
                    <a16:creationId xmlns:a16="http://schemas.microsoft.com/office/drawing/2014/main" id="{8C1F8BD3-CEE5-41C8-8C12-1F54F5A44A34}"/>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83" name="TextBox 82">
                <a:extLst>
                  <a:ext uri="{FF2B5EF4-FFF2-40B4-BE49-F238E27FC236}">
                    <a16:creationId xmlns:a16="http://schemas.microsoft.com/office/drawing/2014/main" id="{E8C251B4-A53F-42A6-ADBF-0417E1C441AB}"/>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60" name="Group 59">
              <a:extLst>
                <a:ext uri="{FF2B5EF4-FFF2-40B4-BE49-F238E27FC236}">
                  <a16:creationId xmlns:a16="http://schemas.microsoft.com/office/drawing/2014/main" id="{E2DB160B-A0EB-4A76-9F17-61BC6A27470C}"/>
                </a:ext>
              </a:extLst>
            </p:cNvPr>
            <p:cNvGrpSpPr/>
            <p:nvPr/>
          </p:nvGrpSpPr>
          <p:grpSpPr>
            <a:xfrm>
              <a:off x="3454028" y="2162840"/>
              <a:ext cx="443666" cy="400109"/>
              <a:chOff x="1691041" y="173869"/>
              <a:chExt cx="488369" cy="440424"/>
            </a:xfrm>
          </p:grpSpPr>
          <p:cxnSp>
            <p:nvCxnSpPr>
              <p:cNvPr id="80" name="Straight Connector 79">
                <a:extLst>
                  <a:ext uri="{FF2B5EF4-FFF2-40B4-BE49-F238E27FC236}">
                    <a16:creationId xmlns:a16="http://schemas.microsoft.com/office/drawing/2014/main" id="{3987E1A9-41F1-441C-A8E7-75F162656B97}"/>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81" name="TextBox 80">
                <a:extLst>
                  <a:ext uri="{FF2B5EF4-FFF2-40B4-BE49-F238E27FC236}">
                    <a16:creationId xmlns:a16="http://schemas.microsoft.com/office/drawing/2014/main" id="{8DCA5228-6C6E-4337-AB62-F72DA8F28678}"/>
                  </a:ext>
                </a:extLst>
              </p:cNvPr>
              <p:cNvSpPr txBox="1"/>
              <p:nvPr/>
            </p:nvSpPr>
            <p:spPr>
              <a:xfrm>
                <a:off x="1722047" y="173869"/>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3</a:t>
                </a:r>
              </a:p>
            </p:txBody>
          </p:sp>
        </p:grpSp>
        <p:grpSp>
          <p:nvGrpSpPr>
            <p:cNvPr id="61" name="Group 60">
              <a:extLst>
                <a:ext uri="{FF2B5EF4-FFF2-40B4-BE49-F238E27FC236}">
                  <a16:creationId xmlns:a16="http://schemas.microsoft.com/office/drawing/2014/main" id="{96B18959-290D-4A18-B1DB-FBED6CBC5209}"/>
                </a:ext>
              </a:extLst>
            </p:cNvPr>
            <p:cNvGrpSpPr/>
            <p:nvPr/>
          </p:nvGrpSpPr>
          <p:grpSpPr>
            <a:xfrm>
              <a:off x="1513984" y="3447567"/>
              <a:ext cx="421076" cy="297517"/>
              <a:chOff x="1691041" y="173869"/>
              <a:chExt cx="463503" cy="327495"/>
            </a:xfrm>
          </p:grpSpPr>
          <p:cxnSp>
            <p:nvCxnSpPr>
              <p:cNvPr id="78" name="Straight Connector 77">
                <a:extLst>
                  <a:ext uri="{FF2B5EF4-FFF2-40B4-BE49-F238E27FC236}">
                    <a16:creationId xmlns:a16="http://schemas.microsoft.com/office/drawing/2014/main" id="{F9612ECF-1CA9-4588-9517-289835059D04}"/>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79" name="TextBox 78">
                <a:extLst>
                  <a:ext uri="{FF2B5EF4-FFF2-40B4-BE49-F238E27FC236}">
                    <a16:creationId xmlns:a16="http://schemas.microsoft.com/office/drawing/2014/main" id="{BF276E17-2B4E-495D-85BC-FE99D358F81A}"/>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62" name="Group 61">
              <a:extLst>
                <a:ext uri="{FF2B5EF4-FFF2-40B4-BE49-F238E27FC236}">
                  <a16:creationId xmlns:a16="http://schemas.microsoft.com/office/drawing/2014/main" id="{32641741-C7AA-4645-8243-9C529A05EC9E}"/>
                </a:ext>
              </a:extLst>
            </p:cNvPr>
            <p:cNvGrpSpPr/>
            <p:nvPr/>
          </p:nvGrpSpPr>
          <p:grpSpPr>
            <a:xfrm>
              <a:off x="1513984" y="3661775"/>
              <a:ext cx="454888" cy="400109"/>
              <a:chOff x="1691041" y="173869"/>
              <a:chExt cx="500722" cy="440424"/>
            </a:xfrm>
          </p:grpSpPr>
          <p:cxnSp>
            <p:nvCxnSpPr>
              <p:cNvPr id="76" name="Straight Connector 75">
                <a:extLst>
                  <a:ext uri="{FF2B5EF4-FFF2-40B4-BE49-F238E27FC236}">
                    <a16:creationId xmlns:a16="http://schemas.microsoft.com/office/drawing/2014/main" id="{BEE1C925-041C-4E47-8B20-51D048465923}"/>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7" name="TextBox 76">
                <a:extLst>
                  <a:ext uri="{FF2B5EF4-FFF2-40B4-BE49-F238E27FC236}">
                    <a16:creationId xmlns:a16="http://schemas.microsoft.com/office/drawing/2014/main" id="{EE6A2DA9-3FC5-46A3-B2A6-31367EA07241}"/>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63" name="Group 62">
              <a:extLst>
                <a:ext uri="{FF2B5EF4-FFF2-40B4-BE49-F238E27FC236}">
                  <a16:creationId xmlns:a16="http://schemas.microsoft.com/office/drawing/2014/main" id="{7EA92D1F-0781-4A96-B326-89C63007698E}"/>
                </a:ext>
              </a:extLst>
            </p:cNvPr>
            <p:cNvGrpSpPr/>
            <p:nvPr/>
          </p:nvGrpSpPr>
          <p:grpSpPr>
            <a:xfrm>
              <a:off x="1514323" y="2684964"/>
              <a:ext cx="421076" cy="297517"/>
              <a:chOff x="1691041" y="173869"/>
              <a:chExt cx="463503" cy="327495"/>
            </a:xfrm>
          </p:grpSpPr>
          <p:cxnSp>
            <p:nvCxnSpPr>
              <p:cNvPr id="74" name="Straight Connector 73">
                <a:extLst>
                  <a:ext uri="{FF2B5EF4-FFF2-40B4-BE49-F238E27FC236}">
                    <a16:creationId xmlns:a16="http://schemas.microsoft.com/office/drawing/2014/main" id="{673798F0-9792-415E-BE16-9A690EF60350}"/>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75" name="TextBox 74">
                <a:extLst>
                  <a:ext uri="{FF2B5EF4-FFF2-40B4-BE49-F238E27FC236}">
                    <a16:creationId xmlns:a16="http://schemas.microsoft.com/office/drawing/2014/main" id="{FF56D575-47D9-4437-B220-4F12B39C3C26}"/>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64" name="Group 63">
              <a:extLst>
                <a:ext uri="{FF2B5EF4-FFF2-40B4-BE49-F238E27FC236}">
                  <a16:creationId xmlns:a16="http://schemas.microsoft.com/office/drawing/2014/main" id="{F9756E29-7C60-43D3-9B58-C61989DE2AD6}"/>
                </a:ext>
              </a:extLst>
            </p:cNvPr>
            <p:cNvGrpSpPr/>
            <p:nvPr/>
          </p:nvGrpSpPr>
          <p:grpSpPr>
            <a:xfrm>
              <a:off x="3465876" y="3447399"/>
              <a:ext cx="421076" cy="297517"/>
              <a:chOff x="1691041" y="173869"/>
              <a:chExt cx="463503" cy="327495"/>
            </a:xfrm>
          </p:grpSpPr>
          <p:cxnSp>
            <p:nvCxnSpPr>
              <p:cNvPr id="72" name="Straight Connector 71">
                <a:extLst>
                  <a:ext uri="{FF2B5EF4-FFF2-40B4-BE49-F238E27FC236}">
                    <a16:creationId xmlns:a16="http://schemas.microsoft.com/office/drawing/2014/main" id="{8E98E2FE-9B06-4DE1-806E-8A885AFDEC2C}"/>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73" name="TextBox 72">
                <a:extLst>
                  <a:ext uri="{FF2B5EF4-FFF2-40B4-BE49-F238E27FC236}">
                    <a16:creationId xmlns:a16="http://schemas.microsoft.com/office/drawing/2014/main" id="{C287A6FF-7BC1-426D-98AB-F049F1DF59A6}"/>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65" name="Group 64">
              <a:extLst>
                <a:ext uri="{FF2B5EF4-FFF2-40B4-BE49-F238E27FC236}">
                  <a16:creationId xmlns:a16="http://schemas.microsoft.com/office/drawing/2014/main" id="{C05108F1-3555-4DAA-BC89-38D5FFDA8FBA}"/>
                </a:ext>
              </a:extLst>
            </p:cNvPr>
            <p:cNvGrpSpPr/>
            <p:nvPr/>
          </p:nvGrpSpPr>
          <p:grpSpPr>
            <a:xfrm>
              <a:off x="3455018" y="2923243"/>
              <a:ext cx="454888" cy="400109"/>
              <a:chOff x="1691041" y="173869"/>
              <a:chExt cx="500722" cy="440424"/>
            </a:xfrm>
          </p:grpSpPr>
          <p:cxnSp>
            <p:nvCxnSpPr>
              <p:cNvPr id="70" name="Straight Connector 69">
                <a:extLst>
                  <a:ext uri="{FF2B5EF4-FFF2-40B4-BE49-F238E27FC236}">
                    <a16:creationId xmlns:a16="http://schemas.microsoft.com/office/drawing/2014/main" id="{F72BB744-1D2C-4652-8674-FD7BD54C3917}"/>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71" name="TextBox 70">
                <a:extLst>
                  <a:ext uri="{FF2B5EF4-FFF2-40B4-BE49-F238E27FC236}">
                    <a16:creationId xmlns:a16="http://schemas.microsoft.com/office/drawing/2014/main" id="{E5B69CEC-F53B-4A30-8598-7EE30CCB7DCD}"/>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1</a:t>
                </a:r>
              </a:p>
            </p:txBody>
          </p:sp>
        </p:grpSp>
        <p:grpSp>
          <p:nvGrpSpPr>
            <p:cNvPr id="66" name="Group 65">
              <a:extLst>
                <a:ext uri="{FF2B5EF4-FFF2-40B4-BE49-F238E27FC236}">
                  <a16:creationId xmlns:a16="http://schemas.microsoft.com/office/drawing/2014/main" id="{E2F986C0-68E3-48DB-A023-1AC5728ABD19}"/>
                </a:ext>
              </a:extLst>
            </p:cNvPr>
            <p:cNvGrpSpPr/>
            <p:nvPr/>
          </p:nvGrpSpPr>
          <p:grpSpPr>
            <a:xfrm>
              <a:off x="3454336" y="2709459"/>
              <a:ext cx="443666" cy="400109"/>
              <a:chOff x="1691041" y="173869"/>
              <a:chExt cx="488369" cy="440424"/>
            </a:xfrm>
          </p:grpSpPr>
          <p:cxnSp>
            <p:nvCxnSpPr>
              <p:cNvPr id="68" name="Straight Connector 67">
                <a:extLst>
                  <a:ext uri="{FF2B5EF4-FFF2-40B4-BE49-F238E27FC236}">
                    <a16:creationId xmlns:a16="http://schemas.microsoft.com/office/drawing/2014/main" id="{AC785F40-C4D8-4357-945B-A278EE544A94}"/>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69" name="TextBox 68">
                <a:extLst>
                  <a:ext uri="{FF2B5EF4-FFF2-40B4-BE49-F238E27FC236}">
                    <a16:creationId xmlns:a16="http://schemas.microsoft.com/office/drawing/2014/main" id="{BBBF3A62-FB0C-4155-865F-42871980F504}"/>
                  </a:ext>
                </a:extLst>
              </p:cNvPr>
              <p:cNvSpPr txBox="1"/>
              <p:nvPr/>
            </p:nvSpPr>
            <p:spPr>
              <a:xfrm>
                <a:off x="1722047" y="173869"/>
                <a:ext cx="457363" cy="440424"/>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6</a:t>
                </a:r>
              </a:p>
            </p:txBody>
          </p:sp>
        </p:grpSp>
        <p:sp>
          <p:nvSpPr>
            <p:cNvPr id="67" name="TextBox 66">
              <a:extLst>
                <a:ext uri="{FF2B5EF4-FFF2-40B4-BE49-F238E27FC236}">
                  <a16:creationId xmlns:a16="http://schemas.microsoft.com/office/drawing/2014/main" id="{FAED24F8-18E7-4073-AC68-277E2CC93300}"/>
                </a:ext>
              </a:extLst>
            </p:cNvPr>
            <p:cNvSpPr txBox="1"/>
            <p:nvPr/>
          </p:nvSpPr>
          <p:spPr>
            <a:xfrm>
              <a:off x="1540771" y="2159742"/>
              <a:ext cx="415498" cy="400110"/>
            </a:xfrm>
            <a:prstGeom prst="rect">
              <a:avLst/>
            </a:prstGeom>
            <a:noFill/>
            <a:ln>
              <a:noFill/>
            </a:ln>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1</a:t>
              </a:r>
            </a:p>
          </p:txBody>
        </p:sp>
      </p:grpSp>
      <p:grpSp>
        <p:nvGrpSpPr>
          <p:cNvPr id="323" name="Group 322">
            <a:extLst>
              <a:ext uri="{FF2B5EF4-FFF2-40B4-BE49-F238E27FC236}">
                <a16:creationId xmlns:a16="http://schemas.microsoft.com/office/drawing/2014/main" id="{2F1E3AFE-3846-E44F-B27F-1E288F7B807A}"/>
              </a:ext>
            </a:extLst>
          </p:cNvPr>
          <p:cNvGrpSpPr/>
          <p:nvPr/>
        </p:nvGrpSpPr>
        <p:grpSpPr>
          <a:xfrm>
            <a:off x="6948629" y="1058010"/>
            <a:ext cx="4021179" cy="5343569"/>
            <a:chOff x="6948629" y="1058010"/>
            <a:chExt cx="4021179" cy="5343569"/>
          </a:xfrm>
        </p:grpSpPr>
        <p:grpSp>
          <p:nvGrpSpPr>
            <p:cNvPr id="206" name="Group 205">
              <a:extLst>
                <a:ext uri="{FF2B5EF4-FFF2-40B4-BE49-F238E27FC236}">
                  <a16:creationId xmlns:a16="http://schemas.microsoft.com/office/drawing/2014/main" id="{1494EDCD-9BD9-314C-B918-B818EA2A3F6F}"/>
                </a:ext>
              </a:extLst>
            </p:cNvPr>
            <p:cNvGrpSpPr/>
            <p:nvPr/>
          </p:nvGrpSpPr>
          <p:grpSpPr>
            <a:xfrm>
              <a:off x="6948629" y="1058010"/>
              <a:ext cx="3893947" cy="2845849"/>
              <a:chOff x="5502672" y="1704735"/>
              <a:chExt cx="3893947" cy="2845849"/>
            </a:xfrm>
          </p:grpSpPr>
          <p:sp>
            <p:nvSpPr>
              <p:cNvPr id="100" name="Rectangle 99">
                <a:extLst>
                  <a:ext uri="{FF2B5EF4-FFF2-40B4-BE49-F238E27FC236}">
                    <a16:creationId xmlns:a16="http://schemas.microsoft.com/office/drawing/2014/main" id="{366384E7-1859-9D42-9142-6764A15AACE6}"/>
                  </a:ext>
                </a:extLst>
              </p:cNvPr>
              <p:cNvSpPr/>
              <p:nvPr/>
            </p:nvSpPr>
            <p:spPr>
              <a:xfrm>
                <a:off x="5502672" y="205241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1" name="Rectangle 100">
                <a:extLst>
                  <a:ext uri="{FF2B5EF4-FFF2-40B4-BE49-F238E27FC236}">
                    <a16:creationId xmlns:a16="http://schemas.microsoft.com/office/drawing/2014/main" id="{4F5234CE-CC52-6A42-8CC5-1DFFECAE39E3}"/>
                  </a:ext>
                </a:extLst>
              </p:cNvPr>
              <p:cNvSpPr/>
              <p:nvPr/>
            </p:nvSpPr>
            <p:spPr>
              <a:xfrm>
                <a:off x="6502271" y="2059326"/>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2" name="Rectangle 101">
                <a:extLst>
                  <a:ext uri="{FF2B5EF4-FFF2-40B4-BE49-F238E27FC236}">
                    <a16:creationId xmlns:a16="http://schemas.microsoft.com/office/drawing/2014/main" id="{5B47F41F-029A-CE40-9741-B0493CD1D969}"/>
                  </a:ext>
                </a:extLst>
              </p:cNvPr>
              <p:cNvSpPr/>
              <p:nvPr/>
            </p:nvSpPr>
            <p:spPr>
              <a:xfrm>
                <a:off x="7445866" y="2066804"/>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103" name="Rectangle 102">
                <a:extLst>
                  <a:ext uri="{FF2B5EF4-FFF2-40B4-BE49-F238E27FC236}">
                    <a16:creationId xmlns:a16="http://schemas.microsoft.com/office/drawing/2014/main" id="{38503085-3A26-0348-AC1D-FBDEFB0D98F3}"/>
                  </a:ext>
                </a:extLst>
              </p:cNvPr>
              <p:cNvSpPr/>
              <p:nvPr/>
            </p:nvSpPr>
            <p:spPr>
              <a:xfrm>
                <a:off x="5510074" y="2794358"/>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4" name="Rectangle 103">
                <a:extLst>
                  <a:ext uri="{FF2B5EF4-FFF2-40B4-BE49-F238E27FC236}">
                    <a16:creationId xmlns:a16="http://schemas.microsoft.com/office/drawing/2014/main" id="{1C2B1EEE-6EA3-A241-ADD8-A41231EA4177}"/>
                  </a:ext>
                </a:extLst>
              </p:cNvPr>
              <p:cNvSpPr/>
              <p:nvPr/>
            </p:nvSpPr>
            <p:spPr>
              <a:xfrm>
                <a:off x="7453269" y="2813035"/>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5" name="Rectangle 104">
                <a:extLst>
                  <a:ext uri="{FF2B5EF4-FFF2-40B4-BE49-F238E27FC236}">
                    <a16:creationId xmlns:a16="http://schemas.microsoft.com/office/drawing/2014/main" id="{AC83A8A4-61DC-984C-9DC8-1F55A058063B}"/>
                  </a:ext>
                </a:extLst>
              </p:cNvPr>
              <p:cNvSpPr/>
              <p:nvPr/>
            </p:nvSpPr>
            <p:spPr>
              <a:xfrm>
                <a:off x="5517476" y="354564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106" name="Rectangle 105">
                <a:extLst>
                  <a:ext uri="{FF2B5EF4-FFF2-40B4-BE49-F238E27FC236}">
                    <a16:creationId xmlns:a16="http://schemas.microsoft.com/office/drawing/2014/main" id="{7FFD3871-9B63-A648-86E5-1CBF0BDD5D20}"/>
                  </a:ext>
                </a:extLst>
              </p:cNvPr>
              <p:cNvSpPr/>
              <p:nvPr/>
            </p:nvSpPr>
            <p:spPr>
              <a:xfrm>
                <a:off x="6509239" y="355684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107" name="Rectangle 106">
                <a:extLst>
                  <a:ext uri="{FF2B5EF4-FFF2-40B4-BE49-F238E27FC236}">
                    <a16:creationId xmlns:a16="http://schemas.microsoft.com/office/drawing/2014/main" id="{42BC74B1-0115-0A44-9CCF-A22D4C036596}"/>
                  </a:ext>
                </a:extLst>
              </p:cNvPr>
              <p:cNvSpPr/>
              <p:nvPr/>
            </p:nvSpPr>
            <p:spPr>
              <a:xfrm>
                <a:off x="7460671" y="3564321"/>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cxnSp>
            <p:nvCxnSpPr>
              <p:cNvPr id="108" name="Straight Arrow Connector 107">
                <a:extLst>
                  <a:ext uri="{FF2B5EF4-FFF2-40B4-BE49-F238E27FC236}">
                    <a16:creationId xmlns:a16="http://schemas.microsoft.com/office/drawing/2014/main" id="{6751A5A7-5D88-3847-B1AF-533D9679CEE3}"/>
                  </a:ext>
                </a:extLst>
              </p:cNvPr>
              <p:cNvCxnSpPr/>
              <p:nvPr/>
            </p:nvCxnSpPr>
            <p:spPr>
              <a:xfrm>
                <a:off x="5802311" y="2475455"/>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09" name="Straight Arrow Connector 108">
                <a:extLst>
                  <a:ext uri="{FF2B5EF4-FFF2-40B4-BE49-F238E27FC236}">
                    <a16:creationId xmlns:a16="http://schemas.microsoft.com/office/drawing/2014/main" id="{F810D888-61C8-7A4C-84B1-F3A2A21B7658}"/>
                  </a:ext>
                </a:extLst>
              </p:cNvPr>
              <p:cNvCxnSpPr/>
              <p:nvPr/>
            </p:nvCxnSpPr>
            <p:spPr>
              <a:xfrm>
                <a:off x="5806336" y="3229930"/>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10" name="Straight Arrow Connector 109">
                <a:extLst>
                  <a:ext uri="{FF2B5EF4-FFF2-40B4-BE49-F238E27FC236}">
                    <a16:creationId xmlns:a16="http://schemas.microsoft.com/office/drawing/2014/main" id="{B5C8C862-B700-4D47-B9F5-671A1CBCAA33}"/>
                  </a:ext>
                </a:extLst>
              </p:cNvPr>
              <p:cNvCxnSpPr/>
              <p:nvPr/>
            </p:nvCxnSpPr>
            <p:spPr>
              <a:xfrm flipV="1">
                <a:off x="7748311" y="3241452"/>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11" name="Straight Arrow Connector 110">
                <a:extLst>
                  <a:ext uri="{FF2B5EF4-FFF2-40B4-BE49-F238E27FC236}">
                    <a16:creationId xmlns:a16="http://schemas.microsoft.com/office/drawing/2014/main" id="{EDA63324-F572-684C-87D7-23AC803A6D3E}"/>
                  </a:ext>
                </a:extLst>
              </p:cNvPr>
              <p:cNvCxnSpPr/>
              <p:nvPr/>
            </p:nvCxnSpPr>
            <p:spPr>
              <a:xfrm flipV="1">
                <a:off x="7737109" y="2479822"/>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112" name="Straight Arrow Connector 111">
                <a:extLst>
                  <a:ext uri="{FF2B5EF4-FFF2-40B4-BE49-F238E27FC236}">
                    <a16:creationId xmlns:a16="http://schemas.microsoft.com/office/drawing/2014/main" id="{EC83A37D-44EF-994C-8948-DDFCA9AA4CE9}"/>
                  </a:ext>
                </a:extLst>
              </p:cNvPr>
              <p:cNvCxnSpPr>
                <a:endCxn id="106" idx="1"/>
              </p:cNvCxnSpPr>
              <p:nvPr/>
            </p:nvCxnSpPr>
            <p:spPr>
              <a:xfrm flipV="1">
                <a:off x="6132597" y="3768364"/>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113" name="Straight Arrow Connector 112">
                <a:extLst>
                  <a:ext uri="{FF2B5EF4-FFF2-40B4-BE49-F238E27FC236}">
                    <a16:creationId xmlns:a16="http://schemas.microsoft.com/office/drawing/2014/main" id="{34428C72-6734-C84D-9A90-3316FE7EB5A7}"/>
                  </a:ext>
                </a:extLst>
              </p:cNvPr>
              <p:cNvCxnSpPr/>
              <p:nvPr/>
            </p:nvCxnSpPr>
            <p:spPr>
              <a:xfrm flipV="1">
                <a:off x="7099996" y="3772409"/>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114" name="Straight Arrow Connector 113">
                <a:extLst>
                  <a:ext uri="{FF2B5EF4-FFF2-40B4-BE49-F238E27FC236}">
                    <a16:creationId xmlns:a16="http://schemas.microsoft.com/office/drawing/2014/main" id="{8763AB9A-5540-0047-AD44-58154203F075}"/>
                  </a:ext>
                </a:extLst>
              </p:cNvPr>
              <p:cNvCxnSpPr/>
              <p:nvPr/>
            </p:nvCxnSpPr>
            <p:spPr>
              <a:xfrm flipH="1" flipV="1">
                <a:off x="6107042" y="2275595"/>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115" name="Straight Arrow Connector 114">
                <a:extLst>
                  <a:ext uri="{FF2B5EF4-FFF2-40B4-BE49-F238E27FC236}">
                    <a16:creationId xmlns:a16="http://schemas.microsoft.com/office/drawing/2014/main" id="{361F3D6C-C111-AF49-95F0-4406DFF3D881}"/>
                  </a:ext>
                </a:extLst>
              </p:cNvPr>
              <p:cNvCxnSpPr/>
              <p:nvPr/>
            </p:nvCxnSpPr>
            <p:spPr>
              <a:xfrm flipH="1" flipV="1">
                <a:off x="7063240" y="2279639"/>
                <a:ext cx="376642" cy="0"/>
              </a:xfrm>
              <a:prstGeom prst="straightConnector1">
                <a:avLst/>
              </a:prstGeom>
              <a:noFill/>
              <a:ln w="57150" cap="flat" cmpd="sng" algn="ctr">
                <a:solidFill>
                  <a:sysClr val="windowText" lastClr="000000"/>
                </a:solidFill>
                <a:prstDash val="solid"/>
                <a:miter lim="800000"/>
                <a:tailEnd type="arrow"/>
              </a:ln>
              <a:effectLst/>
            </p:spPr>
          </p:cxnSp>
          <p:grpSp>
            <p:nvGrpSpPr>
              <p:cNvPr id="116" name="Group 115">
                <a:extLst>
                  <a:ext uri="{FF2B5EF4-FFF2-40B4-BE49-F238E27FC236}">
                    <a16:creationId xmlns:a16="http://schemas.microsoft.com/office/drawing/2014/main" id="{C124618B-1041-2B43-907A-D1C6B5D89C91}"/>
                  </a:ext>
                </a:extLst>
              </p:cNvPr>
              <p:cNvGrpSpPr/>
              <p:nvPr/>
            </p:nvGrpSpPr>
            <p:grpSpPr>
              <a:xfrm>
                <a:off x="5588674" y="1959429"/>
                <a:ext cx="421076" cy="297517"/>
                <a:chOff x="1691041" y="173869"/>
                <a:chExt cx="463503" cy="327495"/>
              </a:xfrm>
            </p:grpSpPr>
            <p:cxnSp>
              <p:nvCxnSpPr>
                <p:cNvPr id="117" name="Straight Connector 116">
                  <a:extLst>
                    <a:ext uri="{FF2B5EF4-FFF2-40B4-BE49-F238E27FC236}">
                      <a16:creationId xmlns:a16="http://schemas.microsoft.com/office/drawing/2014/main" id="{D9BD7728-F5C4-9B43-BE79-F6F1A3338B6A}"/>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18" name="TextBox 117">
                  <a:extLst>
                    <a:ext uri="{FF2B5EF4-FFF2-40B4-BE49-F238E27FC236}">
                      <a16:creationId xmlns:a16="http://schemas.microsoft.com/office/drawing/2014/main" id="{25537EBE-5C8C-1449-8D07-29E23573C48D}"/>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19" name="Group 118">
                <a:extLst>
                  <a:ext uri="{FF2B5EF4-FFF2-40B4-BE49-F238E27FC236}">
                    <a16:creationId xmlns:a16="http://schemas.microsoft.com/office/drawing/2014/main" id="{8614FD30-2B63-1A48-B987-527DD4BB2962}"/>
                  </a:ext>
                </a:extLst>
              </p:cNvPr>
              <p:cNvGrpSpPr/>
              <p:nvPr/>
            </p:nvGrpSpPr>
            <p:grpSpPr>
              <a:xfrm>
                <a:off x="6586142" y="1962473"/>
                <a:ext cx="421076" cy="297517"/>
                <a:chOff x="1691041" y="173869"/>
                <a:chExt cx="463503" cy="327495"/>
              </a:xfrm>
            </p:grpSpPr>
            <p:cxnSp>
              <p:nvCxnSpPr>
                <p:cNvPr id="120" name="Straight Connector 119">
                  <a:extLst>
                    <a:ext uri="{FF2B5EF4-FFF2-40B4-BE49-F238E27FC236}">
                      <a16:creationId xmlns:a16="http://schemas.microsoft.com/office/drawing/2014/main" id="{E9B93373-DC13-3147-8CC0-A548319B0F8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21" name="TextBox 120">
                  <a:extLst>
                    <a:ext uri="{FF2B5EF4-FFF2-40B4-BE49-F238E27FC236}">
                      <a16:creationId xmlns:a16="http://schemas.microsoft.com/office/drawing/2014/main" id="{99E2FED4-701F-E644-9E00-D0E97834B9F4}"/>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22" name="Group 121">
                <a:extLst>
                  <a:ext uri="{FF2B5EF4-FFF2-40B4-BE49-F238E27FC236}">
                    <a16:creationId xmlns:a16="http://schemas.microsoft.com/office/drawing/2014/main" id="{08FF051E-8491-1D4D-BA96-2A229466E228}"/>
                  </a:ext>
                </a:extLst>
              </p:cNvPr>
              <p:cNvGrpSpPr/>
              <p:nvPr/>
            </p:nvGrpSpPr>
            <p:grpSpPr>
              <a:xfrm>
                <a:off x="6600689" y="3461408"/>
                <a:ext cx="421076" cy="297517"/>
                <a:chOff x="1691041" y="173869"/>
                <a:chExt cx="463503" cy="327495"/>
              </a:xfrm>
            </p:grpSpPr>
            <p:cxnSp>
              <p:nvCxnSpPr>
                <p:cNvPr id="123" name="Straight Connector 122">
                  <a:extLst>
                    <a:ext uri="{FF2B5EF4-FFF2-40B4-BE49-F238E27FC236}">
                      <a16:creationId xmlns:a16="http://schemas.microsoft.com/office/drawing/2014/main" id="{4133C504-772D-ED41-9580-D6E810DEA56C}"/>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24" name="TextBox 123">
                  <a:extLst>
                    <a:ext uri="{FF2B5EF4-FFF2-40B4-BE49-F238E27FC236}">
                      <a16:creationId xmlns:a16="http://schemas.microsoft.com/office/drawing/2014/main" id="{5750F149-7349-114D-AB51-B193C62635B1}"/>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25" name="Group 124">
                <a:extLst>
                  <a:ext uri="{FF2B5EF4-FFF2-40B4-BE49-F238E27FC236}">
                    <a16:creationId xmlns:a16="http://schemas.microsoft.com/office/drawing/2014/main" id="{52619A06-DB92-7C4E-AE72-B764BBA8ADC0}"/>
                  </a:ext>
                </a:extLst>
              </p:cNvPr>
              <p:cNvGrpSpPr/>
              <p:nvPr/>
            </p:nvGrpSpPr>
            <p:grpSpPr>
              <a:xfrm>
                <a:off x="5588674" y="2173637"/>
                <a:ext cx="421076" cy="297517"/>
                <a:chOff x="1691041" y="173869"/>
                <a:chExt cx="463503" cy="327495"/>
              </a:xfrm>
            </p:grpSpPr>
            <p:cxnSp>
              <p:nvCxnSpPr>
                <p:cNvPr id="126" name="Straight Connector 125">
                  <a:extLst>
                    <a:ext uri="{FF2B5EF4-FFF2-40B4-BE49-F238E27FC236}">
                      <a16:creationId xmlns:a16="http://schemas.microsoft.com/office/drawing/2014/main" id="{378A8B3D-8657-9845-81D1-191DE81A7F06}"/>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27" name="TextBox 126">
                  <a:extLst>
                    <a:ext uri="{FF2B5EF4-FFF2-40B4-BE49-F238E27FC236}">
                      <a16:creationId xmlns:a16="http://schemas.microsoft.com/office/drawing/2014/main" id="{B8DC0149-E8B8-704E-966F-C9E32BE5DC3B}"/>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28" name="Group 127">
                <a:extLst>
                  <a:ext uri="{FF2B5EF4-FFF2-40B4-BE49-F238E27FC236}">
                    <a16:creationId xmlns:a16="http://schemas.microsoft.com/office/drawing/2014/main" id="{0B4E1CFF-AFA9-074B-953D-72B93C7DB6F2}"/>
                  </a:ext>
                </a:extLst>
              </p:cNvPr>
              <p:cNvGrpSpPr/>
              <p:nvPr/>
            </p:nvGrpSpPr>
            <p:grpSpPr>
              <a:xfrm>
                <a:off x="6586142" y="2176681"/>
                <a:ext cx="443666" cy="400109"/>
                <a:chOff x="1691041" y="173869"/>
                <a:chExt cx="488369" cy="440424"/>
              </a:xfrm>
            </p:grpSpPr>
            <p:cxnSp>
              <p:nvCxnSpPr>
                <p:cNvPr id="129" name="Straight Connector 128">
                  <a:extLst>
                    <a:ext uri="{FF2B5EF4-FFF2-40B4-BE49-F238E27FC236}">
                      <a16:creationId xmlns:a16="http://schemas.microsoft.com/office/drawing/2014/main" id="{079FFD78-2786-DF4F-8674-A59CAB516E75}"/>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30" name="TextBox 129">
                  <a:extLst>
                    <a:ext uri="{FF2B5EF4-FFF2-40B4-BE49-F238E27FC236}">
                      <a16:creationId xmlns:a16="http://schemas.microsoft.com/office/drawing/2014/main" id="{00FDAA76-5A2D-CA4D-9811-AB3D5A457C66}"/>
                    </a:ext>
                  </a:extLst>
                </p:cNvPr>
                <p:cNvSpPr txBox="1"/>
                <p:nvPr/>
              </p:nvSpPr>
              <p:spPr>
                <a:xfrm>
                  <a:off x="1722047" y="173869"/>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2</a:t>
                  </a:r>
                </a:p>
              </p:txBody>
            </p:sp>
          </p:grpSp>
          <p:grpSp>
            <p:nvGrpSpPr>
              <p:cNvPr id="131" name="Group 130">
                <a:extLst>
                  <a:ext uri="{FF2B5EF4-FFF2-40B4-BE49-F238E27FC236}">
                    <a16:creationId xmlns:a16="http://schemas.microsoft.com/office/drawing/2014/main" id="{D7052216-6518-AD4A-845A-D94A95EC2540}"/>
                  </a:ext>
                </a:extLst>
              </p:cNvPr>
              <p:cNvGrpSpPr/>
              <p:nvPr/>
            </p:nvGrpSpPr>
            <p:grpSpPr>
              <a:xfrm>
                <a:off x="5591155" y="2913013"/>
                <a:ext cx="421076" cy="297517"/>
                <a:chOff x="1691041" y="173869"/>
                <a:chExt cx="463503" cy="327495"/>
              </a:xfrm>
            </p:grpSpPr>
            <p:cxnSp>
              <p:nvCxnSpPr>
                <p:cNvPr id="132" name="Straight Connector 131">
                  <a:extLst>
                    <a:ext uri="{FF2B5EF4-FFF2-40B4-BE49-F238E27FC236}">
                      <a16:creationId xmlns:a16="http://schemas.microsoft.com/office/drawing/2014/main" id="{B63A0B0B-53CB-8F4B-96A4-FFE308C05B9C}"/>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33" name="TextBox 132">
                  <a:extLst>
                    <a:ext uri="{FF2B5EF4-FFF2-40B4-BE49-F238E27FC236}">
                      <a16:creationId xmlns:a16="http://schemas.microsoft.com/office/drawing/2014/main" id="{BA97C7FC-3303-0745-9601-4128FA680112}"/>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34" name="Group 133">
                <a:extLst>
                  <a:ext uri="{FF2B5EF4-FFF2-40B4-BE49-F238E27FC236}">
                    <a16:creationId xmlns:a16="http://schemas.microsoft.com/office/drawing/2014/main" id="{939BACAF-CB7C-A14B-BC4B-FDC8D8A8A6F5}"/>
                  </a:ext>
                </a:extLst>
              </p:cNvPr>
              <p:cNvGrpSpPr/>
              <p:nvPr/>
            </p:nvGrpSpPr>
            <p:grpSpPr>
              <a:xfrm>
                <a:off x="6600689" y="3675616"/>
                <a:ext cx="454888" cy="400109"/>
                <a:chOff x="1691041" y="173869"/>
                <a:chExt cx="500722" cy="440424"/>
              </a:xfrm>
            </p:grpSpPr>
            <p:cxnSp>
              <p:nvCxnSpPr>
                <p:cNvPr id="135" name="Straight Connector 134">
                  <a:extLst>
                    <a:ext uri="{FF2B5EF4-FFF2-40B4-BE49-F238E27FC236}">
                      <a16:creationId xmlns:a16="http://schemas.microsoft.com/office/drawing/2014/main" id="{6EBBB8BE-BAA6-764D-BB92-3BDF196E5E07}"/>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36" name="TextBox 135">
                  <a:extLst>
                    <a:ext uri="{FF2B5EF4-FFF2-40B4-BE49-F238E27FC236}">
                      <a16:creationId xmlns:a16="http://schemas.microsoft.com/office/drawing/2014/main" id="{3094200E-B88E-3F42-9E86-1BD75661E726}"/>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137" name="Group 136">
                <a:extLst>
                  <a:ext uri="{FF2B5EF4-FFF2-40B4-BE49-F238E27FC236}">
                    <a16:creationId xmlns:a16="http://schemas.microsoft.com/office/drawing/2014/main" id="{5C584585-DA86-7349-9175-E4F3F807ED78}"/>
                  </a:ext>
                </a:extLst>
              </p:cNvPr>
              <p:cNvGrpSpPr/>
              <p:nvPr/>
            </p:nvGrpSpPr>
            <p:grpSpPr>
              <a:xfrm>
                <a:off x="7542708" y="3675448"/>
                <a:ext cx="454888" cy="400109"/>
                <a:chOff x="1691041" y="173869"/>
                <a:chExt cx="500722" cy="440424"/>
              </a:xfrm>
            </p:grpSpPr>
            <p:cxnSp>
              <p:nvCxnSpPr>
                <p:cNvPr id="138" name="Straight Connector 137">
                  <a:extLst>
                    <a:ext uri="{FF2B5EF4-FFF2-40B4-BE49-F238E27FC236}">
                      <a16:creationId xmlns:a16="http://schemas.microsoft.com/office/drawing/2014/main" id="{5823ECCE-23A9-F643-AFB0-C21B7C2BC809}"/>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39" name="TextBox 138">
                  <a:extLst>
                    <a:ext uri="{FF2B5EF4-FFF2-40B4-BE49-F238E27FC236}">
                      <a16:creationId xmlns:a16="http://schemas.microsoft.com/office/drawing/2014/main" id="{5FA3CC2C-C277-7341-9D4E-3AC208429C33}"/>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grpSp>
            <p:nvGrpSpPr>
              <p:cNvPr id="141" name="Group 140">
                <a:extLst>
                  <a:ext uri="{FF2B5EF4-FFF2-40B4-BE49-F238E27FC236}">
                    <a16:creationId xmlns:a16="http://schemas.microsoft.com/office/drawing/2014/main" id="{DDD2277D-EC9B-3F40-A051-923B46B5A5E1}"/>
                  </a:ext>
                </a:extLst>
              </p:cNvPr>
              <p:cNvGrpSpPr/>
              <p:nvPr/>
            </p:nvGrpSpPr>
            <p:grpSpPr>
              <a:xfrm>
                <a:off x="7530860" y="1962473"/>
                <a:ext cx="421076" cy="297517"/>
                <a:chOff x="1691041" y="173869"/>
                <a:chExt cx="463503" cy="327495"/>
              </a:xfrm>
            </p:grpSpPr>
            <p:cxnSp>
              <p:nvCxnSpPr>
                <p:cNvPr id="142" name="Straight Connector 141">
                  <a:extLst>
                    <a:ext uri="{FF2B5EF4-FFF2-40B4-BE49-F238E27FC236}">
                      <a16:creationId xmlns:a16="http://schemas.microsoft.com/office/drawing/2014/main" id="{C8C52C80-6D39-1442-B3AA-72ADCD46EBA6}"/>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43" name="TextBox 142">
                  <a:extLst>
                    <a:ext uri="{FF2B5EF4-FFF2-40B4-BE49-F238E27FC236}">
                      <a16:creationId xmlns:a16="http://schemas.microsoft.com/office/drawing/2014/main" id="{E9738FE5-8B74-4045-87D5-095F0BBB89CB}"/>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44" name="Group 143">
                <a:extLst>
                  <a:ext uri="{FF2B5EF4-FFF2-40B4-BE49-F238E27FC236}">
                    <a16:creationId xmlns:a16="http://schemas.microsoft.com/office/drawing/2014/main" id="{DE450C7F-AB4E-1F49-B868-D958CA0F03B3}"/>
                  </a:ext>
                </a:extLst>
              </p:cNvPr>
              <p:cNvGrpSpPr/>
              <p:nvPr/>
            </p:nvGrpSpPr>
            <p:grpSpPr>
              <a:xfrm>
                <a:off x="7530860" y="2176681"/>
                <a:ext cx="443666" cy="400109"/>
                <a:chOff x="1691041" y="173869"/>
                <a:chExt cx="488369" cy="440424"/>
              </a:xfrm>
            </p:grpSpPr>
            <p:cxnSp>
              <p:nvCxnSpPr>
                <p:cNvPr id="145" name="Straight Connector 144">
                  <a:extLst>
                    <a:ext uri="{FF2B5EF4-FFF2-40B4-BE49-F238E27FC236}">
                      <a16:creationId xmlns:a16="http://schemas.microsoft.com/office/drawing/2014/main" id="{23C34DBE-C95A-764E-8C03-1063F7A49B80}"/>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46" name="TextBox 145">
                  <a:extLst>
                    <a:ext uri="{FF2B5EF4-FFF2-40B4-BE49-F238E27FC236}">
                      <a16:creationId xmlns:a16="http://schemas.microsoft.com/office/drawing/2014/main" id="{D69252AD-0F2A-414B-B64F-C00793DCC73C}"/>
                    </a:ext>
                  </a:extLst>
                </p:cNvPr>
                <p:cNvSpPr txBox="1"/>
                <p:nvPr/>
              </p:nvSpPr>
              <p:spPr>
                <a:xfrm>
                  <a:off x="1722047" y="173869"/>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3</a:t>
                  </a:r>
                </a:p>
              </p:txBody>
            </p:sp>
          </p:grpSp>
          <p:grpSp>
            <p:nvGrpSpPr>
              <p:cNvPr id="147" name="Group 146">
                <a:extLst>
                  <a:ext uri="{FF2B5EF4-FFF2-40B4-BE49-F238E27FC236}">
                    <a16:creationId xmlns:a16="http://schemas.microsoft.com/office/drawing/2014/main" id="{A218AE1B-B330-CB4E-A419-AE6F3448E89C}"/>
                  </a:ext>
                </a:extLst>
              </p:cNvPr>
              <p:cNvGrpSpPr/>
              <p:nvPr/>
            </p:nvGrpSpPr>
            <p:grpSpPr>
              <a:xfrm>
                <a:off x="5590816" y="3461408"/>
                <a:ext cx="421076" cy="297517"/>
                <a:chOff x="1691041" y="173869"/>
                <a:chExt cx="463503" cy="327495"/>
              </a:xfrm>
            </p:grpSpPr>
            <p:cxnSp>
              <p:nvCxnSpPr>
                <p:cNvPr id="148" name="Straight Connector 147">
                  <a:extLst>
                    <a:ext uri="{FF2B5EF4-FFF2-40B4-BE49-F238E27FC236}">
                      <a16:creationId xmlns:a16="http://schemas.microsoft.com/office/drawing/2014/main" id="{C5FDFE46-A394-3C4E-829B-4E226B81246D}"/>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49" name="TextBox 148">
                  <a:extLst>
                    <a:ext uri="{FF2B5EF4-FFF2-40B4-BE49-F238E27FC236}">
                      <a16:creationId xmlns:a16="http://schemas.microsoft.com/office/drawing/2014/main" id="{0E2D25DC-CF78-2F4A-976F-A3ABEC55A034}"/>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50" name="Group 149">
                <a:extLst>
                  <a:ext uri="{FF2B5EF4-FFF2-40B4-BE49-F238E27FC236}">
                    <a16:creationId xmlns:a16="http://schemas.microsoft.com/office/drawing/2014/main" id="{DC9CF526-E3B1-524D-A38B-4D6BA88510DE}"/>
                  </a:ext>
                </a:extLst>
              </p:cNvPr>
              <p:cNvGrpSpPr/>
              <p:nvPr/>
            </p:nvGrpSpPr>
            <p:grpSpPr>
              <a:xfrm>
                <a:off x="5590816" y="3675616"/>
                <a:ext cx="454888" cy="400109"/>
                <a:chOff x="1691041" y="173869"/>
                <a:chExt cx="500722" cy="440424"/>
              </a:xfrm>
            </p:grpSpPr>
            <p:cxnSp>
              <p:nvCxnSpPr>
                <p:cNvPr id="151" name="Straight Connector 150">
                  <a:extLst>
                    <a:ext uri="{FF2B5EF4-FFF2-40B4-BE49-F238E27FC236}">
                      <a16:creationId xmlns:a16="http://schemas.microsoft.com/office/drawing/2014/main" id="{11724215-0CB7-E646-A6CE-71D6DB5A74BC}"/>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52" name="TextBox 151">
                  <a:extLst>
                    <a:ext uri="{FF2B5EF4-FFF2-40B4-BE49-F238E27FC236}">
                      <a16:creationId xmlns:a16="http://schemas.microsoft.com/office/drawing/2014/main" id="{5E0C53F9-24A4-6142-A028-C12C6DCAE335}"/>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153" name="Group 152">
                <a:extLst>
                  <a:ext uri="{FF2B5EF4-FFF2-40B4-BE49-F238E27FC236}">
                    <a16:creationId xmlns:a16="http://schemas.microsoft.com/office/drawing/2014/main" id="{F08697DF-CC43-5A4A-9D82-113C677017E5}"/>
                  </a:ext>
                </a:extLst>
              </p:cNvPr>
              <p:cNvGrpSpPr/>
              <p:nvPr/>
            </p:nvGrpSpPr>
            <p:grpSpPr>
              <a:xfrm>
                <a:off x="5591155" y="2698805"/>
                <a:ext cx="421076" cy="297517"/>
                <a:chOff x="1691041" y="173869"/>
                <a:chExt cx="463503" cy="327495"/>
              </a:xfrm>
            </p:grpSpPr>
            <p:cxnSp>
              <p:nvCxnSpPr>
                <p:cNvPr id="154" name="Straight Connector 153">
                  <a:extLst>
                    <a:ext uri="{FF2B5EF4-FFF2-40B4-BE49-F238E27FC236}">
                      <a16:creationId xmlns:a16="http://schemas.microsoft.com/office/drawing/2014/main" id="{17EA28E5-03BB-654C-9169-677DB6C6CB0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55" name="TextBox 154">
                  <a:extLst>
                    <a:ext uri="{FF2B5EF4-FFF2-40B4-BE49-F238E27FC236}">
                      <a16:creationId xmlns:a16="http://schemas.microsoft.com/office/drawing/2014/main" id="{E10579C7-7A34-6E4F-BB6B-8200B8B433D4}"/>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56" name="Group 155">
                <a:extLst>
                  <a:ext uri="{FF2B5EF4-FFF2-40B4-BE49-F238E27FC236}">
                    <a16:creationId xmlns:a16="http://schemas.microsoft.com/office/drawing/2014/main" id="{6319521E-2A58-3B44-BBDC-5C0C6BD70394}"/>
                  </a:ext>
                </a:extLst>
              </p:cNvPr>
              <p:cNvGrpSpPr/>
              <p:nvPr/>
            </p:nvGrpSpPr>
            <p:grpSpPr>
              <a:xfrm>
                <a:off x="7542708" y="3461240"/>
                <a:ext cx="421076" cy="297517"/>
                <a:chOff x="1691041" y="173869"/>
                <a:chExt cx="463503" cy="327495"/>
              </a:xfrm>
            </p:grpSpPr>
            <p:cxnSp>
              <p:nvCxnSpPr>
                <p:cNvPr id="157" name="Straight Connector 156">
                  <a:extLst>
                    <a:ext uri="{FF2B5EF4-FFF2-40B4-BE49-F238E27FC236}">
                      <a16:creationId xmlns:a16="http://schemas.microsoft.com/office/drawing/2014/main" id="{1C1BB0BF-2E6D-0046-BD92-CB9EB24B1E4E}"/>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58" name="TextBox 157">
                  <a:extLst>
                    <a:ext uri="{FF2B5EF4-FFF2-40B4-BE49-F238E27FC236}">
                      <a16:creationId xmlns:a16="http://schemas.microsoft.com/office/drawing/2014/main" id="{81CFCD63-C893-554A-85AB-F65EFA775BA5}"/>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159" name="Group 158">
                <a:extLst>
                  <a:ext uri="{FF2B5EF4-FFF2-40B4-BE49-F238E27FC236}">
                    <a16:creationId xmlns:a16="http://schemas.microsoft.com/office/drawing/2014/main" id="{70AAC0CE-1239-F14C-932E-95219F344D93}"/>
                  </a:ext>
                </a:extLst>
              </p:cNvPr>
              <p:cNvGrpSpPr/>
              <p:nvPr/>
            </p:nvGrpSpPr>
            <p:grpSpPr>
              <a:xfrm>
                <a:off x="7531850" y="2937084"/>
                <a:ext cx="454888" cy="400109"/>
                <a:chOff x="1691041" y="173869"/>
                <a:chExt cx="500722" cy="440424"/>
              </a:xfrm>
            </p:grpSpPr>
            <p:cxnSp>
              <p:nvCxnSpPr>
                <p:cNvPr id="160" name="Straight Connector 159">
                  <a:extLst>
                    <a:ext uri="{FF2B5EF4-FFF2-40B4-BE49-F238E27FC236}">
                      <a16:creationId xmlns:a16="http://schemas.microsoft.com/office/drawing/2014/main" id="{216B62D1-464F-B84C-BFC2-99D203FB6832}"/>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161" name="TextBox 160">
                  <a:extLst>
                    <a:ext uri="{FF2B5EF4-FFF2-40B4-BE49-F238E27FC236}">
                      <a16:creationId xmlns:a16="http://schemas.microsoft.com/office/drawing/2014/main" id="{18655627-8667-2546-B295-DF3B7470E32E}"/>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1</a:t>
                  </a:r>
                </a:p>
              </p:txBody>
            </p:sp>
          </p:grpSp>
          <p:grpSp>
            <p:nvGrpSpPr>
              <p:cNvPr id="162" name="Group 161">
                <a:extLst>
                  <a:ext uri="{FF2B5EF4-FFF2-40B4-BE49-F238E27FC236}">
                    <a16:creationId xmlns:a16="http://schemas.microsoft.com/office/drawing/2014/main" id="{BBC46370-9FA5-C946-8ACD-E3DC957E1044}"/>
                  </a:ext>
                </a:extLst>
              </p:cNvPr>
              <p:cNvGrpSpPr/>
              <p:nvPr/>
            </p:nvGrpSpPr>
            <p:grpSpPr>
              <a:xfrm>
                <a:off x="7531168" y="2723300"/>
                <a:ext cx="443666" cy="400109"/>
                <a:chOff x="1691041" y="173869"/>
                <a:chExt cx="488369" cy="440424"/>
              </a:xfrm>
            </p:grpSpPr>
            <p:cxnSp>
              <p:nvCxnSpPr>
                <p:cNvPr id="163" name="Straight Connector 162">
                  <a:extLst>
                    <a:ext uri="{FF2B5EF4-FFF2-40B4-BE49-F238E27FC236}">
                      <a16:creationId xmlns:a16="http://schemas.microsoft.com/office/drawing/2014/main" id="{3894369D-070D-4846-8EB5-C228830D9A19}"/>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164" name="TextBox 163">
                  <a:extLst>
                    <a:ext uri="{FF2B5EF4-FFF2-40B4-BE49-F238E27FC236}">
                      <a16:creationId xmlns:a16="http://schemas.microsoft.com/office/drawing/2014/main" id="{DF0F94BD-4FC9-DE45-8C4F-18E362D7954A}"/>
                    </a:ext>
                  </a:extLst>
                </p:cNvPr>
                <p:cNvSpPr txBox="1"/>
                <p:nvPr/>
              </p:nvSpPr>
              <p:spPr>
                <a:xfrm>
                  <a:off x="1722047" y="173869"/>
                  <a:ext cx="457363" cy="440424"/>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6</a:t>
                  </a:r>
                </a:p>
              </p:txBody>
            </p:sp>
          </p:grpSp>
          <p:sp>
            <p:nvSpPr>
              <p:cNvPr id="165" name="TextBox 164">
                <a:extLst>
                  <a:ext uri="{FF2B5EF4-FFF2-40B4-BE49-F238E27FC236}">
                    <a16:creationId xmlns:a16="http://schemas.microsoft.com/office/drawing/2014/main" id="{87428020-99CA-6243-B3DA-A7C52C8327C7}"/>
                  </a:ext>
                </a:extLst>
              </p:cNvPr>
              <p:cNvSpPr txBox="1"/>
              <p:nvPr/>
            </p:nvSpPr>
            <p:spPr>
              <a:xfrm>
                <a:off x="5617603" y="2173583"/>
                <a:ext cx="415498" cy="400110"/>
              </a:xfrm>
              <a:prstGeom prst="rect">
                <a:avLst/>
              </a:prstGeom>
              <a:noFill/>
              <a:ln>
                <a:noFill/>
              </a:ln>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1</a:t>
                </a:r>
              </a:p>
            </p:txBody>
          </p:sp>
          <p:cxnSp>
            <p:nvCxnSpPr>
              <p:cNvPr id="166" name="Straight Arrow Connector 7">
                <a:extLst>
                  <a:ext uri="{FF2B5EF4-FFF2-40B4-BE49-F238E27FC236}">
                    <a16:creationId xmlns:a16="http://schemas.microsoft.com/office/drawing/2014/main" id="{D4F54B76-10EF-B848-983F-4FE0B9899CB2}"/>
                  </a:ext>
                </a:extLst>
              </p:cNvPr>
              <p:cNvCxnSpPr>
                <a:cxnSpLocks noChangeShapeType="1"/>
              </p:cNvCxnSpPr>
              <p:nvPr/>
            </p:nvCxnSpPr>
            <p:spPr bwMode="auto">
              <a:xfrm rot="5400000">
                <a:off x="6652779" y="2618733"/>
                <a:ext cx="281401" cy="538"/>
              </a:xfrm>
              <a:prstGeom prst="straightConnector1">
                <a:avLst/>
              </a:prstGeom>
              <a:noFill/>
              <a:ln w="41275" cap="sq">
                <a:solidFill>
                  <a:srgbClr val="ED7D31">
                    <a:lumMod val="75000"/>
                  </a:srgbClr>
                </a:solidFill>
                <a:prstDash val="solid"/>
                <a:round/>
                <a:headEnd/>
                <a:tailEnd type="stealth" w="med" len="med"/>
              </a:ln>
            </p:spPr>
          </p:cxnSp>
          <p:cxnSp>
            <p:nvCxnSpPr>
              <p:cNvPr id="167" name="Straight Arrow Connector 7">
                <a:extLst>
                  <a:ext uri="{FF2B5EF4-FFF2-40B4-BE49-F238E27FC236}">
                    <a16:creationId xmlns:a16="http://schemas.microsoft.com/office/drawing/2014/main" id="{A10C51FC-C3D5-1C4A-A094-50BBB039AC3C}"/>
                  </a:ext>
                </a:extLst>
              </p:cNvPr>
              <p:cNvCxnSpPr>
                <a:cxnSpLocks noChangeShapeType="1"/>
              </p:cNvCxnSpPr>
              <p:nvPr/>
            </p:nvCxnSpPr>
            <p:spPr bwMode="auto">
              <a:xfrm>
                <a:off x="6917204" y="2483200"/>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68" name="Straight Arrow Connector 7">
                <a:extLst>
                  <a:ext uri="{FF2B5EF4-FFF2-40B4-BE49-F238E27FC236}">
                    <a16:creationId xmlns:a16="http://schemas.microsoft.com/office/drawing/2014/main" id="{19555258-E4E4-6047-975D-A276158DB147}"/>
                  </a:ext>
                </a:extLst>
              </p:cNvPr>
              <p:cNvCxnSpPr>
                <a:cxnSpLocks noChangeShapeType="1"/>
              </p:cNvCxnSpPr>
              <p:nvPr/>
            </p:nvCxnSpPr>
            <p:spPr bwMode="auto">
              <a:xfrm flipH="1">
                <a:off x="6543711" y="2478302"/>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69" name="Straight Arrow Connector 7">
                <a:extLst>
                  <a:ext uri="{FF2B5EF4-FFF2-40B4-BE49-F238E27FC236}">
                    <a16:creationId xmlns:a16="http://schemas.microsoft.com/office/drawing/2014/main" id="{73DC9471-1D09-BC4C-832D-B17C99270584}"/>
                  </a:ext>
                </a:extLst>
              </p:cNvPr>
              <p:cNvCxnSpPr>
                <a:cxnSpLocks noChangeShapeType="1"/>
              </p:cNvCxnSpPr>
              <p:nvPr/>
            </p:nvCxnSpPr>
            <p:spPr bwMode="auto">
              <a:xfrm rot="16200000">
                <a:off x="6651564" y="3512085"/>
                <a:ext cx="281401" cy="538"/>
              </a:xfrm>
              <a:prstGeom prst="straightConnector1">
                <a:avLst/>
              </a:prstGeom>
              <a:noFill/>
              <a:ln w="41275" cap="sq">
                <a:solidFill>
                  <a:srgbClr val="ED7D31">
                    <a:lumMod val="75000"/>
                  </a:srgbClr>
                </a:solidFill>
                <a:prstDash val="solid"/>
                <a:round/>
                <a:headEnd/>
                <a:tailEnd type="stealth" w="med" len="med"/>
              </a:ln>
            </p:spPr>
          </p:cxnSp>
          <p:cxnSp>
            <p:nvCxnSpPr>
              <p:cNvPr id="170" name="Straight Arrow Connector 7">
                <a:extLst>
                  <a:ext uri="{FF2B5EF4-FFF2-40B4-BE49-F238E27FC236}">
                    <a16:creationId xmlns:a16="http://schemas.microsoft.com/office/drawing/2014/main" id="{8DEACC4D-F9E5-0541-B0F5-07A8A728CA1D}"/>
                  </a:ext>
                </a:extLst>
              </p:cNvPr>
              <p:cNvCxnSpPr>
                <a:cxnSpLocks noChangeShapeType="1"/>
              </p:cNvCxnSpPr>
              <p:nvPr/>
            </p:nvCxnSpPr>
            <p:spPr bwMode="auto">
              <a:xfrm rot="10800000">
                <a:off x="6542372" y="3416310"/>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71" name="Straight Arrow Connector 7">
                <a:extLst>
                  <a:ext uri="{FF2B5EF4-FFF2-40B4-BE49-F238E27FC236}">
                    <a16:creationId xmlns:a16="http://schemas.microsoft.com/office/drawing/2014/main" id="{BB5AEEF6-D78F-924A-BF08-0B44311FD893}"/>
                  </a:ext>
                </a:extLst>
              </p:cNvPr>
              <p:cNvCxnSpPr>
                <a:cxnSpLocks noChangeShapeType="1"/>
              </p:cNvCxnSpPr>
              <p:nvPr/>
            </p:nvCxnSpPr>
            <p:spPr bwMode="auto">
              <a:xfrm rot="10800000" flipH="1">
                <a:off x="6915865" y="3421208"/>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72" name="Straight Arrow Connector 7">
                <a:extLst>
                  <a:ext uri="{FF2B5EF4-FFF2-40B4-BE49-F238E27FC236}">
                    <a16:creationId xmlns:a16="http://schemas.microsoft.com/office/drawing/2014/main" id="{8D640141-B421-8941-98FC-1C774918D5D5}"/>
                  </a:ext>
                </a:extLst>
              </p:cNvPr>
              <p:cNvCxnSpPr>
                <a:cxnSpLocks noChangeShapeType="1"/>
              </p:cNvCxnSpPr>
              <p:nvPr/>
            </p:nvCxnSpPr>
            <p:spPr bwMode="auto">
              <a:xfrm rot="2540849">
                <a:off x="6007947" y="2532795"/>
                <a:ext cx="269455" cy="562"/>
              </a:xfrm>
              <a:prstGeom prst="straightConnector1">
                <a:avLst/>
              </a:prstGeom>
              <a:noFill/>
              <a:ln w="41275" cap="sq">
                <a:solidFill>
                  <a:srgbClr val="ED7D31">
                    <a:lumMod val="75000"/>
                  </a:srgbClr>
                </a:solidFill>
                <a:prstDash val="solid"/>
                <a:round/>
                <a:headEnd/>
                <a:tailEnd type="stealth" w="med" len="med"/>
              </a:ln>
            </p:spPr>
          </p:cxnSp>
          <p:cxnSp>
            <p:nvCxnSpPr>
              <p:cNvPr id="173" name="Straight Arrow Connector 7">
                <a:extLst>
                  <a:ext uri="{FF2B5EF4-FFF2-40B4-BE49-F238E27FC236}">
                    <a16:creationId xmlns:a16="http://schemas.microsoft.com/office/drawing/2014/main" id="{2D902007-D390-C347-B012-12B1086A54F5}"/>
                  </a:ext>
                </a:extLst>
              </p:cNvPr>
              <p:cNvCxnSpPr>
                <a:cxnSpLocks noChangeShapeType="1"/>
              </p:cNvCxnSpPr>
              <p:nvPr/>
            </p:nvCxnSpPr>
            <p:spPr bwMode="auto">
              <a:xfrm rot="18740849">
                <a:off x="6194143" y="2265065"/>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74" name="Straight Arrow Connector 7">
                <a:extLst>
                  <a:ext uri="{FF2B5EF4-FFF2-40B4-BE49-F238E27FC236}">
                    <a16:creationId xmlns:a16="http://schemas.microsoft.com/office/drawing/2014/main" id="{C466BB70-36D5-AE4E-87D4-9BE53E9015A3}"/>
                  </a:ext>
                </a:extLst>
              </p:cNvPr>
              <p:cNvCxnSpPr>
                <a:cxnSpLocks noChangeShapeType="1"/>
              </p:cNvCxnSpPr>
              <p:nvPr/>
            </p:nvCxnSpPr>
            <p:spPr bwMode="auto">
              <a:xfrm rot="18740849" flipH="1">
                <a:off x="5927929" y="2550182"/>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75" name="Straight Arrow Connector 7">
                <a:extLst>
                  <a:ext uri="{FF2B5EF4-FFF2-40B4-BE49-F238E27FC236}">
                    <a16:creationId xmlns:a16="http://schemas.microsoft.com/office/drawing/2014/main" id="{46FEA09A-9343-F843-8D62-A020A2E78477}"/>
                  </a:ext>
                </a:extLst>
              </p:cNvPr>
              <p:cNvCxnSpPr>
                <a:cxnSpLocks noChangeShapeType="1"/>
              </p:cNvCxnSpPr>
              <p:nvPr/>
            </p:nvCxnSpPr>
            <p:spPr bwMode="auto">
              <a:xfrm rot="19059151" flipH="1">
                <a:off x="7269791" y="2553552"/>
                <a:ext cx="269455" cy="562"/>
              </a:xfrm>
              <a:prstGeom prst="straightConnector1">
                <a:avLst/>
              </a:prstGeom>
              <a:noFill/>
              <a:ln w="41275" cap="sq">
                <a:solidFill>
                  <a:srgbClr val="ED7D31">
                    <a:lumMod val="75000"/>
                  </a:srgbClr>
                </a:solidFill>
                <a:prstDash val="solid"/>
                <a:round/>
                <a:headEnd/>
                <a:tailEnd type="stealth" w="med" len="med"/>
              </a:ln>
            </p:spPr>
          </p:cxnSp>
          <p:cxnSp>
            <p:nvCxnSpPr>
              <p:cNvPr id="176" name="Straight Arrow Connector 7">
                <a:extLst>
                  <a:ext uri="{FF2B5EF4-FFF2-40B4-BE49-F238E27FC236}">
                    <a16:creationId xmlns:a16="http://schemas.microsoft.com/office/drawing/2014/main" id="{E6DE742D-54AF-C641-B876-376905069B05}"/>
                  </a:ext>
                </a:extLst>
              </p:cNvPr>
              <p:cNvCxnSpPr>
                <a:cxnSpLocks noChangeShapeType="1"/>
              </p:cNvCxnSpPr>
              <p:nvPr/>
            </p:nvCxnSpPr>
            <p:spPr bwMode="auto">
              <a:xfrm rot="2859151" flipH="1">
                <a:off x="7221289" y="2285822"/>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77" name="Straight Arrow Connector 7">
                <a:extLst>
                  <a:ext uri="{FF2B5EF4-FFF2-40B4-BE49-F238E27FC236}">
                    <a16:creationId xmlns:a16="http://schemas.microsoft.com/office/drawing/2014/main" id="{753BE98D-B9F5-864C-8549-70FBC5885715}"/>
                  </a:ext>
                </a:extLst>
              </p:cNvPr>
              <p:cNvCxnSpPr>
                <a:cxnSpLocks noChangeShapeType="1"/>
              </p:cNvCxnSpPr>
              <p:nvPr/>
            </p:nvCxnSpPr>
            <p:spPr bwMode="auto">
              <a:xfrm rot="2859151">
                <a:off x="7487503" y="2570939"/>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78" name="Straight Arrow Connector 7">
                <a:extLst>
                  <a:ext uri="{FF2B5EF4-FFF2-40B4-BE49-F238E27FC236}">
                    <a16:creationId xmlns:a16="http://schemas.microsoft.com/office/drawing/2014/main" id="{E1C21B96-D811-B14C-9284-DC8237CF0F36}"/>
                  </a:ext>
                </a:extLst>
              </p:cNvPr>
              <p:cNvCxnSpPr>
                <a:cxnSpLocks noChangeShapeType="1"/>
              </p:cNvCxnSpPr>
              <p:nvPr/>
            </p:nvCxnSpPr>
            <p:spPr bwMode="auto">
              <a:xfrm rot="19059151" flipV="1">
                <a:off x="6048308" y="3585937"/>
                <a:ext cx="269455" cy="562"/>
              </a:xfrm>
              <a:prstGeom prst="straightConnector1">
                <a:avLst/>
              </a:prstGeom>
              <a:noFill/>
              <a:ln w="41275" cap="sq">
                <a:solidFill>
                  <a:srgbClr val="ED7D31">
                    <a:lumMod val="75000"/>
                  </a:srgbClr>
                </a:solidFill>
                <a:prstDash val="solid"/>
                <a:round/>
                <a:headEnd/>
                <a:tailEnd type="stealth" w="med" len="med"/>
              </a:ln>
            </p:spPr>
          </p:cxnSp>
          <p:cxnSp>
            <p:nvCxnSpPr>
              <p:cNvPr id="179" name="Straight Arrow Connector 7">
                <a:extLst>
                  <a:ext uri="{FF2B5EF4-FFF2-40B4-BE49-F238E27FC236}">
                    <a16:creationId xmlns:a16="http://schemas.microsoft.com/office/drawing/2014/main" id="{1D8CDEBD-9555-BE49-8FE1-F9D1444D8B3A}"/>
                  </a:ext>
                </a:extLst>
              </p:cNvPr>
              <p:cNvCxnSpPr>
                <a:cxnSpLocks noChangeShapeType="1"/>
              </p:cNvCxnSpPr>
              <p:nvPr/>
            </p:nvCxnSpPr>
            <p:spPr bwMode="auto">
              <a:xfrm rot="2859151" flipV="1">
                <a:off x="6234504" y="3632223"/>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80" name="Straight Arrow Connector 7">
                <a:extLst>
                  <a:ext uri="{FF2B5EF4-FFF2-40B4-BE49-F238E27FC236}">
                    <a16:creationId xmlns:a16="http://schemas.microsoft.com/office/drawing/2014/main" id="{87FB611B-A8AF-AF42-AFD7-AB4996D70CEB}"/>
                  </a:ext>
                </a:extLst>
              </p:cNvPr>
              <p:cNvCxnSpPr>
                <a:cxnSpLocks noChangeShapeType="1"/>
              </p:cNvCxnSpPr>
              <p:nvPr/>
            </p:nvCxnSpPr>
            <p:spPr bwMode="auto">
              <a:xfrm rot="2859151" flipH="1" flipV="1">
                <a:off x="5968290" y="3347107"/>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81" name="Straight Arrow Connector 7">
                <a:extLst>
                  <a:ext uri="{FF2B5EF4-FFF2-40B4-BE49-F238E27FC236}">
                    <a16:creationId xmlns:a16="http://schemas.microsoft.com/office/drawing/2014/main" id="{41B18ED8-DA61-A745-838B-E5A5F9B6BBB4}"/>
                  </a:ext>
                </a:extLst>
              </p:cNvPr>
              <p:cNvCxnSpPr>
                <a:cxnSpLocks noChangeShapeType="1"/>
              </p:cNvCxnSpPr>
              <p:nvPr/>
            </p:nvCxnSpPr>
            <p:spPr bwMode="auto">
              <a:xfrm rot="2540849" flipH="1" flipV="1">
                <a:off x="7284387" y="3595931"/>
                <a:ext cx="269455" cy="562"/>
              </a:xfrm>
              <a:prstGeom prst="straightConnector1">
                <a:avLst/>
              </a:prstGeom>
              <a:noFill/>
              <a:ln w="41275" cap="sq">
                <a:solidFill>
                  <a:srgbClr val="ED7D31">
                    <a:lumMod val="75000"/>
                  </a:srgbClr>
                </a:solidFill>
                <a:prstDash val="solid"/>
                <a:round/>
                <a:headEnd/>
                <a:tailEnd type="stealth" w="med" len="med"/>
              </a:ln>
            </p:spPr>
          </p:cxnSp>
          <p:cxnSp>
            <p:nvCxnSpPr>
              <p:cNvPr id="182" name="Straight Arrow Connector 7">
                <a:extLst>
                  <a:ext uri="{FF2B5EF4-FFF2-40B4-BE49-F238E27FC236}">
                    <a16:creationId xmlns:a16="http://schemas.microsoft.com/office/drawing/2014/main" id="{80BB20A2-A041-964D-8B6F-049CB1A5C3F8}"/>
                  </a:ext>
                </a:extLst>
              </p:cNvPr>
              <p:cNvCxnSpPr>
                <a:cxnSpLocks noChangeShapeType="1"/>
              </p:cNvCxnSpPr>
              <p:nvPr/>
            </p:nvCxnSpPr>
            <p:spPr bwMode="auto">
              <a:xfrm rot="18740849" flipH="1" flipV="1">
                <a:off x="7235885" y="3642217"/>
                <a:ext cx="131761" cy="222005"/>
              </a:xfrm>
              <a:prstGeom prst="straightConnector1">
                <a:avLst/>
              </a:prstGeom>
              <a:noFill/>
              <a:ln w="41275" cap="sq">
                <a:solidFill>
                  <a:srgbClr val="ED7D31">
                    <a:lumMod val="75000"/>
                  </a:srgbClr>
                </a:solidFill>
                <a:prstDash val="solid"/>
                <a:round/>
                <a:headEnd/>
                <a:tailEnd type="stealth" w="med" len="med"/>
              </a:ln>
            </p:spPr>
          </p:cxnSp>
          <p:cxnSp>
            <p:nvCxnSpPr>
              <p:cNvPr id="183" name="Straight Arrow Connector 7">
                <a:extLst>
                  <a:ext uri="{FF2B5EF4-FFF2-40B4-BE49-F238E27FC236}">
                    <a16:creationId xmlns:a16="http://schemas.microsoft.com/office/drawing/2014/main" id="{378F0D0D-2441-E14D-983C-B9B1DED5EB44}"/>
                  </a:ext>
                </a:extLst>
              </p:cNvPr>
              <p:cNvCxnSpPr>
                <a:cxnSpLocks noChangeShapeType="1"/>
              </p:cNvCxnSpPr>
              <p:nvPr/>
            </p:nvCxnSpPr>
            <p:spPr bwMode="auto">
              <a:xfrm rot="18740849" flipV="1">
                <a:off x="7502099" y="3357101"/>
                <a:ext cx="131761" cy="222005"/>
              </a:xfrm>
              <a:prstGeom prst="straightConnector1">
                <a:avLst/>
              </a:prstGeom>
              <a:noFill/>
              <a:ln w="41275" cap="sq">
                <a:solidFill>
                  <a:srgbClr val="ED7D31">
                    <a:lumMod val="75000"/>
                  </a:srgbClr>
                </a:solidFill>
                <a:prstDash val="solid"/>
                <a:round/>
                <a:headEnd/>
                <a:tailEnd type="stealth" w="med" len="med"/>
              </a:ln>
            </p:spPr>
          </p:cxnSp>
          <p:sp>
            <p:nvSpPr>
              <p:cNvPr id="184" name="TextBox 183">
                <a:extLst>
                  <a:ext uri="{FF2B5EF4-FFF2-40B4-BE49-F238E27FC236}">
                    <a16:creationId xmlns:a16="http://schemas.microsoft.com/office/drawing/2014/main" id="{649EBF8E-57D4-514A-8C04-A76962049BC0}"/>
                  </a:ext>
                </a:extLst>
              </p:cNvPr>
              <p:cNvSpPr txBox="1"/>
              <p:nvPr/>
            </p:nvSpPr>
            <p:spPr>
              <a:xfrm>
                <a:off x="6117225" y="2757624"/>
                <a:ext cx="1353045" cy="645770"/>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Synch via</a:t>
                </a:r>
              </a:p>
              <a:p>
                <a:pPr algn="ctr" defTabSz="914400"/>
                <a:r>
                  <a:rPr lang="en-US" sz="2000" b="1" dirty="0">
                    <a:solidFill>
                      <a:prstClr val="black"/>
                    </a:solidFill>
                    <a:latin typeface="Calibri" panose="020F0502020204030204"/>
                  </a:rPr>
                  <a:t>probes</a:t>
                </a:r>
              </a:p>
            </p:txBody>
          </p:sp>
          <p:grpSp>
            <p:nvGrpSpPr>
              <p:cNvPr id="2" name="Group 1">
                <a:extLst>
                  <a:ext uri="{FF2B5EF4-FFF2-40B4-BE49-F238E27FC236}">
                    <a16:creationId xmlns:a16="http://schemas.microsoft.com/office/drawing/2014/main" id="{2F23A6BD-4740-404B-A67A-E187AD3F4E03}"/>
                  </a:ext>
                </a:extLst>
              </p:cNvPr>
              <p:cNvGrpSpPr/>
              <p:nvPr/>
            </p:nvGrpSpPr>
            <p:grpSpPr>
              <a:xfrm rot="5400000">
                <a:off x="5910758" y="2907856"/>
                <a:ext cx="499661" cy="281402"/>
                <a:chOff x="9094951" y="3062132"/>
                <a:chExt cx="499661" cy="281402"/>
              </a:xfrm>
            </p:grpSpPr>
            <p:cxnSp>
              <p:nvCxnSpPr>
                <p:cNvPr id="185" name="Straight Arrow Connector 7">
                  <a:extLst>
                    <a:ext uri="{FF2B5EF4-FFF2-40B4-BE49-F238E27FC236}">
                      <a16:creationId xmlns:a16="http://schemas.microsoft.com/office/drawing/2014/main" id="{160FFDEE-5B60-0442-B574-D763BEBDEC33}"/>
                    </a:ext>
                  </a:extLst>
                </p:cNvPr>
                <p:cNvCxnSpPr>
                  <a:cxnSpLocks noChangeShapeType="1"/>
                </p:cNvCxnSpPr>
                <p:nvPr/>
              </p:nvCxnSpPr>
              <p:spPr bwMode="auto">
                <a:xfrm rot="16200000">
                  <a:off x="9204143" y="3202564"/>
                  <a:ext cx="281401" cy="538"/>
                </a:xfrm>
                <a:prstGeom prst="straightConnector1">
                  <a:avLst/>
                </a:prstGeom>
                <a:noFill/>
                <a:ln w="41275" cap="sq">
                  <a:solidFill>
                    <a:srgbClr val="ED7D31">
                      <a:lumMod val="75000"/>
                    </a:srgbClr>
                  </a:solidFill>
                  <a:prstDash val="solid"/>
                  <a:round/>
                  <a:headEnd/>
                  <a:tailEnd type="stealth" w="med" len="med"/>
                </a:ln>
              </p:spPr>
            </p:cxnSp>
            <p:cxnSp>
              <p:nvCxnSpPr>
                <p:cNvPr id="186" name="Straight Arrow Connector 7">
                  <a:extLst>
                    <a:ext uri="{FF2B5EF4-FFF2-40B4-BE49-F238E27FC236}">
                      <a16:creationId xmlns:a16="http://schemas.microsoft.com/office/drawing/2014/main" id="{5EFCE0FD-6113-2849-925A-1E4F9FE144B8}"/>
                    </a:ext>
                  </a:extLst>
                </p:cNvPr>
                <p:cNvCxnSpPr>
                  <a:cxnSpLocks noChangeShapeType="1"/>
                </p:cNvCxnSpPr>
                <p:nvPr/>
              </p:nvCxnSpPr>
              <p:spPr bwMode="auto">
                <a:xfrm rot="10800000">
                  <a:off x="9094951" y="3106789"/>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87" name="Straight Arrow Connector 7">
                  <a:extLst>
                    <a:ext uri="{FF2B5EF4-FFF2-40B4-BE49-F238E27FC236}">
                      <a16:creationId xmlns:a16="http://schemas.microsoft.com/office/drawing/2014/main" id="{92B05413-00A3-304C-B6D7-22CE7A223764}"/>
                    </a:ext>
                  </a:extLst>
                </p:cNvPr>
                <p:cNvCxnSpPr>
                  <a:cxnSpLocks noChangeShapeType="1"/>
                </p:cNvCxnSpPr>
                <p:nvPr/>
              </p:nvCxnSpPr>
              <p:spPr bwMode="auto">
                <a:xfrm rot="10800000" flipH="1">
                  <a:off x="9468444" y="3111687"/>
                  <a:ext cx="126168" cy="231847"/>
                </a:xfrm>
                <a:prstGeom prst="straightConnector1">
                  <a:avLst/>
                </a:prstGeom>
                <a:noFill/>
                <a:ln w="41275" cap="sq">
                  <a:solidFill>
                    <a:srgbClr val="ED7D31">
                      <a:lumMod val="75000"/>
                    </a:srgbClr>
                  </a:solidFill>
                  <a:prstDash val="solid"/>
                  <a:round/>
                  <a:headEnd/>
                  <a:tailEnd type="stealth" w="med" len="med"/>
                </a:ln>
              </p:spPr>
            </p:cxnSp>
          </p:grpSp>
          <p:grpSp>
            <p:nvGrpSpPr>
              <p:cNvPr id="188" name="Group 187">
                <a:extLst>
                  <a:ext uri="{FF2B5EF4-FFF2-40B4-BE49-F238E27FC236}">
                    <a16:creationId xmlns:a16="http://schemas.microsoft.com/office/drawing/2014/main" id="{FA7D0FEC-A8BB-B540-8010-A787AC966755}"/>
                  </a:ext>
                </a:extLst>
              </p:cNvPr>
              <p:cNvGrpSpPr/>
              <p:nvPr/>
            </p:nvGrpSpPr>
            <p:grpSpPr>
              <a:xfrm rot="16200000">
                <a:off x="7116028" y="2901502"/>
                <a:ext cx="499661" cy="281402"/>
                <a:chOff x="9094951" y="3062132"/>
                <a:chExt cx="499661" cy="281402"/>
              </a:xfrm>
            </p:grpSpPr>
            <p:cxnSp>
              <p:nvCxnSpPr>
                <p:cNvPr id="189" name="Straight Arrow Connector 7">
                  <a:extLst>
                    <a:ext uri="{FF2B5EF4-FFF2-40B4-BE49-F238E27FC236}">
                      <a16:creationId xmlns:a16="http://schemas.microsoft.com/office/drawing/2014/main" id="{1B24DAE9-09AC-0846-8DED-704A996D4731}"/>
                    </a:ext>
                  </a:extLst>
                </p:cNvPr>
                <p:cNvCxnSpPr>
                  <a:cxnSpLocks noChangeShapeType="1"/>
                </p:cNvCxnSpPr>
                <p:nvPr/>
              </p:nvCxnSpPr>
              <p:spPr bwMode="auto">
                <a:xfrm rot="16200000">
                  <a:off x="9204143" y="3202564"/>
                  <a:ext cx="281401" cy="538"/>
                </a:xfrm>
                <a:prstGeom prst="straightConnector1">
                  <a:avLst/>
                </a:prstGeom>
                <a:noFill/>
                <a:ln w="41275" cap="sq">
                  <a:solidFill>
                    <a:srgbClr val="ED7D31">
                      <a:lumMod val="75000"/>
                    </a:srgbClr>
                  </a:solidFill>
                  <a:prstDash val="solid"/>
                  <a:round/>
                  <a:headEnd/>
                  <a:tailEnd type="stealth" w="med" len="med"/>
                </a:ln>
              </p:spPr>
            </p:cxnSp>
            <p:cxnSp>
              <p:nvCxnSpPr>
                <p:cNvPr id="190" name="Straight Arrow Connector 7">
                  <a:extLst>
                    <a:ext uri="{FF2B5EF4-FFF2-40B4-BE49-F238E27FC236}">
                      <a16:creationId xmlns:a16="http://schemas.microsoft.com/office/drawing/2014/main" id="{B873E285-BF97-8142-BF1B-847A2510468B}"/>
                    </a:ext>
                  </a:extLst>
                </p:cNvPr>
                <p:cNvCxnSpPr>
                  <a:cxnSpLocks noChangeShapeType="1"/>
                </p:cNvCxnSpPr>
                <p:nvPr/>
              </p:nvCxnSpPr>
              <p:spPr bwMode="auto">
                <a:xfrm rot="10800000">
                  <a:off x="9094951" y="3106789"/>
                  <a:ext cx="126168" cy="231847"/>
                </a:xfrm>
                <a:prstGeom prst="straightConnector1">
                  <a:avLst/>
                </a:prstGeom>
                <a:noFill/>
                <a:ln w="41275" cap="sq">
                  <a:solidFill>
                    <a:srgbClr val="ED7D31">
                      <a:lumMod val="75000"/>
                    </a:srgbClr>
                  </a:solidFill>
                  <a:prstDash val="solid"/>
                  <a:round/>
                  <a:headEnd/>
                  <a:tailEnd type="stealth" w="med" len="med"/>
                </a:ln>
              </p:spPr>
            </p:cxnSp>
            <p:cxnSp>
              <p:nvCxnSpPr>
                <p:cNvPr id="191" name="Straight Arrow Connector 7">
                  <a:extLst>
                    <a:ext uri="{FF2B5EF4-FFF2-40B4-BE49-F238E27FC236}">
                      <a16:creationId xmlns:a16="http://schemas.microsoft.com/office/drawing/2014/main" id="{BA791E9D-0031-144D-8A3D-6DBBD5692895}"/>
                    </a:ext>
                  </a:extLst>
                </p:cNvPr>
                <p:cNvCxnSpPr>
                  <a:cxnSpLocks noChangeShapeType="1"/>
                </p:cNvCxnSpPr>
                <p:nvPr/>
              </p:nvCxnSpPr>
              <p:spPr bwMode="auto">
                <a:xfrm rot="10800000" flipH="1">
                  <a:off x="9468444" y="3111687"/>
                  <a:ext cx="126168" cy="231847"/>
                </a:xfrm>
                <a:prstGeom prst="straightConnector1">
                  <a:avLst/>
                </a:prstGeom>
                <a:noFill/>
                <a:ln w="41275" cap="sq">
                  <a:solidFill>
                    <a:srgbClr val="ED7D31">
                      <a:lumMod val="75000"/>
                    </a:srgbClr>
                  </a:solidFill>
                  <a:prstDash val="solid"/>
                  <a:round/>
                  <a:headEnd/>
                  <a:tailEnd type="stealth" w="med" len="med"/>
                </a:ln>
              </p:spPr>
            </p:cxnSp>
          </p:grpSp>
          <p:sp>
            <p:nvSpPr>
              <p:cNvPr id="192" name="Rectangle 191">
                <a:extLst>
                  <a:ext uri="{FF2B5EF4-FFF2-40B4-BE49-F238E27FC236}">
                    <a16:creationId xmlns:a16="http://schemas.microsoft.com/office/drawing/2014/main" id="{7BAE930C-D8FB-E142-BE71-6CE83BEDFB0C}"/>
                  </a:ext>
                </a:extLst>
              </p:cNvPr>
              <p:cNvSpPr/>
              <p:nvPr/>
            </p:nvSpPr>
            <p:spPr>
              <a:xfrm>
                <a:off x="8540516" y="1725099"/>
                <a:ext cx="856103" cy="1109945"/>
              </a:xfrm>
              <a:prstGeom prst="rect">
                <a:avLst/>
              </a:prstGeom>
              <a:solidFill>
                <a:sysClr val="window" lastClr="FFFFFF">
                  <a:lumMod val="85000"/>
                </a:sysClr>
              </a:solidFill>
              <a:ln w="5715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cxnSp>
            <p:nvCxnSpPr>
              <p:cNvPr id="193" name="Straight Connector 192">
                <a:extLst>
                  <a:ext uri="{FF2B5EF4-FFF2-40B4-BE49-F238E27FC236}">
                    <a16:creationId xmlns:a16="http://schemas.microsoft.com/office/drawing/2014/main" id="{0D9801E8-770E-4340-AF98-A449C2FA1525}"/>
                  </a:ext>
                </a:extLst>
              </p:cNvPr>
              <p:cNvCxnSpPr>
                <a:cxnSpLocks/>
              </p:cNvCxnSpPr>
              <p:nvPr/>
            </p:nvCxnSpPr>
            <p:spPr>
              <a:xfrm>
                <a:off x="8043530" y="2481812"/>
                <a:ext cx="491000" cy="353231"/>
              </a:xfrm>
              <a:prstGeom prst="line">
                <a:avLst/>
              </a:prstGeom>
              <a:noFill/>
              <a:ln w="12700" cap="flat" cmpd="sng" algn="ctr">
                <a:solidFill>
                  <a:sysClr val="windowText" lastClr="000000"/>
                </a:solidFill>
                <a:prstDash val="solid"/>
                <a:miter lim="800000"/>
              </a:ln>
              <a:effectLst/>
            </p:spPr>
          </p:cxnSp>
          <p:cxnSp>
            <p:nvCxnSpPr>
              <p:cNvPr id="194" name="Straight Connector 193">
                <a:extLst>
                  <a:ext uri="{FF2B5EF4-FFF2-40B4-BE49-F238E27FC236}">
                    <a16:creationId xmlns:a16="http://schemas.microsoft.com/office/drawing/2014/main" id="{7553E69C-AF2B-7D47-870D-C555A8818AFA}"/>
                  </a:ext>
                </a:extLst>
              </p:cNvPr>
              <p:cNvCxnSpPr>
                <a:cxnSpLocks/>
              </p:cNvCxnSpPr>
              <p:nvPr/>
            </p:nvCxnSpPr>
            <p:spPr>
              <a:xfrm flipV="1">
                <a:off x="8037546" y="1704735"/>
                <a:ext cx="496984" cy="366625"/>
              </a:xfrm>
              <a:prstGeom prst="line">
                <a:avLst/>
              </a:prstGeom>
              <a:noFill/>
              <a:ln w="12700" cap="flat" cmpd="sng" algn="ctr">
                <a:solidFill>
                  <a:srgbClr val="000000"/>
                </a:solidFill>
                <a:prstDash val="solid"/>
                <a:miter lim="800000"/>
              </a:ln>
              <a:effectLst/>
            </p:spPr>
          </p:cxnSp>
          <p:cxnSp>
            <p:nvCxnSpPr>
              <p:cNvPr id="195" name="Straight Connector 194">
                <a:extLst>
                  <a:ext uri="{FF2B5EF4-FFF2-40B4-BE49-F238E27FC236}">
                    <a16:creationId xmlns:a16="http://schemas.microsoft.com/office/drawing/2014/main" id="{5DF3551A-8332-0A4E-9CE5-FD26320AB3F8}"/>
                  </a:ext>
                </a:extLst>
              </p:cNvPr>
              <p:cNvCxnSpPr>
                <a:cxnSpLocks/>
              </p:cNvCxnSpPr>
              <p:nvPr/>
            </p:nvCxnSpPr>
            <p:spPr>
              <a:xfrm>
                <a:off x="8610384" y="2446988"/>
                <a:ext cx="421076" cy="693"/>
              </a:xfrm>
              <a:prstGeom prst="line">
                <a:avLst/>
              </a:prstGeom>
              <a:noFill/>
              <a:ln w="254000" cap="flat" cmpd="sng" algn="ctr">
                <a:solidFill>
                  <a:srgbClr val="FF6600"/>
                </a:solidFill>
                <a:prstDash val="solid"/>
                <a:miter lim="800000"/>
              </a:ln>
              <a:effectLst/>
            </p:spPr>
          </p:cxnSp>
          <p:cxnSp>
            <p:nvCxnSpPr>
              <p:cNvPr id="196" name="Straight Connector 195">
                <a:extLst>
                  <a:ext uri="{FF2B5EF4-FFF2-40B4-BE49-F238E27FC236}">
                    <a16:creationId xmlns:a16="http://schemas.microsoft.com/office/drawing/2014/main" id="{BBF90A79-543E-EA44-9683-60CE96213ED8}"/>
                  </a:ext>
                </a:extLst>
              </p:cNvPr>
              <p:cNvCxnSpPr/>
              <p:nvPr/>
            </p:nvCxnSpPr>
            <p:spPr>
              <a:xfrm flipV="1">
                <a:off x="8608813" y="2107409"/>
                <a:ext cx="425778" cy="1958"/>
              </a:xfrm>
              <a:prstGeom prst="line">
                <a:avLst/>
              </a:prstGeom>
              <a:noFill/>
              <a:ln w="254000" cap="flat" cmpd="sng" algn="ctr">
                <a:solidFill>
                  <a:srgbClr val="70AD47"/>
                </a:solidFill>
                <a:prstDash val="solid"/>
                <a:miter lim="800000"/>
              </a:ln>
              <a:effectLst/>
            </p:spPr>
          </p:cxnSp>
          <p:sp>
            <p:nvSpPr>
              <p:cNvPr id="197" name="Arc 196">
                <a:extLst>
                  <a:ext uri="{FF2B5EF4-FFF2-40B4-BE49-F238E27FC236}">
                    <a16:creationId xmlns:a16="http://schemas.microsoft.com/office/drawing/2014/main" id="{77863067-D2AD-3F4D-865B-F9E57B230310}"/>
                  </a:ext>
                </a:extLst>
              </p:cNvPr>
              <p:cNvSpPr/>
              <p:nvPr/>
            </p:nvSpPr>
            <p:spPr>
              <a:xfrm>
                <a:off x="8810427" y="2123083"/>
                <a:ext cx="507452" cy="334557"/>
              </a:xfrm>
              <a:prstGeom prst="arc">
                <a:avLst>
                  <a:gd name="adj1" fmla="val 15182093"/>
                  <a:gd name="adj2" fmla="val 6067819"/>
                </a:avLst>
              </a:prstGeom>
              <a:noFill/>
              <a:ln w="63500" cap="flat" cmpd="sng" algn="ctr">
                <a:solidFill>
                  <a:sysClr val="windowText" lastClr="000000"/>
                </a:solidFill>
                <a:prstDash val="solid"/>
                <a:miter lim="800000"/>
                <a:headEnd type="triangle"/>
              </a:ln>
              <a:effectLst/>
            </p:spPr>
            <p:txBody>
              <a:bodyPr rtlCol="0" anchor="ctr"/>
              <a:lstStyle/>
              <a:p>
                <a:pPr algn="ctr" defTabSz="914400">
                  <a:defRPr/>
                </a:pPr>
                <a:endParaRPr lang="en-US" sz="2000" kern="0">
                  <a:solidFill>
                    <a:prstClr val="black"/>
                  </a:solidFill>
                  <a:latin typeface="Calibri" panose="020F0502020204030204"/>
                </a:endParaRPr>
              </a:p>
            </p:txBody>
          </p:sp>
          <p:cxnSp>
            <p:nvCxnSpPr>
              <p:cNvPr id="198" name="Straight Arrow Connector 197">
                <a:extLst>
                  <a:ext uri="{FF2B5EF4-FFF2-40B4-BE49-F238E27FC236}">
                    <a16:creationId xmlns:a16="http://schemas.microsoft.com/office/drawing/2014/main" id="{061051CB-61E1-B344-8627-0A3D9875EF55}"/>
                  </a:ext>
                </a:extLst>
              </p:cNvPr>
              <p:cNvCxnSpPr/>
              <p:nvPr/>
            </p:nvCxnSpPr>
            <p:spPr>
              <a:xfrm flipV="1">
                <a:off x="8256468" y="2562131"/>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199" name="Straight Arrow Connector 198">
                <a:extLst>
                  <a:ext uri="{FF2B5EF4-FFF2-40B4-BE49-F238E27FC236}">
                    <a16:creationId xmlns:a16="http://schemas.microsoft.com/office/drawing/2014/main" id="{86602676-B92E-2E45-9BAD-3DD01A5D8980}"/>
                  </a:ext>
                </a:extLst>
              </p:cNvPr>
              <p:cNvCxnSpPr/>
              <p:nvPr/>
            </p:nvCxnSpPr>
            <p:spPr>
              <a:xfrm flipH="1" flipV="1">
                <a:off x="8232171" y="2015541"/>
                <a:ext cx="376642" cy="0"/>
              </a:xfrm>
              <a:prstGeom prst="straightConnector1">
                <a:avLst/>
              </a:prstGeom>
              <a:noFill/>
              <a:ln w="57150" cap="flat" cmpd="sng" algn="ctr">
                <a:solidFill>
                  <a:sysClr val="windowText" lastClr="000000"/>
                </a:solidFill>
                <a:prstDash val="solid"/>
                <a:miter lim="800000"/>
                <a:tailEnd type="arrow"/>
              </a:ln>
              <a:effectLst/>
            </p:spPr>
          </p:cxnSp>
          <p:sp>
            <p:nvSpPr>
              <p:cNvPr id="200" name="TextBox 199">
                <a:extLst>
                  <a:ext uri="{FF2B5EF4-FFF2-40B4-BE49-F238E27FC236}">
                    <a16:creationId xmlns:a16="http://schemas.microsoft.com/office/drawing/2014/main" id="{2F61C29E-2C88-184F-8D55-323A02A1F397}"/>
                  </a:ext>
                </a:extLst>
              </p:cNvPr>
              <p:cNvSpPr txBox="1"/>
              <p:nvPr/>
            </p:nvSpPr>
            <p:spPr>
              <a:xfrm>
                <a:off x="8627885" y="2245307"/>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5</a:t>
                </a:r>
              </a:p>
            </p:txBody>
          </p:sp>
          <p:cxnSp>
            <p:nvCxnSpPr>
              <p:cNvPr id="201" name="Straight Connector 200">
                <a:extLst>
                  <a:ext uri="{FF2B5EF4-FFF2-40B4-BE49-F238E27FC236}">
                    <a16:creationId xmlns:a16="http://schemas.microsoft.com/office/drawing/2014/main" id="{AD1C34B7-0D82-FF4D-8DB7-F25082CCC2D8}"/>
                  </a:ext>
                </a:extLst>
              </p:cNvPr>
              <p:cNvCxnSpPr>
                <a:cxnSpLocks/>
              </p:cNvCxnSpPr>
              <p:nvPr/>
            </p:nvCxnSpPr>
            <p:spPr>
              <a:xfrm>
                <a:off x="8607770" y="2679480"/>
                <a:ext cx="421076" cy="693"/>
              </a:xfrm>
              <a:prstGeom prst="line">
                <a:avLst/>
              </a:prstGeom>
              <a:noFill/>
              <a:ln w="254000" cap="flat" cmpd="sng" algn="ctr">
                <a:solidFill>
                  <a:srgbClr val="70AD47"/>
                </a:solidFill>
                <a:prstDash val="solid"/>
                <a:miter lim="800000"/>
              </a:ln>
              <a:effectLst/>
            </p:spPr>
          </p:cxnSp>
          <p:cxnSp>
            <p:nvCxnSpPr>
              <p:cNvPr id="202" name="Straight Connector 201">
                <a:extLst>
                  <a:ext uri="{FF2B5EF4-FFF2-40B4-BE49-F238E27FC236}">
                    <a16:creationId xmlns:a16="http://schemas.microsoft.com/office/drawing/2014/main" id="{D97373B5-A2BA-9F4E-B13A-475A4D9B6B06}"/>
                  </a:ext>
                </a:extLst>
              </p:cNvPr>
              <p:cNvCxnSpPr/>
              <p:nvPr/>
            </p:nvCxnSpPr>
            <p:spPr>
              <a:xfrm flipV="1">
                <a:off x="8606199" y="1880138"/>
                <a:ext cx="425778" cy="1958"/>
              </a:xfrm>
              <a:prstGeom prst="line">
                <a:avLst/>
              </a:prstGeom>
              <a:noFill/>
              <a:ln w="254000" cap="flat" cmpd="sng" algn="ctr">
                <a:solidFill>
                  <a:srgbClr val="FF6600"/>
                </a:solidFill>
                <a:prstDash val="solid"/>
                <a:miter lim="800000"/>
              </a:ln>
              <a:effectLst/>
            </p:spPr>
          </p:cxnSp>
          <p:sp>
            <p:nvSpPr>
              <p:cNvPr id="203" name="TextBox 202">
                <a:extLst>
                  <a:ext uri="{FF2B5EF4-FFF2-40B4-BE49-F238E27FC236}">
                    <a16:creationId xmlns:a16="http://schemas.microsoft.com/office/drawing/2014/main" id="{AB2435AB-8C6A-DB42-AE59-1F3E2CB5C09B}"/>
                  </a:ext>
                </a:extLst>
              </p:cNvPr>
              <p:cNvSpPr txBox="1"/>
              <p:nvPr/>
            </p:nvSpPr>
            <p:spPr>
              <a:xfrm>
                <a:off x="8625271" y="2477799"/>
                <a:ext cx="184731" cy="297517"/>
              </a:xfrm>
              <a:prstGeom prst="rect">
                <a:avLst/>
              </a:prstGeom>
              <a:noFill/>
            </p:spPr>
            <p:txBody>
              <a:bodyPr wrap="none" rtlCol="0">
                <a:spAutoFit/>
              </a:bodyPr>
              <a:lstStyle/>
              <a:p>
                <a:pPr defTabSz="914400"/>
                <a:endParaRPr lang="en-US" sz="2000" b="1" baseline="-25000" dirty="0">
                  <a:solidFill>
                    <a:prstClr val="black"/>
                  </a:solidFill>
                  <a:latin typeface="Calibri" panose="020F0502020204030204"/>
                </a:endParaRPr>
              </a:p>
            </p:txBody>
          </p:sp>
          <p:sp>
            <p:nvSpPr>
              <p:cNvPr id="204" name="TextBox 203">
                <a:extLst>
                  <a:ext uri="{FF2B5EF4-FFF2-40B4-BE49-F238E27FC236}">
                    <a16:creationId xmlns:a16="http://schemas.microsoft.com/office/drawing/2014/main" id="{CD78720E-3C1C-3A4F-829E-A49F9E2B25B1}"/>
                  </a:ext>
                </a:extLst>
              </p:cNvPr>
              <p:cNvSpPr txBox="1"/>
              <p:nvPr/>
            </p:nvSpPr>
            <p:spPr>
              <a:xfrm>
                <a:off x="8627885" y="1905709"/>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4</a:t>
                </a:r>
              </a:p>
            </p:txBody>
          </p:sp>
          <p:cxnSp>
            <p:nvCxnSpPr>
              <p:cNvPr id="205" name="Straight Arrow Connector 204">
                <a:extLst>
                  <a:ext uri="{FF2B5EF4-FFF2-40B4-BE49-F238E27FC236}">
                    <a16:creationId xmlns:a16="http://schemas.microsoft.com/office/drawing/2014/main" id="{8185F1FC-0058-FE4E-8E79-BD6B39DC4676}"/>
                  </a:ext>
                </a:extLst>
              </p:cNvPr>
              <p:cNvCxnSpPr>
                <a:cxnSpLocks/>
              </p:cNvCxnSpPr>
              <p:nvPr/>
            </p:nvCxnSpPr>
            <p:spPr>
              <a:xfrm>
                <a:off x="6972727" y="4075725"/>
                <a:ext cx="13557" cy="474859"/>
              </a:xfrm>
              <a:prstGeom prst="straightConnector1">
                <a:avLst/>
              </a:prstGeom>
              <a:noFill/>
              <a:ln w="73025" cap="flat" cmpd="sng" algn="ctr">
                <a:solidFill>
                  <a:sysClr val="windowText" lastClr="000000"/>
                </a:solidFill>
                <a:prstDash val="solid"/>
                <a:miter lim="800000"/>
                <a:tailEnd type="triangle" w="med" len="med"/>
              </a:ln>
              <a:effectLst/>
            </p:spPr>
          </p:cxnSp>
        </p:grpSp>
        <p:grpSp>
          <p:nvGrpSpPr>
            <p:cNvPr id="211" name="Group 210">
              <a:extLst>
                <a:ext uri="{FF2B5EF4-FFF2-40B4-BE49-F238E27FC236}">
                  <a16:creationId xmlns:a16="http://schemas.microsoft.com/office/drawing/2014/main" id="{3EBF6C67-8546-6A49-80CC-1B9BD8922DE7}"/>
                </a:ext>
              </a:extLst>
            </p:cNvPr>
            <p:cNvGrpSpPr/>
            <p:nvPr/>
          </p:nvGrpSpPr>
          <p:grpSpPr>
            <a:xfrm>
              <a:off x="7075861" y="3594930"/>
              <a:ext cx="3893947" cy="2370990"/>
              <a:chOff x="5502672" y="1704735"/>
              <a:chExt cx="3893947" cy="2370990"/>
            </a:xfrm>
          </p:grpSpPr>
          <p:sp>
            <p:nvSpPr>
              <p:cNvPr id="212" name="Rectangle 211">
                <a:extLst>
                  <a:ext uri="{FF2B5EF4-FFF2-40B4-BE49-F238E27FC236}">
                    <a16:creationId xmlns:a16="http://schemas.microsoft.com/office/drawing/2014/main" id="{377E2C55-BE55-B746-AF30-9D9306F3689A}"/>
                  </a:ext>
                </a:extLst>
              </p:cNvPr>
              <p:cNvSpPr/>
              <p:nvPr/>
            </p:nvSpPr>
            <p:spPr>
              <a:xfrm>
                <a:off x="5502672" y="205241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213" name="Rectangle 212">
                <a:extLst>
                  <a:ext uri="{FF2B5EF4-FFF2-40B4-BE49-F238E27FC236}">
                    <a16:creationId xmlns:a16="http://schemas.microsoft.com/office/drawing/2014/main" id="{B747D369-58BE-334C-A317-EC3AA67BEFFB}"/>
                  </a:ext>
                </a:extLst>
              </p:cNvPr>
              <p:cNvSpPr/>
              <p:nvPr/>
            </p:nvSpPr>
            <p:spPr>
              <a:xfrm>
                <a:off x="6502271" y="2059326"/>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214" name="Rectangle 213">
                <a:extLst>
                  <a:ext uri="{FF2B5EF4-FFF2-40B4-BE49-F238E27FC236}">
                    <a16:creationId xmlns:a16="http://schemas.microsoft.com/office/drawing/2014/main" id="{AC77734F-318B-BB4B-AF8B-FDD1EC497885}"/>
                  </a:ext>
                </a:extLst>
              </p:cNvPr>
              <p:cNvSpPr/>
              <p:nvPr/>
            </p:nvSpPr>
            <p:spPr>
              <a:xfrm>
                <a:off x="7445866" y="2066804"/>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215" name="Rectangle 214">
                <a:extLst>
                  <a:ext uri="{FF2B5EF4-FFF2-40B4-BE49-F238E27FC236}">
                    <a16:creationId xmlns:a16="http://schemas.microsoft.com/office/drawing/2014/main" id="{CD768270-2DF5-A040-BD7A-896AA54F4F16}"/>
                  </a:ext>
                </a:extLst>
              </p:cNvPr>
              <p:cNvSpPr/>
              <p:nvPr/>
            </p:nvSpPr>
            <p:spPr>
              <a:xfrm>
                <a:off x="5510074" y="2794358"/>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216" name="Rectangle 215">
                <a:extLst>
                  <a:ext uri="{FF2B5EF4-FFF2-40B4-BE49-F238E27FC236}">
                    <a16:creationId xmlns:a16="http://schemas.microsoft.com/office/drawing/2014/main" id="{B568A539-2A67-2549-97EA-E8DE806E049A}"/>
                  </a:ext>
                </a:extLst>
              </p:cNvPr>
              <p:cNvSpPr/>
              <p:nvPr/>
            </p:nvSpPr>
            <p:spPr>
              <a:xfrm>
                <a:off x="7453269" y="2813035"/>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217" name="Rectangle 216">
                <a:extLst>
                  <a:ext uri="{FF2B5EF4-FFF2-40B4-BE49-F238E27FC236}">
                    <a16:creationId xmlns:a16="http://schemas.microsoft.com/office/drawing/2014/main" id="{8E07CA02-2956-944F-8E41-A26DFCB07DA3}"/>
                  </a:ext>
                </a:extLst>
              </p:cNvPr>
              <p:cNvSpPr/>
              <p:nvPr/>
            </p:nvSpPr>
            <p:spPr>
              <a:xfrm>
                <a:off x="5517476" y="354564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sp>
            <p:nvSpPr>
              <p:cNvPr id="218" name="Rectangle 217">
                <a:extLst>
                  <a:ext uri="{FF2B5EF4-FFF2-40B4-BE49-F238E27FC236}">
                    <a16:creationId xmlns:a16="http://schemas.microsoft.com/office/drawing/2014/main" id="{6DF7FDED-DB3E-F543-B968-046C9AEB5E38}"/>
                  </a:ext>
                </a:extLst>
              </p:cNvPr>
              <p:cNvSpPr/>
              <p:nvPr/>
            </p:nvSpPr>
            <p:spPr>
              <a:xfrm>
                <a:off x="6509239" y="3556843"/>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sp>
            <p:nvSpPr>
              <p:cNvPr id="219" name="Rectangle 218">
                <a:extLst>
                  <a:ext uri="{FF2B5EF4-FFF2-40B4-BE49-F238E27FC236}">
                    <a16:creationId xmlns:a16="http://schemas.microsoft.com/office/drawing/2014/main" id="{69AEB38C-06EA-CC4F-BFD8-D6C4F92F1618}"/>
                  </a:ext>
                </a:extLst>
              </p:cNvPr>
              <p:cNvSpPr/>
              <p:nvPr/>
            </p:nvSpPr>
            <p:spPr>
              <a:xfrm>
                <a:off x="7460671" y="3564321"/>
                <a:ext cx="576875" cy="423042"/>
              </a:xfrm>
              <a:prstGeom prst="rect">
                <a:avLst/>
              </a:prstGeom>
              <a:solidFill>
                <a:sysClr val="window" lastClr="FFFFFF">
                  <a:lumMod val="85000"/>
                </a:sysClr>
              </a:solidFill>
              <a:ln w="50800" cap="flat" cmpd="sng" algn="ctr">
                <a:solidFill>
                  <a:sysClr val="windowText" lastClr="000000"/>
                </a:solidFill>
                <a:prstDash val="solid"/>
                <a:miter lim="800000"/>
              </a:ln>
              <a:effectLst/>
            </p:spPr>
            <p:txBody>
              <a:bodyPr rtlCol="0" anchor="ctr"/>
              <a:lstStyle/>
              <a:p>
                <a:pPr algn="ctr" defTabSz="914400">
                  <a:defRPr/>
                </a:pPr>
                <a:endParaRPr lang="en-IN" sz="2000" b="1" kern="0" baseline="-25000" dirty="0">
                  <a:solidFill>
                    <a:srgbClr val="FFFFFF"/>
                  </a:solidFill>
                  <a:latin typeface="Calibri" panose="020F0502020204030204"/>
                </a:endParaRPr>
              </a:p>
            </p:txBody>
          </p:sp>
          <p:cxnSp>
            <p:nvCxnSpPr>
              <p:cNvPr id="220" name="Straight Arrow Connector 219">
                <a:extLst>
                  <a:ext uri="{FF2B5EF4-FFF2-40B4-BE49-F238E27FC236}">
                    <a16:creationId xmlns:a16="http://schemas.microsoft.com/office/drawing/2014/main" id="{3873D92F-A4C1-5042-9883-3BD6A5B2C02A}"/>
                  </a:ext>
                </a:extLst>
              </p:cNvPr>
              <p:cNvCxnSpPr/>
              <p:nvPr/>
            </p:nvCxnSpPr>
            <p:spPr>
              <a:xfrm>
                <a:off x="5802311" y="2475455"/>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221" name="Straight Arrow Connector 220">
                <a:extLst>
                  <a:ext uri="{FF2B5EF4-FFF2-40B4-BE49-F238E27FC236}">
                    <a16:creationId xmlns:a16="http://schemas.microsoft.com/office/drawing/2014/main" id="{BE7FB359-4339-D34C-93BC-514E12A0A12F}"/>
                  </a:ext>
                </a:extLst>
              </p:cNvPr>
              <p:cNvCxnSpPr/>
              <p:nvPr/>
            </p:nvCxnSpPr>
            <p:spPr>
              <a:xfrm>
                <a:off x="5806336" y="3229930"/>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222" name="Straight Arrow Connector 221">
                <a:extLst>
                  <a:ext uri="{FF2B5EF4-FFF2-40B4-BE49-F238E27FC236}">
                    <a16:creationId xmlns:a16="http://schemas.microsoft.com/office/drawing/2014/main" id="{7C736E50-2FF0-6441-B493-4BC8914BB014}"/>
                  </a:ext>
                </a:extLst>
              </p:cNvPr>
              <p:cNvCxnSpPr/>
              <p:nvPr/>
            </p:nvCxnSpPr>
            <p:spPr>
              <a:xfrm flipV="1">
                <a:off x="7748311" y="3241452"/>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223" name="Straight Arrow Connector 222">
                <a:extLst>
                  <a:ext uri="{FF2B5EF4-FFF2-40B4-BE49-F238E27FC236}">
                    <a16:creationId xmlns:a16="http://schemas.microsoft.com/office/drawing/2014/main" id="{07C20ABC-862C-9B4F-89E9-AA069AA4E7F3}"/>
                  </a:ext>
                </a:extLst>
              </p:cNvPr>
              <p:cNvCxnSpPr/>
              <p:nvPr/>
            </p:nvCxnSpPr>
            <p:spPr>
              <a:xfrm flipV="1">
                <a:off x="7737109" y="2479822"/>
                <a:ext cx="0" cy="318904"/>
              </a:xfrm>
              <a:prstGeom prst="straightConnector1">
                <a:avLst/>
              </a:prstGeom>
              <a:noFill/>
              <a:ln w="57150" cap="flat" cmpd="sng" algn="ctr">
                <a:solidFill>
                  <a:sysClr val="windowText" lastClr="000000"/>
                </a:solidFill>
                <a:prstDash val="solid"/>
                <a:miter lim="800000"/>
                <a:tailEnd type="arrow"/>
              </a:ln>
              <a:effectLst/>
            </p:spPr>
          </p:cxnSp>
          <p:cxnSp>
            <p:nvCxnSpPr>
              <p:cNvPr id="224" name="Straight Arrow Connector 223">
                <a:extLst>
                  <a:ext uri="{FF2B5EF4-FFF2-40B4-BE49-F238E27FC236}">
                    <a16:creationId xmlns:a16="http://schemas.microsoft.com/office/drawing/2014/main" id="{61A2AAEC-7478-4541-BEA0-56812AA32B08}"/>
                  </a:ext>
                </a:extLst>
              </p:cNvPr>
              <p:cNvCxnSpPr>
                <a:endCxn id="218" idx="1"/>
              </p:cNvCxnSpPr>
              <p:nvPr/>
            </p:nvCxnSpPr>
            <p:spPr>
              <a:xfrm flipV="1">
                <a:off x="6132597" y="3768364"/>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25" name="Straight Arrow Connector 224">
                <a:extLst>
                  <a:ext uri="{FF2B5EF4-FFF2-40B4-BE49-F238E27FC236}">
                    <a16:creationId xmlns:a16="http://schemas.microsoft.com/office/drawing/2014/main" id="{DA739407-394D-E443-B67C-66CE9213AF69}"/>
                  </a:ext>
                </a:extLst>
              </p:cNvPr>
              <p:cNvCxnSpPr/>
              <p:nvPr/>
            </p:nvCxnSpPr>
            <p:spPr>
              <a:xfrm flipV="1">
                <a:off x="7099996" y="3772409"/>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26" name="Straight Arrow Connector 225">
                <a:extLst>
                  <a:ext uri="{FF2B5EF4-FFF2-40B4-BE49-F238E27FC236}">
                    <a16:creationId xmlns:a16="http://schemas.microsoft.com/office/drawing/2014/main" id="{CF2EAFCB-A970-9148-9714-2EC2ED9EA107}"/>
                  </a:ext>
                </a:extLst>
              </p:cNvPr>
              <p:cNvCxnSpPr/>
              <p:nvPr/>
            </p:nvCxnSpPr>
            <p:spPr>
              <a:xfrm flipH="1" flipV="1">
                <a:off x="6107042" y="2275595"/>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27" name="Straight Arrow Connector 226">
                <a:extLst>
                  <a:ext uri="{FF2B5EF4-FFF2-40B4-BE49-F238E27FC236}">
                    <a16:creationId xmlns:a16="http://schemas.microsoft.com/office/drawing/2014/main" id="{44746C96-D255-8441-B624-70999790B25F}"/>
                  </a:ext>
                </a:extLst>
              </p:cNvPr>
              <p:cNvCxnSpPr/>
              <p:nvPr/>
            </p:nvCxnSpPr>
            <p:spPr>
              <a:xfrm flipH="1" flipV="1">
                <a:off x="7063240" y="2279639"/>
                <a:ext cx="376642" cy="0"/>
              </a:xfrm>
              <a:prstGeom prst="straightConnector1">
                <a:avLst/>
              </a:prstGeom>
              <a:noFill/>
              <a:ln w="57150" cap="flat" cmpd="sng" algn="ctr">
                <a:solidFill>
                  <a:sysClr val="windowText" lastClr="000000"/>
                </a:solidFill>
                <a:prstDash val="solid"/>
                <a:miter lim="800000"/>
                <a:tailEnd type="arrow"/>
              </a:ln>
              <a:effectLst/>
            </p:spPr>
          </p:cxnSp>
          <p:grpSp>
            <p:nvGrpSpPr>
              <p:cNvPr id="228" name="Group 227">
                <a:extLst>
                  <a:ext uri="{FF2B5EF4-FFF2-40B4-BE49-F238E27FC236}">
                    <a16:creationId xmlns:a16="http://schemas.microsoft.com/office/drawing/2014/main" id="{10EC7C0E-FB58-1346-8EC0-7C4556D2890E}"/>
                  </a:ext>
                </a:extLst>
              </p:cNvPr>
              <p:cNvGrpSpPr/>
              <p:nvPr/>
            </p:nvGrpSpPr>
            <p:grpSpPr>
              <a:xfrm>
                <a:off x="5588674" y="1959429"/>
                <a:ext cx="421076" cy="297517"/>
                <a:chOff x="1691041" y="173869"/>
                <a:chExt cx="463503" cy="327495"/>
              </a:xfrm>
            </p:grpSpPr>
            <p:cxnSp>
              <p:nvCxnSpPr>
                <p:cNvPr id="316" name="Straight Connector 315">
                  <a:extLst>
                    <a:ext uri="{FF2B5EF4-FFF2-40B4-BE49-F238E27FC236}">
                      <a16:creationId xmlns:a16="http://schemas.microsoft.com/office/drawing/2014/main" id="{31DEED56-1036-D244-B630-74F800CC47FD}"/>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317" name="TextBox 316">
                  <a:extLst>
                    <a:ext uri="{FF2B5EF4-FFF2-40B4-BE49-F238E27FC236}">
                      <a16:creationId xmlns:a16="http://schemas.microsoft.com/office/drawing/2014/main" id="{ED06C729-8CC4-2A42-B527-AA475EA0F233}"/>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29" name="Group 228">
                <a:extLst>
                  <a:ext uri="{FF2B5EF4-FFF2-40B4-BE49-F238E27FC236}">
                    <a16:creationId xmlns:a16="http://schemas.microsoft.com/office/drawing/2014/main" id="{4451FA2F-4A61-0048-8096-612CA80F353E}"/>
                  </a:ext>
                </a:extLst>
              </p:cNvPr>
              <p:cNvGrpSpPr/>
              <p:nvPr/>
            </p:nvGrpSpPr>
            <p:grpSpPr>
              <a:xfrm>
                <a:off x="6586142" y="1962473"/>
                <a:ext cx="421076" cy="297517"/>
                <a:chOff x="1691041" y="173869"/>
                <a:chExt cx="463503" cy="327495"/>
              </a:xfrm>
            </p:grpSpPr>
            <p:cxnSp>
              <p:nvCxnSpPr>
                <p:cNvPr id="314" name="Straight Connector 313">
                  <a:extLst>
                    <a:ext uri="{FF2B5EF4-FFF2-40B4-BE49-F238E27FC236}">
                      <a16:creationId xmlns:a16="http://schemas.microsoft.com/office/drawing/2014/main" id="{989F07EA-95DE-B94B-87FB-5FC1BD8EB8E2}"/>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315" name="TextBox 314">
                  <a:extLst>
                    <a:ext uri="{FF2B5EF4-FFF2-40B4-BE49-F238E27FC236}">
                      <a16:creationId xmlns:a16="http://schemas.microsoft.com/office/drawing/2014/main" id="{9990B4AA-D682-2D47-8E91-FAC09AD270A7}"/>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0" name="Group 229">
                <a:extLst>
                  <a:ext uri="{FF2B5EF4-FFF2-40B4-BE49-F238E27FC236}">
                    <a16:creationId xmlns:a16="http://schemas.microsoft.com/office/drawing/2014/main" id="{F04658D0-ED62-874E-960F-1368665F2529}"/>
                  </a:ext>
                </a:extLst>
              </p:cNvPr>
              <p:cNvGrpSpPr/>
              <p:nvPr/>
            </p:nvGrpSpPr>
            <p:grpSpPr>
              <a:xfrm>
                <a:off x="6600689" y="3461408"/>
                <a:ext cx="421076" cy="297517"/>
                <a:chOff x="1691041" y="173869"/>
                <a:chExt cx="463503" cy="327495"/>
              </a:xfrm>
            </p:grpSpPr>
            <p:cxnSp>
              <p:nvCxnSpPr>
                <p:cNvPr id="312" name="Straight Connector 311">
                  <a:extLst>
                    <a:ext uri="{FF2B5EF4-FFF2-40B4-BE49-F238E27FC236}">
                      <a16:creationId xmlns:a16="http://schemas.microsoft.com/office/drawing/2014/main" id="{75091246-9882-124D-8698-90D2CD02F69B}"/>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313" name="TextBox 312">
                  <a:extLst>
                    <a:ext uri="{FF2B5EF4-FFF2-40B4-BE49-F238E27FC236}">
                      <a16:creationId xmlns:a16="http://schemas.microsoft.com/office/drawing/2014/main" id="{F0DDB7F4-45CB-6D41-A174-1F22A2823C93}"/>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1" name="Group 230">
                <a:extLst>
                  <a:ext uri="{FF2B5EF4-FFF2-40B4-BE49-F238E27FC236}">
                    <a16:creationId xmlns:a16="http://schemas.microsoft.com/office/drawing/2014/main" id="{1ABC4D15-1107-4145-82BA-9335C3E4FB78}"/>
                  </a:ext>
                </a:extLst>
              </p:cNvPr>
              <p:cNvGrpSpPr/>
              <p:nvPr/>
            </p:nvGrpSpPr>
            <p:grpSpPr>
              <a:xfrm>
                <a:off x="5588674" y="2173637"/>
                <a:ext cx="421076" cy="297517"/>
                <a:chOff x="1691041" y="173869"/>
                <a:chExt cx="463503" cy="327495"/>
              </a:xfrm>
            </p:grpSpPr>
            <p:cxnSp>
              <p:nvCxnSpPr>
                <p:cNvPr id="310" name="Straight Connector 309">
                  <a:extLst>
                    <a:ext uri="{FF2B5EF4-FFF2-40B4-BE49-F238E27FC236}">
                      <a16:creationId xmlns:a16="http://schemas.microsoft.com/office/drawing/2014/main" id="{B111B71A-8EFF-C647-BD13-090C002A6838}"/>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311" name="TextBox 310">
                  <a:extLst>
                    <a:ext uri="{FF2B5EF4-FFF2-40B4-BE49-F238E27FC236}">
                      <a16:creationId xmlns:a16="http://schemas.microsoft.com/office/drawing/2014/main" id="{55654F22-B9A7-974C-B830-19ED1D9F9E32}"/>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2" name="Group 231">
                <a:extLst>
                  <a:ext uri="{FF2B5EF4-FFF2-40B4-BE49-F238E27FC236}">
                    <a16:creationId xmlns:a16="http://schemas.microsoft.com/office/drawing/2014/main" id="{AC08FDD7-5F97-3A47-8E15-D32C30E508CA}"/>
                  </a:ext>
                </a:extLst>
              </p:cNvPr>
              <p:cNvGrpSpPr/>
              <p:nvPr/>
            </p:nvGrpSpPr>
            <p:grpSpPr>
              <a:xfrm>
                <a:off x="5608471" y="2163618"/>
                <a:ext cx="1398748" cy="400109"/>
                <a:chOff x="614861" y="159490"/>
                <a:chExt cx="1539683" cy="440424"/>
              </a:xfrm>
            </p:grpSpPr>
            <p:cxnSp>
              <p:nvCxnSpPr>
                <p:cNvPr id="308" name="Straight Connector 307">
                  <a:extLst>
                    <a:ext uri="{FF2B5EF4-FFF2-40B4-BE49-F238E27FC236}">
                      <a16:creationId xmlns:a16="http://schemas.microsoft.com/office/drawing/2014/main" id="{A0056F80-5841-3F46-A9C0-3C7268EED80A}"/>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309" name="TextBox 308">
                  <a:extLst>
                    <a:ext uri="{FF2B5EF4-FFF2-40B4-BE49-F238E27FC236}">
                      <a16:creationId xmlns:a16="http://schemas.microsoft.com/office/drawing/2014/main" id="{F85E8BD8-41E0-634B-8162-6E77565091E5}"/>
                    </a:ext>
                  </a:extLst>
                </p:cNvPr>
                <p:cNvSpPr txBox="1"/>
                <p:nvPr/>
              </p:nvSpPr>
              <p:spPr>
                <a:xfrm>
                  <a:off x="614861" y="159490"/>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2</a:t>
                  </a:r>
                </a:p>
              </p:txBody>
            </p:sp>
          </p:grpSp>
          <p:grpSp>
            <p:nvGrpSpPr>
              <p:cNvPr id="233" name="Group 232">
                <a:extLst>
                  <a:ext uri="{FF2B5EF4-FFF2-40B4-BE49-F238E27FC236}">
                    <a16:creationId xmlns:a16="http://schemas.microsoft.com/office/drawing/2014/main" id="{580355F0-AC14-1841-8BAE-37577B1A2885}"/>
                  </a:ext>
                </a:extLst>
              </p:cNvPr>
              <p:cNvGrpSpPr/>
              <p:nvPr/>
            </p:nvGrpSpPr>
            <p:grpSpPr>
              <a:xfrm>
                <a:off x="5591155" y="2913013"/>
                <a:ext cx="421076" cy="297517"/>
                <a:chOff x="1691041" y="173869"/>
                <a:chExt cx="463503" cy="327495"/>
              </a:xfrm>
            </p:grpSpPr>
            <p:cxnSp>
              <p:nvCxnSpPr>
                <p:cNvPr id="306" name="Straight Connector 305">
                  <a:extLst>
                    <a:ext uri="{FF2B5EF4-FFF2-40B4-BE49-F238E27FC236}">
                      <a16:creationId xmlns:a16="http://schemas.microsoft.com/office/drawing/2014/main" id="{CF817707-6076-A54F-82E2-D4EED0CBBBD1}"/>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307" name="TextBox 306">
                  <a:extLst>
                    <a:ext uri="{FF2B5EF4-FFF2-40B4-BE49-F238E27FC236}">
                      <a16:creationId xmlns:a16="http://schemas.microsoft.com/office/drawing/2014/main" id="{48179525-EF9E-724D-9FC8-3D2FE9C649E7}"/>
                    </a:ext>
                  </a:extLst>
                </p:cNvPr>
                <p:cNvSpPr txBox="1"/>
                <p:nvPr/>
              </p:nvSpPr>
              <p:spPr>
                <a:xfrm>
                  <a:off x="1722047" y="173869"/>
                  <a:ext cx="203344" cy="327495"/>
                </a:xfrm>
                <a:prstGeom prst="rect">
                  <a:avLst/>
                </a:prstGeom>
                <a:noFill/>
                <a:ln>
                  <a:noFill/>
                </a:ln>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4" name="Group 233">
                <a:extLst>
                  <a:ext uri="{FF2B5EF4-FFF2-40B4-BE49-F238E27FC236}">
                    <a16:creationId xmlns:a16="http://schemas.microsoft.com/office/drawing/2014/main" id="{7558E743-E7A3-624C-9265-2394C3E8ACC3}"/>
                  </a:ext>
                </a:extLst>
              </p:cNvPr>
              <p:cNvGrpSpPr/>
              <p:nvPr/>
            </p:nvGrpSpPr>
            <p:grpSpPr>
              <a:xfrm>
                <a:off x="6600689" y="3675616"/>
                <a:ext cx="454888" cy="400109"/>
                <a:chOff x="1691041" y="173869"/>
                <a:chExt cx="500722" cy="440424"/>
              </a:xfrm>
            </p:grpSpPr>
            <p:cxnSp>
              <p:nvCxnSpPr>
                <p:cNvPr id="304" name="Straight Connector 303">
                  <a:extLst>
                    <a:ext uri="{FF2B5EF4-FFF2-40B4-BE49-F238E27FC236}">
                      <a16:creationId xmlns:a16="http://schemas.microsoft.com/office/drawing/2014/main" id="{5182A056-80EE-5A46-9764-8FB11FEC9321}"/>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305" name="TextBox 304">
                  <a:extLst>
                    <a:ext uri="{FF2B5EF4-FFF2-40B4-BE49-F238E27FC236}">
                      <a16:creationId xmlns:a16="http://schemas.microsoft.com/office/drawing/2014/main" id="{9120DCF5-118A-CE42-8ED3-9C6A8225805A}"/>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3</a:t>
                  </a:r>
                </a:p>
              </p:txBody>
            </p:sp>
          </p:grpSp>
          <p:grpSp>
            <p:nvGrpSpPr>
              <p:cNvPr id="235" name="Group 234">
                <a:extLst>
                  <a:ext uri="{FF2B5EF4-FFF2-40B4-BE49-F238E27FC236}">
                    <a16:creationId xmlns:a16="http://schemas.microsoft.com/office/drawing/2014/main" id="{7DC25358-50B0-1549-9F65-E678004C6581}"/>
                  </a:ext>
                </a:extLst>
              </p:cNvPr>
              <p:cNvGrpSpPr/>
              <p:nvPr/>
            </p:nvGrpSpPr>
            <p:grpSpPr>
              <a:xfrm>
                <a:off x="7542708" y="3675448"/>
                <a:ext cx="454888" cy="400109"/>
                <a:chOff x="1691041" y="173869"/>
                <a:chExt cx="500722" cy="440424"/>
              </a:xfrm>
            </p:grpSpPr>
            <p:cxnSp>
              <p:nvCxnSpPr>
                <p:cNvPr id="302" name="Straight Connector 301">
                  <a:extLst>
                    <a:ext uri="{FF2B5EF4-FFF2-40B4-BE49-F238E27FC236}">
                      <a16:creationId xmlns:a16="http://schemas.microsoft.com/office/drawing/2014/main" id="{B5DA8BB0-174D-1240-ADAD-B849619150D8}"/>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303" name="TextBox 302">
                  <a:extLst>
                    <a:ext uri="{FF2B5EF4-FFF2-40B4-BE49-F238E27FC236}">
                      <a16:creationId xmlns:a16="http://schemas.microsoft.com/office/drawing/2014/main" id="{D69DD58E-E58B-4746-9BCD-D9E7BC7858A8}"/>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2</a:t>
                  </a:r>
                </a:p>
              </p:txBody>
            </p:sp>
          </p:grpSp>
          <p:grpSp>
            <p:nvGrpSpPr>
              <p:cNvPr id="236" name="Group 235">
                <a:extLst>
                  <a:ext uri="{FF2B5EF4-FFF2-40B4-BE49-F238E27FC236}">
                    <a16:creationId xmlns:a16="http://schemas.microsoft.com/office/drawing/2014/main" id="{026C5C3A-26C5-F543-A101-238028AB7BC1}"/>
                  </a:ext>
                </a:extLst>
              </p:cNvPr>
              <p:cNvGrpSpPr/>
              <p:nvPr/>
            </p:nvGrpSpPr>
            <p:grpSpPr>
              <a:xfrm>
                <a:off x="7530860" y="1962473"/>
                <a:ext cx="421076" cy="297517"/>
                <a:chOff x="1691041" y="173869"/>
                <a:chExt cx="463503" cy="327495"/>
              </a:xfrm>
            </p:grpSpPr>
            <p:cxnSp>
              <p:nvCxnSpPr>
                <p:cNvPr id="300" name="Straight Connector 299">
                  <a:extLst>
                    <a:ext uri="{FF2B5EF4-FFF2-40B4-BE49-F238E27FC236}">
                      <a16:creationId xmlns:a16="http://schemas.microsoft.com/office/drawing/2014/main" id="{1CDE5AFF-2D69-824B-B58B-AE40356A7A2A}"/>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301" name="TextBox 300">
                  <a:extLst>
                    <a:ext uri="{FF2B5EF4-FFF2-40B4-BE49-F238E27FC236}">
                      <a16:creationId xmlns:a16="http://schemas.microsoft.com/office/drawing/2014/main" id="{B3EF4A21-8056-6346-8051-A5EDD333E270}"/>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7" name="Group 236">
                <a:extLst>
                  <a:ext uri="{FF2B5EF4-FFF2-40B4-BE49-F238E27FC236}">
                    <a16:creationId xmlns:a16="http://schemas.microsoft.com/office/drawing/2014/main" id="{82E32F6F-07F5-2E41-9E10-CF3E93EC763D}"/>
                  </a:ext>
                </a:extLst>
              </p:cNvPr>
              <p:cNvGrpSpPr/>
              <p:nvPr/>
            </p:nvGrpSpPr>
            <p:grpSpPr>
              <a:xfrm>
                <a:off x="6598908" y="2163618"/>
                <a:ext cx="1353028" cy="400109"/>
                <a:chOff x="665187" y="159490"/>
                <a:chExt cx="1489357" cy="440424"/>
              </a:xfrm>
            </p:grpSpPr>
            <p:cxnSp>
              <p:nvCxnSpPr>
                <p:cNvPr id="298" name="Straight Connector 297">
                  <a:extLst>
                    <a:ext uri="{FF2B5EF4-FFF2-40B4-BE49-F238E27FC236}">
                      <a16:creationId xmlns:a16="http://schemas.microsoft.com/office/drawing/2014/main" id="{79006CB8-DB28-2242-83E5-E448BD5E5C95}"/>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299" name="TextBox 298">
                  <a:extLst>
                    <a:ext uri="{FF2B5EF4-FFF2-40B4-BE49-F238E27FC236}">
                      <a16:creationId xmlns:a16="http://schemas.microsoft.com/office/drawing/2014/main" id="{B66D018B-54C6-7843-8B39-BE71F3092D53}"/>
                    </a:ext>
                  </a:extLst>
                </p:cNvPr>
                <p:cNvSpPr txBox="1"/>
                <p:nvPr/>
              </p:nvSpPr>
              <p:spPr>
                <a:xfrm>
                  <a:off x="665187" y="159490"/>
                  <a:ext cx="457363"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3</a:t>
                  </a:r>
                </a:p>
              </p:txBody>
            </p:sp>
          </p:grpSp>
          <p:grpSp>
            <p:nvGrpSpPr>
              <p:cNvPr id="238" name="Group 237">
                <a:extLst>
                  <a:ext uri="{FF2B5EF4-FFF2-40B4-BE49-F238E27FC236}">
                    <a16:creationId xmlns:a16="http://schemas.microsoft.com/office/drawing/2014/main" id="{BD320852-06BD-AF45-844E-3BDA4C2BBD9C}"/>
                  </a:ext>
                </a:extLst>
              </p:cNvPr>
              <p:cNvGrpSpPr/>
              <p:nvPr/>
            </p:nvGrpSpPr>
            <p:grpSpPr>
              <a:xfrm>
                <a:off x="5590816" y="3461408"/>
                <a:ext cx="421076" cy="297517"/>
                <a:chOff x="1691041" y="173869"/>
                <a:chExt cx="463503" cy="327495"/>
              </a:xfrm>
            </p:grpSpPr>
            <p:cxnSp>
              <p:nvCxnSpPr>
                <p:cNvPr id="296" name="Straight Connector 295">
                  <a:extLst>
                    <a:ext uri="{FF2B5EF4-FFF2-40B4-BE49-F238E27FC236}">
                      <a16:creationId xmlns:a16="http://schemas.microsoft.com/office/drawing/2014/main" id="{2DE057CD-5EE7-9446-8360-B2F072BB6696}"/>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97" name="TextBox 296">
                  <a:extLst>
                    <a:ext uri="{FF2B5EF4-FFF2-40B4-BE49-F238E27FC236}">
                      <a16:creationId xmlns:a16="http://schemas.microsoft.com/office/drawing/2014/main" id="{588FD320-1510-1E42-8254-766EE918023B}"/>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39" name="Group 238">
                <a:extLst>
                  <a:ext uri="{FF2B5EF4-FFF2-40B4-BE49-F238E27FC236}">
                    <a16:creationId xmlns:a16="http://schemas.microsoft.com/office/drawing/2014/main" id="{1BD47A2D-5283-1D4F-95E9-A2624A9F481D}"/>
                  </a:ext>
                </a:extLst>
              </p:cNvPr>
              <p:cNvGrpSpPr/>
              <p:nvPr/>
            </p:nvGrpSpPr>
            <p:grpSpPr>
              <a:xfrm>
                <a:off x="5590816" y="3675616"/>
                <a:ext cx="454888" cy="400109"/>
                <a:chOff x="1691041" y="173869"/>
                <a:chExt cx="500722" cy="440424"/>
              </a:xfrm>
            </p:grpSpPr>
            <p:cxnSp>
              <p:nvCxnSpPr>
                <p:cNvPr id="294" name="Straight Connector 293">
                  <a:extLst>
                    <a:ext uri="{FF2B5EF4-FFF2-40B4-BE49-F238E27FC236}">
                      <a16:creationId xmlns:a16="http://schemas.microsoft.com/office/drawing/2014/main" id="{633FE141-E87E-4F49-A81F-9505D15FDC56}"/>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295" name="TextBox 294">
                  <a:extLst>
                    <a:ext uri="{FF2B5EF4-FFF2-40B4-BE49-F238E27FC236}">
                      <a16:creationId xmlns:a16="http://schemas.microsoft.com/office/drawing/2014/main" id="{A797913B-1C1A-2341-A7E5-261D258F1B03}"/>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4</a:t>
                  </a:r>
                </a:p>
              </p:txBody>
            </p:sp>
          </p:grpSp>
          <p:grpSp>
            <p:nvGrpSpPr>
              <p:cNvPr id="240" name="Group 239">
                <a:extLst>
                  <a:ext uri="{FF2B5EF4-FFF2-40B4-BE49-F238E27FC236}">
                    <a16:creationId xmlns:a16="http://schemas.microsoft.com/office/drawing/2014/main" id="{5A2ED187-B0C9-3048-AFD6-B487C8B936FB}"/>
                  </a:ext>
                </a:extLst>
              </p:cNvPr>
              <p:cNvGrpSpPr/>
              <p:nvPr/>
            </p:nvGrpSpPr>
            <p:grpSpPr>
              <a:xfrm>
                <a:off x="5591155" y="2698805"/>
                <a:ext cx="421076" cy="297517"/>
                <a:chOff x="1691041" y="173869"/>
                <a:chExt cx="463503" cy="327495"/>
              </a:xfrm>
            </p:grpSpPr>
            <p:cxnSp>
              <p:nvCxnSpPr>
                <p:cNvPr id="292" name="Straight Connector 291">
                  <a:extLst>
                    <a:ext uri="{FF2B5EF4-FFF2-40B4-BE49-F238E27FC236}">
                      <a16:creationId xmlns:a16="http://schemas.microsoft.com/office/drawing/2014/main" id="{A7D3CEFA-9D90-B640-9B57-AB7FF3D67B43}"/>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93" name="TextBox 292">
                  <a:extLst>
                    <a:ext uri="{FF2B5EF4-FFF2-40B4-BE49-F238E27FC236}">
                      <a16:creationId xmlns:a16="http://schemas.microsoft.com/office/drawing/2014/main" id="{55C3F076-3EAC-EE4D-BB79-51C782887AF4}"/>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41" name="Group 240">
                <a:extLst>
                  <a:ext uri="{FF2B5EF4-FFF2-40B4-BE49-F238E27FC236}">
                    <a16:creationId xmlns:a16="http://schemas.microsoft.com/office/drawing/2014/main" id="{5B58BDDF-2464-C441-84C4-70F339E2A99B}"/>
                  </a:ext>
                </a:extLst>
              </p:cNvPr>
              <p:cNvGrpSpPr/>
              <p:nvPr/>
            </p:nvGrpSpPr>
            <p:grpSpPr>
              <a:xfrm>
                <a:off x="7542708" y="3461240"/>
                <a:ext cx="421076" cy="297517"/>
                <a:chOff x="1691041" y="173869"/>
                <a:chExt cx="463503" cy="327495"/>
              </a:xfrm>
            </p:grpSpPr>
            <p:cxnSp>
              <p:nvCxnSpPr>
                <p:cNvPr id="290" name="Straight Connector 289">
                  <a:extLst>
                    <a:ext uri="{FF2B5EF4-FFF2-40B4-BE49-F238E27FC236}">
                      <a16:creationId xmlns:a16="http://schemas.microsoft.com/office/drawing/2014/main" id="{A75EDA73-3623-4B40-9C0A-6C090EB0CBB7}"/>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91" name="TextBox 290">
                  <a:extLst>
                    <a:ext uri="{FF2B5EF4-FFF2-40B4-BE49-F238E27FC236}">
                      <a16:creationId xmlns:a16="http://schemas.microsoft.com/office/drawing/2014/main" id="{A05D7633-9688-7840-B41E-C64FB5FDB755}"/>
                    </a:ext>
                  </a:extLst>
                </p:cNvPr>
                <p:cNvSpPr txBox="1"/>
                <p:nvPr/>
              </p:nvSpPr>
              <p:spPr>
                <a:xfrm>
                  <a:off x="1722047" y="173869"/>
                  <a:ext cx="203344" cy="327495"/>
                </a:xfrm>
                <a:prstGeom prst="rect">
                  <a:avLst/>
                </a:prstGeom>
                <a:noFill/>
              </p:spPr>
              <p:txBody>
                <a:bodyPr wrap="none" rtlCol="0">
                  <a:spAutoFit/>
                </a:bodyPr>
                <a:lstStyle/>
                <a:p>
                  <a:pPr defTabSz="914400">
                    <a:defRPr/>
                  </a:pPr>
                  <a:endParaRPr lang="en-US" sz="2000" b="1" kern="0" baseline="-25000" dirty="0">
                    <a:solidFill>
                      <a:prstClr val="black"/>
                    </a:solidFill>
                    <a:latin typeface="Calibri" panose="020F0502020204030204"/>
                  </a:endParaRPr>
                </a:p>
              </p:txBody>
            </p:sp>
          </p:grpSp>
          <p:grpSp>
            <p:nvGrpSpPr>
              <p:cNvPr id="242" name="Group 241">
                <a:extLst>
                  <a:ext uri="{FF2B5EF4-FFF2-40B4-BE49-F238E27FC236}">
                    <a16:creationId xmlns:a16="http://schemas.microsoft.com/office/drawing/2014/main" id="{2555A0A2-0BD6-3E44-985D-424DF0B01881}"/>
                  </a:ext>
                </a:extLst>
              </p:cNvPr>
              <p:cNvGrpSpPr/>
              <p:nvPr/>
            </p:nvGrpSpPr>
            <p:grpSpPr>
              <a:xfrm>
                <a:off x="7531850" y="2937084"/>
                <a:ext cx="454888" cy="400109"/>
                <a:chOff x="1691041" y="173869"/>
                <a:chExt cx="500722" cy="440424"/>
              </a:xfrm>
            </p:grpSpPr>
            <p:cxnSp>
              <p:nvCxnSpPr>
                <p:cNvPr id="288" name="Straight Connector 287">
                  <a:extLst>
                    <a:ext uri="{FF2B5EF4-FFF2-40B4-BE49-F238E27FC236}">
                      <a16:creationId xmlns:a16="http://schemas.microsoft.com/office/drawing/2014/main" id="{3A9C5DD6-89A3-5C44-BB0B-786581C65479}"/>
                    </a:ext>
                  </a:extLst>
                </p:cNvPr>
                <p:cNvCxnSpPr>
                  <a:cxnSpLocks/>
                </p:cNvCxnSpPr>
                <p:nvPr/>
              </p:nvCxnSpPr>
              <p:spPr>
                <a:xfrm>
                  <a:off x="1691041" y="398906"/>
                  <a:ext cx="463503" cy="763"/>
                </a:xfrm>
                <a:prstGeom prst="line">
                  <a:avLst/>
                </a:prstGeom>
                <a:noFill/>
                <a:ln w="254000" cap="flat" cmpd="sng" algn="ctr">
                  <a:solidFill>
                    <a:srgbClr val="70AD47"/>
                  </a:solidFill>
                  <a:prstDash val="solid"/>
                  <a:miter lim="800000"/>
                </a:ln>
                <a:effectLst/>
              </p:spPr>
            </p:cxnSp>
            <p:sp>
              <p:nvSpPr>
                <p:cNvPr id="289" name="TextBox 288">
                  <a:extLst>
                    <a:ext uri="{FF2B5EF4-FFF2-40B4-BE49-F238E27FC236}">
                      <a16:creationId xmlns:a16="http://schemas.microsoft.com/office/drawing/2014/main" id="{55B06048-EAEE-0640-A51C-C68CE15628C4}"/>
                    </a:ext>
                  </a:extLst>
                </p:cNvPr>
                <p:cNvSpPr txBox="1"/>
                <p:nvPr/>
              </p:nvSpPr>
              <p:spPr>
                <a:xfrm>
                  <a:off x="1722047" y="173869"/>
                  <a:ext cx="469716" cy="440424"/>
                </a:xfrm>
                <a:prstGeom prst="rect">
                  <a:avLst/>
                </a:prstGeom>
                <a:noFill/>
                <a:ln>
                  <a:noFill/>
                </a:ln>
              </p:spPr>
              <p:txBody>
                <a:bodyPr wrap="none" rtlCol="0">
                  <a:spAutoFit/>
                </a:bodyPr>
                <a:lstStyle/>
                <a:p>
                  <a:pPr defTabSz="914400">
                    <a:defRPr/>
                  </a:pPr>
                  <a:r>
                    <a:rPr lang="en-US" sz="2000" b="1" kern="0" dirty="0">
                      <a:solidFill>
                        <a:prstClr val="black"/>
                      </a:solidFill>
                      <a:latin typeface="Calibri" panose="020F0502020204030204"/>
                    </a:rPr>
                    <a:t>A</a:t>
                  </a:r>
                  <a:r>
                    <a:rPr lang="en-US" sz="2000" b="1" kern="0" baseline="-25000" dirty="0">
                      <a:solidFill>
                        <a:prstClr val="black"/>
                      </a:solidFill>
                      <a:latin typeface="Calibri" panose="020F0502020204030204"/>
                    </a:rPr>
                    <a:t>1</a:t>
                  </a:r>
                </a:p>
              </p:txBody>
            </p:sp>
          </p:grpSp>
          <p:grpSp>
            <p:nvGrpSpPr>
              <p:cNvPr id="243" name="Group 242">
                <a:extLst>
                  <a:ext uri="{FF2B5EF4-FFF2-40B4-BE49-F238E27FC236}">
                    <a16:creationId xmlns:a16="http://schemas.microsoft.com/office/drawing/2014/main" id="{60607FF2-2BDD-AF49-A630-EDA7570C02CB}"/>
                  </a:ext>
                </a:extLst>
              </p:cNvPr>
              <p:cNvGrpSpPr/>
              <p:nvPr/>
            </p:nvGrpSpPr>
            <p:grpSpPr>
              <a:xfrm>
                <a:off x="7531168" y="2723300"/>
                <a:ext cx="443666" cy="400109"/>
                <a:chOff x="1691041" y="173869"/>
                <a:chExt cx="488369" cy="440424"/>
              </a:xfrm>
            </p:grpSpPr>
            <p:cxnSp>
              <p:nvCxnSpPr>
                <p:cNvPr id="286" name="Straight Connector 285">
                  <a:extLst>
                    <a:ext uri="{FF2B5EF4-FFF2-40B4-BE49-F238E27FC236}">
                      <a16:creationId xmlns:a16="http://schemas.microsoft.com/office/drawing/2014/main" id="{3796FDD6-2C86-934B-8952-4BE987E2932B}"/>
                    </a:ext>
                  </a:extLst>
                </p:cNvPr>
                <p:cNvCxnSpPr>
                  <a:cxnSpLocks/>
                </p:cNvCxnSpPr>
                <p:nvPr/>
              </p:nvCxnSpPr>
              <p:spPr>
                <a:xfrm>
                  <a:off x="1691041" y="398906"/>
                  <a:ext cx="463503" cy="763"/>
                </a:xfrm>
                <a:prstGeom prst="line">
                  <a:avLst/>
                </a:prstGeom>
                <a:noFill/>
                <a:ln w="254000" cap="flat" cmpd="sng" algn="ctr">
                  <a:solidFill>
                    <a:srgbClr val="FF6600"/>
                  </a:solidFill>
                  <a:prstDash val="solid"/>
                  <a:miter lim="800000"/>
                </a:ln>
                <a:effectLst/>
              </p:spPr>
            </p:cxnSp>
            <p:sp>
              <p:nvSpPr>
                <p:cNvPr id="287" name="TextBox 286">
                  <a:extLst>
                    <a:ext uri="{FF2B5EF4-FFF2-40B4-BE49-F238E27FC236}">
                      <a16:creationId xmlns:a16="http://schemas.microsoft.com/office/drawing/2014/main" id="{DAB59BD2-099C-274E-8EB4-D3295BE28C15}"/>
                    </a:ext>
                  </a:extLst>
                </p:cNvPr>
                <p:cNvSpPr txBox="1"/>
                <p:nvPr/>
              </p:nvSpPr>
              <p:spPr>
                <a:xfrm>
                  <a:off x="1722047" y="173869"/>
                  <a:ext cx="457363" cy="440424"/>
                </a:xfrm>
                <a:prstGeom prst="rect">
                  <a:avLst/>
                </a:prstGeom>
                <a:noFill/>
              </p:spPr>
              <p:txBody>
                <a:bodyPr wrap="none" rtlCol="0">
                  <a:spAutoFit/>
                </a:bodyPr>
                <a:lstStyle/>
                <a:p>
                  <a:pPr defTabSz="914400">
                    <a:defRPr/>
                  </a:pPr>
                  <a:r>
                    <a:rPr lang="en-US" sz="2000" b="1" kern="0" dirty="0">
                      <a:solidFill>
                        <a:prstClr val="black"/>
                      </a:solidFill>
                      <a:latin typeface="Calibri" panose="020F0502020204030204"/>
                    </a:rPr>
                    <a:t>B</a:t>
                  </a:r>
                  <a:r>
                    <a:rPr lang="en-US" sz="2000" b="1" kern="0" baseline="-25000" dirty="0">
                      <a:solidFill>
                        <a:prstClr val="black"/>
                      </a:solidFill>
                      <a:latin typeface="Calibri" panose="020F0502020204030204"/>
                    </a:rPr>
                    <a:t>6</a:t>
                  </a:r>
                </a:p>
              </p:txBody>
            </p:sp>
          </p:grpSp>
          <p:sp>
            <p:nvSpPr>
              <p:cNvPr id="244" name="TextBox 243">
                <a:extLst>
                  <a:ext uri="{FF2B5EF4-FFF2-40B4-BE49-F238E27FC236}">
                    <a16:creationId xmlns:a16="http://schemas.microsoft.com/office/drawing/2014/main" id="{D1EEA9ED-E95C-F44D-BB46-B46DFCC2078C}"/>
                  </a:ext>
                </a:extLst>
              </p:cNvPr>
              <p:cNvSpPr txBox="1"/>
              <p:nvPr/>
            </p:nvSpPr>
            <p:spPr>
              <a:xfrm>
                <a:off x="5630666" y="2924697"/>
                <a:ext cx="415498" cy="400110"/>
              </a:xfrm>
              <a:prstGeom prst="rect">
                <a:avLst/>
              </a:prstGeom>
              <a:noFill/>
              <a:ln>
                <a:noFill/>
              </a:ln>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1</a:t>
                </a:r>
              </a:p>
            </p:txBody>
          </p:sp>
          <p:sp>
            <p:nvSpPr>
              <p:cNvPr id="266" name="Rectangle 265">
                <a:extLst>
                  <a:ext uri="{FF2B5EF4-FFF2-40B4-BE49-F238E27FC236}">
                    <a16:creationId xmlns:a16="http://schemas.microsoft.com/office/drawing/2014/main" id="{68A74C79-7783-4440-AECE-A5038D68FD18}"/>
                  </a:ext>
                </a:extLst>
              </p:cNvPr>
              <p:cNvSpPr/>
              <p:nvPr/>
            </p:nvSpPr>
            <p:spPr>
              <a:xfrm>
                <a:off x="8540516" y="1725099"/>
                <a:ext cx="856103" cy="1109945"/>
              </a:xfrm>
              <a:prstGeom prst="rect">
                <a:avLst/>
              </a:prstGeom>
              <a:solidFill>
                <a:sysClr val="window" lastClr="FFFFFF">
                  <a:lumMod val="85000"/>
                </a:sysClr>
              </a:solidFill>
              <a:ln w="57150" cap="flat" cmpd="sng" algn="ctr">
                <a:solidFill>
                  <a:sysClr val="windowText" lastClr="000000"/>
                </a:solidFill>
                <a:prstDash val="solid"/>
                <a:miter lim="800000"/>
              </a:ln>
              <a:effectLst/>
            </p:spPr>
            <p:txBody>
              <a:bodyPr rtlCol="0" anchor="ctr"/>
              <a:lstStyle/>
              <a:p>
                <a:pPr algn="ctr" defTabSz="914400">
                  <a:defRPr/>
                </a:pPr>
                <a:endParaRPr lang="en-IN" sz="2000" b="1" kern="0" dirty="0">
                  <a:solidFill>
                    <a:srgbClr val="FFFFFF"/>
                  </a:solidFill>
                  <a:latin typeface="Calibri" panose="020F0502020204030204"/>
                </a:endParaRPr>
              </a:p>
            </p:txBody>
          </p:sp>
          <p:cxnSp>
            <p:nvCxnSpPr>
              <p:cNvPr id="267" name="Straight Connector 266">
                <a:extLst>
                  <a:ext uri="{FF2B5EF4-FFF2-40B4-BE49-F238E27FC236}">
                    <a16:creationId xmlns:a16="http://schemas.microsoft.com/office/drawing/2014/main" id="{5A14E7EB-9242-7842-A2CF-C15658E7E2CD}"/>
                  </a:ext>
                </a:extLst>
              </p:cNvPr>
              <p:cNvCxnSpPr>
                <a:cxnSpLocks/>
              </p:cNvCxnSpPr>
              <p:nvPr/>
            </p:nvCxnSpPr>
            <p:spPr>
              <a:xfrm>
                <a:off x="8043530" y="2481812"/>
                <a:ext cx="491000" cy="353231"/>
              </a:xfrm>
              <a:prstGeom prst="line">
                <a:avLst/>
              </a:prstGeom>
              <a:noFill/>
              <a:ln w="12700" cap="flat" cmpd="sng" algn="ctr">
                <a:solidFill>
                  <a:sysClr val="windowText" lastClr="000000"/>
                </a:solidFill>
                <a:prstDash val="solid"/>
                <a:miter lim="800000"/>
              </a:ln>
              <a:effectLst/>
            </p:spPr>
          </p:cxnSp>
          <p:cxnSp>
            <p:nvCxnSpPr>
              <p:cNvPr id="268" name="Straight Connector 267">
                <a:extLst>
                  <a:ext uri="{FF2B5EF4-FFF2-40B4-BE49-F238E27FC236}">
                    <a16:creationId xmlns:a16="http://schemas.microsoft.com/office/drawing/2014/main" id="{018C069A-5261-8540-A563-6DAF0F1A2312}"/>
                  </a:ext>
                </a:extLst>
              </p:cNvPr>
              <p:cNvCxnSpPr>
                <a:cxnSpLocks/>
              </p:cNvCxnSpPr>
              <p:nvPr/>
            </p:nvCxnSpPr>
            <p:spPr>
              <a:xfrm flipV="1">
                <a:off x="8037546" y="1704735"/>
                <a:ext cx="496984" cy="366625"/>
              </a:xfrm>
              <a:prstGeom prst="line">
                <a:avLst/>
              </a:prstGeom>
              <a:noFill/>
              <a:ln w="12700" cap="flat" cmpd="sng" algn="ctr">
                <a:solidFill>
                  <a:srgbClr val="000000"/>
                </a:solidFill>
                <a:prstDash val="solid"/>
                <a:miter lim="800000"/>
              </a:ln>
              <a:effectLst/>
            </p:spPr>
          </p:cxnSp>
          <p:cxnSp>
            <p:nvCxnSpPr>
              <p:cNvPr id="269" name="Straight Connector 268">
                <a:extLst>
                  <a:ext uri="{FF2B5EF4-FFF2-40B4-BE49-F238E27FC236}">
                    <a16:creationId xmlns:a16="http://schemas.microsoft.com/office/drawing/2014/main" id="{054263D0-0F1F-714F-8533-F65E6666DB3B}"/>
                  </a:ext>
                </a:extLst>
              </p:cNvPr>
              <p:cNvCxnSpPr>
                <a:cxnSpLocks/>
              </p:cNvCxnSpPr>
              <p:nvPr/>
            </p:nvCxnSpPr>
            <p:spPr>
              <a:xfrm>
                <a:off x="8610384" y="2446988"/>
                <a:ext cx="421076" cy="693"/>
              </a:xfrm>
              <a:prstGeom prst="line">
                <a:avLst/>
              </a:prstGeom>
              <a:noFill/>
              <a:ln w="254000" cap="flat" cmpd="sng" algn="ctr">
                <a:solidFill>
                  <a:srgbClr val="FF6600"/>
                </a:solidFill>
                <a:prstDash val="solid"/>
                <a:miter lim="800000"/>
              </a:ln>
              <a:effectLst/>
            </p:spPr>
          </p:cxnSp>
          <p:cxnSp>
            <p:nvCxnSpPr>
              <p:cNvPr id="270" name="Straight Connector 269">
                <a:extLst>
                  <a:ext uri="{FF2B5EF4-FFF2-40B4-BE49-F238E27FC236}">
                    <a16:creationId xmlns:a16="http://schemas.microsoft.com/office/drawing/2014/main" id="{C19DD7B3-D19C-5043-856C-21302978969E}"/>
                  </a:ext>
                </a:extLst>
              </p:cNvPr>
              <p:cNvCxnSpPr/>
              <p:nvPr/>
            </p:nvCxnSpPr>
            <p:spPr>
              <a:xfrm flipV="1">
                <a:off x="8608813" y="2107409"/>
                <a:ext cx="425778" cy="1958"/>
              </a:xfrm>
              <a:prstGeom prst="line">
                <a:avLst/>
              </a:prstGeom>
              <a:noFill/>
              <a:ln w="254000" cap="flat" cmpd="sng" algn="ctr">
                <a:solidFill>
                  <a:srgbClr val="70AD47"/>
                </a:solidFill>
                <a:prstDash val="solid"/>
                <a:miter lim="800000"/>
              </a:ln>
              <a:effectLst/>
            </p:spPr>
          </p:cxnSp>
          <p:cxnSp>
            <p:nvCxnSpPr>
              <p:cNvPr id="272" name="Straight Arrow Connector 271">
                <a:extLst>
                  <a:ext uri="{FF2B5EF4-FFF2-40B4-BE49-F238E27FC236}">
                    <a16:creationId xmlns:a16="http://schemas.microsoft.com/office/drawing/2014/main" id="{C42DDBE5-4303-714B-A82E-1BEE253C32DD}"/>
                  </a:ext>
                </a:extLst>
              </p:cNvPr>
              <p:cNvCxnSpPr/>
              <p:nvPr/>
            </p:nvCxnSpPr>
            <p:spPr>
              <a:xfrm flipV="1">
                <a:off x="8256468" y="2562131"/>
                <a:ext cx="376642" cy="0"/>
              </a:xfrm>
              <a:prstGeom prst="straightConnector1">
                <a:avLst/>
              </a:prstGeom>
              <a:noFill/>
              <a:ln w="57150" cap="flat" cmpd="sng" algn="ctr">
                <a:solidFill>
                  <a:sysClr val="windowText" lastClr="000000"/>
                </a:solidFill>
                <a:prstDash val="solid"/>
                <a:miter lim="800000"/>
                <a:tailEnd type="arrow"/>
              </a:ln>
              <a:effectLst/>
            </p:spPr>
          </p:cxnSp>
          <p:cxnSp>
            <p:nvCxnSpPr>
              <p:cNvPr id="273" name="Straight Arrow Connector 272">
                <a:extLst>
                  <a:ext uri="{FF2B5EF4-FFF2-40B4-BE49-F238E27FC236}">
                    <a16:creationId xmlns:a16="http://schemas.microsoft.com/office/drawing/2014/main" id="{41C9C116-DDF1-E544-9738-6478B05E70D2}"/>
                  </a:ext>
                </a:extLst>
              </p:cNvPr>
              <p:cNvCxnSpPr/>
              <p:nvPr/>
            </p:nvCxnSpPr>
            <p:spPr>
              <a:xfrm flipH="1" flipV="1">
                <a:off x="8232171" y="2015541"/>
                <a:ext cx="376642" cy="0"/>
              </a:xfrm>
              <a:prstGeom prst="straightConnector1">
                <a:avLst/>
              </a:prstGeom>
              <a:noFill/>
              <a:ln w="57150" cap="flat" cmpd="sng" algn="ctr">
                <a:solidFill>
                  <a:sysClr val="windowText" lastClr="000000"/>
                </a:solidFill>
                <a:prstDash val="solid"/>
                <a:miter lim="800000"/>
                <a:tailEnd type="arrow"/>
              </a:ln>
              <a:effectLst/>
            </p:spPr>
          </p:cxnSp>
          <p:sp>
            <p:nvSpPr>
              <p:cNvPr id="274" name="TextBox 273">
                <a:extLst>
                  <a:ext uri="{FF2B5EF4-FFF2-40B4-BE49-F238E27FC236}">
                    <a16:creationId xmlns:a16="http://schemas.microsoft.com/office/drawing/2014/main" id="{8E213FFD-6967-7C46-87C6-00F5AA421D36}"/>
                  </a:ext>
                </a:extLst>
              </p:cNvPr>
              <p:cNvSpPr txBox="1"/>
              <p:nvPr/>
            </p:nvSpPr>
            <p:spPr>
              <a:xfrm>
                <a:off x="8614822" y="1918736"/>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5</a:t>
                </a:r>
              </a:p>
            </p:txBody>
          </p:sp>
          <p:cxnSp>
            <p:nvCxnSpPr>
              <p:cNvPr id="275" name="Straight Connector 274">
                <a:extLst>
                  <a:ext uri="{FF2B5EF4-FFF2-40B4-BE49-F238E27FC236}">
                    <a16:creationId xmlns:a16="http://schemas.microsoft.com/office/drawing/2014/main" id="{49672CB0-B586-3F4A-9E1D-3168C1553C47}"/>
                  </a:ext>
                </a:extLst>
              </p:cNvPr>
              <p:cNvCxnSpPr>
                <a:cxnSpLocks/>
              </p:cNvCxnSpPr>
              <p:nvPr/>
            </p:nvCxnSpPr>
            <p:spPr>
              <a:xfrm>
                <a:off x="8607770" y="2679480"/>
                <a:ext cx="421076" cy="693"/>
              </a:xfrm>
              <a:prstGeom prst="line">
                <a:avLst/>
              </a:prstGeom>
              <a:noFill/>
              <a:ln w="254000" cap="flat" cmpd="sng" algn="ctr">
                <a:solidFill>
                  <a:srgbClr val="70AD47"/>
                </a:solidFill>
                <a:prstDash val="solid"/>
                <a:miter lim="800000"/>
              </a:ln>
              <a:effectLst/>
            </p:spPr>
          </p:cxnSp>
          <p:cxnSp>
            <p:nvCxnSpPr>
              <p:cNvPr id="276" name="Straight Connector 275">
                <a:extLst>
                  <a:ext uri="{FF2B5EF4-FFF2-40B4-BE49-F238E27FC236}">
                    <a16:creationId xmlns:a16="http://schemas.microsoft.com/office/drawing/2014/main" id="{C213D445-6505-AF4E-A11A-7C2DBBB180F9}"/>
                  </a:ext>
                </a:extLst>
              </p:cNvPr>
              <p:cNvCxnSpPr/>
              <p:nvPr/>
            </p:nvCxnSpPr>
            <p:spPr>
              <a:xfrm flipV="1">
                <a:off x="8606199" y="1880138"/>
                <a:ext cx="425778" cy="1958"/>
              </a:xfrm>
              <a:prstGeom prst="line">
                <a:avLst/>
              </a:prstGeom>
              <a:noFill/>
              <a:ln w="254000" cap="flat" cmpd="sng" algn="ctr">
                <a:solidFill>
                  <a:srgbClr val="FF6600"/>
                </a:solidFill>
                <a:prstDash val="solid"/>
                <a:miter lim="800000"/>
              </a:ln>
              <a:effectLst/>
            </p:spPr>
          </p:cxnSp>
          <p:sp>
            <p:nvSpPr>
              <p:cNvPr id="277" name="TextBox 276">
                <a:extLst>
                  <a:ext uri="{FF2B5EF4-FFF2-40B4-BE49-F238E27FC236}">
                    <a16:creationId xmlns:a16="http://schemas.microsoft.com/office/drawing/2014/main" id="{243DE244-8FFB-2B44-A6FB-76D717D64080}"/>
                  </a:ext>
                </a:extLst>
              </p:cNvPr>
              <p:cNvSpPr txBox="1"/>
              <p:nvPr/>
            </p:nvSpPr>
            <p:spPr>
              <a:xfrm>
                <a:off x="8625271" y="2477799"/>
                <a:ext cx="184731" cy="297517"/>
              </a:xfrm>
              <a:prstGeom prst="rect">
                <a:avLst/>
              </a:prstGeom>
              <a:noFill/>
            </p:spPr>
            <p:txBody>
              <a:bodyPr wrap="none" rtlCol="0">
                <a:spAutoFit/>
              </a:bodyPr>
              <a:lstStyle/>
              <a:p>
                <a:pPr defTabSz="914400"/>
                <a:endParaRPr lang="en-US" sz="2000" b="1" baseline="-25000" dirty="0">
                  <a:solidFill>
                    <a:prstClr val="black"/>
                  </a:solidFill>
                  <a:latin typeface="Calibri" panose="020F0502020204030204"/>
                </a:endParaRPr>
              </a:p>
            </p:txBody>
          </p:sp>
          <p:sp>
            <p:nvSpPr>
              <p:cNvPr id="278" name="TextBox 277">
                <a:extLst>
                  <a:ext uri="{FF2B5EF4-FFF2-40B4-BE49-F238E27FC236}">
                    <a16:creationId xmlns:a16="http://schemas.microsoft.com/office/drawing/2014/main" id="{212F170D-6BFC-BE42-8AC7-9E2B12E0A124}"/>
                  </a:ext>
                </a:extLst>
              </p:cNvPr>
              <p:cNvSpPr txBox="1"/>
              <p:nvPr/>
            </p:nvSpPr>
            <p:spPr>
              <a:xfrm>
                <a:off x="7556731" y="2160435"/>
                <a:ext cx="415498" cy="400110"/>
              </a:xfrm>
              <a:prstGeom prst="rect">
                <a:avLst/>
              </a:prstGeom>
              <a:noFill/>
            </p:spPr>
            <p:txBody>
              <a:bodyPr wrap="none" rtlCol="0">
                <a:spAutoFit/>
              </a:bodyPr>
              <a:lstStyle/>
              <a:p>
                <a:pPr defTabSz="914400"/>
                <a:r>
                  <a:rPr lang="en-US" sz="2000" b="1" dirty="0">
                    <a:solidFill>
                      <a:prstClr val="black"/>
                    </a:solidFill>
                    <a:latin typeface="Calibri" panose="020F0502020204030204"/>
                  </a:rPr>
                  <a:t>B</a:t>
                </a:r>
                <a:r>
                  <a:rPr lang="en-US" sz="2000" b="1" baseline="-25000" dirty="0">
                    <a:solidFill>
                      <a:prstClr val="black"/>
                    </a:solidFill>
                    <a:latin typeface="Calibri" panose="020F0502020204030204"/>
                  </a:rPr>
                  <a:t>4</a:t>
                </a:r>
              </a:p>
            </p:txBody>
          </p:sp>
        </p:grpSp>
        <p:grpSp>
          <p:nvGrpSpPr>
            <p:cNvPr id="321" name="Group 320">
              <a:extLst>
                <a:ext uri="{FF2B5EF4-FFF2-40B4-BE49-F238E27FC236}">
                  <a16:creationId xmlns:a16="http://schemas.microsoft.com/office/drawing/2014/main" id="{749AF8A6-460D-714C-B4BC-404031AF18E8}"/>
                </a:ext>
              </a:extLst>
            </p:cNvPr>
            <p:cNvGrpSpPr/>
            <p:nvPr/>
          </p:nvGrpSpPr>
          <p:grpSpPr>
            <a:xfrm>
              <a:off x="7578554" y="4495275"/>
              <a:ext cx="1617481" cy="620963"/>
              <a:chOff x="10082930" y="2538684"/>
              <a:chExt cx="1617481" cy="620963"/>
            </a:xfrm>
          </p:grpSpPr>
          <p:sp>
            <p:nvSpPr>
              <p:cNvPr id="318" name="TextBox 317">
                <a:extLst>
                  <a:ext uri="{FF2B5EF4-FFF2-40B4-BE49-F238E27FC236}">
                    <a16:creationId xmlns:a16="http://schemas.microsoft.com/office/drawing/2014/main" id="{7D58CCA3-2B10-6149-A10C-017E0981EE61}"/>
                  </a:ext>
                </a:extLst>
              </p:cNvPr>
              <p:cNvSpPr txBox="1"/>
              <p:nvPr/>
            </p:nvSpPr>
            <p:spPr>
              <a:xfrm>
                <a:off x="10082930" y="2677184"/>
                <a:ext cx="1617481" cy="365001"/>
              </a:xfrm>
              <a:prstGeom prst="rect">
                <a:avLst/>
              </a:prstGeom>
              <a:noFill/>
            </p:spPr>
            <p:txBody>
              <a:bodyPr wrap="square" rtlCol="0">
                <a:spAutoFit/>
              </a:bodyPr>
              <a:lstStyle/>
              <a:p>
                <a:pPr algn="ctr" defTabSz="914400"/>
                <a:r>
                  <a:rPr lang="en-US" sz="2000" b="1" dirty="0">
                    <a:solidFill>
                      <a:prstClr val="black"/>
                    </a:solidFill>
                    <a:latin typeface="Calibri" panose="020F0502020204030204"/>
                  </a:rPr>
                  <a:t>NO DEADLOCK</a:t>
                </a:r>
              </a:p>
            </p:txBody>
          </p:sp>
          <p:sp>
            <p:nvSpPr>
              <p:cNvPr id="319" name="Arrow: Circular 195">
                <a:extLst>
                  <a:ext uri="{FF2B5EF4-FFF2-40B4-BE49-F238E27FC236}">
                    <a16:creationId xmlns:a16="http://schemas.microsoft.com/office/drawing/2014/main" id="{DE263631-DDEF-854B-B821-A2DA52F3C65A}"/>
                  </a:ext>
                </a:extLst>
              </p:cNvPr>
              <p:cNvSpPr/>
              <p:nvPr/>
            </p:nvSpPr>
            <p:spPr>
              <a:xfrm rot="16200000" flipH="1">
                <a:off x="10573035" y="2539258"/>
                <a:ext cx="620963" cy="619816"/>
              </a:xfrm>
              <a:prstGeom prst="circularArrow">
                <a:avLst/>
              </a:prstGeom>
              <a:solidFill>
                <a:srgbClr val="ED7D31">
                  <a:lumMod val="75000"/>
                </a:srgb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Calibri" panose="020F0502020204030204"/>
                </a:endParaRPr>
              </a:p>
            </p:txBody>
          </p:sp>
          <p:sp>
            <p:nvSpPr>
              <p:cNvPr id="320" name="Arrow: Circular 194">
                <a:extLst>
                  <a:ext uri="{FF2B5EF4-FFF2-40B4-BE49-F238E27FC236}">
                    <a16:creationId xmlns:a16="http://schemas.microsoft.com/office/drawing/2014/main" id="{C5762EC0-FA18-FF4D-9CB4-786B50492E5D}"/>
                  </a:ext>
                </a:extLst>
              </p:cNvPr>
              <p:cNvSpPr/>
              <p:nvPr/>
            </p:nvSpPr>
            <p:spPr>
              <a:xfrm rot="5400000" flipH="1">
                <a:off x="10592986" y="2564396"/>
                <a:ext cx="620963" cy="569540"/>
              </a:xfrm>
              <a:prstGeom prst="circularArrow">
                <a:avLst/>
              </a:prstGeom>
              <a:solidFill>
                <a:srgbClr val="ED7D31">
                  <a:lumMod val="75000"/>
                </a:srgb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Calibri" panose="020F0502020204030204"/>
                </a:endParaRPr>
              </a:p>
            </p:txBody>
          </p:sp>
        </p:grpSp>
        <p:sp>
          <p:nvSpPr>
            <p:cNvPr id="322" name="TextBox 321">
              <a:extLst>
                <a:ext uri="{FF2B5EF4-FFF2-40B4-BE49-F238E27FC236}">
                  <a16:creationId xmlns:a16="http://schemas.microsoft.com/office/drawing/2014/main" id="{80A3583B-E816-4844-8F6F-CD62B9C287DD}"/>
                </a:ext>
              </a:extLst>
            </p:cNvPr>
            <p:cNvSpPr txBox="1"/>
            <p:nvPr/>
          </p:nvSpPr>
          <p:spPr>
            <a:xfrm>
              <a:off x="7833235" y="5939914"/>
              <a:ext cx="2377574" cy="461665"/>
            </a:xfrm>
            <a:prstGeom prst="rect">
              <a:avLst/>
            </a:prstGeom>
            <a:noFill/>
          </p:spPr>
          <p:txBody>
            <a:bodyPr wrap="none" rtlCol="0">
              <a:spAutoFit/>
            </a:bodyPr>
            <a:lstStyle/>
            <a:p>
              <a:pPr defTabSz="914400"/>
              <a:r>
                <a:rPr lang="en-US" sz="2400" dirty="0">
                  <a:solidFill>
                    <a:prstClr val="black"/>
                  </a:solidFill>
                  <a:latin typeface="Times New Roman" panose="02020603050405020304" pitchFamily="18" charset="0"/>
                  <a:cs typeface="Times New Roman" panose="02020603050405020304" pitchFamily="18" charset="0"/>
                </a:rPr>
                <a:t>Reactive Solution</a:t>
              </a:r>
            </a:p>
          </p:txBody>
        </p:sp>
      </p:grpSp>
      <p:sp>
        <p:nvSpPr>
          <p:cNvPr id="324" name="Footer Placeholder 3">
            <a:extLst>
              <a:ext uri="{FF2B5EF4-FFF2-40B4-BE49-F238E27FC236}">
                <a16:creationId xmlns:a16="http://schemas.microsoft.com/office/drawing/2014/main" id="{E78992D3-7D9E-4F4E-99A2-3D21804624B4}"/>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14294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Effect transition="in" filter="fade">
                                      <p:cBhvr>
                                        <p:cTn id="12"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3080983828"/>
              </p:ext>
            </p:extLst>
          </p:nvPr>
        </p:nvGraphicFramePr>
        <p:xfrm>
          <a:off x="178665" y="1380203"/>
          <a:ext cx="11521440" cy="313944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3138712089"/>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42</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A10FC0AD-A14C-6644-9661-E9B826AD8B1C}"/>
                  </a:ext>
                </a:extLst>
              </p:cNvPr>
              <p:cNvGraphicFramePr>
                <a:graphicFrameLocks noChangeAspect="1"/>
              </p:cNvGraphicFramePr>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A10FC0AD-A14C-6644-9661-E9B826AD8B1C}"/>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AA576D07-A516-1840-B50B-C09F328093CE}"/>
                  </a:ext>
                </a:extLst>
              </p:cNvPr>
              <p:cNvGraphicFramePr>
                <a:graphicFrameLocks noChangeAspect="1"/>
              </p:cNvGraphicFramePr>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AA576D07-A516-1840-B50B-C09F328093CE}"/>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A082B871-84C7-384D-9CE8-E513BF4E1985}"/>
                  </a:ext>
                </a:extLst>
              </p:cNvPr>
              <p:cNvGraphicFramePr>
                <a:graphicFrameLocks noChangeAspect="1"/>
              </p:cNvGraphicFramePr>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A082B871-84C7-384D-9CE8-E513BF4E198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BCA662E8-3E9A-004A-BDAD-2A8F545199F3}"/>
                  </a:ext>
                </a:extLst>
              </p:cNvPr>
              <p:cNvGraphicFramePr>
                <a:graphicFrameLocks noChangeAspect="1"/>
              </p:cNvGraphicFramePr>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BCA662E8-3E9A-004A-BDAD-2A8F545199F3}"/>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63542BBC-9B44-4D49-B9B8-A7807D52FF33}"/>
                  </a:ext>
                </a:extLst>
              </p:cNvPr>
              <p:cNvGraphicFramePr>
                <a:graphicFrameLocks noChangeAspect="1"/>
              </p:cNvGraphicFramePr>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63542BBC-9B44-4D49-B9B8-A7807D52FF33}"/>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4DFC48C2-A182-7246-BCC5-A7CA23FA89EE}"/>
                  </a:ext>
                </a:extLst>
              </p:cNvPr>
              <p:cNvGraphicFramePr>
                <a:graphicFrameLocks noChangeAspect="1"/>
              </p:cNvGraphicFramePr>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4DFC48C2-A182-7246-BCC5-A7CA23FA89EE}"/>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8F5A6AAE-A1EB-AC4D-BEE7-E318E826B2C5}"/>
                  </a:ext>
                </a:extLst>
              </p:cNvPr>
              <p:cNvGraphicFramePr>
                <a:graphicFrameLocks noChangeAspect="1"/>
              </p:cNvGraphicFramePr>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8F5A6AAE-A1EB-AC4D-BEE7-E318E826B2C5}"/>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50B96C39-2F58-C440-A73E-6A3EF743900D}"/>
                  </a:ext>
                </a:extLst>
              </p:cNvPr>
              <p:cNvGraphicFramePr>
                <a:graphicFrameLocks noChangeAspect="1"/>
              </p:cNvGraphicFramePr>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50B96C39-2F58-C440-A73E-6A3EF743900D}"/>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AC6AA7E0-4971-7843-80DC-5727AC6BC4EF}"/>
                  </a:ext>
                </a:extLst>
              </p:cNvPr>
              <p:cNvGraphicFramePr>
                <a:graphicFrameLocks noChangeAspect="1"/>
              </p:cNvGraphicFramePr>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AC6AA7E0-4971-7843-80DC-5727AC6BC4EF}"/>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69A7D508-04CD-BA42-A9A6-11FDFE35C30D}"/>
                  </a:ext>
                </a:extLst>
              </p:cNvPr>
              <p:cNvGraphicFramePr>
                <a:graphicFrameLocks noChangeAspect="1"/>
              </p:cNvGraphicFramePr>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69A7D508-04CD-BA42-A9A6-11FDFE35C30D}"/>
                  </a:ext>
                </a:extLst>
              </p:cNvPr>
              <p:cNvPicPr>
                <a:picLocks noGrp="1" noRot="1" noChangeAspect="1" noMove="1" noResize="1" noEditPoints="1" noAdjustHandles="1" noChangeArrowheads="1" noChangeShapeType="1" noCrop="1"/>
              </p:cNvPicPr>
              <p:nvPr/>
            </p:nvPicPr>
            <p:blipFill>
              <a:blip r:embed="rId4"/>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ED5EB0C7-27B2-DD48-AC47-522E072DFB16}"/>
                  </a:ext>
                </a:extLst>
              </p:cNvPr>
              <p:cNvGraphicFramePr>
                <a:graphicFrameLocks noChangeAspect="1"/>
              </p:cNvGraphicFramePr>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ED5EB0C7-27B2-DD48-AC47-522E072DFB16}"/>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9345023D-B567-7C4E-9B39-9DC1FE81C40E}"/>
                  </a:ext>
                </a:extLst>
              </p:cNvPr>
              <p:cNvGraphicFramePr>
                <a:graphicFrameLocks noChangeAspect="1"/>
              </p:cNvGraphicFramePr>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9345023D-B567-7C4E-9B39-9DC1FE81C40E}"/>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1F31F24D-C2DF-B345-AE1E-DA1AB411E6B2}"/>
                  </a:ext>
                </a:extLst>
              </p:cNvPr>
              <p:cNvGraphicFramePr>
                <a:graphicFrameLocks noChangeAspect="1"/>
              </p:cNvGraphicFramePr>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1F31F24D-C2DF-B345-AE1E-DA1AB411E6B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29731BC7-941E-BB4C-87BD-B2EFEA560379}"/>
                  </a:ext>
                </a:extLst>
              </p:cNvPr>
              <p:cNvGraphicFramePr>
                <a:graphicFrameLocks noChangeAspect="1"/>
              </p:cNvGraphicFramePr>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29731BC7-941E-BB4C-87BD-B2EFEA56037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FAAA92E3-242A-A046-B5DD-E9F66992E629}"/>
                  </a:ext>
                </a:extLst>
              </p:cNvPr>
              <p:cNvGraphicFramePr>
                <a:graphicFrameLocks noChangeAspect="1"/>
              </p:cNvGraphicFramePr>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FAAA92E3-242A-A046-B5DD-E9F66992E629}"/>
                  </a:ext>
                </a:extLst>
              </p:cNvPr>
              <p:cNvPicPr>
                <a:picLocks noGrp="1" noRot="1" noChangeAspect="1" noMove="1" noResize="1" noEditPoints="1" noAdjustHandles="1" noChangeArrowheads="1" noChangeShapeType="1" noCrop="1"/>
              </p:cNvPicPr>
              <p:nvPr/>
            </p:nvPicPr>
            <p:blipFill>
              <a:blip r:embed="rId4"/>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B4931CF2-761C-4B4D-BBB5-85DE65BF3872}"/>
                  </a:ext>
                </a:extLst>
              </p:cNvPr>
              <p:cNvGraphicFramePr>
                <a:graphicFrameLocks noChangeAspect="1"/>
              </p:cNvGraphicFramePr>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B4931CF2-761C-4B4D-BBB5-85DE65BF387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C5F707F1-83C7-C140-85A4-C4BCDB25A8EF}"/>
                  </a:ext>
                </a:extLst>
              </p:cNvPr>
              <p:cNvGraphicFramePr>
                <a:graphicFrameLocks noChangeAspect="1"/>
              </p:cNvGraphicFramePr>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C5F707F1-83C7-C140-85A4-C4BCDB25A8E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5A6C554F-09D9-414C-9F49-212B6FF58D20}"/>
                  </a:ext>
                </a:extLst>
              </p:cNvPr>
              <p:cNvGraphicFramePr>
                <a:graphicFrameLocks noChangeAspect="1"/>
              </p:cNvGraphicFramePr>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5A6C554F-09D9-414C-9F49-212B6FF58D20}"/>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957A2D3D-1F59-384E-89A9-A7711CC0AB4A}"/>
                  </a:ext>
                </a:extLst>
              </p:cNvPr>
              <p:cNvGraphicFramePr>
                <a:graphicFrameLocks noChangeAspect="1"/>
              </p:cNvGraphicFramePr>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957A2D3D-1F59-384E-89A9-A7711CC0AB4A}"/>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E374AE4F-C7D2-6246-973A-58CE96F65A28}"/>
                  </a:ext>
                </a:extLst>
              </p:cNvPr>
              <p:cNvGraphicFramePr>
                <a:graphicFrameLocks noChangeAspect="1"/>
              </p:cNvGraphicFramePr>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E374AE4F-C7D2-6246-973A-58CE96F65A28}"/>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1144C54B-22A0-3440-819C-C33EA98E408B}"/>
                  </a:ext>
                </a:extLst>
              </p:cNvPr>
              <p:cNvGraphicFramePr>
                <a:graphicFrameLocks noChangeAspect="1"/>
              </p:cNvGraphicFramePr>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1144C54B-22A0-3440-819C-C33EA98E408B}"/>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CB4CD372-6945-584E-81F1-FBB048A93FA6}"/>
                  </a:ext>
                </a:extLst>
              </p:cNvPr>
              <p:cNvGraphicFramePr>
                <a:graphicFrameLocks noChangeAspect="1"/>
              </p:cNvGraphicFramePr>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CB4CD372-6945-584E-81F1-FBB048A93FA6}"/>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54C885B1-4C12-5044-A1CF-C7EAAB045ACE}"/>
                  </a:ext>
                </a:extLst>
              </p:cNvPr>
              <p:cNvGraphicFramePr>
                <a:graphicFrameLocks noChangeAspect="1"/>
              </p:cNvGraphicFramePr>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54C885B1-4C12-5044-A1CF-C7EAAB045ACE}"/>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F8A98A0D-7DDC-7A49-8B3F-A9FE9DA7B3A4}"/>
                  </a:ext>
                </a:extLst>
              </p:cNvPr>
              <p:cNvGraphicFramePr>
                <a:graphicFrameLocks noChangeAspect="1"/>
              </p:cNvGraphicFramePr>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F8A98A0D-7DDC-7A49-8B3F-A9FE9DA7B3A4}"/>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12FF590E-6BB0-D947-96A2-AD3520E46F75}"/>
                  </a:ext>
                </a:extLst>
              </p:cNvPr>
              <p:cNvGraphicFramePr>
                <a:graphicFrameLocks noChangeAspect="1"/>
              </p:cNvGraphicFramePr>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12FF590E-6BB0-D947-96A2-AD3520E46F75}"/>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CB6B80D6-5ACE-0A4D-99E4-D7E8A599533E}"/>
                  </a:ext>
                </a:extLst>
              </p:cNvPr>
              <p:cNvGraphicFramePr>
                <a:graphicFrameLocks noChangeAspect="1"/>
              </p:cNvGraphicFramePr>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CB6B80D6-5ACE-0A4D-99E4-D7E8A599533E}"/>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D71BAC0F-6516-8A42-BCCA-4F5083A25424}"/>
                  </a:ext>
                </a:extLst>
              </p:cNvPr>
              <p:cNvGraphicFramePr>
                <a:graphicFrameLocks noChangeAspect="1"/>
              </p:cNvGraphicFramePr>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D71BAC0F-6516-8A42-BCCA-4F5083A25424}"/>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2EEADC97-8732-F94C-AB15-A0F8BB9BD54F}"/>
                  </a:ext>
                </a:extLst>
              </p:cNvPr>
              <p:cNvGraphicFramePr>
                <a:graphicFrameLocks noChangeAspect="1"/>
              </p:cNvGraphicFramePr>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2EEADC97-8732-F94C-AB15-A0F8BB9BD54F}"/>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37EE7CDF-4994-3A4B-8CD7-25F2F95EDED6}"/>
                  </a:ext>
                </a:extLst>
              </p:cNvPr>
              <p:cNvGraphicFramePr>
                <a:graphicFrameLocks noChangeAspect="1"/>
              </p:cNvGraphicFramePr>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37EE7CDF-4994-3A4B-8CD7-25F2F95EDED6}"/>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FADC5AAE-9B3D-3549-8EEE-A2629AD3B3D8}"/>
                  </a:ext>
                </a:extLst>
              </p:cNvPr>
              <p:cNvGraphicFramePr>
                <a:graphicFrameLocks noChangeAspect="1"/>
              </p:cNvGraphicFramePr>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FADC5AAE-9B3D-3549-8EEE-A2629AD3B3D8}"/>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F127AD1C-042A-E943-A739-AF0201F3DDCB}"/>
                  </a:ext>
                </a:extLst>
              </p:cNvPr>
              <p:cNvGraphicFramePr>
                <a:graphicFrameLocks noChangeAspect="1"/>
              </p:cNvGraphicFramePr>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F127AD1C-042A-E943-A739-AF0201F3DDCB}"/>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533F3EFD-7B31-8046-8519-9922017B6CD6}"/>
                  </a:ext>
                </a:extLst>
              </p:cNvPr>
              <p:cNvGraphicFramePr>
                <a:graphicFrameLocks noChangeAspect="1"/>
              </p:cNvGraphicFramePr>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533F3EFD-7B31-8046-8519-9922017B6CD6}"/>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B615AF85-0C81-184B-8305-8140DF22EA47}"/>
                  </a:ext>
                </a:extLst>
              </p:cNvPr>
              <p:cNvGraphicFramePr>
                <a:graphicFrameLocks noChangeAspect="1"/>
              </p:cNvGraphicFramePr>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B615AF85-0C81-184B-8305-8140DF22EA47}"/>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38FA794E-60B9-4F9A-8692-B7A1B3047D3F}"/>
                  </a:ext>
                </a:extLst>
              </p:cNvPr>
              <p:cNvGraphicFramePr>
                <a:graphicFrameLocks noChangeAspect="1"/>
              </p:cNvGraphicFramePr>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38FA794E-60B9-4F9A-8692-B7A1B3047D3F}"/>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DEB2D873-0F81-4FD6-9214-48665CB29407}"/>
                  </a:ext>
                </a:extLst>
              </p:cNvPr>
              <p:cNvGraphicFramePr>
                <a:graphicFrameLocks noChangeAspect="1"/>
              </p:cNvGraphicFramePr>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DEB2D873-0F81-4FD6-9214-48665CB29407}"/>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80C4D32-6909-4089-B998-DC167622F5FF}"/>
                  </a:ext>
                </a:extLst>
              </p:cNvPr>
              <p:cNvGraphicFramePr>
                <a:graphicFrameLocks noChangeAspect="1"/>
              </p:cNvGraphicFramePr>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80C4D32-6909-4089-B998-DC167622F5FF}"/>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p:spTree>
    <p:extLst>
      <p:ext uri="{BB962C8B-B14F-4D97-AF65-F5344CB8AC3E}">
        <p14:creationId xmlns:p14="http://schemas.microsoft.com/office/powerpoint/2010/main" val="6172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par>
                                <p:cTn id="14" presetID="22" presetClass="entr" presetSubtype="8"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par>
                                <p:cTn id="34" presetID="22" presetClass="entr" presetSubtype="8"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par>
                                <p:cTn id="37" presetID="22" presetClass="entr" presetSubtype="8"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par>
                                <p:cTn id="40" presetID="22" presetClass="entr" presetSubtype="8"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0B7B2-8C40-4EF5-92E8-49ECCF643853}"/>
              </a:ext>
            </a:extLst>
          </p:cNvPr>
          <p:cNvSpPr>
            <a:spLocks noGrp="1"/>
          </p:cNvSpPr>
          <p:nvPr>
            <p:ph type="sldNum" sz="quarter" idx="12"/>
          </p:nvPr>
        </p:nvSpPr>
        <p:spPr/>
        <p:txBody>
          <a:bodyPr/>
          <a:lstStyle/>
          <a:p>
            <a:fld id="{AE678206-0642-9F48-9727-6B519CB285FA}" type="slidenum">
              <a:rPr lang="en-US" smtClean="0"/>
              <a:t>43</a:t>
            </a:fld>
            <a:endParaRPr lang="en-US"/>
          </a:p>
        </p:txBody>
      </p:sp>
      <p:sp>
        <p:nvSpPr>
          <p:cNvPr id="4" name="Title 3">
            <a:extLst>
              <a:ext uri="{FF2B5EF4-FFF2-40B4-BE49-F238E27FC236}">
                <a16:creationId xmlns:a16="http://schemas.microsoft.com/office/drawing/2014/main" id="{7C09B9A4-6CE0-414F-A125-11DB3ED0048B}"/>
              </a:ext>
            </a:extLst>
          </p:cNvPr>
          <p:cNvSpPr>
            <a:spLocks noGrp="1"/>
          </p:cNvSpPr>
          <p:nvPr>
            <p:ph type="title"/>
          </p:nvPr>
        </p:nvSpPr>
        <p:spPr/>
        <p:txBody>
          <a:bodyPr/>
          <a:lstStyle/>
          <a:p>
            <a:r>
              <a:rPr lang="en-US" dirty="0"/>
              <a:t>Can we design our network… </a:t>
            </a:r>
          </a:p>
        </p:txBody>
      </p:sp>
      <p:sp>
        <p:nvSpPr>
          <p:cNvPr id="5" name="Content Placeholder 1">
            <a:extLst>
              <a:ext uri="{FF2B5EF4-FFF2-40B4-BE49-F238E27FC236}">
                <a16:creationId xmlns:a16="http://schemas.microsoft.com/office/drawing/2014/main" id="{A8C402B9-6AD7-47A5-947B-0F5C47C688FA}"/>
              </a:ext>
            </a:extLst>
          </p:cNvPr>
          <p:cNvSpPr txBox="1">
            <a:spLocks/>
          </p:cNvSpPr>
          <p:nvPr/>
        </p:nvSpPr>
        <p:spPr>
          <a:xfrm>
            <a:off x="390524" y="1215487"/>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Is free from routing and protocol level deadlocks?</a:t>
            </a:r>
          </a:p>
          <a:p>
            <a:r>
              <a:rPr lang="en-US" dirty="0"/>
              <a:t>Does not incur the cost of additional virtual channels irrespective of cache coherence protocol?</a:t>
            </a:r>
          </a:p>
          <a:p>
            <a:r>
              <a:rPr lang="en-US" dirty="0"/>
              <a:t>High performant?</a:t>
            </a:r>
          </a:p>
          <a:p>
            <a:pPr lvl="1"/>
            <a:r>
              <a:rPr lang="en-US" dirty="0"/>
              <a:t>Full path diversity </a:t>
            </a:r>
          </a:p>
          <a:p>
            <a:pPr lvl="1"/>
            <a:r>
              <a:rPr lang="en-US" dirty="0"/>
              <a:t>Minimal routing</a:t>
            </a:r>
          </a:p>
          <a:p>
            <a:pPr lvl="1"/>
            <a:r>
              <a:rPr lang="en-US" dirty="0"/>
              <a:t>Topology agnostic</a:t>
            </a:r>
          </a:p>
          <a:p>
            <a:r>
              <a:rPr lang="en-US" dirty="0"/>
              <a:t>Has low area and power requirement at the same time readily implementable?</a:t>
            </a:r>
          </a:p>
        </p:txBody>
      </p:sp>
      <p:pic>
        <p:nvPicPr>
          <p:cNvPr id="6" name="Picture 2" descr="Image result for question mark">
            <a:extLst>
              <a:ext uri="{FF2B5EF4-FFF2-40B4-BE49-F238E27FC236}">
                <a16:creationId xmlns:a16="http://schemas.microsoft.com/office/drawing/2014/main" id="{2B7AAC34-DAA2-4A0C-92F0-D717E9A51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5406" y="4676775"/>
            <a:ext cx="1374419" cy="166986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B990CB3E-C90F-4058-8AB6-6D3FEFB07A39}"/>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266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t>Contribution: Subactive Technique</a:t>
            </a:r>
          </a:p>
          <a:p>
            <a:pPr lvl="1"/>
            <a:r>
              <a:rPr lang="en-US" dirty="0">
                <a:solidFill>
                  <a:schemeClr val="bg2">
                    <a:lumMod val="90000"/>
                  </a:schemeClr>
                </a:solidFill>
              </a:rPr>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44</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28" y="2763175"/>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9" name="Graphic 8" descr="Thumbs up sign">
            <a:extLst>
              <a:ext uri="{FF2B5EF4-FFF2-40B4-BE49-F238E27FC236}">
                <a16:creationId xmlns:a16="http://schemas.microsoft.com/office/drawing/2014/main" id="{B8C8788A-D191-42C8-8FF7-B133B73E57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7506" y="1426187"/>
            <a:ext cx="488730" cy="488730"/>
          </a:xfrm>
          <a:prstGeom prst="rect">
            <a:avLst/>
          </a:prstGeom>
        </p:spPr>
      </p:pic>
    </p:spTree>
    <p:extLst>
      <p:ext uri="{BB962C8B-B14F-4D97-AF65-F5344CB8AC3E}">
        <p14:creationId xmlns:p14="http://schemas.microsoft.com/office/powerpoint/2010/main" val="773659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9ED08-536B-4033-84E7-9BCEB468D5F9}"/>
              </a:ext>
            </a:extLst>
          </p:cNvPr>
          <p:cNvSpPr>
            <a:spLocks noGrp="1"/>
          </p:cNvSpPr>
          <p:nvPr>
            <p:ph idx="1"/>
          </p:nvPr>
        </p:nvSpPr>
        <p:spPr>
          <a:xfrm>
            <a:off x="63806" y="2933494"/>
            <a:ext cx="12064388" cy="1014761"/>
          </a:xfrm>
        </p:spPr>
        <p:txBody>
          <a:bodyPr>
            <a:normAutofit fontScale="85000" lnSpcReduction="10000"/>
          </a:bodyPr>
          <a:lstStyle/>
          <a:p>
            <a:pPr marL="0" indent="0" algn="ctr">
              <a:buNone/>
            </a:pPr>
            <a:r>
              <a:rPr lang="en-US" i="1" dirty="0"/>
              <a:t>We show periodic coordinated packet movement is sufficient to resolve both routing and protocol deadlocks in any interconnection network </a:t>
            </a:r>
            <a:endParaRPr lang="en-US" dirty="0"/>
          </a:p>
          <a:p>
            <a:pPr marL="0" indent="0" algn="ctr">
              <a:buNone/>
            </a:pPr>
            <a:endParaRPr lang="en-US" dirty="0"/>
          </a:p>
        </p:txBody>
      </p:sp>
      <p:sp>
        <p:nvSpPr>
          <p:cNvPr id="3" name="Slide Number Placeholder 2">
            <a:extLst>
              <a:ext uri="{FF2B5EF4-FFF2-40B4-BE49-F238E27FC236}">
                <a16:creationId xmlns:a16="http://schemas.microsoft.com/office/drawing/2014/main" id="{55105BA7-7555-451C-9FC5-F22CE5C9189D}"/>
              </a:ext>
            </a:extLst>
          </p:cNvPr>
          <p:cNvSpPr>
            <a:spLocks noGrp="1"/>
          </p:cNvSpPr>
          <p:nvPr>
            <p:ph type="sldNum" sz="quarter" idx="12"/>
          </p:nvPr>
        </p:nvSpPr>
        <p:spPr/>
        <p:txBody>
          <a:bodyPr/>
          <a:lstStyle/>
          <a:p>
            <a:fld id="{AE678206-0642-9F48-9727-6B519CB285FA}" type="slidenum">
              <a:rPr lang="en-US" smtClean="0"/>
              <a:t>45</a:t>
            </a:fld>
            <a:endParaRPr lang="en-US"/>
          </a:p>
        </p:txBody>
      </p:sp>
      <p:sp>
        <p:nvSpPr>
          <p:cNvPr id="4" name="Title 3">
            <a:extLst>
              <a:ext uri="{FF2B5EF4-FFF2-40B4-BE49-F238E27FC236}">
                <a16:creationId xmlns:a16="http://schemas.microsoft.com/office/drawing/2014/main" id="{DC37554C-F600-4676-BEEA-90BA4C65B3E4}"/>
              </a:ext>
            </a:extLst>
          </p:cNvPr>
          <p:cNvSpPr>
            <a:spLocks noGrp="1"/>
          </p:cNvSpPr>
          <p:nvPr>
            <p:ph type="title"/>
          </p:nvPr>
        </p:nvSpPr>
        <p:spPr/>
        <p:txBody>
          <a:bodyPr/>
          <a:lstStyle/>
          <a:p>
            <a:r>
              <a:rPr lang="en-US" dirty="0"/>
              <a:t>Subactive Approach: Thesis Statement</a:t>
            </a:r>
          </a:p>
        </p:txBody>
      </p:sp>
      <p:sp>
        <p:nvSpPr>
          <p:cNvPr id="5" name="Footer Placeholder 3">
            <a:extLst>
              <a:ext uri="{FF2B5EF4-FFF2-40B4-BE49-F238E27FC236}">
                <a16:creationId xmlns:a16="http://schemas.microsoft.com/office/drawing/2014/main" id="{10CD9A3D-ADFA-430C-9C63-BB150E26C18C}"/>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8091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A607-B55C-44C2-A9E7-3E25E405F19D}"/>
              </a:ext>
            </a:extLst>
          </p:cNvPr>
          <p:cNvSpPr>
            <a:spLocks noGrp="1"/>
          </p:cNvSpPr>
          <p:nvPr>
            <p:ph type="title"/>
          </p:nvPr>
        </p:nvSpPr>
        <p:spPr/>
        <p:txBody>
          <a:bodyPr/>
          <a:lstStyle/>
          <a:p>
            <a:r>
              <a:rPr lang="en-US" dirty="0"/>
              <a:t>The </a:t>
            </a:r>
            <a:r>
              <a:rPr lang="en-US" dirty="0" err="1"/>
              <a:t>subactive</a:t>
            </a:r>
            <a:r>
              <a:rPr lang="en-US" dirty="0"/>
              <a:t> approach</a:t>
            </a:r>
          </a:p>
        </p:txBody>
      </p:sp>
      <p:sp>
        <p:nvSpPr>
          <p:cNvPr id="4" name="Footer Placeholder 3">
            <a:extLst>
              <a:ext uri="{FF2B5EF4-FFF2-40B4-BE49-F238E27FC236}">
                <a16:creationId xmlns:a16="http://schemas.microsoft.com/office/drawing/2014/main" id="{4E846AE7-89E3-42F9-B0B0-89AE6488C8F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44B2F23-FB66-48DB-A885-0894B63E25EB}"/>
              </a:ext>
            </a:extLst>
          </p:cNvPr>
          <p:cNvSpPr>
            <a:spLocks noGrp="1"/>
          </p:cNvSpPr>
          <p:nvPr>
            <p:ph type="sldNum" sz="quarter" idx="12"/>
          </p:nvPr>
        </p:nvSpPr>
        <p:spPr/>
        <p:txBody>
          <a:bodyPr/>
          <a:lstStyle/>
          <a:p>
            <a:fld id="{0D1D0697-F66A-EE4C-B4D3-9802540BCCA0}" type="slidenum">
              <a:rPr lang="en-US" smtClean="0"/>
              <a:t>46</a:t>
            </a:fld>
            <a:endParaRPr lang="en-US"/>
          </a:p>
        </p:txBody>
      </p:sp>
      <p:cxnSp>
        <p:nvCxnSpPr>
          <p:cNvPr id="7" name="Straight Connector 6">
            <a:extLst>
              <a:ext uri="{FF2B5EF4-FFF2-40B4-BE49-F238E27FC236}">
                <a16:creationId xmlns:a16="http://schemas.microsoft.com/office/drawing/2014/main" id="{1A06C641-B693-4AA1-8399-18BFBEC3A835}"/>
              </a:ext>
            </a:extLst>
          </p:cNvPr>
          <p:cNvCxnSpPr>
            <a:cxnSpLocks/>
          </p:cNvCxnSpPr>
          <p:nvPr/>
        </p:nvCxnSpPr>
        <p:spPr>
          <a:xfrm>
            <a:off x="3241963" y="4821382"/>
            <a:ext cx="4858328" cy="0"/>
          </a:xfrm>
          <a:prstGeom prst="line">
            <a:avLst/>
          </a:prstGeom>
          <a:ln w="63500" cap="sq" cmpd="sng">
            <a:bevel/>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985346FC-FCA8-4B83-BE49-627B64B18EE9}"/>
              </a:ext>
            </a:extLst>
          </p:cNvPr>
          <p:cNvSpPr/>
          <p:nvPr/>
        </p:nvSpPr>
        <p:spPr>
          <a:xfrm>
            <a:off x="3214255" y="2216728"/>
            <a:ext cx="4904509" cy="2576946"/>
          </a:xfrm>
          <a:prstGeom prst="triangle">
            <a:avLst>
              <a:gd name="adj" fmla="val 48689"/>
            </a:avLst>
          </a:prstGeom>
          <a:gradFill flip="none" rotWithShape="1">
            <a:gsLst>
              <a:gs pos="0">
                <a:schemeClr val="accent2">
                  <a:lumMod val="0"/>
                  <a:lumOff val="100000"/>
                </a:schemeClr>
              </a:gs>
              <a:gs pos="0">
                <a:schemeClr val="accent2">
                  <a:lumMod val="0"/>
                  <a:lumOff val="100000"/>
                </a:schemeClr>
              </a:gs>
              <a:gs pos="100000">
                <a:schemeClr val="accent2">
                  <a:lumMod val="10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9BBDF1-5731-4373-834E-E3BBE07BC6C7}"/>
              </a:ext>
            </a:extLst>
          </p:cNvPr>
          <p:cNvSpPr txBox="1"/>
          <p:nvPr/>
        </p:nvSpPr>
        <p:spPr>
          <a:xfrm>
            <a:off x="1930400" y="4821381"/>
            <a:ext cx="2087418" cy="646331"/>
          </a:xfrm>
          <a:prstGeom prst="rect">
            <a:avLst/>
          </a:prstGeom>
          <a:noFill/>
        </p:spPr>
        <p:txBody>
          <a:bodyPr wrap="square" rtlCol="0">
            <a:spAutoFit/>
          </a:bodyPr>
          <a:lstStyle/>
          <a:p>
            <a:pPr algn="ctr"/>
            <a:r>
              <a:rPr lang="en-US" dirty="0"/>
              <a:t>Proactive Deadlock Freedom</a:t>
            </a:r>
          </a:p>
        </p:txBody>
      </p:sp>
      <p:sp>
        <p:nvSpPr>
          <p:cNvPr id="12" name="TextBox 11">
            <a:extLst>
              <a:ext uri="{FF2B5EF4-FFF2-40B4-BE49-F238E27FC236}">
                <a16:creationId xmlns:a16="http://schemas.microsoft.com/office/drawing/2014/main" id="{D84478D7-6868-4212-A17C-5A4035641E83}"/>
              </a:ext>
            </a:extLst>
          </p:cNvPr>
          <p:cNvSpPr txBox="1"/>
          <p:nvPr/>
        </p:nvSpPr>
        <p:spPr>
          <a:xfrm>
            <a:off x="7559964" y="4881417"/>
            <a:ext cx="2101272" cy="646331"/>
          </a:xfrm>
          <a:prstGeom prst="rect">
            <a:avLst/>
          </a:prstGeom>
          <a:noFill/>
        </p:spPr>
        <p:txBody>
          <a:bodyPr wrap="square" rtlCol="0">
            <a:spAutoFit/>
          </a:bodyPr>
          <a:lstStyle/>
          <a:p>
            <a:pPr algn="ctr"/>
            <a:r>
              <a:rPr lang="en-US" dirty="0"/>
              <a:t>Reactive  Deadlock Freedom</a:t>
            </a:r>
          </a:p>
        </p:txBody>
      </p:sp>
      <p:sp>
        <p:nvSpPr>
          <p:cNvPr id="13" name="TextBox 12">
            <a:extLst>
              <a:ext uri="{FF2B5EF4-FFF2-40B4-BE49-F238E27FC236}">
                <a16:creationId xmlns:a16="http://schemas.microsoft.com/office/drawing/2014/main" id="{78B52746-EC9E-4240-95DC-C8AE4342EEEF}"/>
              </a:ext>
            </a:extLst>
          </p:cNvPr>
          <p:cNvSpPr txBox="1"/>
          <p:nvPr/>
        </p:nvSpPr>
        <p:spPr>
          <a:xfrm>
            <a:off x="4599709" y="1607126"/>
            <a:ext cx="2101272" cy="646331"/>
          </a:xfrm>
          <a:prstGeom prst="rect">
            <a:avLst/>
          </a:prstGeom>
          <a:noFill/>
        </p:spPr>
        <p:txBody>
          <a:bodyPr wrap="square" rtlCol="0">
            <a:spAutoFit/>
          </a:bodyPr>
          <a:lstStyle/>
          <a:p>
            <a:pPr algn="ctr"/>
            <a:r>
              <a:rPr lang="en-US" dirty="0"/>
              <a:t>Subactive Deadlock Freedom</a:t>
            </a:r>
          </a:p>
        </p:txBody>
      </p:sp>
      <p:sp>
        <p:nvSpPr>
          <p:cNvPr id="14" name="Right Brace 13">
            <a:extLst>
              <a:ext uri="{FF2B5EF4-FFF2-40B4-BE49-F238E27FC236}">
                <a16:creationId xmlns:a16="http://schemas.microsoft.com/office/drawing/2014/main" id="{69DF451D-7181-4E47-8102-4D88A4CE475F}"/>
              </a:ext>
            </a:extLst>
          </p:cNvPr>
          <p:cNvSpPr/>
          <p:nvPr/>
        </p:nvSpPr>
        <p:spPr>
          <a:xfrm rot="5400000">
            <a:off x="5620872" y="1844937"/>
            <a:ext cx="322730" cy="764868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FDC8E30F-6812-4CDE-B382-D6792FC2C5DA}"/>
              </a:ext>
            </a:extLst>
          </p:cNvPr>
          <p:cNvSpPr txBox="1"/>
          <p:nvPr/>
        </p:nvSpPr>
        <p:spPr>
          <a:xfrm>
            <a:off x="5088367" y="5759089"/>
            <a:ext cx="1373230" cy="369332"/>
          </a:xfrm>
          <a:prstGeom prst="rect">
            <a:avLst/>
          </a:prstGeom>
          <a:noFill/>
        </p:spPr>
        <p:txBody>
          <a:bodyPr wrap="square" rtlCol="0">
            <a:spAutoFit/>
          </a:bodyPr>
          <a:lstStyle/>
          <a:p>
            <a:pPr algn="ctr"/>
            <a:r>
              <a:rPr lang="en-US" dirty="0"/>
              <a:t>Prior Work</a:t>
            </a:r>
          </a:p>
        </p:txBody>
      </p:sp>
      <p:sp>
        <p:nvSpPr>
          <p:cNvPr id="17" name="Right Brace 16">
            <a:extLst>
              <a:ext uri="{FF2B5EF4-FFF2-40B4-BE49-F238E27FC236}">
                <a16:creationId xmlns:a16="http://schemas.microsoft.com/office/drawing/2014/main" id="{049072FF-CDC2-4A4D-AA18-49B28176A697}"/>
              </a:ext>
            </a:extLst>
          </p:cNvPr>
          <p:cNvSpPr/>
          <p:nvPr/>
        </p:nvSpPr>
        <p:spPr>
          <a:xfrm>
            <a:off x="8236770" y="1850314"/>
            <a:ext cx="380103" cy="304083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5BEC716C-01FB-49B9-BE2C-EE4E45327A37}"/>
              </a:ext>
            </a:extLst>
          </p:cNvPr>
          <p:cNvSpPr txBox="1"/>
          <p:nvPr/>
        </p:nvSpPr>
        <p:spPr>
          <a:xfrm>
            <a:off x="8586395" y="3168289"/>
            <a:ext cx="1504278" cy="369332"/>
          </a:xfrm>
          <a:prstGeom prst="rect">
            <a:avLst/>
          </a:prstGeom>
          <a:noFill/>
        </p:spPr>
        <p:txBody>
          <a:bodyPr wrap="square" rtlCol="0">
            <a:spAutoFit/>
          </a:bodyPr>
          <a:lstStyle/>
          <a:p>
            <a:pPr algn="ctr"/>
            <a:r>
              <a:rPr lang="en-US" dirty="0"/>
              <a:t>Contribution</a:t>
            </a:r>
          </a:p>
        </p:txBody>
      </p:sp>
    </p:spTree>
    <p:extLst>
      <p:ext uri="{BB962C8B-B14F-4D97-AF65-F5344CB8AC3E}">
        <p14:creationId xmlns:p14="http://schemas.microsoft.com/office/powerpoint/2010/main" val="1944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animBg="1"/>
      <p:bldP spid="16" grpId="0"/>
      <p:bldP spid="17" grpId="0" animBg="1"/>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t>Contribution: Subactive Technique</a:t>
            </a:r>
          </a:p>
          <a:p>
            <a:pPr lvl="1"/>
            <a:r>
              <a:rPr lang="en-US" dirty="0"/>
              <a:t>BBR</a:t>
            </a:r>
          </a:p>
          <a:p>
            <a:pPr lvl="1"/>
            <a:r>
              <a:rPr lang="en-US" dirty="0">
                <a:solidFill>
                  <a:schemeClr val="bg2">
                    <a:lumMod val="90000"/>
                  </a:schemeClr>
                </a:solidFill>
              </a:rPr>
              <a:t>BINDU</a:t>
            </a:r>
          </a:p>
          <a:p>
            <a:pPr lvl="1"/>
            <a:r>
              <a:rPr lang="en-US" dirty="0">
                <a:solidFill>
                  <a:schemeClr val="bg2">
                    <a:lumMod val="90000"/>
                  </a:schemeClr>
                </a:solidFill>
              </a:rPr>
              <a:t>DRAIN</a:t>
            </a:r>
          </a:p>
          <a:p>
            <a:pPr lvl="1"/>
            <a:r>
              <a:rPr lang="en-US" dirty="0">
                <a:solidFill>
                  <a:schemeClr val="bg2">
                    <a:lumMod val="90000"/>
                  </a:schemeClr>
                </a:solidFill>
              </a:rPr>
              <a:t>SWAP</a:t>
            </a:r>
          </a:p>
          <a:p>
            <a:pPr lvl="1"/>
            <a:r>
              <a:rPr lang="en-US" dirty="0">
                <a:solidFill>
                  <a:schemeClr val="bg2">
                    <a:lumMod val="90000"/>
                  </a:schemeClr>
                </a:solidFill>
              </a:rPr>
              <a:t>SEEC</a:t>
            </a:r>
          </a:p>
          <a:p>
            <a:r>
              <a:rPr lang="en-US" dirty="0">
                <a:solidFill>
                  <a:schemeClr val="bg2">
                    <a:lumMod val="90000"/>
                  </a:schemeClr>
                </a:solidFill>
              </a:rPr>
              <a:t>DRAGON Tool</a:t>
            </a:r>
          </a:p>
          <a:p>
            <a:r>
              <a:rPr lang="en-US" dirty="0">
                <a:solidFill>
                  <a:schemeClr val="bg2">
                    <a:lumMod val="90000"/>
                  </a:schemeClr>
                </a:solidFill>
              </a:rPr>
              <a:t>Conclusion and Future Work</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47</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28" y="2763175"/>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9" name="Graphic 8" descr="Thumbs up sign">
            <a:extLst>
              <a:ext uri="{FF2B5EF4-FFF2-40B4-BE49-F238E27FC236}">
                <a16:creationId xmlns:a16="http://schemas.microsoft.com/office/drawing/2014/main" id="{B8C8788A-D191-42C8-8FF7-B133B73E57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7506" y="1426187"/>
            <a:ext cx="488730" cy="488730"/>
          </a:xfrm>
          <a:prstGeom prst="rect">
            <a:avLst/>
          </a:prstGeom>
        </p:spPr>
      </p:pic>
      <p:sp>
        <p:nvSpPr>
          <p:cNvPr id="8" name="Rectangle: Rounded Corners 7">
            <a:extLst>
              <a:ext uri="{FF2B5EF4-FFF2-40B4-BE49-F238E27FC236}">
                <a16:creationId xmlns:a16="http://schemas.microsoft.com/office/drawing/2014/main" id="{53560237-0715-47F3-8777-2ED66FEDEDD7}"/>
              </a:ext>
            </a:extLst>
          </p:cNvPr>
          <p:cNvSpPr/>
          <p:nvPr/>
        </p:nvSpPr>
        <p:spPr>
          <a:xfrm>
            <a:off x="765544" y="3274829"/>
            <a:ext cx="1339703" cy="150982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Thumbs up sign">
            <a:extLst>
              <a:ext uri="{FF2B5EF4-FFF2-40B4-BE49-F238E27FC236}">
                <a16:creationId xmlns:a16="http://schemas.microsoft.com/office/drawing/2014/main" id="{72AD7D67-8FC5-41EC-B0B7-2E6FF06E7D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6733" y="3705098"/>
            <a:ext cx="488730" cy="488730"/>
          </a:xfrm>
          <a:prstGeom prst="rect">
            <a:avLst/>
          </a:prstGeom>
        </p:spPr>
      </p:pic>
    </p:spTree>
    <p:extLst>
      <p:ext uri="{BB962C8B-B14F-4D97-AF65-F5344CB8AC3E}">
        <p14:creationId xmlns:p14="http://schemas.microsoft.com/office/powerpoint/2010/main" val="33246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1812256" y="4087067"/>
            <a:ext cx="9361822" cy="1096899"/>
          </a:xfrm>
        </p:spPr>
        <p:txBody>
          <a:bodyPr>
            <a:normAutofit/>
          </a:bodyPr>
          <a:lstStyle/>
          <a:p>
            <a:r>
              <a:rPr lang="en-US" b="1" u="sng" dirty="0">
                <a:solidFill>
                  <a:schemeClr val="tx1"/>
                </a:solidFill>
              </a:rPr>
              <a:t>Mayank Parasar</a:t>
            </a:r>
            <a:r>
              <a:rPr lang="en-US" b="1" dirty="0">
                <a:solidFill>
                  <a:schemeClr val="tx1"/>
                </a:solidFill>
              </a:rPr>
              <a:t>, Ankit Sinha and Tushar Krishna</a:t>
            </a:r>
          </a:p>
          <a:p>
            <a:endParaRPr lang="en-US" dirty="0"/>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2986087" y="1"/>
            <a:ext cx="806622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Brownian Bubble Router*: Enabling Deadlock Freedom via Guaranteed Forward Progress</a:t>
            </a:r>
            <a:endParaRPr lang="en-US" sz="3200" dirty="0">
              <a:solidFill>
                <a:schemeClr val="accent2"/>
              </a:solidFill>
            </a:endParaRP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937330" y="1"/>
            <a:ext cx="2011541" cy="1570716"/>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5261215" y="4607526"/>
            <a:ext cx="5870827" cy="1797469"/>
          </a:xfrm>
          <a:prstGeom prst="rect">
            <a:avLst/>
          </a:prstGeom>
        </p:spPr>
        <p:txBody>
          <a:bodyPr vert="horz" lIns="91440" tIns="45720" rIns="91440" bIns="45720" rtlCol="0" anchor="t">
            <a:normAutofit fontScale="55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dirty="0">
                <a:solidFill>
                  <a:schemeClr val="tx1"/>
                </a:solidFill>
                <a:latin typeface="Helvetica" charset="0"/>
                <a:ea typeface="Helvetica" charset="0"/>
                <a:cs typeface="Helvetica" charset="0"/>
              </a:rPr>
              <a:t>School of Electrical and Computer Engineering</a:t>
            </a:r>
          </a:p>
          <a:p>
            <a:r>
              <a:rPr lang="en-US" dirty="0">
                <a:solidFill>
                  <a:schemeClr val="tx1"/>
                </a:solidFill>
                <a:latin typeface="Helvetica" charset="0"/>
                <a:ea typeface="Helvetica" charset="0"/>
                <a:cs typeface="Helvetica" charset="0"/>
              </a:rPr>
              <a:t>Georgia Institute of Technology</a:t>
            </a:r>
          </a:p>
          <a:p>
            <a:r>
              <a:rPr lang="en-US" b="1" dirty="0">
                <a:latin typeface="Helvetica" charset="0"/>
                <a:ea typeface="Helvetica" charset="0"/>
                <a:cs typeface="Helvetica" charset="0"/>
                <a:hlinkClick r:id="rId4"/>
              </a:rPr>
              <a:t>mparasar3@gatech.edu</a:t>
            </a:r>
            <a:endParaRPr lang="en-US" b="1" dirty="0">
              <a:latin typeface="Helvetica" charset="0"/>
              <a:ea typeface="Helvetica" charset="0"/>
              <a:cs typeface="Helvetica" charset="0"/>
            </a:endParaRPr>
          </a:p>
          <a:p>
            <a:r>
              <a:rPr lang="en-US" b="1" u="sng" dirty="0">
                <a:solidFill>
                  <a:srgbClr val="0070C0"/>
                </a:solidFill>
                <a:latin typeface="Helvetica" charset="0"/>
                <a:ea typeface="Helvetica" charset="0"/>
                <a:cs typeface="Helvetica" charset="0"/>
                <a:hlinkClick r:id="rId5"/>
              </a:rPr>
              <a:t>ankit.Sinha@gatech.edu</a:t>
            </a:r>
            <a:endParaRPr lang="en-US" b="1" u="sng" dirty="0">
              <a:solidFill>
                <a:srgbClr val="0070C0"/>
              </a:solidFill>
              <a:latin typeface="Helvetica" charset="0"/>
              <a:ea typeface="Helvetica" charset="0"/>
              <a:cs typeface="Helvetica" charset="0"/>
            </a:endParaRPr>
          </a:p>
          <a:p>
            <a:r>
              <a:rPr lang="en-US" b="1" dirty="0">
                <a:latin typeface="Helvetica" charset="0"/>
                <a:ea typeface="Helvetica" charset="0"/>
                <a:cs typeface="Helvetica" charset="0"/>
                <a:hlinkClick r:id="rId6"/>
              </a:rPr>
              <a:t>tushar@ece.gatech.edu</a:t>
            </a:r>
            <a:endParaRPr lang="en-US" b="1" dirty="0">
              <a:latin typeface="Helvetica" charset="0"/>
              <a:ea typeface="Helvetica" charset="0"/>
              <a:cs typeface="Helvetica" charset="0"/>
            </a:endParaRPr>
          </a:p>
        </p:txBody>
      </p:sp>
      <p:sp>
        <p:nvSpPr>
          <p:cNvPr id="2" name="TextBox 1">
            <a:extLst>
              <a:ext uri="{FF2B5EF4-FFF2-40B4-BE49-F238E27FC236}">
                <a16:creationId xmlns:a16="http://schemas.microsoft.com/office/drawing/2014/main" id="{49B3A79D-D7C4-4158-8231-F004F7E7C1D3}"/>
              </a:ext>
            </a:extLst>
          </p:cNvPr>
          <p:cNvSpPr txBox="1"/>
          <p:nvPr/>
        </p:nvSpPr>
        <p:spPr>
          <a:xfrm>
            <a:off x="503340" y="6417579"/>
            <a:ext cx="10468700" cy="369332"/>
          </a:xfrm>
          <a:prstGeom prst="rect">
            <a:avLst/>
          </a:prstGeom>
          <a:noFill/>
        </p:spPr>
        <p:txBody>
          <a:bodyPr wrap="none" rtlCol="0">
            <a:spAutoFit/>
          </a:bodyPr>
          <a:lstStyle/>
          <a:p>
            <a:r>
              <a:rPr lang="en-US" i="1" dirty="0"/>
              <a:t>*Proceedings of the Twelfth IEEE/ACM International Symposium on Networks-on-Chip</a:t>
            </a:r>
            <a:r>
              <a:rPr lang="en-US" dirty="0"/>
              <a:t>, </a:t>
            </a:r>
            <a:r>
              <a:rPr lang="en-US" b="1" dirty="0"/>
              <a:t>NOCS, 2018</a:t>
            </a:r>
            <a:endParaRPr lang="en-US" dirty="0"/>
          </a:p>
        </p:txBody>
      </p:sp>
    </p:spTree>
    <p:extLst>
      <p:ext uri="{BB962C8B-B14F-4D97-AF65-F5344CB8AC3E}">
        <p14:creationId xmlns:p14="http://schemas.microsoft.com/office/powerpoint/2010/main" val="3069997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B4621C-1FD5-499B-969F-80BF1545AB14}"/>
              </a:ext>
            </a:extLst>
          </p:cNvPr>
          <p:cNvSpPr>
            <a:spLocks noGrp="1"/>
          </p:cNvSpPr>
          <p:nvPr>
            <p:ph type="sldNum" sz="quarter" idx="12"/>
          </p:nvPr>
        </p:nvSpPr>
        <p:spPr/>
        <p:txBody>
          <a:bodyPr/>
          <a:lstStyle/>
          <a:p>
            <a:fld id="{AE678206-0642-9F48-9727-6B519CB285FA}" type="slidenum">
              <a:rPr lang="en-US" smtClean="0"/>
              <a:t>49</a:t>
            </a:fld>
            <a:endParaRPr lang="en-US"/>
          </a:p>
        </p:txBody>
      </p:sp>
      <p:sp>
        <p:nvSpPr>
          <p:cNvPr id="4" name="Title 3">
            <a:extLst>
              <a:ext uri="{FF2B5EF4-FFF2-40B4-BE49-F238E27FC236}">
                <a16:creationId xmlns:a16="http://schemas.microsoft.com/office/drawing/2014/main" id="{11A25F02-1919-495F-9BD1-607522B64E8F}"/>
              </a:ext>
            </a:extLst>
          </p:cNvPr>
          <p:cNvSpPr>
            <a:spLocks noGrp="1"/>
          </p:cNvSpPr>
          <p:nvPr>
            <p:ph type="title"/>
          </p:nvPr>
        </p:nvSpPr>
        <p:spPr/>
        <p:txBody>
          <a:bodyPr>
            <a:normAutofit/>
          </a:bodyPr>
          <a:lstStyle/>
          <a:p>
            <a:r>
              <a:rPr lang="en-US" dirty="0"/>
              <a:t>BBR: Brownian Bubble Router [NOCS’18]</a:t>
            </a:r>
          </a:p>
        </p:txBody>
      </p:sp>
      <p:pic>
        <p:nvPicPr>
          <p:cNvPr id="5" name="Picture 4">
            <a:extLst>
              <a:ext uri="{FF2B5EF4-FFF2-40B4-BE49-F238E27FC236}">
                <a16:creationId xmlns:a16="http://schemas.microsoft.com/office/drawing/2014/main" id="{B3300BB0-9BE8-495F-AA54-5B65C769DE25}"/>
              </a:ext>
            </a:extLst>
          </p:cNvPr>
          <p:cNvPicPr>
            <a:picLocks noChangeAspect="1"/>
          </p:cNvPicPr>
          <p:nvPr/>
        </p:nvPicPr>
        <p:blipFill rotWithShape="1">
          <a:blip r:embed="rId3"/>
          <a:srcRect b="7428"/>
          <a:stretch/>
        </p:blipFill>
        <p:spPr>
          <a:xfrm>
            <a:off x="1542651" y="2632852"/>
            <a:ext cx="2888361" cy="2814523"/>
          </a:xfrm>
          <a:prstGeom prst="rect">
            <a:avLst/>
          </a:prstGeom>
        </p:spPr>
      </p:pic>
      <p:pic>
        <p:nvPicPr>
          <p:cNvPr id="6" name="Graphic 5" descr="Car">
            <a:extLst>
              <a:ext uri="{FF2B5EF4-FFF2-40B4-BE49-F238E27FC236}">
                <a16:creationId xmlns:a16="http://schemas.microsoft.com/office/drawing/2014/main" id="{2C95375E-C7F7-4733-B111-09ADFC156C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053" y="3542677"/>
            <a:ext cx="1054100" cy="1054100"/>
          </a:xfrm>
          <a:prstGeom prst="rect">
            <a:avLst/>
          </a:prstGeom>
        </p:spPr>
      </p:pic>
      <p:pic>
        <p:nvPicPr>
          <p:cNvPr id="7" name="Graphic 6" descr="Car">
            <a:extLst>
              <a:ext uri="{FF2B5EF4-FFF2-40B4-BE49-F238E27FC236}">
                <a16:creationId xmlns:a16="http://schemas.microsoft.com/office/drawing/2014/main" id="{08FD0B7A-2789-4213-A28C-69ECAC44D6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94689" y="3542677"/>
            <a:ext cx="1152652" cy="1054100"/>
          </a:xfrm>
          <a:prstGeom prst="rect">
            <a:avLst/>
          </a:prstGeom>
        </p:spPr>
      </p:pic>
      <p:pic>
        <p:nvPicPr>
          <p:cNvPr id="8" name="Graphic 7" descr="Car">
            <a:extLst>
              <a:ext uri="{FF2B5EF4-FFF2-40B4-BE49-F238E27FC236}">
                <a16:creationId xmlns:a16="http://schemas.microsoft.com/office/drawing/2014/main" id="{BBEE955E-C0AB-424B-9BDB-DA2A010AA7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2388849" y="2451493"/>
            <a:ext cx="1152652" cy="1054100"/>
          </a:xfrm>
          <a:prstGeom prst="rect">
            <a:avLst/>
          </a:prstGeom>
        </p:spPr>
      </p:pic>
      <p:pic>
        <p:nvPicPr>
          <p:cNvPr id="9" name="Graphic 8" descr="Car">
            <a:extLst>
              <a:ext uri="{FF2B5EF4-FFF2-40B4-BE49-F238E27FC236}">
                <a16:creationId xmlns:a16="http://schemas.microsoft.com/office/drawing/2014/main" id="{78035510-F505-4C3F-AE38-419E95F5F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flipV="1">
            <a:off x="2397993" y="4401959"/>
            <a:ext cx="1152652" cy="1073404"/>
          </a:xfrm>
          <a:prstGeom prst="rect">
            <a:avLst/>
          </a:prstGeom>
        </p:spPr>
      </p:pic>
      <p:grpSp>
        <p:nvGrpSpPr>
          <p:cNvPr id="10" name="Group 9">
            <a:extLst>
              <a:ext uri="{FF2B5EF4-FFF2-40B4-BE49-F238E27FC236}">
                <a16:creationId xmlns:a16="http://schemas.microsoft.com/office/drawing/2014/main" id="{E06EABEF-ECC9-454D-9108-FB393EBC7F97}"/>
              </a:ext>
            </a:extLst>
          </p:cNvPr>
          <p:cNvGrpSpPr/>
          <p:nvPr/>
        </p:nvGrpSpPr>
        <p:grpSpPr>
          <a:xfrm>
            <a:off x="2441855" y="3597795"/>
            <a:ext cx="1109473" cy="993902"/>
            <a:chOff x="4262626" y="3218307"/>
            <a:chExt cx="1109473" cy="993902"/>
          </a:xfrm>
        </p:grpSpPr>
        <p:sp>
          <p:nvSpPr>
            <p:cNvPr id="11" name="Explosion: 14 Points 10">
              <a:extLst>
                <a:ext uri="{FF2B5EF4-FFF2-40B4-BE49-F238E27FC236}">
                  <a16:creationId xmlns:a16="http://schemas.microsoft.com/office/drawing/2014/main" id="{B4D91C29-D3BB-444B-9C8A-C29075A84CA7}"/>
                </a:ext>
              </a:extLst>
            </p:cNvPr>
            <p:cNvSpPr/>
            <p:nvPr/>
          </p:nvSpPr>
          <p:spPr>
            <a:xfrm>
              <a:off x="4308346" y="3218307"/>
              <a:ext cx="1063753" cy="993902"/>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D80EC42-308C-456A-96A2-15D21625D40C}"/>
                </a:ext>
              </a:extLst>
            </p:cNvPr>
            <p:cNvSpPr/>
            <p:nvPr/>
          </p:nvSpPr>
          <p:spPr>
            <a:xfrm rot="19609101">
              <a:off x="4262626" y="3565426"/>
              <a:ext cx="1018228" cy="338554"/>
            </a:xfrm>
            <a:prstGeom prst="rect">
              <a:avLst/>
            </a:prstGeom>
            <a:noFill/>
          </p:spPr>
          <p:txBody>
            <a:bodyPr wrap="none" lIns="91440" tIns="45720" rIns="91440" bIns="45720">
              <a:spAutoFit/>
            </a:bodyPr>
            <a:lstStyle/>
            <a:p>
              <a:pPr algn="ctr"/>
              <a:r>
                <a:rPr lang="en-US" sz="1600" b="1" dirty="0">
                  <a:ln w="0"/>
                  <a:effectLst>
                    <a:outerShdw blurRad="38100" dist="19050" dir="2700000" algn="tl" rotWithShape="0">
                      <a:schemeClr val="dk1">
                        <a:alpha val="40000"/>
                      </a:schemeClr>
                    </a:outerShdw>
                  </a:effectLst>
                </a:rPr>
                <a:t>collision</a:t>
              </a:r>
            </a:p>
          </p:txBody>
        </p:sp>
      </p:grpSp>
      <p:sp>
        <p:nvSpPr>
          <p:cNvPr id="13" name="Rectangle 12">
            <a:extLst>
              <a:ext uri="{FF2B5EF4-FFF2-40B4-BE49-F238E27FC236}">
                <a16:creationId xmlns:a16="http://schemas.microsoft.com/office/drawing/2014/main" id="{14536C4A-D0C9-4335-806C-1696F34BA433}"/>
              </a:ext>
            </a:extLst>
          </p:cNvPr>
          <p:cNvSpPr/>
          <p:nvPr/>
        </p:nvSpPr>
        <p:spPr>
          <a:xfrm>
            <a:off x="6527390" y="977632"/>
            <a:ext cx="3707824" cy="1384995"/>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What if we keep anyone lane always free to begin with?</a:t>
            </a:r>
          </a:p>
        </p:txBody>
      </p:sp>
      <p:pic>
        <p:nvPicPr>
          <p:cNvPr id="14" name="Picture 13">
            <a:extLst>
              <a:ext uri="{FF2B5EF4-FFF2-40B4-BE49-F238E27FC236}">
                <a16:creationId xmlns:a16="http://schemas.microsoft.com/office/drawing/2014/main" id="{F9BD5B35-F64C-482E-8C3A-5B6050DB5DF5}"/>
              </a:ext>
            </a:extLst>
          </p:cNvPr>
          <p:cNvPicPr>
            <a:picLocks noChangeAspect="1"/>
          </p:cNvPicPr>
          <p:nvPr/>
        </p:nvPicPr>
        <p:blipFill rotWithShape="1">
          <a:blip r:embed="rId3"/>
          <a:srcRect b="7428"/>
          <a:stretch/>
        </p:blipFill>
        <p:spPr>
          <a:xfrm>
            <a:off x="6880892" y="2586554"/>
            <a:ext cx="2888361" cy="2814523"/>
          </a:xfrm>
          <a:prstGeom prst="rect">
            <a:avLst/>
          </a:prstGeom>
        </p:spPr>
      </p:pic>
      <p:pic>
        <p:nvPicPr>
          <p:cNvPr id="15" name="Graphic 14" descr="Car">
            <a:extLst>
              <a:ext uri="{FF2B5EF4-FFF2-40B4-BE49-F238E27FC236}">
                <a16:creationId xmlns:a16="http://schemas.microsoft.com/office/drawing/2014/main" id="{D17E9022-0FC2-4C99-94BF-C5F9C0A1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0888" y="3508571"/>
            <a:ext cx="914400" cy="914400"/>
          </a:xfrm>
          <a:prstGeom prst="rect">
            <a:avLst/>
          </a:prstGeom>
        </p:spPr>
      </p:pic>
      <p:pic>
        <p:nvPicPr>
          <p:cNvPr id="16" name="Graphic 15" descr="Car">
            <a:extLst>
              <a:ext uri="{FF2B5EF4-FFF2-40B4-BE49-F238E27FC236}">
                <a16:creationId xmlns:a16="http://schemas.microsoft.com/office/drawing/2014/main" id="{9DCA5970-CFE6-4FE8-A85A-BF4362D524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947688" y="4422971"/>
            <a:ext cx="914400" cy="914400"/>
          </a:xfrm>
          <a:prstGeom prst="rect">
            <a:avLst/>
          </a:prstGeom>
        </p:spPr>
      </p:pic>
      <p:pic>
        <p:nvPicPr>
          <p:cNvPr id="17" name="Graphic 16" descr="Car">
            <a:extLst>
              <a:ext uri="{FF2B5EF4-FFF2-40B4-BE49-F238E27FC236}">
                <a16:creationId xmlns:a16="http://schemas.microsoft.com/office/drawing/2014/main" id="{F199100C-378F-484C-9061-087CDA6033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780175" y="3510911"/>
            <a:ext cx="989074" cy="914400"/>
          </a:xfrm>
          <a:prstGeom prst="rect">
            <a:avLst/>
          </a:prstGeom>
        </p:spPr>
      </p:pic>
      <p:sp>
        <p:nvSpPr>
          <p:cNvPr id="18" name="Footer Placeholder 3">
            <a:extLst>
              <a:ext uri="{FF2B5EF4-FFF2-40B4-BE49-F238E27FC236}">
                <a16:creationId xmlns:a16="http://schemas.microsoft.com/office/drawing/2014/main" id="{36A42325-30C3-40ED-B507-E45929A353AA}"/>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4545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404 -0.00347 L -0.07851 -0.00347 " pathEditMode="relative" rAng="0" ptsTypes="AA">
                                      <p:cBhvr>
                                        <p:cTn id="23" dur="2000" fill="hold"/>
                                        <p:tgtEl>
                                          <p:spTgt spid="7"/>
                                        </p:tgtEl>
                                        <p:attrNameLst>
                                          <p:attrName>ppt_x</p:attrName>
                                          <p:attrName>ppt_y</p:attrName>
                                        </p:attrNameLst>
                                      </p:cBhvr>
                                      <p:rCtr x="-4128" y="0"/>
                                    </p:animMotion>
                                  </p:childTnLst>
                                </p:cTn>
                              </p:par>
                              <p:par>
                                <p:cTn id="24" presetID="0" presetClass="path" presetSubtype="0" accel="50000" decel="50000" fill="hold" nodeType="withEffect">
                                  <p:stCondLst>
                                    <p:cond delay="0"/>
                                  </p:stCondLst>
                                  <p:childTnLst>
                                    <p:animMotion origin="layout" path="M -0.00782 0.00208 L 0.07552 0.00208 " pathEditMode="relative" rAng="0" ptsTypes="AA">
                                      <p:cBhvr>
                                        <p:cTn id="25" dur="2000" fill="hold"/>
                                        <p:tgtEl>
                                          <p:spTgt spid="6"/>
                                        </p:tgtEl>
                                        <p:attrNameLst>
                                          <p:attrName>ppt_x</p:attrName>
                                          <p:attrName>ppt_y</p:attrName>
                                        </p:attrNameLst>
                                      </p:cBhvr>
                                      <p:rCtr x="4167" y="0"/>
                                    </p:animMotion>
                                  </p:childTnLst>
                                </p:cTn>
                              </p:par>
                              <p:par>
                                <p:cTn id="26" presetID="0" presetClass="path" presetSubtype="0" accel="50000" decel="50000" fill="hold" nodeType="withEffect">
                                  <p:stCondLst>
                                    <p:cond delay="0"/>
                                  </p:stCondLst>
                                  <p:childTnLst>
                                    <p:animMotion origin="layout" path="M 0.00404 0.00208 L 0.00404 -0.09352 " pathEditMode="relative" rAng="0" ptsTypes="AA">
                                      <p:cBhvr>
                                        <p:cTn id="27" dur="2000" fill="hold"/>
                                        <p:tgtEl>
                                          <p:spTgt spid="9"/>
                                        </p:tgtEl>
                                        <p:attrNameLst>
                                          <p:attrName>ppt_x</p:attrName>
                                          <p:attrName>ppt_y</p:attrName>
                                        </p:attrNameLst>
                                      </p:cBhvr>
                                      <p:rCtr x="0" y="-4792"/>
                                    </p:animMotion>
                                  </p:childTnLst>
                                </p:cTn>
                              </p:par>
                              <p:par>
                                <p:cTn id="28" presetID="0" presetClass="path" presetSubtype="0" accel="50000" decel="50000" fill="hold" nodeType="withEffect">
                                  <p:stCondLst>
                                    <p:cond delay="0"/>
                                  </p:stCondLst>
                                  <p:childTnLst>
                                    <p:animMotion origin="layout" path="M 0.00573 0.00672 L 0.00573 0.11551 " pathEditMode="relative" rAng="0" ptsTypes="AA">
                                      <p:cBhvr>
                                        <p:cTn id="29" dur="2000" fill="hold"/>
                                        <p:tgtEl>
                                          <p:spTgt spid="8"/>
                                        </p:tgtEl>
                                        <p:attrNameLst>
                                          <p:attrName>ppt_x</p:attrName>
                                          <p:attrName>ppt_y</p:attrName>
                                        </p:attrNameLst>
                                      </p:cBhvr>
                                      <p:rCtr x="0" y="5440"/>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5400000">
                                      <p:cBhvr>
                                        <p:cTn id="56" dur="2000" fill="hold"/>
                                        <p:tgtEl>
                                          <p:spTgt spid="17"/>
                                        </p:tgtEl>
                                        <p:attrNameLst>
                                          <p:attrName>r</p:attrName>
                                        </p:attrNameLst>
                                      </p:cBhvr>
                                    </p:animRot>
                                  </p:childTnLst>
                                </p:cTn>
                              </p:par>
                              <p:par>
                                <p:cTn id="57" presetID="0" presetClass="path" presetSubtype="0" accel="50000" decel="50000" fill="hold" nodeType="withEffect">
                                  <p:stCondLst>
                                    <p:cond delay="0"/>
                                  </p:stCondLst>
                                  <p:childTnLst>
                                    <p:animMotion origin="layout" path="M 6.25E-7 4.44444E-6 L -0.08125 4.44444E-6 L -0.08125 -0.14468 " pathEditMode="relative" rAng="0" ptsTypes="AAA">
                                      <p:cBhvr>
                                        <p:cTn id="58" dur="2000" fill="hold"/>
                                        <p:tgtEl>
                                          <p:spTgt spid="17"/>
                                        </p:tgtEl>
                                        <p:attrNameLst>
                                          <p:attrName>ppt_x</p:attrName>
                                          <p:attrName>ppt_y</p:attrName>
                                        </p:attrNameLst>
                                      </p:cBhvr>
                                      <p:rCtr x="-4062" y="-7245"/>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0013 0.00232 L 0.24947 0.00232 " pathEditMode="relative" rAng="0" ptsTypes="AA">
                                      <p:cBhvr>
                                        <p:cTn id="62" dur="2000" fill="hold"/>
                                        <p:tgtEl>
                                          <p:spTgt spid="15"/>
                                        </p:tgtEl>
                                        <p:attrNameLst>
                                          <p:attrName>ppt_x</p:attrName>
                                          <p:attrName>ppt_y</p:attrName>
                                        </p:attrNameLst>
                                      </p:cBhvr>
                                      <p:rCtr x="12461" y="0"/>
                                    </p:animMotion>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5400000">
                                      <p:cBhvr>
                                        <p:cTn id="66" dur="2000" fill="hold"/>
                                        <p:tgtEl>
                                          <p:spTgt spid="17"/>
                                        </p:tgtEl>
                                        <p:attrNameLst>
                                          <p:attrName>r</p:attrName>
                                        </p:attrNameLst>
                                      </p:cBhvr>
                                    </p:animRot>
                                  </p:childTnLst>
                                </p:cTn>
                              </p:par>
                              <p:par>
                                <p:cTn id="67" presetID="0" presetClass="path" presetSubtype="0" accel="50000" decel="50000" fill="hold" nodeType="withEffect">
                                  <p:stCondLst>
                                    <p:cond delay="0"/>
                                  </p:stCondLst>
                                  <p:childTnLst>
                                    <p:animMotion origin="layout" path="M -0.08125 -0.14468 L -0.07878 4.44444E-6 L -0.23242 -0.00278 " pathEditMode="relative" rAng="0" ptsTypes="AAA">
                                      <p:cBhvr>
                                        <p:cTn id="68" dur="2000" fill="hold"/>
                                        <p:tgtEl>
                                          <p:spTgt spid="17"/>
                                        </p:tgtEl>
                                        <p:attrNameLst>
                                          <p:attrName>ppt_x</p:attrName>
                                          <p:attrName>ppt_y</p:attrName>
                                        </p:attrNameLst>
                                      </p:cBhvr>
                                      <p:rCtr x="-7435" y="7222"/>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00364 0.00787 L 0.00364 -0.2875 " pathEditMode="relative" rAng="0" ptsTypes="AA">
                                      <p:cBhvr>
                                        <p:cTn id="72" dur="2000" fill="hold"/>
                                        <p:tgtEl>
                                          <p:spTgt spid="16"/>
                                        </p:tgtEl>
                                        <p:attrNameLst>
                                          <p:attrName>ppt_x</p:attrName>
                                          <p:attrName>ppt_y</p:attrName>
                                        </p:attrNameLst>
                                      </p:cBhvr>
                                      <p:rCtr x="0" y="-1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9571-7BFF-45C2-81A5-583911F1225D}"/>
              </a:ext>
            </a:extLst>
          </p:cNvPr>
          <p:cNvSpPr>
            <a:spLocks noGrp="1"/>
          </p:cNvSpPr>
          <p:nvPr>
            <p:ph type="title"/>
          </p:nvPr>
        </p:nvSpPr>
        <p:spPr/>
        <p:txBody>
          <a:bodyPr/>
          <a:lstStyle/>
          <a:p>
            <a:r>
              <a:rPr lang="en-US" dirty="0"/>
              <a:t>Why study </a:t>
            </a:r>
            <a:r>
              <a:rPr lang="en-US" dirty="0" err="1"/>
              <a:t>NoCs</a:t>
            </a:r>
            <a:r>
              <a:rPr lang="en-US" dirty="0"/>
              <a:t> now?</a:t>
            </a:r>
          </a:p>
        </p:txBody>
      </p:sp>
      <p:pic>
        <p:nvPicPr>
          <p:cNvPr id="7" name="Content Placeholder 6" descr="A screenshot of a cell phone&#10;&#10;Description automatically generated">
            <a:extLst>
              <a:ext uri="{FF2B5EF4-FFF2-40B4-BE49-F238E27FC236}">
                <a16:creationId xmlns:a16="http://schemas.microsoft.com/office/drawing/2014/main" id="{DEF86069-EFE4-F04E-9714-4F8AD3B99D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8030" y="1110013"/>
            <a:ext cx="8211635" cy="5203825"/>
          </a:xfrm>
        </p:spPr>
      </p:pic>
      <p:sp>
        <p:nvSpPr>
          <p:cNvPr id="4" name="Footer Placeholder 3">
            <a:extLst>
              <a:ext uri="{FF2B5EF4-FFF2-40B4-BE49-F238E27FC236}">
                <a16:creationId xmlns:a16="http://schemas.microsoft.com/office/drawing/2014/main" id="{CE0F3EB9-04FD-41EF-B29C-60FD130EB6E4}"/>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2B0B0E05-762C-4330-8EB1-7B2976DC4021}"/>
              </a:ext>
            </a:extLst>
          </p:cNvPr>
          <p:cNvSpPr>
            <a:spLocks noGrp="1"/>
          </p:cNvSpPr>
          <p:nvPr>
            <p:ph type="sldNum" sz="quarter" idx="12"/>
          </p:nvPr>
        </p:nvSpPr>
        <p:spPr/>
        <p:txBody>
          <a:bodyPr/>
          <a:lstStyle/>
          <a:p>
            <a:fld id="{0D1D0697-F66A-EE4C-B4D3-9802540BCCA0}" type="slidenum">
              <a:rPr lang="en-US" smtClean="0"/>
              <a:t>5</a:t>
            </a:fld>
            <a:endParaRPr lang="en-US"/>
          </a:p>
        </p:txBody>
      </p:sp>
      <p:sp>
        <p:nvSpPr>
          <p:cNvPr id="6" name="Oval 5">
            <a:extLst>
              <a:ext uri="{FF2B5EF4-FFF2-40B4-BE49-F238E27FC236}">
                <a16:creationId xmlns:a16="http://schemas.microsoft.com/office/drawing/2014/main" id="{808A3975-62FE-1649-B5FA-0968C387D503}"/>
              </a:ext>
            </a:extLst>
          </p:cNvPr>
          <p:cNvSpPr/>
          <p:nvPr/>
        </p:nvSpPr>
        <p:spPr>
          <a:xfrm>
            <a:off x="6381369" y="4023360"/>
            <a:ext cx="1945768" cy="1060704"/>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48A8A02-7815-C740-BD38-13C5DD3723E4}"/>
              </a:ext>
            </a:extLst>
          </p:cNvPr>
          <p:cNvSpPr/>
          <p:nvPr/>
        </p:nvSpPr>
        <p:spPr>
          <a:xfrm>
            <a:off x="1728018" y="5869511"/>
            <a:ext cx="8020966" cy="482521"/>
          </a:xfrm>
          <a:prstGeom prst="rect">
            <a:avLst/>
          </a:prstGeom>
          <a:solidFill>
            <a:srgbClr val="454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Interconnection Network takes the center stage</a:t>
            </a:r>
          </a:p>
        </p:txBody>
      </p:sp>
    </p:spTree>
    <p:extLst>
      <p:ext uri="{BB962C8B-B14F-4D97-AF65-F5344CB8AC3E}">
        <p14:creationId xmlns:p14="http://schemas.microsoft.com/office/powerpoint/2010/main" val="2074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A33EA4-B8FF-44E3-BC34-20053A1ADED2}"/>
              </a:ext>
            </a:extLst>
          </p:cNvPr>
          <p:cNvSpPr>
            <a:spLocks noGrp="1"/>
          </p:cNvSpPr>
          <p:nvPr>
            <p:ph type="sldNum" sz="quarter" idx="12"/>
          </p:nvPr>
        </p:nvSpPr>
        <p:spPr/>
        <p:txBody>
          <a:bodyPr/>
          <a:lstStyle/>
          <a:p>
            <a:fld id="{AE678206-0642-9F48-9727-6B519CB285FA}" type="slidenum">
              <a:rPr lang="en-US" smtClean="0"/>
              <a:t>50</a:t>
            </a:fld>
            <a:endParaRPr lang="en-US"/>
          </a:p>
        </p:txBody>
      </p:sp>
      <p:sp>
        <p:nvSpPr>
          <p:cNvPr id="4" name="Title 3">
            <a:extLst>
              <a:ext uri="{FF2B5EF4-FFF2-40B4-BE49-F238E27FC236}">
                <a16:creationId xmlns:a16="http://schemas.microsoft.com/office/drawing/2014/main" id="{42457BF1-F6E6-4BAA-B0FC-7247B5E16100}"/>
              </a:ext>
            </a:extLst>
          </p:cNvPr>
          <p:cNvSpPr>
            <a:spLocks noGrp="1"/>
          </p:cNvSpPr>
          <p:nvPr>
            <p:ph type="title"/>
          </p:nvPr>
        </p:nvSpPr>
        <p:spPr/>
        <p:txBody>
          <a:bodyPr/>
          <a:lstStyle/>
          <a:p>
            <a:r>
              <a:rPr lang="en-US" dirty="0"/>
              <a:t>BBR: Walk-through</a:t>
            </a:r>
          </a:p>
        </p:txBody>
      </p:sp>
      <p:grpSp>
        <p:nvGrpSpPr>
          <p:cNvPr id="5" name="Group 4">
            <a:extLst>
              <a:ext uri="{FF2B5EF4-FFF2-40B4-BE49-F238E27FC236}">
                <a16:creationId xmlns:a16="http://schemas.microsoft.com/office/drawing/2014/main" id="{7A5BD943-6528-438B-B07C-F76803A21CDB}"/>
              </a:ext>
            </a:extLst>
          </p:cNvPr>
          <p:cNvGrpSpPr/>
          <p:nvPr/>
        </p:nvGrpSpPr>
        <p:grpSpPr>
          <a:xfrm>
            <a:off x="4748998" y="3995642"/>
            <a:ext cx="1798612" cy="1690377"/>
            <a:chOff x="7654967" y="2625306"/>
            <a:chExt cx="1798612" cy="1690377"/>
          </a:xfrm>
        </p:grpSpPr>
        <p:grpSp>
          <p:nvGrpSpPr>
            <p:cNvPr id="6" name="Group 5">
              <a:extLst>
                <a:ext uri="{FF2B5EF4-FFF2-40B4-BE49-F238E27FC236}">
                  <a16:creationId xmlns:a16="http://schemas.microsoft.com/office/drawing/2014/main" id="{57D4DC91-7D10-46A3-A8BB-9404589FEF96}"/>
                </a:ext>
              </a:extLst>
            </p:cNvPr>
            <p:cNvGrpSpPr/>
            <p:nvPr/>
          </p:nvGrpSpPr>
          <p:grpSpPr>
            <a:xfrm>
              <a:off x="7654967" y="2625306"/>
              <a:ext cx="1798612" cy="1690377"/>
              <a:chOff x="5275729" y="1913324"/>
              <a:chExt cx="2404876" cy="2210057"/>
            </a:xfrm>
          </p:grpSpPr>
          <p:sp>
            <p:nvSpPr>
              <p:cNvPr id="8" name="Rectangle 7">
                <a:extLst>
                  <a:ext uri="{FF2B5EF4-FFF2-40B4-BE49-F238E27FC236}">
                    <a16:creationId xmlns:a16="http://schemas.microsoft.com/office/drawing/2014/main" id="{86DD1861-55B0-4C32-8D5E-BE8E7F3495AB}"/>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85CBFA-3AA0-47CF-BFA6-B9D4DD9079F4}"/>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4A73FB3-B67B-4D30-86B9-9FACE8BE7EE7}"/>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20077D-2EC9-411C-B9E2-824618FA7353}"/>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7C001-1D39-4601-A5E6-3CE4EC43F517}"/>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1BD6C9-ED0A-46AE-904A-2DD9DEF5E59A}"/>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09F0F927-1F4B-4126-B2E2-58B33BE2CC5C}"/>
                  </a:ext>
                </a:extLst>
              </p:cNvPr>
              <p:cNvCxnSpPr>
                <a:cxnSpLocks/>
                <a:stCxn id="10" idx="3"/>
                <a:endCxn id="9"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6277EEDB-C802-401E-A8E1-1A187BFD73D2}"/>
                  </a:ext>
                </a:extLst>
              </p:cNvPr>
              <p:cNvCxnSpPr>
                <a:cxnSpLocks/>
                <a:stCxn id="13" idx="1"/>
                <a:endCxn id="9"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B6BDE1A-961E-4A08-BEF8-D77EF53D85D8}"/>
                  </a:ext>
                </a:extLst>
              </p:cNvPr>
              <p:cNvCxnSpPr>
                <a:cxnSpLocks/>
                <a:stCxn id="11" idx="1"/>
                <a:endCxn id="9"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50F7113D-CDA6-4B32-A2A6-91C395D6A9B4}"/>
                  </a:ext>
                </a:extLst>
              </p:cNvPr>
              <p:cNvCxnSpPr>
                <a:cxnSpLocks/>
                <a:stCxn id="12" idx="1"/>
                <a:endCxn id="9"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7" name="Content Placeholder 58" descr="Close">
              <a:extLst>
                <a:ext uri="{FF2B5EF4-FFF2-40B4-BE49-F238E27FC236}">
                  <a16:creationId xmlns:a16="http://schemas.microsoft.com/office/drawing/2014/main" id="{449B37E2-88A3-43A9-B8B5-F12DC1A03A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8" name="Group 17">
            <a:extLst>
              <a:ext uri="{FF2B5EF4-FFF2-40B4-BE49-F238E27FC236}">
                <a16:creationId xmlns:a16="http://schemas.microsoft.com/office/drawing/2014/main" id="{D1F616C5-A2D4-4999-AE2D-ABBB69533AA0}"/>
              </a:ext>
            </a:extLst>
          </p:cNvPr>
          <p:cNvGrpSpPr/>
          <p:nvPr/>
        </p:nvGrpSpPr>
        <p:grpSpPr>
          <a:xfrm>
            <a:off x="1371555" y="4010535"/>
            <a:ext cx="1798612" cy="1690377"/>
            <a:chOff x="7654967" y="2625306"/>
            <a:chExt cx="1798612" cy="1690377"/>
          </a:xfrm>
        </p:grpSpPr>
        <p:grpSp>
          <p:nvGrpSpPr>
            <p:cNvPr id="19" name="Group 18">
              <a:extLst>
                <a:ext uri="{FF2B5EF4-FFF2-40B4-BE49-F238E27FC236}">
                  <a16:creationId xmlns:a16="http://schemas.microsoft.com/office/drawing/2014/main" id="{7783BC2E-03BC-40A8-8BDA-67F9E1CE8553}"/>
                </a:ext>
              </a:extLst>
            </p:cNvPr>
            <p:cNvGrpSpPr/>
            <p:nvPr/>
          </p:nvGrpSpPr>
          <p:grpSpPr>
            <a:xfrm>
              <a:off x="7654967" y="2625306"/>
              <a:ext cx="1798612" cy="1690377"/>
              <a:chOff x="5275729" y="1913324"/>
              <a:chExt cx="2404876" cy="2210057"/>
            </a:xfrm>
          </p:grpSpPr>
          <p:sp>
            <p:nvSpPr>
              <p:cNvPr id="21" name="Rectangle 20">
                <a:extLst>
                  <a:ext uri="{FF2B5EF4-FFF2-40B4-BE49-F238E27FC236}">
                    <a16:creationId xmlns:a16="http://schemas.microsoft.com/office/drawing/2014/main" id="{86C8C62C-0D5D-4FEC-B217-BD5E3F862B0C}"/>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430432-2237-461C-86FF-226323A3D60C}"/>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EE273FA-A503-4658-A6E3-55F9435C0B71}"/>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4DF297-5486-4967-B143-5B9EACF597C5}"/>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CBB5087-12D3-469C-BA44-0CAD38932295}"/>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C22769-8D5A-4502-8570-E0E3A73B47DA}"/>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BF3DC15-4BB8-41B2-BC44-533F75200693}"/>
                  </a:ext>
                </a:extLst>
              </p:cNvPr>
              <p:cNvCxnSpPr>
                <a:cxnSpLocks/>
                <a:stCxn id="23" idx="3"/>
                <a:endCxn id="2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BB1C9DF3-3725-418F-80D7-4FA81EB832E5}"/>
                  </a:ext>
                </a:extLst>
              </p:cNvPr>
              <p:cNvCxnSpPr>
                <a:cxnSpLocks/>
                <a:stCxn id="26" idx="1"/>
                <a:endCxn id="2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CF2C2463-8100-4B21-83C1-1E3E132B8856}"/>
                  </a:ext>
                </a:extLst>
              </p:cNvPr>
              <p:cNvCxnSpPr>
                <a:cxnSpLocks/>
                <a:stCxn id="24" idx="1"/>
                <a:endCxn id="2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0EBBA7F5-DD2A-4EAA-BB96-F0829A03145F}"/>
                  </a:ext>
                </a:extLst>
              </p:cNvPr>
              <p:cNvCxnSpPr>
                <a:cxnSpLocks/>
                <a:stCxn id="25" idx="1"/>
                <a:endCxn id="2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Content Placeholder 58" descr="Close">
              <a:extLst>
                <a:ext uri="{FF2B5EF4-FFF2-40B4-BE49-F238E27FC236}">
                  <a16:creationId xmlns:a16="http://schemas.microsoft.com/office/drawing/2014/main" id="{12E467A7-F76A-4A41-8433-E7D47CF8FD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31" name="Group 30">
            <a:extLst>
              <a:ext uri="{FF2B5EF4-FFF2-40B4-BE49-F238E27FC236}">
                <a16:creationId xmlns:a16="http://schemas.microsoft.com/office/drawing/2014/main" id="{916CFDD3-9150-4BC0-8058-1ED989AB3288}"/>
              </a:ext>
            </a:extLst>
          </p:cNvPr>
          <p:cNvGrpSpPr/>
          <p:nvPr/>
        </p:nvGrpSpPr>
        <p:grpSpPr>
          <a:xfrm>
            <a:off x="1375754" y="1152079"/>
            <a:ext cx="1798612" cy="1690377"/>
            <a:chOff x="7654967" y="2625306"/>
            <a:chExt cx="1798612" cy="1690377"/>
          </a:xfrm>
        </p:grpSpPr>
        <p:grpSp>
          <p:nvGrpSpPr>
            <p:cNvPr id="32" name="Group 31">
              <a:extLst>
                <a:ext uri="{FF2B5EF4-FFF2-40B4-BE49-F238E27FC236}">
                  <a16:creationId xmlns:a16="http://schemas.microsoft.com/office/drawing/2014/main" id="{8EE7FB84-87F5-467F-B1C0-DEB358A17526}"/>
                </a:ext>
              </a:extLst>
            </p:cNvPr>
            <p:cNvGrpSpPr/>
            <p:nvPr/>
          </p:nvGrpSpPr>
          <p:grpSpPr>
            <a:xfrm>
              <a:off x="7654967" y="2625306"/>
              <a:ext cx="1798612" cy="1690377"/>
              <a:chOff x="5275729" y="1913324"/>
              <a:chExt cx="2404876" cy="2210057"/>
            </a:xfrm>
          </p:grpSpPr>
          <p:sp>
            <p:nvSpPr>
              <p:cNvPr id="34" name="Rectangle 33">
                <a:extLst>
                  <a:ext uri="{FF2B5EF4-FFF2-40B4-BE49-F238E27FC236}">
                    <a16:creationId xmlns:a16="http://schemas.microsoft.com/office/drawing/2014/main" id="{5D36671B-274A-4556-869E-24EA8757A7FB}"/>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608BE2-07D9-4CC5-B12A-A76C2297F35A}"/>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296D6FC-9E23-4C63-B5D5-743E701DC6BF}"/>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C766B06-A446-43C3-A1E4-E55B3C0BFD1B}"/>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7606D7-A5C0-4353-8547-FD05EF01EFB5}"/>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9E1190C-B789-4839-A12A-C307413CCED6}"/>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DD949265-D989-4CF1-A516-5786620DF3C5}"/>
                  </a:ext>
                </a:extLst>
              </p:cNvPr>
              <p:cNvCxnSpPr>
                <a:cxnSpLocks/>
                <a:stCxn id="36" idx="3"/>
                <a:endCxn id="35"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CB84878C-9DFB-4155-9F8B-DC2BF4465AB7}"/>
                  </a:ext>
                </a:extLst>
              </p:cNvPr>
              <p:cNvCxnSpPr>
                <a:cxnSpLocks/>
                <a:stCxn id="39" idx="1"/>
                <a:endCxn id="35"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953DF93E-32F4-4E08-A349-8BF2FE7A18C5}"/>
                  </a:ext>
                </a:extLst>
              </p:cNvPr>
              <p:cNvCxnSpPr>
                <a:cxnSpLocks/>
                <a:stCxn id="37" idx="1"/>
                <a:endCxn id="35"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C8C65984-E602-4AC9-9331-D43CEA3DD63D}"/>
                  </a:ext>
                </a:extLst>
              </p:cNvPr>
              <p:cNvCxnSpPr>
                <a:cxnSpLocks/>
                <a:stCxn id="38" idx="1"/>
                <a:endCxn id="35"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3" name="Content Placeholder 58" descr="Close">
              <a:extLst>
                <a:ext uri="{FF2B5EF4-FFF2-40B4-BE49-F238E27FC236}">
                  <a16:creationId xmlns:a16="http://schemas.microsoft.com/office/drawing/2014/main" id="{B352E3AD-CB79-4E33-A959-3F50B5E0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44" name="Group 43">
            <a:extLst>
              <a:ext uri="{FF2B5EF4-FFF2-40B4-BE49-F238E27FC236}">
                <a16:creationId xmlns:a16="http://schemas.microsoft.com/office/drawing/2014/main" id="{851B5799-79B4-4DAA-B309-3663D431B6FB}"/>
              </a:ext>
            </a:extLst>
          </p:cNvPr>
          <p:cNvGrpSpPr/>
          <p:nvPr/>
        </p:nvGrpSpPr>
        <p:grpSpPr>
          <a:xfrm>
            <a:off x="4758189" y="1158842"/>
            <a:ext cx="1798612" cy="1690377"/>
            <a:chOff x="7654967" y="2625306"/>
            <a:chExt cx="1798612" cy="1690377"/>
          </a:xfrm>
        </p:grpSpPr>
        <p:grpSp>
          <p:nvGrpSpPr>
            <p:cNvPr id="45" name="Group 44">
              <a:extLst>
                <a:ext uri="{FF2B5EF4-FFF2-40B4-BE49-F238E27FC236}">
                  <a16:creationId xmlns:a16="http://schemas.microsoft.com/office/drawing/2014/main" id="{A44A44E7-32A8-4C2E-BB9F-A86097780D2E}"/>
                </a:ext>
              </a:extLst>
            </p:cNvPr>
            <p:cNvGrpSpPr/>
            <p:nvPr/>
          </p:nvGrpSpPr>
          <p:grpSpPr>
            <a:xfrm>
              <a:off x="7654967" y="2625306"/>
              <a:ext cx="1798612" cy="1690377"/>
              <a:chOff x="5275729" y="1913324"/>
              <a:chExt cx="2404876" cy="2210057"/>
            </a:xfrm>
          </p:grpSpPr>
          <p:sp>
            <p:nvSpPr>
              <p:cNvPr id="47" name="Rectangle 46">
                <a:extLst>
                  <a:ext uri="{FF2B5EF4-FFF2-40B4-BE49-F238E27FC236}">
                    <a16:creationId xmlns:a16="http://schemas.microsoft.com/office/drawing/2014/main" id="{8BDBD841-72DC-448D-9C44-4A5A3E7A1085}"/>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DC5FD26-4CAD-49DF-9D8F-6D12184EAFB2}"/>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500F001-445F-4245-9CE2-9C2259D02AF3}"/>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78BA39E-E766-40D4-8B26-8669F5213671}"/>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E9F2C05-5EE4-4C86-9C7F-FD50E83478B1}"/>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D2D39ED-E916-4CFA-AB39-2451A0B45905}"/>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ACF00ED5-D1B9-400A-BFA4-E538BC7D001B}"/>
                  </a:ext>
                </a:extLst>
              </p:cNvPr>
              <p:cNvCxnSpPr>
                <a:cxnSpLocks/>
                <a:stCxn id="49" idx="3"/>
                <a:endCxn id="4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8F66AF6D-B758-480E-9D83-10FE6E912AE0}"/>
                  </a:ext>
                </a:extLst>
              </p:cNvPr>
              <p:cNvCxnSpPr>
                <a:cxnSpLocks/>
                <a:stCxn id="52" idx="1"/>
                <a:endCxn id="4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AF8C0C5F-1014-44C3-9C8F-37F8A121463C}"/>
                  </a:ext>
                </a:extLst>
              </p:cNvPr>
              <p:cNvCxnSpPr>
                <a:cxnSpLocks/>
                <a:stCxn id="50" idx="1"/>
                <a:endCxn id="4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BC5AF1A8-B860-4616-A84D-424E462B1235}"/>
                  </a:ext>
                </a:extLst>
              </p:cNvPr>
              <p:cNvCxnSpPr>
                <a:cxnSpLocks/>
                <a:stCxn id="51" idx="1"/>
                <a:endCxn id="4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6" name="Content Placeholder 58" descr="Close">
              <a:extLst>
                <a:ext uri="{FF2B5EF4-FFF2-40B4-BE49-F238E27FC236}">
                  <a16:creationId xmlns:a16="http://schemas.microsoft.com/office/drawing/2014/main" id="{C02DEAD7-3167-4E64-936A-17A1DE998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sp>
        <p:nvSpPr>
          <p:cNvPr id="57" name="Oval 56">
            <a:extLst>
              <a:ext uri="{FF2B5EF4-FFF2-40B4-BE49-F238E27FC236}">
                <a16:creationId xmlns:a16="http://schemas.microsoft.com/office/drawing/2014/main" id="{3B85D03B-969A-4FCD-A3D3-42CE32BA8AD7}"/>
              </a:ext>
            </a:extLst>
          </p:cNvPr>
          <p:cNvSpPr/>
          <p:nvPr/>
        </p:nvSpPr>
        <p:spPr>
          <a:xfrm>
            <a:off x="2913167" y="1831378"/>
            <a:ext cx="27820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8" name="Oval 57">
            <a:extLst>
              <a:ext uri="{FF2B5EF4-FFF2-40B4-BE49-F238E27FC236}">
                <a16:creationId xmlns:a16="http://schemas.microsoft.com/office/drawing/2014/main" id="{4AEAC0F1-2BA3-44E6-8127-814BF41EF047}"/>
              </a:ext>
            </a:extLst>
          </p:cNvPr>
          <p:cNvSpPr/>
          <p:nvPr/>
        </p:nvSpPr>
        <p:spPr>
          <a:xfrm>
            <a:off x="2158136" y="3944193"/>
            <a:ext cx="27820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9" name="Oval 58">
            <a:extLst>
              <a:ext uri="{FF2B5EF4-FFF2-40B4-BE49-F238E27FC236}">
                <a16:creationId xmlns:a16="http://schemas.microsoft.com/office/drawing/2014/main" id="{184056B3-378D-4510-87E9-A1215B4C351B}"/>
              </a:ext>
            </a:extLst>
          </p:cNvPr>
          <p:cNvSpPr/>
          <p:nvPr/>
        </p:nvSpPr>
        <p:spPr>
          <a:xfrm>
            <a:off x="4738049" y="4678568"/>
            <a:ext cx="27820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0" name="Oval 59">
            <a:extLst>
              <a:ext uri="{FF2B5EF4-FFF2-40B4-BE49-F238E27FC236}">
                <a16:creationId xmlns:a16="http://schemas.microsoft.com/office/drawing/2014/main" id="{EE9E596E-498D-4561-8431-5FF380AFEDEB}"/>
              </a:ext>
            </a:extLst>
          </p:cNvPr>
          <p:cNvSpPr/>
          <p:nvPr/>
        </p:nvSpPr>
        <p:spPr>
          <a:xfrm>
            <a:off x="5537864" y="2542074"/>
            <a:ext cx="278204"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61" name="Rectangle 60">
            <a:extLst>
              <a:ext uri="{FF2B5EF4-FFF2-40B4-BE49-F238E27FC236}">
                <a16:creationId xmlns:a16="http://schemas.microsoft.com/office/drawing/2014/main" id="{3ACF0C64-8A71-4BCE-9894-B261E115BFC3}"/>
              </a:ext>
            </a:extLst>
          </p:cNvPr>
          <p:cNvSpPr/>
          <p:nvPr/>
        </p:nvSpPr>
        <p:spPr>
          <a:xfrm>
            <a:off x="2979868" y="2492277"/>
            <a:ext cx="192219"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4</a:t>
            </a:r>
          </a:p>
        </p:txBody>
      </p:sp>
      <p:cxnSp>
        <p:nvCxnSpPr>
          <p:cNvPr id="65" name="Straight Arrow Connector 64">
            <a:extLst>
              <a:ext uri="{FF2B5EF4-FFF2-40B4-BE49-F238E27FC236}">
                <a16:creationId xmlns:a16="http://schemas.microsoft.com/office/drawing/2014/main" id="{CBCD4514-0466-4D43-A50D-489166900DAC}"/>
              </a:ext>
            </a:extLst>
          </p:cNvPr>
          <p:cNvCxnSpPr>
            <a:cxnSpLocks/>
          </p:cNvCxnSpPr>
          <p:nvPr/>
        </p:nvCxnSpPr>
        <p:spPr>
          <a:xfrm>
            <a:off x="3176895" y="2015953"/>
            <a:ext cx="1579805" cy="0"/>
          </a:xfrm>
          <a:prstGeom prst="straightConnector1">
            <a:avLst/>
          </a:prstGeom>
          <a:ln w="76200">
            <a:solidFill>
              <a:srgbClr val="C00000"/>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6" name="Straight Arrow Connector 65">
            <a:extLst>
              <a:ext uri="{FF2B5EF4-FFF2-40B4-BE49-F238E27FC236}">
                <a16:creationId xmlns:a16="http://schemas.microsoft.com/office/drawing/2014/main" id="{14FBFFCD-1866-4FC2-B62E-3713C62B1DF3}"/>
              </a:ext>
            </a:extLst>
          </p:cNvPr>
          <p:cNvCxnSpPr>
            <a:cxnSpLocks/>
          </p:cNvCxnSpPr>
          <p:nvPr/>
        </p:nvCxnSpPr>
        <p:spPr>
          <a:xfrm>
            <a:off x="3184645" y="4861131"/>
            <a:ext cx="1579805" cy="0"/>
          </a:xfrm>
          <a:prstGeom prst="straightConnector1">
            <a:avLst/>
          </a:prstGeom>
          <a:ln w="76200">
            <a:solidFill>
              <a:srgbClr val="C00000"/>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7" name="Straight Arrow Connector 66">
            <a:extLst>
              <a:ext uri="{FF2B5EF4-FFF2-40B4-BE49-F238E27FC236}">
                <a16:creationId xmlns:a16="http://schemas.microsoft.com/office/drawing/2014/main" id="{05FAFC3D-1410-422C-936D-3D76ECB9ED52}"/>
              </a:ext>
            </a:extLst>
          </p:cNvPr>
          <p:cNvCxnSpPr>
            <a:cxnSpLocks/>
          </p:cNvCxnSpPr>
          <p:nvPr/>
        </p:nvCxnSpPr>
        <p:spPr>
          <a:xfrm flipV="1">
            <a:off x="2328327" y="2849704"/>
            <a:ext cx="0" cy="1150231"/>
          </a:xfrm>
          <a:prstGeom prst="straightConnector1">
            <a:avLst/>
          </a:prstGeom>
          <a:ln w="76200">
            <a:solidFill>
              <a:srgbClr val="C00000"/>
            </a:solidFill>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68" name="Straight Arrow Connector 67">
            <a:extLst>
              <a:ext uri="{FF2B5EF4-FFF2-40B4-BE49-F238E27FC236}">
                <a16:creationId xmlns:a16="http://schemas.microsoft.com/office/drawing/2014/main" id="{B89D7567-E27C-4596-83CD-C55E0AD4A81D}"/>
              </a:ext>
            </a:extLst>
          </p:cNvPr>
          <p:cNvCxnSpPr>
            <a:cxnSpLocks/>
          </p:cNvCxnSpPr>
          <p:nvPr/>
        </p:nvCxnSpPr>
        <p:spPr>
          <a:xfrm flipV="1">
            <a:off x="5651412" y="2873827"/>
            <a:ext cx="0" cy="1150231"/>
          </a:xfrm>
          <a:prstGeom prst="straightConnector1">
            <a:avLst/>
          </a:prstGeom>
          <a:ln w="76200">
            <a:solidFill>
              <a:srgbClr val="C00000"/>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69" name="&quot;Not Allowed&quot; Symbol 68">
            <a:extLst>
              <a:ext uri="{FF2B5EF4-FFF2-40B4-BE49-F238E27FC236}">
                <a16:creationId xmlns:a16="http://schemas.microsoft.com/office/drawing/2014/main" id="{AA146F2E-C459-490D-93ED-4A90E76606C4}"/>
              </a:ext>
            </a:extLst>
          </p:cNvPr>
          <p:cNvSpPr/>
          <p:nvPr/>
        </p:nvSpPr>
        <p:spPr>
          <a:xfrm>
            <a:off x="3779474" y="4433687"/>
            <a:ext cx="256365" cy="3651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cxnSp>
        <p:nvCxnSpPr>
          <p:cNvPr id="70" name="Connector: Elbow 69">
            <a:extLst>
              <a:ext uri="{FF2B5EF4-FFF2-40B4-BE49-F238E27FC236}">
                <a16:creationId xmlns:a16="http://schemas.microsoft.com/office/drawing/2014/main" id="{63B2EB8E-8BE2-476B-AF9E-6ED72062E72A}"/>
              </a:ext>
            </a:extLst>
          </p:cNvPr>
          <p:cNvCxnSpPr>
            <a:cxnSpLocks/>
          </p:cNvCxnSpPr>
          <p:nvPr/>
        </p:nvCxnSpPr>
        <p:spPr>
          <a:xfrm rot="5400000">
            <a:off x="1996295" y="2929243"/>
            <a:ext cx="1480066" cy="358001"/>
          </a:xfrm>
          <a:prstGeom prst="bentConnector3">
            <a:avLst>
              <a:gd name="adj1" fmla="val 12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CD544483-915B-40CA-82B8-7C6A9D1E4979}"/>
              </a:ext>
            </a:extLst>
          </p:cNvPr>
          <p:cNvCxnSpPr>
            <a:cxnSpLocks/>
          </p:cNvCxnSpPr>
          <p:nvPr/>
        </p:nvCxnSpPr>
        <p:spPr>
          <a:xfrm rot="10800000">
            <a:off x="3279665" y="2200931"/>
            <a:ext cx="2056091" cy="352623"/>
          </a:xfrm>
          <a:prstGeom prst="bentConnector3">
            <a:avLst>
              <a:gd name="adj1" fmla="val -185"/>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8C97BD8E-D175-48CB-8D64-18892FDD7848}"/>
              </a:ext>
            </a:extLst>
          </p:cNvPr>
          <p:cNvCxnSpPr>
            <a:cxnSpLocks/>
          </p:cNvCxnSpPr>
          <p:nvPr/>
        </p:nvCxnSpPr>
        <p:spPr>
          <a:xfrm rot="5400000" flipH="1" flipV="1">
            <a:off x="4450895" y="3572760"/>
            <a:ext cx="1612389" cy="413126"/>
          </a:xfrm>
          <a:prstGeom prst="bentConnector3">
            <a:avLst>
              <a:gd name="adj1" fmla="val -46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624BEA95-7DA7-47A1-B8E4-86F8F9C73A05}"/>
              </a:ext>
            </a:extLst>
          </p:cNvPr>
          <p:cNvCxnSpPr>
            <a:cxnSpLocks/>
          </p:cNvCxnSpPr>
          <p:nvPr/>
        </p:nvCxnSpPr>
        <p:spPr>
          <a:xfrm>
            <a:off x="2600124" y="4407178"/>
            <a:ext cx="2117457" cy="247077"/>
          </a:xfrm>
          <a:prstGeom prst="bentConnector3">
            <a:avLst>
              <a:gd name="adj1" fmla="val 8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quot;Not Allowed&quot; Symbol 73">
            <a:extLst>
              <a:ext uri="{FF2B5EF4-FFF2-40B4-BE49-F238E27FC236}">
                <a16:creationId xmlns:a16="http://schemas.microsoft.com/office/drawing/2014/main" id="{6445604E-2F46-4DAC-9C36-0565DCE57EAF}"/>
              </a:ext>
            </a:extLst>
          </p:cNvPr>
          <p:cNvSpPr/>
          <p:nvPr/>
        </p:nvSpPr>
        <p:spPr>
          <a:xfrm>
            <a:off x="3911252" y="2027826"/>
            <a:ext cx="256365" cy="3651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5" name="&quot;Not Allowed&quot; Symbol 74">
            <a:extLst>
              <a:ext uri="{FF2B5EF4-FFF2-40B4-BE49-F238E27FC236}">
                <a16:creationId xmlns:a16="http://schemas.microsoft.com/office/drawing/2014/main" id="{F92A3C46-E100-49F7-9B5F-8032543EA632}"/>
              </a:ext>
            </a:extLst>
          </p:cNvPr>
          <p:cNvSpPr/>
          <p:nvPr/>
        </p:nvSpPr>
        <p:spPr>
          <a:xfrm>
            <a:off x="2429148" y="3059694"/>
            <a:ext cx="256365" cy="3651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6" name="&quot;Not Allowed&quot; Symbol 75">
            <a:extLst>
              <a:ext uri="{FF2B5EF4-FFF2-40B4-BE49-F238E27FC236}">
                <a16:creationId xmlns:a16="http://schemas.microsoft.com/office/drawing/2014/main" id="{A6294209-7671-49A3-9CCF-DEF7F20BEDDE}"/>
              </a:ext>
            </a:extLst>
          </p:cNvPr>
          <p:cNvSpPr/>
          <p:nvPr/>
        </p:nvSpPr>
        <p:spPr>
          <a:xfrm>
            <a:off x="5321073" y="3202300"/>
            <a:ext cx="256365" cy="3651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7" name="Rectangle 76">
            <a:extLst>
              <a:ext uri="{FF2B5EF4-FFF2-40B4-BE49-F238E27FC236}">
                <a16:creationId xmlns:a16="http://schemas.microsoft.com/office/drawing/2014/main" id="{F1058BF6-2957-43E4-9A71-E2E9813EDDD8}"/>
              </a:ext>
            </a:extLst>
          </p:cNvPr>
          <p:cNvSpPr/>
          <p:nvPr/>
        </p:nvSpPr>
        <p:spPr>
          <a:xfrm rot="19387716">
            <a:off x="2798960" y="3086482"/>
            <a:ext cx="2198313" cy="5847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Deadlock!</a:t>
            </a:r>
          </a:p>
        </p:txBody>
      </p:sp>
      <p:sp>
        <p:nvSpPr>
          <p:cNvPr id="78" name="Oval 77">
            <a:extLst>
              <a:ext uri="{FF2B5EF4-FFF2-40B4-BE49-F238E27FC236}">
                <a16:creationId xmlns:a16="http://schemas.microsoft.com/office/drawing/2014/main" id="{1B4D0B07-7588-4D2E-A913-812AE23EBA6E}"/>
              </a:ext>
            </a:extLst>
          </p:cNvPr>
          <p:cNvSpPr/>
          <p:nvPr/>
        </p:nvSpPr>
        <p:spPr>
          <a:xfrm>
            <a:off x="2195820" y="1181597"/>
            <a:ext cx="219577" cy="252629"/>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9" name="Oval 78">
            <a:extLst>
              <a:ext uri="{FF2B5EF4-FFF2-40B4-BE49-F238E27FC236}">
                <a16:creationId xmlns:a16="http://schemas.microsoft.com/office/drawing/2014/main" id="{914AD654-805E-4270-B8BF-0B5783A7AFF6}"/>
              </a:ext>
            </a:extLst>
          </p:cNvPr>
          <p:cNvSpPr/>
          <p:nvPr/>
        </p:nvSpPr>
        <p:spPr>
          <a:xfrm>
            <a:off x="5574086" y="1177123"/>
            <a:ext cx="219577" cy="252629"/>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0" name="Oval 79">
            <a:extLst>
              <a:ext uri="{FF2B5EF4-FFF2-40B4-BE49-F238E27FC236}">
                <a16:creationId xmlns:a16="http://schemas.microsoft.com/office/drawing/2014/main" id="{E96D7B61-FAFF-4F80-B55C-2F78FCE2AA7F}"/>
              </a:ext>
            </a:extLst>
          </p:cNvPr>
          <p:cNvSpPr/>
          <p:nvPr/>
        </p:nvSpPr>
        <p:spPr>
          <a:xfrm>
            <a:off x="6326639" y="4748148"/>
            <a:ext cx="219577" cy="252629"/>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1" name="Oval 80">
            <a:extLst>
              <a:ext uri="{FF2B5EF4-FFF2-40B4-BE49-F238E27FC236}">
                <a16:creationId xmlns:a16="http://schemas.microsoft.com/office/drawing/2014/main" id="{BA6C3847-BD7F-4F18-82D3-775A5BA01646}"/>
              </a:ext>
            </a:extLst>
          </p:cNvPr>
          <p:cNvSpPr/>
          <p:nvPr/>
        </p:nvSpPr>
        <p:spPr>
          <a:xfrm>
            <a:off x="2182597" y="5480806"/>
            <a:ext cx="219577" cy="252629"/>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2" name="Callout: Bent Line 81">
            <a:extLst>
              <a:ext uri="{FF2B5EF4-FFF2-40B4-BE49-F238E27FC236}">
                <a16:creationId xmlns:a16="http://schemas.microsoft.com/office/drawing/2014/main" id="{217707CD-BDEF-4016-BFE8-59DC82747426}"/>
              </a:ext>
            </a:extLst>
          </p:cNvPr>
          <p:cNvSpPr/>
          <p:nvPr/>
        </p:nvSpPr>
        <p:spPr>
          <a:xfrm>
            <a:off x="285499" y="2872120"/>
            <a:ext cx="1297553" cy="1072073"/>
          </a:xfrm>
          <a:prstGeom prst="borderCallout2">
            <a:avLst>
              <a:gd name="adj1" fmla="val 18750"/>
              <a:gd name="adj2" fmla="val -354"/>
              <a:gd name="adj3" fmla="val -2573"/>
              <a:gd name="adj4" fmla="val -7124"/>
              <a:gd name="adj5" fmla="val -142610"/>
              <a:gd name="adj6" fmla="val 154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Empty-VC tagged as ‘Brownian-Bubble’</a:t>
            </a:r>
          </a:p>
        </p:txBody>
      </p:sp>
      <p:sp>
        <p:nvSpPr>
          <p:cNvPr id="83" name="Callout: Line 82">
            <a:extLst>
              <a:ext uri="{FF2B5EF4-FFF2-40B4-BE49-F238E27FC236}">
                <a16:creationId xmlns:a16="http://schemas.microsoft.com/office/drawing/2014/main" id="{734386C3-B37D-4A5F-991C-1E70F215986E}"/>
              </a:ext>
            </a:extLst>
          </p:cNvPr>
          <p:cNvSpPr/>
          <p:nvPr/>
        </p:nvSpPr>
        <p:spPr>
          <a:xfrm>
            <a:off x="3413262" y="1062236"/>
            <a:ext cx="1059489" cy="449559"/>
          </a:xfrm>
          <a:prstGeom prst="borderCallout1">
            <a:avLst>
              <a:gd name="adj1" fmla="val 47553"/>
              <a:gd name="adj2" fmla="val 316"/>
              <a:gd name="adj3" fmla="val 207961"/>
              <a:gd name="adj4" fmla="val -344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Free-VC</a:t>
            </a:r>
          </a:p>
        </p:txBody>
      </p:sp>
      <p:sp>
        <p:nvSpPr>
          <p:cNvPr id="84" name="Rectangle 83">
            <a:extLst>
              <a:ext uri="{FF2B5EF4-FFF2-40B4-BE49-F238E27FC236}">
                <a16:creationId xmlns:a16="http://schemas.microsoft.com/office/drawing/2014/main" id="{8E697F49-975D-476B-B91A-22B7BD89E7F5}"/>
              </a:ext>
            </a:extLst>
          </p:cNvPr>
          <p:cNvSpPr/>
          <p:nvPr/>
        </p:nvSpPr>
        <p:spPr>
          <a:xfrm>
            <a:off x="6386141" y="1726081"/>
            <a:ext cx="5990076" cy="1200329"/>
          </a:xfrm>
          <a:prstGeom prst="rect">
            <a:avLst/>
          </a:prstGeom>
          <a:noFill/>
        </p:spPr>
        <p:txBody>
          <a:bodyPr wrap="square" lIns="91440" tIns="45720" rIns="91440" bIns="45720">
            <a:spAutoFit/>
          </a:bodyPr>
          <a:lstStyle/>
          <a:p>
            <a:pPr algn="ctr"/>
            <a:r>
              <a:rPr lang="en-US" sz="2400" dirty="0">
                <a:ln w="0"/>
                <a:solidFill>
                  <a:srgbClr val="C00000"/>
                </a:solidFill>
                <a:effectLst>
                  <a:outerShdw blurRad="38100" dist="19050" dir="2700000" algn="tl" rotWithShape="0">
                    <a:schemeClr val="dk1">
                      <a:alpha val="40000"/>
                    </a:schemeClr>
                  </a:outerShdw>
                </a:effectLst>
              </a:rPr>
              <a:t>Bubble Movement means reading out packet from its VC and writing it to empty VC marked as ‘Brownian Bubble’</a:t>
            </a:r>
          </a:p>
        </p:txBody>
      </p:sp>
      <p:sp>
        <p:nvSpPr>
          <p:cNvPr id="85" name="Rectangle 84">
            <a:extLst>
              <a:ext uri="{FF2B5EF4-FFF2-40B4-BE49-F238E27FC236}">
                <a16:creationId xmlns:a16="http://schemas.microsoft.com/office/drawing/2014/main" id="{9962272E-9E42-4281-8773-A5564E5E5C13}"/>
              </a:ext>
            </a:extLst>
          </p:cNvPr>
          <p:cNvSpPr/>
          <p:nvPr/>
        </p:nvSpPr>
        <p:spPr>
          <a:xfrm rot="19387716">
            <a:off x="2808542" y="2795047"/>
            <a:ext cx="2205427"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rPr>
              <a:t>Deadlock</a:t>
            </a:r>
          </a:p>
          <a:p>
            <a:pPr algn="ctr"/>
            <a:r>
              <a:rPr lang="en-US" sz="3200" b="1" dirty="0">
                <a:ln/>
                <a:solidFill>
                  <a:schemeClr val="accent4"/>
                </a:solidFill>
              </a:rPr>
              <a:t>Resolved!</a:t>
            </a:r>
          </a:p>
        </p:txBody>
      </p:sp>
      <p:sp>
        <p:nvSpPr>
          <p:cNvPr id="86" name="Rectangle 85">
            <a:extLst>
              <a:ext uri="{FF2B5EF4-FFF2-40B4-BE49-F238E27FC236}">
                <a16:creationId xmlns:a16="http://schemas.microsoft.com/office/drawing/2014/main" id="{697CBB57-B134-4FF9-9561-64699BD20D46}"/>
              </a:ext>
            </a:extLst>
          </p:cNvPr>
          <p:cNvSpPr/>
          <p:nvPr/>
        </p:nvSpPr>
        <p:spPr>
          <a:xfrm>
            <a:off x="7589922" y="4218025"/>
            <a:ext cx="3206599" cy="12064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C00000"/>
                </a:solidFill>
              </a:rPr>
              <a:t>BBR is free from Deadlock-detection complexity!</a:t>
            </a:r>
          </a:p>
        </p:txBody>
      </p:sp>
      <p:sp>
        <p:nvSpPr>
          <p:cNvPr id="87" name="Footer Placeholder 3">
            <a:extLst>
              <a:ext uri="{FF2B5EF4-FFF2-40B4-BE49-F238E27FC236}">
                <a16:creationId xmlns:a16="http://schemas.microsoft.com/office/drawing/2014/main" id="{5161291E-3B12-492A-A1E4-855C04411A82}"/>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
        <p:nvSpPr>
          <p:cNvPr id="88" name="Rectangle 87">
            <a:extLst>
              <a:ext uri="{FF2B5EF4-FFF2-40B4-BE49-F238E27FC236}">
                <a16:creationId xmlns:a16="http://schemas.microsoft.com/office/drawing/2014/main" id="{54817475-99AF-41F3-B7E3-0393E2F1E61D}"/>
              </a:ext>
            </a:extLst>
          </p:cNvPr>
          <p:cNvSpPr/>
          <p:nvPr/>
        </p:nvSpPr>
        <p:spPr>
          <a:xfrm>
            <a:off x="2949388" y="5355604"/>
            <a:ext cx="192219"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1</a:t>
            </a:r>
          </a:p>
        </p:txBody>
      </p:sp>
      <p:sp>
        <p:nvSpPr>
          <p:cNvPr id="89" name="Rectangle 88">
            <a:extLst>
              <a:ext uri="{FF2B5EF4-FFF2-40B4-BE49-F238E27FC236}">
                <a16:creationId xmlns:a16="http://schemas.microsoft.com/office/drawing/2014/main" id="{C75C7CDD-B5A7-4450-A8F1-8A0ED2702337}"/>
              </a:ext>
            </a:extLst>
          </p:cNvPr>
          <p:cNvSpPr/>
          <p:nvPr/>
        </p:nvSpPr>
        <p:spPr>
          <a:xfrm>
            <a:off x="4790740" y="5346640"/>
            <a:ext cx="192219"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2</a:t>
            </a:r>
          </a:p>
        </p:txBody>
      </p:sp>
      <p:sp>
        <p:nvSpPr>
          <p:cNvPr id="90" name="Rectangle 89">
            <a:extLst>
              <a:ext uri="{FF2B5EF4-FFF2-40B4-BE49-F238E27FC236}">
                <a16:creationId xmlns:a16="http://schemas.microsoft.com/office/drawing/2014/main" id="{530A0B84-8FD2-46B7-B050-40AA466E799B}"/>
              </a:ext>
            </a:extLst>
          </p:cNvPr>
          <p:cNvSpPr/>
          <p:nvPr/>
        </p:nvSpPr>
        <p:spPr>
          <a:xfrm>
            <a:off x="4781776" y="2529929"/>
            <a:ext cx="192219"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32932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7"/>
                                        </p:tgtEl>
                                      </p:cBhvr>
                                    </p:animEffect>
                                    <p:set>
                                      <p:cBhvr>
                                        <p:cTn id="26" dur="1" fill="hold">
                                          <p:stCondLst>
                                            <p:cond delay="499"/>
                                          </p:stCondLst>
                                        </p:cTn>
                                        <p:tgtEl>
                                          <p:spTgt spid="7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4"/>
                                        </p:tgtEl>
                                      </p:cBhvr>
                                    </p:animEffect>
                                    <p:set>
                                      <p:cBhvr>
                                        <p:cTn id="29" dur="1" fill="hold">
                                          <p:stCondLst>
                                            <p:cond delay="499"/>
                                          </p:stCondLst>
                                        </p:cTn>
                                        <p:tgtEl>
                                          <p:spTgt spid="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5"/>
                                        </p:tgtEl>
                                      </p:cBhvr>
                                    </p:animEffect>
                                    <p:set>
                                      <p:cBhvr>
                                        <p:cTn id="32" dur="1" fill="hold">
                                          <p:stCondLst>
                                            <p:cond delay="499"/>
                                          </p:stCondLst>
                                        </p:cTn>
                                        <p:tgtEl>
                                          <p:spTgt spid="7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9"/>
                                        </p:tgtEl>
                                      </p:cBhvr>
                                    </p:animEffect>
                                    <p:set>
                                      <p:cBhvr>
                                        <p:cTn id="35" dur="1" fill="hold">
                                          <p:stCondLst>
                                            <p:cond delay="499"/>
                                          </p:stCondLst>
                                        </p:cTn>
                                        <p:tgtEl>
                                          <p:spTgt spid="6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6"/>
                                        </p:tgtEl>
                                      </p:cBhvr>
                                    </p:animEffect>
                                    <p:set>
                                      <p:cBhvr>
                                        <p:cTn id="38" dur="1" fill="hold">
                                          <p:stCondLst>
                                            <p:cond delay="499"/>
                                          </p:stCondLst>
                                        </p:cTn>
                                        <p:tgtEl>
                                          <p:spTgt spid="7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2"/>
                                        </p:tgtEl>
                                      </p:cBhvr>
                                    </p:animEffect>
                                    <p:set>
                                      <p:cBhvr>
                                        <p:cTn id="60" dur="1" fill="hold">
                                          <p:stCondLst>
                                            <p:cond delay="499"/>
                                          </p:stCondLst>
                                        </p:cTn>
                                        <p:tgtEl>
                                          <p:spTgt spid="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2.5E-6 7.40741E-7 L 0.0612 0.10324 " pathEditMode="relative" rAng="0" ptsTypes="AA">
                                      <p:cBhvr>
                                        <p:cTn id="64" dur="2000" fill="hold"/>
                                        <p:tgtEl>
                                          <p:spTgt spid="78"/>
                                        </p:tgtEl>
                                        <p:attrNameLst>
                                          <p:attrName>ppt_x</p:attrName>
                                          <p:attrName>ppt_y</p:attrName>
                                        </p:attrNameLst>
                                      </p:cBhvr>
                                      <p:rCtr x="3060" y="5162"/>
                                    </p:animMotion>
                                  </p:childTnLst>
                                </p:cTn>
                              </p:par>
                              <p:par>
                                <p:cTn id="65" presetID="42" presetClass="path" presetSubtype="0" accel="50000" decel="50000" fill="hold" grpId="0" nodeType="withEffect">
                                  <p:stCondLst>
                                    <p:cond delay="0"/>
                                  </p:stCondLst>
                                  <p:childTnLst>
                                    <p:animMotion origin="layout" path="M -4.16667E-7 0 L -0.0612 -0.10324 " pathEditMode="relative" rAng="0" ptsTypes="AA">
                                      <p:cBhvr>
                                        <p:cTn id="66" dur="2000" fill="hold"/>
                                        <p:tgtEl>
                                          <p:spTgt spid="57"/>
                                        </p:tgtEl>
                                        <p:attrNameLst>
                                          <p:attrName>ppt_x</p:attrName>
                                          <p:attrName>ppt_y</p:attrName>
                                        </p:attrNameLst>
                                      </p:cBhvr>
                                      <p:rCtr x="-3060" y="-5162"/>
                                    </p:animMotion>
                                  </p:childTnLst>
                                </p:cTn>
                              </p:par>
                              <p:par>
                                <p:cTn id="67" presetID="10"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500"/>
                                        <p:tgtEl>
                                          <p:spTgt spid="8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84"/>
                                        </p:tgtEl>
                                      </p:cBhvr>
                                    </p:animEffect>
                                    <p:set>
                                      <p:cBhvr>
                                        <p:cTn id="74" dur="1" fill="hold">
                                          <p:stCondLst>
                                            <p:cond delay="499"/>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2" nodeType="clickEffect">
                                  <p:stCondLst>
                                    <p:cond delay="0"/>
                                  </p:stCondLst>
                                  <p:childTnLst>
                                    <p:animMotion origin="layout" path="M 0.0612 0.10324 L -0.00065 0.20949 " pathEditMode="relative" rAng="0" ptsTypes="AA">
                                      <p:cBhvr>
                                        <p:cTn id="78" dur="2000" fill="hold"/>
                                        <p:tgtEl>
                                          <p:spTgt spid="78"/>
                                        </p:tgtEl>
                                        <p:attrNameLst>
                                          <p:attrName>ppt_x</p:attrName>
                                          <p:attrName>ppt_y</p:attrName>
                                        </p:attrNameLst>
                                      </p:cBhvr>
                                      <p:rCtr x="-3099" y="5301"/>
                                    </p:animMotion>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500"/>
                                        <p:tgtEl>
                                          <p:spTgt spid="8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83"/>
                                        </p:tgtEl>
                                      </p:cBhvr>
                                    </p:animEffect>
                                    <p:set>
                                      <p:cBhvr>
                                        <p:cTn id="88" dur="1" fill="hold">
                                          <p:stCondLst>
                                            <p:cond delay="499"/>
                                          </p:stCondLst>
                                        </p:cTn>
                                        <p:tgtEl>
                                          <p:spTgt spid="8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grpId="0" nodeType="clickEffect">
                                  <p:stCondLst>
                                    <p:cond delay="0"/>
                                  </p:stCondLst>
                                  <p:childTnLst>
                                    <p:animMotion origin="layout" path="M 5E-6 -2.22222E-6 L -0.21537 -0.10347 " pathEditMode="relative" rAng="0" ptsTypes="AA">
                                      <p:cBhvr>
                                        <p:cTn id="92" dur="2000" fill="hold"/>
                                        <p:tgtEl>
                                          <p:spTgt spid="60"/>
                                        </p:tgtEl>
                                        <p:attrNameLst>
                                          <p:attrName>ppt_x</p:attrName>
                                          <p:attrName>ppt_y</p:attrName>
                                        </p:attrNameLst>
                                      </p:cBhvr>
                                      <p:rCtr x="-10768" y="-5185"/>
                                    </p:animMotion>
                                  </p:childTnLst>
                                </p:cTn>
                              </p:par>
                            </p:childTnLst>
                          </p:cTn>
                        </p:par>
                        <p:par>
                          <p:cTn id="93" fill="hold">
                            <p:stCondLst>
                              <p:cond delay="2000"/>
                            </p:stCondLst>
                            <p:childTnLst>
                              <p:par>
                                <p:cTn id="94" presetID="42" presetClass="path" presetSubtype="0" accel="50000" decel="50000" fill="hold" grpId="0" nodeType="afterEffect">
                                  <p:stCondLst>
                                    <p:cond delay="0"/>
                                  </p:stCondLst>
                                  <p:childTnLst>
                                    <p:animMotion origin="layout" path="M 0.00052 0.02291 L 0.06563 -0.31158 " pathEditMode="relative" rAng="0" ptsTypes="AA">
                                      <p:cBhvr>
                                        <p:cTn id="95" dur="2000" fill="hold"/>
                                        <p:tgtEl>
                                          <p:spTgt spid="59"/>
                                        </p:tgtEl>
                                        <p:attrNameLst>
                                          <p:attrName>ppt_x</p:attrName>
                                          <p:attrName>ppt_y</p:attrName>
                                        </p:attrNameLst>
                                      </p:cBhvr>
                                      <p:rCtr x="3255" y="-16736"/>
                                    </p:animMotion>
                                  </p:childTnLst>
                                </p:cTn>
                              </p:par>
                            </p:childTnLst>
                          </p:cTn>
                        </p:par>
                        <p:par>
                          <p:cTn id="96" fill="hold">
                            <p:stCondLst>
                              <p:cond delay="4000"/>
                            </p:stCondLst>
                            <p:childTnLst>
                              <p:par>
                                <p:cTn id="97" presetID="42" presetClass="path" presetSubtype="0" accel="50000" decel="50000" fill="hold" grpId="0" nodeType="afterEffect">
                                  <p:stCondLst>
                                    <p:cond delay="0"/>
                                  </p:stCondLst>
                                  <p:childTnLst>
                                    <p:animMotion origin="layout" path="M -1.45833E-6 -1.85185E-6 L 0.21094 0.09792 " pathEditMode="relative" rAng="0" ptsTypes="AA">
                                      <p:cBhvr>
                                        <p:cTn id="98" dur="2000" fill="hold"/>
                                        <p:tgtEl>
                                          <p:spTgt spid="58"/>
                                        </p:tgtEl>
                                        <p:attrNameLst>
                                          <p:attrName>ppt_x</p:attrName>
                                          <p:attrName>ppt_y</p:attrName>
                                        </p:attrNameLst>
                                      </p:cBhvr>
                                      <p:rCtr x="10547" y="4884"/>
                                    </p:animMotion>
                                  </p:childTnLst>
                                </p:cTn>
                              </p:par>
                            </p:childTnLst>
                          </p:cTn>
                        </p:par>
                        <p:par>
                          <p:cTn id="99" fill="hold">
                            <p:stCondLst>
                              <p:cond delay="6000"/>
                            </p:stCondLst>
                            <p:childTnLst>
                              <p:par>
                                <p:cTn id="100" presetID="42" presetClass="path" presetSubtype="0" accel="50000" decel="50000" fill="hold" grpId="1" nodeType="afterEffect">
                                  <p:stCondLst>
                                    <p:cond delay="0"/>
                                  </p:stCondLst>
                                  <p:childTnLst>
                                    <p:animMotion origin="layout" path="M -0.06419 -0.12477 L -0.06185 0.3081 " pathEditMode="relative" rAng="0" ptsTypes="AA">
                                      <p:cBhvr>
                                        <p:cTn id="101" dur="2000" fill="hold"/>
                                        <p:tgtEl>
                                          <p:spTgt spid="57"/>
                                        </p:tgtEl>
                                        <p:attrNameLst>
                                          <p:attrName>ppt_x</p:attrName>
                                          <p:attrName>ppt_y</p:attrName>
                                        </p:attrNameLst>
                                      </p:cBhvr>
                                      <p:rCtr x="117" y="21644"/>
                                    </p:animMotion>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73"/>
                                        </p:tgtEl>
                                      </p:cBhvr>
                                    </p:animEffect>
                                    <p:set>
                                      <p:cBhvr>
                                        <p:cTn id="106" dur="1" fill="hold">
                                          <p:stCondLst>
                                            <p:cond delay="499"/>
                                          </p:stCondLst>
                                        </p:cTn>
                                        <p:tgtEl>
                                          <p:spTgt spid="7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71"/>
                                        </p:tgtEl>
                                      </p:cBhvr>
                                    </p:animEffect>
                                    <p:set>
                                      <p:cBhvr>
                                        <p:cTn id="109" dur="1" fill="hold">
                                          <p:stCondLst>
                                            <p:cond delay="499"/>
                                          </p:stCondLst>
                                        </p:cTn>
                                        <p:tgtEl>
                                          <p:spTgt spid="71"/>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70"/>
                                        </p:tgtEl>
                                      </p:cBhvr>
                                    </p:animEffect>
                                    <p:set>
                                      <p:cBhvr>
                                        <p:cTn id="112" dur="1" fill="hold">
                                          <p:stCondLst>
                                            <p:cond delay="499"/>
                                          </p:stCondLst>
                                        </p:cTn>
                                        <p:tgtEl>
                                          <p:spTgt spid="70"/>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72"/>
                                        </p:tgtEl>
                                      </p:cBhvr>
                                    </p:animEffect>
                                    <p:set>
                                      <p:cBhvr>
                                        <p:cTn id="115" dur="1" fill="hold">
                                          <p:stCondLst>
                                            <p:cond delay="499"/>
                                          </p:stCondLst>
                                        </p:cTn>
                                        <p:tgtEl>
                                          <p:spTgt spid="7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2"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60"/>
                                        </p:tgtEl>
                                      </p:cBhvr>
                                    </p:animEffect>
                                    <p:set>
                                      <p:cBhvr>
                                        <p:cTn id="123" dur="1" fill="hold">
                                          <p:stCondLst>
                                            <p:cond delay="499"/>
                                          </p:stCondLst>
                                        </p:cTn>
                                        <p:tgtEl>
                                          <p:spTgt spid="60"/>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58"/>
                                        </p:tgtEl>
                                      </p:cBhvr>
                                    </p:animEffect>
                                    <p:set>
                                      <p:cBhvr>
                                        <p:cTn id="129" dur="1" fill="hold">
                                          <p:stCondLst>
                                            <p:cond delay="499"/>
                                          </p:stCondLst>
                                        </p:cTn>
                                        <p:tgtEl>
                                          <p:spTgt spid="58"/>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85"/>
                                        </p:tgtEl>
                                        <p:attrNameLst>
                                          <p:attrName>style.visibility</p:attrName>
                                        </p:attrNameLst>
                                      </p:cBhvr>
                                      <p:to>
                                        <p:strVal val="visible"/>
                                      </p:to>
                                    </p:set>
                                    <p:animEffect transition="in" filter="fade">
                                      <p:cBhvr>
                                        <p:cTn id="134" dur="500"/>
                                        <p:tgtEl>
                                          <p:spTgt spid="8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7" grpId="2" animBg="1"/>
      <p:bldP spid="58" grpId="0" animBg="1"/>
      <p:bldP spid="58" grpId="1" animBg="1"/>
      <p:bldP spid="59" grpId="0" animBg="1"/>
      <p:bldP spid="59" grpId="1" animBg="1"/>
      <p:bldP spid="60" grpId="0" animBg="1"/>
      <p:bldP spid="60" grpId="1" animBg="1"/>
      <p:bldP spid="69" grpId="0" animBg="1"/>
      <p:bldP spid="69" grpId="1" animBg="1"/>
      <p:bldP spid="74" grpId="0" animBg="1"/>
      <p:bldP spid="74" grpId="1" animBg="1"/>
      <p:bldP spid="75" grpId="0" animBg="1"/>
      <p:bldP spid="75" grpId="1" animBg="1"/>
      <p:bldP spid="76" grpId="0" animBg="1"/>
      <p:bldP spid="76" grpId="1" animBg="1"/>
      <p:bldP spid="77" grpId="0"/>
      <p:bldP spid="77" grpId="1"/>
      <p:bldP spid="78" grpId="0" animBg="1"/>
      <p:bldP spid="78" grpId="1" animBg="1"/>
      <p:bldP spid="78" grpId="2" animBg="1"/>
      <p:bldP spid="79" grpId="0" animBg="1"/>
      <p:bldP spid="80" grpId="0" animBg="1"/>
      <p:bldP spid="81" grpId="0" animBg="1"/>
      <p:bldP spid="82" grpId="0" animBg="1"/>
      <p:bldP spid="82" grpId="1" animBg="1"/>
      <p:bldP spid="83" grpId="0" animBg="1"/>
      <p:bldP spid="83" grpId="1" animBg="1"/>
      <p:bldP spid="84" grpId="0"/>
      <p:bldP spid="84" grpId="1"/>
      <p:bldP spid="85" grpId="0"/>
      <p:bldP spid="8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4F8209-1726-4D4F-A37F-CCB79EB6892A}"/>
              </a:ext>
            </a:extLst>
          </p:cNvPr>
          <p:cNvSpPr>
            <a:spLocks noGrp="1"/>
          </p:cNvSpPr>
          <p:nvPr>
            <p:ph type="sldNum" sz="quarter" idx="12"/>
          </p:nvPr>
        </p:nvSpPr>
        <p:spPr/>
        <p:txBody>
          <a:bodyPr/>
          <a:lstStyle/>
          <a:p>
            <a:fld id="{AE678206-0642-9F48-9727-6B519CB285FA}" type="slidenum">
              <a:rPr lang="en-US" smtClean="0"/>
              <a:t>51</a:t>
            </a:fld>
            <a:endParaRPr lang="en-US"/>
          </a:p>
        </p:txBody>
      </p:sp>
      <p:sp>
        <p:nvSpPr>
          <p:cNvPr id="4" name="Title 3">
            <a:extLst>
              <a:ext uri="{FF2B5EF4-FFF2-40B4-BE49-F238E27FC236}">
                <a16:creationId xmlns:a16="http://schemas.microsoft.com/office/drawing/2014/main" id="{9F54F191-9D95-4F00-9A57-B1BE0A0F6AFB}"/>
              </a:ext>
            </a:extLst>
          </p:cNvPr>
          <p:cNvSpPr>
            <a:spLocks noGrp="1"/>
          </p:cNvSpPr>
          <p:nvPr>
            <p:ph type="title"/>
          </p:nvPr>
        </p:nvSpPr>
        <p:spPr/>
        <p:txBody>
          <a:bodyPr/>
          <a:lstStyle/>
          <a:p>
            <a:r>
              <a:rPr lang="en-US" dirty="0"/>
              <a:t>Nuance about ‘Brownian Bubble’ movement</a:t>
            </a:r>
          </a:p>
        </p:txBody>
      </p:sp>
      <p:sp>
        <p:nvSpPr>
          <p:cNvPr id="6" name="Content Placeholder 1">
            <a:extLst>
              <a:ext uri="{FF2B5EF4-FFF2-40B4-BE49-F238E27FC236}">
                <a16:creationId xmlns:a16="http://schemas.microsoft.com/office/drawing/2014/main" id="{03D7CB94-1245-4535-8615-F7F0C763B602}"/>
              </a:ext>
            </a:extLst>
          </p:cNvPr>
          <p:cNvSpPr txBox="1">
            <a:spLocks/>
          </p:cNvSpPr>
          <p:nvPr/>
        </p:nvSpPr>
        <p:spPr>
          <a:xfrm>
            <a:off x="409574" y="1215484"/>
            <a:ext cx="1140142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moves randomly across input ports at a fixed rate</a:t>
            </a:r>
          </a:p>
          <a:p>
            <a:pPr lvl="1"/>
            <a:r>
              <a:rPr lang="en-US" u="sng" dirty="0"/>
              <a:t>BBR-‘k’</a:t>
            </a:r>
            <a:r>
              <a:rPr lang="en-US" dirty="0"/>
              <a:t>, refers to the movement of bubble after ‘k’ cycles</a:t>
            </a:r>
          </a:p>
          <a:p>
            <a:endParaRPr lang="en-US" dirty="0"/>
          </a:p>
          <a:p>
            <a:endParaRPr lang="en-US" dirty="0"/>
          </a:p>
          <a:p>
            <a:r>
              <a:rPr lang="en-US" dirty="0"/>
              <a:t>BBR will always have one randomly initialized empty VC in the router</a:t>
            </a:r>
          </a:p>
          <a:p>
            <a:endParaRPr lang="en-US" dirty="0"/>
          </a:p>
          <a:p>
            <a:endParaRPr lang="en-US" dirty="0"/>
          </a:p>
          <a:p>
            <a:r>
              <a:rPr lang="en-US" dirty="0"/>
              <a:t>Bubble never goes into the injection-input port of the router</a:t>
            </a:r>
          </a:p>
        </p:txBody>
      </p:sp>
      <p:sp>
        <p:nvSpPr>
          <p:cNvPr id="5" name="Footer Placeholder 3">
            <a:extLst>
              <a:ext uri="{FF2B5EF4-FFF2-40B4-BE49-F238E27FC236}">
                <a16:creationId xmlns:a16="http://schemas.microsoft.com/office/drawing/2014/main" id="{25B95D2A-81C0-4D64-BCAA-7468F08E2AB4}"/>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5130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9A3299-42F0-409D-BA2A-0E9B372F6DA0}"/>
              </a:ext>
            </a:extLst>
          </p:cNvPr>
          <p:cNvSpPr>
            <a:spLocks noGrp="1"/>
          </p:cNvSpPr>
          <p:nvPr>
            <p:ph type="sldNum" sz="quarter" idx="12"/>
          </p:nvPr>
        </p:nvSpPr>
        <p:spPr/>
        <p:txBody>
          <a:bodyPr/>
          <a:lstStyle/>
          <a:p>
            <a:fld id="{AE678206-0642-9F48-9727-6B519CB285FA}" type="slidenum">
              <a:rPr lang="en-US" smtClean="0"/>
              <a:t>52</a:t>
            </a:fld>
            <a:endParaRPr lang="en-US"/>
          </a:p>
        </p:txBody>
      </p:sp>
      <p:sp>
        <p:nvSpPr>
          <p:cNvPr id="4" name="Title 3">
            <a:extLst>
              <a:ext uri="{FF2B5EF4-FFF2-40B4-BE49-F238E27FC236}">
                <a16:creationId xmlns:a16="http://schemas.microsoft.com/office/drawing/2014/main" id="{A6BF0318-A761-4A16-827A-7ACCF1A1B185}"/>
              </a:ext>
            </a:extLst>
          </p:cNvPr>
          <p:cNvSpPr>
            <a:spLocks noGrp="1"/>
          </p:cNvSpPr>
          <p:nvPr>
            <p:ph type="title"/>
          </p:nvPr>
        </p:nvSpPr>
        <p:spPr/>
        <p:txBody>
          <a:bodyPr/>
          <a:lstStyle/>
          <a:p>
            <a:r>
              <a:rPr lang="en-US" dirty="0"/>
              <a:t>BBR Microarchitecture</a:t>
            </a:r>
          </a:p>
        </p:txBody>
      </p:sp>
      <p:sp>
        <p:nvSpPr>
          <p:cNvPr id="5" name="Content Placeholder 1">
            <a:extLst>
              <a:ext uri="{FF2B5EF4-FFF2-40B4-BE49-F238E27FC236}">
                <a16:creationId xmlns:a16="http://schemas.microsoft.com/office/drawing/2014/main" id="{47C2B50F-E2BB-4596-91EF-7441C4AF1F54}"/>
              </a:ext>
            </a:extLst>
          </p:cNvPr>
          <p:cNvSpPr txBox="1">
            <a:spLocks/>
          </p:cNvSpPr>
          <p:nvPr/>
        </p:nvSpPr>
        <p:spPr>
          <a:xfrm>
            <a:off x="390524" y="1167859"/>
            <a:ext cx="11420475"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BBR moves packets from VCs of one port to VCs of another port</a:t>
            </a:r>
          </a:p>
          <a:p>
            <a:endParaRPr lang="en-US" dirty="0"/>
          </a:p>
        </p:txBody>
      </p:sp>
      <p:pic>
        <p:nvPicPr>
          <p:cNvPr id="6" name="Picture 5">
            <a:extLst>
              <a:ext uri="{FF2B5EF4-FFF2-40B4-BE49-F238E27FC236}">
                <a16:creationId xmlns:a16="http://schemas.microsoft.com/office/drawing/2014/main" id="{AA91BB9F-09F5-485F-AB76-21479803EF12}"/>
              </a:ext>
            </a:extLst>
          </p:cNvPr>
          <p:cNvPicPr>
            <a:picLocks noChangeAspect="1"/>
          </p:cNvPicPr>
          <p:nvPr/>
        </p:nvPicPr>
        <p:blipFill>
          <a:blip r:embed="rId2"/>
          <a:stretch>
            <a:fillRect/>
          </a:stretch>
        </p:blipFill>
        <p:spPr>
          <a:xfrm>
            <a:off x="2299829" y="2013984"/>
            <a:ext cx="4664398" cy="4335340"/>
          </a:xfrm>
          <a:prstGeom prst="rect">
            <a:avLst/>
          </a:prstGeom>
        </p:spPr>
      </p:pic>
      <p:pic>
        <p:nvPicPr>
          <p:cNvPr id="7" name="Picture 6">
            <a:extLst>
              <a:ext uri="{FF2B5EF4-FFF2-40B4-BE49-F238E27FC236}">
                <a16:creationId xmlns:a16="http://schemas.microsoft.com/office/drawing/2014/main" id="{968F0568-B6D5-4952-9875-862E27DC26BC}"/>
              </a:ext>
            </a:extLst>
          </p:cNvPr>
          <p:cNvPicPr>
            <a:picLocks noChangeAspect="1"/>
          </p:cNvPicPr>
          <p:nvPr/>
        </p:nvPicPr>
        <p:blipFill>
          <a:blip r:embed="rId3"/>
          <a:stretch>
            <a:fillRect/>
          </a:stretch>
        </p:blipFill>
        <p:spPr>
          <a:xfrm>
            <a:off x="2307166" y="1982034"/>
            <a:ext cx="4701900" cy="4387595"/>
          </a:xfrm>
          <a:prstGeom prst="rect">
            <a:avLst/>
          </a:prstGeom>
        </p:spPr>
      </p:pic>
      <p:sp>
        <p:nvSpPr>
          <p:cNvPr id="8" name="Oval 7">
            <a:extLst>
              <a:ext uri="{FF2B5EF4-FFF2-40B4-BE49-F238E27FC236}">
                <a16:creationId xmlns:a16="http://schemas.microsoft.com/office/drawing/2014/main" id="{2EF536C1-EAAC-4150-B8EC-3F19BB2E5CCC}"/>
              </a:ext>
            </a:extLst>
          </p:cNvPr>
          <p:cNvSpPr/>
          <p:nvPr/>
        </p:nvSpPr>
        <p:spPr>
          <a:xfrm>
            <a:off x="4709790" y="2342743"/>
            <a:ext cx="453005" cy="3419965"/>
          </a:xfrm>
          <a:prstGeom prst="ellipse">
            <a:avLst/>
          </a:prstGeom>
          <a:noFill/>
          <a:ln w="38100">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Callout: Bent Line with Border and Accent Bar 9">
            <a:extLst>
              <a:ext uri="{FF2B5EF4-FFF2-40B4-BE49-F238E27FC236}">
                <a16:creationId xmlns:a16="http://schemas.microsoft.com/office/drawing/2014/main" id="{53AF5A56-A369-46AB-8D41-38CC3BDC9A0D}"/>
              </a:ext>
            </a:extLst>
          </p:cNvPr>
          <p:cNvSpPr/>
          <p:nvPr/>
        </p:nvSpPr>
        <p:spPr>
          <a:xfrm>
            <a:off x="7256675" y="2150251"/>
            <a:ext cx="3892393" cy="484366"/>
          </a:xfrm>
          <a:prstGeom prst="accentBorderCallout2">
            <a:avLst>
              <a:gd name="adj1" fmla="val 36070"/>
              <a:gd name="adj2" fmla="val -2753"/>
              <a:gd name="adj3" fmla="val 36964"/>
              <a:gd name="adj4" fmla="val -16268"/>
              <a:gd name="adj5" fmla="val 105956"/>
              <a:gd name="adj6" fmla="val -56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BBR bus for bubble movement</a:t>
            </a:r>
          </a:p>
        </p:txBody>
      </p:sp>
      <p:sp>
        <p:nvSpPr>
          <p:cNvPr id="13" name="Rectangle 12">
            <a:extLst>
              <a:ext uri="{FF2B5EF4-FFF2-40B4-BE49-F238E27FC236}">
                <a16:creationId xmlns:a16="http://schemas.microsoft.com/office/drawing/2014/main" id="{1D7D6A43-5EFC-4D0E-A3A5-B310190EE371}"/>
              </a:ext>
            </a:extLst>
          </p:cNvPr>
          <p:cNvSpPr/>
          <p:nvPr/>
        </p:nvSpPr>
        <p:spPr>
          <a:xfrm>
            <a:off x="7256674" y="3950783"/>
            <a:ext cx="3892394" cy="63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However, number of bubbles reduces the saturation throughput</a:t>
            </a:r>
          </a:p>
        </p:txBody>
      </p:sp>
      <p:sp>
        <p:nvSpPr>
          <p:cNvPr id="2" name="Rectangle 1">
            <a:extLst>
              <a:ext uri="{FF2B5EF4-FFF2-40B4-BE49-F238E27FC236}">
                <a16:creationId xmlns:a16="http://schemas.microsoft.com/office/drawing/2014/main" id="{DAFAC2CB-B2E8-884D-8762-841C112A3D8E}"/>
              </a:ext>
            </a:extLst>
          </p:cNvPr>
          <p:cNvSpPr/>
          <p:nvPr/>
        </p:nvSpPr>
        <p:spPr>
          <a:xfrm>
            <a:off x="-22637" y="3159718"/>
            <a:ext cx="2256983" cy="70788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Only 7% area and power overhead</a:t>
            </a:r>
          </a:p>
        </p:txBody>
      </p:sp>
      <p:sp>
        <p:nvSpPr>
          <p:cNvPr id="14" name="Rectangle 13">
            <a:extLst>
              <a:ext uri="{FF2B5EF4-FFF2-40B4-BE49-F238E27FC236}">
                <a16:creationId xmlns:a16="http://schemas.microsoft.com/office/drawing/2014/main" id="{A2676766-3A91-B343-AF4A-829387598B57}"/>
              </a:ext>
            </a:extLst>
          </p:cNvPr>
          <p:cNvSpPr/>
          <p:nvPr/>
        </p:nvSpPr>
        <p:spPr>
          <a:xfrm>
            <a:off x="0" y="4175831"/>
            <a:ext cx="2447463" cy="707886"/>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Scalable to arbitrary topologies</a:t>
            </a:r>
          </a:p>
        </p:txBody>
      </p:sp>
      <p:sp>
        <p:nvSpPr>
          <p:cNvPr id="12" name="Footer Placeholder 3">
            <a:extLst>
              <a:ext uri="{FF2B5EF4-FFF2-40B4-BE49-F238E27FC236}">
                <a16:creationId xmlns:a16="http://schemas.microsoft.com/office/drawing/2014/main" id="{C1CF1F33-F74C-4AFD-9BA2-B5CE4CB0197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7331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2"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3322220888"/>
              </p:ext>
            </p:extLst>
          </p:nvPr>
        </p:nvGraphicFramePr>
        <p:xfrm>
          <a:off x="178665" y="1380203"/>
          <a:ext cx="11521440" cy="351028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138712089"/>
                  </a:ext>
                </a:extLst>
              </a:tr>
              <a:tr h="370840">
                <a:tc>
                  <a:txBody>
                    <a:bodyPr/>
                    <a:lstStyle/>
                    <a:p>
                      <a:pPr algn="ctr"/>
                      <a:r>
                        <a:rPr lang="en-US" dirty="0">
                          <a:highlight>
                            <a:srgbClr val="FFFF00"/>
                          </a:highlight>
                        </a:rPr>
                        <a:t>BBR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r>
                        <a:rPr lang="en-US" dirty="0"/>
                        <a:t>   *</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733182592"/>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53</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A10FC0AD-A14C-6644-9661-E9B826AD8B1C}"/>
                  </a:ext>
                </a:extLst>
              </p:cNvPr>
              <p:cNvGraphicFramePr>
                <a:graphicFrameLocks noChangeAspect="1"/>
              </p:cNvGraphicFramePr>
              <p:nvPr>
                <p:extLst>
                  <p:ext uri="{D42A27DB-BD31-4B8C-83A1-F6EECF244321}">
                    <p14:modId xmlns:p14="http://schemas.microsoft.com/office/powerpoint/2010/main" val="484563428"/>
                  </p:ext>
                </p:extLst>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A10FC0AD-A14C-6644-9661-E9B826AD8B1C}"/>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AA576D07-A516-1840-B50B-C09F328093CE}"/>
                  </a:ext>
                </a:extLst>
              </p:cNvPr>
              <p:cNvGraphicFramePr>
                <a:graphicFrameLocks noChangeAspect="1"/>
              </p:cNvGraphicFramePr>
              <p:nvPr>
                <p:extLst>
                  <p:ext uri="{D42A27DB-BD31-4B8C-83A1-F6EECF244321}">
                    <p14:modId xmlns:p14="http://schemas.microsoft.com/office/powerpoint/2010/main" val="3788267806"/>
                  </p:ext>
                </p:extLst>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AA576D07-A516-1840-B50B-C09F328093CE}"/>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A082B871-84C7-384D-9CE8-E513BF4E1985}"/>
                  </a:ext>
                </a:extLst>
              </p:cNvPr>
              <p:cNvGraphicFramePr>
                <a:graphicFrameLocks noChangeAspect="1"/>
              </p:cNvGraphicFramePr>
              <p:nvPr>
                <p:extLst>
                  <p:ext uri="{D42A27DB-BD31-4B8C-83A1-F6EECF244321}">
                    <p14:modId xmlns:p14="http://schemas.microsoft.com/office/powerpoint/2010/main" val="186055779"/>
                  </p:ext>
                </p:extLst>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A082B871-84C7-384D-9CE8-E513BF4E198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BCA662E8-3E9A-004A-BDAD-2A8F545199F3}"/>
                  </a:ext>
                </a:extLst>
              </p:cNvPr>
              <p:cNvGraphicFramePr>
                <a:graphicFrameLocks noChangeAspect="1"/>
              </p:cNvGraphicFramePr>
              <p:nvPr>
                <p:extLst>
                  <p:ext uri="{D42A27DB-BD31-4B8C-83A1-F6EECF244321}">
                    <p14:modId xmlns:p14="http://schemas.microsoft.com/office/powerpoint/2010/main" val="669135784"/>
                  </p:ext>
                </p:extLst>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BCA662E8-3E9A-004A-BDAD-2A8F545199F3}"/>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63542BBC-9B44-4D49-B9B8-A7807D52FF33}"/>
                  </a:ext>
                </a:extLst>
              </p:cNvPr>
              <p:cNvGraphicFramePr>
                <a:graphicFrameLocks noChangeAspect="1"/>
              </p:cNvGraphicFramePr>
              <p:nvPr>
                <p:extLst>
                  <p:ext uri="{D42A27DB-BD31-4B8C-83A1-F6EECF244321}">
                    <p14:modId xmlns:p14="http://schemas.microsoft.com/office/powerpoint/2010/main" val="2061717905"/>
                  </p:ext>
                </p:extLst>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63542BBC-9B44-4D49-B9B8-A7807D52FF33}"/>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4DFC48C2-A182-7246-BCC5-A7CA23FA89EE}"/>
                  </a:ext>
                </a:extLst>
              </p:cNvPr>
              <p:cNvGraphicFramePr>
                <a:graphicFrameLocks noChangeAspect="1"/>
              </p:cNvGraphicFramePr>
              <p:nvPr>
                <p:extLst>
                  <p:ext uri="{D42A27DB-BD31-4B8C-83A1-F6EECF244321}">
                    <p14:modId xmlns:p14="http://schemas.microsoft.com/office/powerpoint/2010/main" val="1511364102"/>
                  </p:ext>
                </p:extLst>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4DFC48C2-A182-7246-BCC5-A7CA23FA89EE}"/>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8F5A6AAE-A1EB-AC4D-BEE7-E318E826B2C5}"/>
                  </a:ext>
                </a:extLst>
              </p:cNvPr>
              <p:cNvGraphicFramePr>
                <a:graphicFrameLocks noChangeAspect="1"/>
              </p:cNvGraphicFramePr>
              <p:nvPr>
                <p:extLst>
                  <p:ext uri="{D42A27DB-BD31-4B8C-83A1-F6EECF244321}">
                    <p14:modId xmlns:p14="http://schemas.microsoft.com/office/powerpoint/2010/main" val="1515129442"/>
                  </p:ext>
                </p:extLst>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8F5A6AAE-A1EB-AC4D-BEE7-E318E826B2C5}"/>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50B96C39-2F58-C440-A73E-6A3EF743900D}"/>
                  </a:ext>
                </a:extLst>
              </p:cNvPr>
              <p:cNvGraphicFramePr>
                <a:graphicFrameLocks noChangeAspect="1"/>
              </p:cNvGraphicFramePr>
              <p:nvPr>
                <p:extLst>
                  <p:ext uri="{D42A27DB-BD31-4B8C-83A1-F6EECF244321}">
                    <p14:modId xmlns:p14="http://schemas.microsoft.com/office/powerpoint/2010/main" val="1443012888"/>
                  </p:ext>
                </p:extLst>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50B96C39-2F58-C440-A73E-6A3EF743900D}"/>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AC6AA7E0-4971-7843-80DC-5727AC6BC4EF}"/>
                  </a:ext>
                </a:extLst>
              </p:cNvPr>
              <p:cNvGraphicFramePr>
                <a:graphicFrameLocks noChangeAspect="1"/>
              </p:cNvGraphicFramePr>
              <p:nvPr>
                <p:extLst>
                  <p:ext uri="{D42A27DB-BD31-4B8C-83A1-F6EECF244321}">
                    <p14:modId xmlns:p14="http://schemas.microsoft.com/office/powerpoint/2010/main" val="2504172174"/>
                  </p:ext>
                </p:extLst>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AC6AA7E0-4971-7843-80DC-5727AC6BC4EF}"/>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69A7D508-04CD-BA42-A9A6-11FDFE35C30D}"/>
                  </a:ext>
                </a:extLst>
              </p:cNvPr>
              <p:cNvGraphicFramePr>
                <a:graphicFrameLocks noChangeAspect="1"/>
              </p:cNvGraphicFramePr>
              <p:nvPr>
                <p:extLst>
                  <p:ext uri="{D42A27DB-BD31-4B8C-83A1-F6EECF244321}">
                    <p14:modId xmlns:p14="http://schemas.microsoft.com/office/powerpoint/2010/main" val="247542511"/>
                  </p:ext>
                </p:extLst>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69A7D508-04CD-BA42-A9A6-11FDFE35C30D}"/>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ED5EB0C7-27B2-DD48-AC47-522E072DFB16}"/>
                  </a:ext>
                </a:extLst>
              </p:cNvPr>
              <p:cNvGraphicFramePr>
                <a:graphicFrameLocks noChangeAspect="1"/>
              </p:cNvGraphicFramePr>
              <p:nvPr>
                <p:extLst>
                  <p:ext uri="{D42A27DB-BD31-4B8C-83A1-F6EECF244321}">
                    <p14:modId xmlns:p14="http://schemas.microsoft.com/office/powerpoint/2010/main" val="2515162674"/>
                  </p:ext>
                </p:extLst>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ED5EB0C7-27B2-DD48-AC47-522E072DFB16}"/>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9345023D-B567-7C4E-9B39-9DC1FE81C40E}"/>
                  </a:ext>
                </a:extLst>
              </p:cNvPr>
              <p:cNvGraphicFramePr>
                <a:graphicFrameLocks noChangeAspect="1"/>
              </p:cNvGraphicFramePr>
              <p:nvPr>
                <p:extLst>
                  <p:ext uri="{D42A27DB-BD31-4B8C-83A1-F6EECF244321}">
                    <p14:modId xmlns:p14="http://schemas.microsoft.com/office/powerpoint/2010/main" val="3905376124"/>
                  </p:ext>
                </p:extLst>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9345023D-B567-7C4E-9B39-9DC1FE81C40E}"/>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1F31F24D-C2DF-B345-AE1E-DA1AB411E6B2}"/>
                  </a:ext>
                </a:extLst>
              </p:cNvPr>
              <p:cNvGraphicFramePr>
                <a:graphicFrameLocks noChangeAspect="1"/>
              </p:cNvGraphicFramePr>
              <p:nvPr>
                <p:extLst>
                  <p:ext uri="{D42A27DB-BD31-4B8C-83A1-F6EECF244321}">
                    <p14:modId xmlns:p14="http://schemas.microsoft.com/office/powerpoint/2010/main" val="2750484761"/>
                  </p:ext>
                </p:extLst>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1F31F24D-C2DF-B345-AE1E-DA1AB411E6B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29731BC7-941E-BB4C-87BD-B2EFEA560379}"/>
                  </a:ext>
                </a:extLst>
              </p:cNvPr>
              <p:cNvGraphicFramePr>
                <a:graphicFrameLocks noChangeAspect="1"/>
              </p:cNvGraphicFramePr>
              <p:nvPr>
                <p:extLst>
                  <p:ext uri="{D42A27DB-BD31-4B8C-83A1-F6EECF244321}">
                    <p14:modId xmlns:p14="http://schemas.microsoft.com/office/powerpoint/2010/main" val="3732385842"/>
                  </p:ext>
                </p:extLst>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29731BC7-941E-BB4C-87BD-B2EFEA56037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FAAA92E3-242A-A046-B5DD-E9F66992E629}"/>
                  </a:ext>
                </a:extLst>
              </p:cNvPr>
              <p:cNvGraphicFramePr>
                <a:graphicFrameLocks noChangeAspect="1"/>
              </p:cNvGraphicFramePr>
              <p:nvPr>
                <p:extLst>
                  <p:ext uri="{D42A27DB-BD31-4B8C-83A1-F6EECF244321}">
                    <p14:modId xmlns:p14="http://schemas.microsoft.com/office/powerpoint/2010/main" val="2214236398"/>
                  </p:ext>
                </p:extLst>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FAAA92E3-242A-A046-B5DD-E9F66992E629}"/>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B4931CF2-761C-4B4D-BBB5-85DE65BF3872}"/>
                  </a:ext>
                </a:extLst>
              </p:cNvPr>
              <p:cNvGraphicFramePr>
                <a:graphicFrameLocks noChangeAspect="1"/>
              </p:cNvGraphicFramePr>
              <p:nvPr>
                <p:extLst>
                  <p:ext uri="{D42A27DB-BD31-4B8C-83A1-F6EECF244321}">
                    <p14:modId xmlns:p14="http://schemas.microsoft.com/office/powerpoint/2010/main" val="2302845259"/>
                  </p:ext>
                </p:extLst>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B4931CF2-761C-4B4D-BBB5-85DE65BF387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C5F707F1-83C7-C140-85A4-C4BCDB25A8EF}"/>
                  </a:ext>
                </a:extLst>
              </p:cNvPr>
              <p:cNvGraphicFramePr>
                <a:graphicFrameLocks noChangeAspect="1"/>
              </p:cNvGraphicFramePr>
              <p:nvPr>
                <p:extLst>
                  <p:ext uri="{D42A27DB-BD31-4B8C-83A1-F6EECF244321}">
                    <p14:modId xmlns:p14="http://schemas.microsoft.com/office/powerpoint/2010/main" val="3479061085"/>
                  </p:ext>
                </p:extLst>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C5F707F1-83C7-C140-85A4-C4BCDB25A8E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5A6C554F-09D9-414C-9F49-212B6FF58D20}"/>
                  </a:ext>
                </a:extLst>
              </p:cNvPr>
              <p:cNvGraphicFramePr>
                <a:graphicFrameLocks noChangeAspect="1"/>
              </p:cNvGraphicFramePr>
              <p:nvPr>
                <p:extLst>
                  <p:ext uri="{D42A27DB-BD31-4B8C-83A1-F6EECF244321}">
                    <p14:modId xmlns:p14="http://schemas.microsoft.com/office/powerpoint/2010/main" val="978301812"/>
                  </p:ext>
                </p:extLst>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5A6C554F-09D9-414C-9F49-212B6FF58D20}"/>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957A2D3D-1F59-384E-89A9-A7711CC0AB4A}"/>
                  </a:ext>
                </a:extLst>
              </p:cNvPr>
              <p:cNvGraphicFramePr>
                <a:graphicFrameLocks noChangeAspect="1"/>
              </p:cNvGraphicFramePr>
              <p:nvPr>
                <p:extLst>
                  <p:ext uri="{D42A27DB-BD31-4B8C-83A1-F6EECF244321}">
                    <p14:modId xmlns:p14="http://schemas.microsoft.com/office/powerpoint/2010/main" val="2899013677"/>
                  </p:ext>
                </p:extLst>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957A2D3D-1F59-384E-89A9-A7711CC0AB4A}"/>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E374AE4F-C7D2-6246-973A-58CE96F65A28}"/>
                  </a:ext>
                </a:extLst>
              </p:cNvPr>
              <p:cNvGraphicFramePr>
                <a:graphicFrameLocks noChangeAspect="1"/>
              </p:cNvGraphicFramePr>
              <p:nvPr>
                <p:extLst>
                  <p:ext uri="{D42A27DB-BD31-4B8C-83A1-F6EECF244321}">
                    <p14:modId xmlns:p14="http://schemas.microsoft.com/office/powerpoint/2010/main" val="4203234817"/>
                  </p:ext>
                </p:extLst>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E374AE4F-C7D2-6246-973A-58CE96F65A28}"/>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1144C54B-22A0-3440-819C-C33EA98E408B}"/>
                  </a:ext>
                </a:extLst>
              </p:cNvPr>
              <p:cNvGraphicFramePr>
                <a:graphicFrameLocks noChangeAspect="1"/>
              </p:cNvGraphicFramePr>
              <p:nvPr>
                <p:extLst>
                  <p:ext uri="{D42A27DB-BD31-4B8C-83A1-F6EECF244321}">
                    <p14:modId xmlns:p14="http://schemas.microsoft.com/office/powerpoint/2010/main" val="1960905332"/>
                  </p:ext>
                </p:extLst>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1144C54B-22A0-3440-819C-C33EA98E408B}"/>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CB4CD372-6945-584E-81F1-FBB048A93FA6}"/>
                  </a:ext>
                </a:extLst>
              </p:cNvPr>
              <p:cNvGraphicFramePr>
                <a:graphicFrameLocks noChangeAspect="1"/>
              </p:cNvGraphicFramePr>
              <p:nvPr>
                <p:extLst>
                  <p:ext uri="{D42A27DB-BD31-4B8C-83A1-F6EECF244321}">
                    <p14:modId xmlns:p14="http://schemas.microsoft.com/office/powerpoint/2010/main" val="4005609382"/>
                  </p:ext>
                </p:extLst>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CB4CD372-6945-584E-81F1-FBB048A93FA6}"/>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54C885B1-4C12-5044-A1CF-C7EAAB045ACE}"/>
                  </a:ext>
                </a:extLst>
              </p:cNvPr>
              <p:cNvGraphicFramePr>
                <a:graphicFrameLocks noChangeAspect="1"/>
              </p:cNvGraphicFramePr>
              <p:nvPr>
                <p:extLst>
                  <p:ext uri="{D42A27DB-BD31-4B8C-83A1-F6EECF244321}">
                    <p14:modId xmlns:p14="http://schemas.microsoft.com/office/powerpoint/2010/main" val="440515559"/>
                  </p:ext>
                </p:extLst>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54C885B1-4C12-5044-A1CF-C7EAAB045ACE}"/>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F8A98A0D-7DDC-7A49-8B3F-A9FE9DA7B3A4}"/>
                  </a:ext>
                </a:extLst>
              </p:cNvPr>
              <p:cNvGraphicFramePr>
                <a:graphicFrameLocks noChangeAspect="1"/>
              </p:cNvGraphicFramePr>
              <p:nvPr>
                <p:extLst>
                  <p:ext uri="{D42A27DB-BD31-4B8C-83A1-F6EECF244321}">
                    <p14:modId xmlns:p14="http://schemas.microsoft.com/office/powerpoint/2010/main" val="1098204613"/>
                  </p:ext>
                </p:extLst>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F8A98A0D-7DDC-7A49-8B3F-A9FE9DA7B3A4}"/>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12FF590E-6BB0-D947-96A2-AD3520E46F75}"/>
                  </a:ext>
                </a:extLst>
              </p:cNvPr>
              <p:cNvGraphicFramePr>
                <a:graphicFrameLocks noChangeAspect="1"/>
              </p:cNvGraphicFramePr>
              <p:nvPr>
                <p:extLst>
                  <p:ext uri="{D42A27DB-BD31-4B8C-83A1-F6EECF244321}">
                    <p14:modId xmlns:p14="http://schemas.microsoft.com/office/powerpoint/2010/main" val="1286309658"/>
                  </p:ext>
                </p:extLst>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12FF590E-6BB0-D947-96A2-AD3520E46F75}"/>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CB6B80D6-5ACE-0A4D-99E4-D7E8A599533E}"/>
                  </a:ext>
                </a:extLst>
              </p:cNvPr>
              <p:cNvGraphicFramePr>
                <a:graphicFrameLocks noChangeAspect="1"/>
              </p:cNvGraphicFramePr>
              <p:nvPr>
                <p:extLst>
                  <p:ext uri="{D42A27DB-BD31-4B8C-83A1-F6EECF244321}">
                    <p14:modId xmlns:p14="http://schemas.microsoft.com/office/powerpoint/2010/main" val="2170581263"/>
                  </p:ext>
                </p:extLst>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CB6B80D6-5ACE-0A4D-99E4-D7E8A599533E}"/>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D71BAC0F-6516-8A42-BCCA-4F5083A25424}"/>
                  </a:ext>
                </a:extLst>
              </p:cNvPr>
              <p:cNvGraphicFramePr>
                <a:graphicFrameLocks noChangeAspect="1"/>
              </p:cNvGraphicFramePr>
              <p:nvPr>
                <p:extLst>
                  <p:ext uri="{D42A27DB-BD31-4B8C-83A1-F6EECF244321}">
                    <p14:modId xmlns:p14="http://schemas.microsoft.com/office/powerpoint/2010/main" val="2054671367"/>
                  </p:ext>
                </p:extLst>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D71BAC0F-6516-8A42-BCCA-4F5083A25424}"/>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2EEADC97-8732-F94C-AB15-A0F8BB9BD54F}"/>
                  </a:ext>
                </a:extLst>
              </p:cNvPr>
              <p:cNvGraphicFramePr>
                <a:graphicFrameLocks noChangeAspect="1"/>
              </p:cNvGraphicFramePr>
              <p:nvPr>
                <p:extLst>
                  <p:ext uri="{D42A27DB-BD31-4B8C-83A1-F6EECF244321}">
                    <p14:modId xmlns:p14="http://schemas.microsoft.com/office/powerpoint/2010/main" val="2062831543"/>
                  </p:ext>
                </p:extLst>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2EEADC97-8732-F94C-AB15-A0F8BB9BD54F}"/>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37EE7CDF-4994-3A4B-8CD7-25F2F95EDED6}"/>
                  </a:ext>
                </a:extLst>
              </p:cNvPr>
              <p:cNvGraphicFramePr>
                <a:graphicFrameLocks noChangeAspect="1"/>
              </p:cNvGraphicFramePr>
              <p:nvPr>
                <p:extLst>
                  <p:ext uri="{D42A27DB-BD31-4B8C-83A1-F6EECF244321}">
                    <p14:modId xmlns:p14="http://schemas.microsoft.com/office/powerpoint/2010/main" val="3476172240"/>
                  </p:ext>
                </p:extLst>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37EE7CDF-4994-3A4B-8CD7-25F2F95EDED6}"/>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FADC5AAE-9B3D-3549-8EEE-A2629AD3B3D8}"/>
                  </a:ext>
                </a:extLst>
              </p:cNvPr>
              <p:cNvGraphicFramePr>
                <a:graphicFrameLocks noChangeAspect="1"/>
              </p:cNvGraphicFramePr>
              <p:nvPr>
                <p:extLst>
                  <p:ext uri="{D42A27DB-BD31-4B8C-83A1-F6EECF244321}">
                    <p14:modId xmlns:p14="http://schemas.microsoft.com/office/powerpoint/2010/main" val="3574314020"/>
                  </p:ext>
                </p:extLst>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FADC5AAE-9B3D-3549-8EEE-A2629AD3B3D8}"/>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F127AD1C-042A-E943-A739-AF0201F3DDCB}"/>
                  </a:ext>
                </a:extLst>
              </p:cNvPr>
              <p:cNvGraphicFramePr>
                <a:graphicFrameLocks noChangeAspect="1"/>
              </p:cNvGraphicFramePr>
              <p:nvPr>
                <p:extLst>
                  <p:ext uri="{D42A27DB-BD31-4B8C-83A1-F6EECF244321}">
                    <p14:modId xmlns:p14="http://schemas.microsoft.com/office/powerpoint/2010/main" val="2125384964"/>
                  </p:ext>
                </p:extLst>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F127AD1C-042A-E943-A739-AF0201F3DDCB}"/>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533F3EFD-7B31-8046-8519-9922017B6CD6}"/>
                  </a:ext>
                </a:extLst>
              </p:cNvPr>
              <p:cNvGraphicFramePr>
                <a:graphicFrameLocks noChangeAspect="1"/>
              </p:cNvGraphicFramePr>
              <p:nvPr>
                <p:extLst>
                  <p:ext uri="{D42A27DB-BD31-4B8C-83A1-F6EECF244321}">
                    <p14:modId xmlns:p14="http://schemas.microsoft.com/office/powerpoint/2010/main" val="3944218928"/>
                  </p:ext>
                </p:extLst>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533F3EFD-7B31-8046-8519-9922017B6CD6}"/>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B615AF85-0C81-184B-8305-8140DF22EA47}"/>
                  </a:ext>
                </a:extLst>
              </p:cNvPr>
              <p:cNvGraphicFramePr>
                <a:graphicFrameLocks noChangeAspect="1"/>
              </p:cNvGraphicFramePr>
              <p:nvPr>
                <p:extLst>
                  <p:ext uri="{D42A27DB-BD31-4B8C-83A1-F6EECF244321}">
                    <p14:modId xmlns:p14="http://schemas.microsoft.com/office/powerpoint/2010/main" val="3998919483"/>
                  </p:ext>
                </p:extLst>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B615AF85-0C81-184B-8305-8140DF22EA47}"/>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38FA794E-60B9-4F9A-8692-B7A1B3047D3F}"/>
                  </a:ext>
                </a:extLst>
              </p:cNvPr>
              <p:cNvGraphicFramePr>
                <a:graphicFrameLocks noChangeAspect="1"/>
              </p:cNvGraphicFramePr>
              <p:nvPr>
                <p:extLst>
                  <p:ext uri="{D42A27DB-BD31-4B8C-83A1-F6EECF244321}">
                    <p14:modId xmlns:p14="http://schemas.microsoft.com/office/powerpoint/2010/main" val="672771539"/>
                  </p:ext>
                </p:extLst>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38FA794E-60B9-4F9A-8692-B7A1B3047D3F}"/>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DEB2D873-0F81-4FD6-9214-48665CB29407}"/>
                  </a:ext>
                </a:extLst>
              </p:cNvPr>
              <p:cNvGraphicFramePr>
                <a:graphicFrameLocks noChangeAspect="1"/>
              </p:cNvGraphicFramePr>
              <p:nvPr>
                <p:extLst>
                  <p:ext uri="{D42A27DB-BD31-4B8C-83A1-F6EECF244321}">
                    <p14:modId xmlns:p14="http://schemas.microsoft.com/office/powerpoint/2010/main" val="4007803176"/>
                  </p:ext>
                </p:extLst>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DEB2D873-0F81-4FD6-9214-48665CB29407}"/>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80C4D32-6909-4089-B998-DC167622F5FF}"/>
                  </a:ext>
                </a:extLst>
              </p:cNvPr>
              <p:cNvGraphicFramePr>
                <a:graphicFrameLocks noChangeAspect="1"/>
              </p:cNvGraphicFramePr>
              <p:nvPr>
                <p:extLst>
                  <p:ext uri="{D42A27DB-BD31-4B8C-83A1-F6EECF244321}">
                    <p14:modId xmlns:p14="http://schemas.microsoft.com/office/powerpoint/2010/main" val="19892511"/>
                  </p:ext>
                </p:extLst>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80C4D32-6909-4089-B998-DC167622F5FF}"/>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Green checkmark">
                <a:extLst>
                  <a:ext uri="{FF2B5EF4-FFF2-40B4-BE49-F238E27FC236}">
                    <a16:creationId xmlns:a16="http://schemas.microsoft.com/office/drawing/2014/main" id="{511A15F5-6BA3-4E6E-989C-E84B61B13F07}"/>
                  </a:ext>
                </a:extLst>
              </p:cNvPr>
              <p:cNvGraphicFramePr>
                <a:graphicFrameLocks noChangeAspect="1"/>
              </p:cNvGraphicFramePr>
              <p:nvPr>
                <p:extLst>
                  <p:ext uri="{D42A27DB-BD31-4B8C-83A1-F6EECF244321}">
                    <p14:modId xmlns:p14="http://schemas.microsoft.com/office/powerpoint/2010/main" val="1492655967"/>
                  </p:ext>
                </p:extLst>
              </p:nvPr>
            </p:nvGraphicFramePr>
            <p:xfrm>
              <a:off x="2748765" y="446881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Green checkmark">
                <a:extLst>
                  <a:ext uri="{FF2B5EF4-FFF2-40B4-BE49-F238E27FC236}">
                    <a16:creationId xmlns:a16="http://schemas.microsoft.com/office/drawing/2014/main" id="{511A15F5-6BA3-4E6E-989C-E84B61B13F07}"/>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46881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Green checkmark">
                <a:extLst>
                  <a:ext uri="{FF2B5EF4-FFF2-40B4-BE49-F238E27FC236}">
                    <a16:creationId xmlns:a16="http://schemas.microsoft.com/office/drawing/2014/main" id="{BCF9C75E-B77A-45E7-9E69-6E253281516F}"/>
                  </a:ext>
                </a:extLst>
              </p:cNvPr>
              <p:cNvGraphicFramePr>
                <a:graphicFrameLocks noChangeAspect="1"/>
              </p:cNvGraphicFramePr>
              <p:nvPr>
                <p:extLst>
                  <p:ext uri="{D42A27DB-BD31-4B8C-83A1-F6EECF244321}">
                    <p14:modId xmlns:p14="http://schemas.microsoft.com/office/powerpoint/2010/main" val="850992951"/>
                  </p:ext>
                </p:extLst>
              </p:nvPr>
            </p:nvGraphicFramePr>
            <p:xfrm>
              <a:off x="4089745" y="450448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Green checkmark">
                <a:extLst>
                  <a:ext uri="{FF2B5EF4-FFF2-40B4-BE49-F238E27FC236}">
                    <a16:creationId xmlns:a16="http://schemas.microsoft.com/office/drawing/2014/main" id="{BCF9C75E-B77A-45E7-9E69-6E253281516F}"/>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450448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3D Model 45" descr="Green checkmark">
                <a:extLst>
                  <a:ext uri="{FF2B5EF4-FFF2-40B4-BE49-F238E27FC236}">
                    <a16:creationId xmlns:a16="http://schemas.microsoft.com/office/drawing/2014/main" id="{0E770DFB-B546-41A2-BB9C-F6810976CA7E}"/>
                  </a:ext>
                </a:extLst>
              </p:cNvPr>
              <p:cNvGraphicFramePr>
                <a:graphicFrameLocks noChangeAspect="1"/>
              </p:cNvGraphicFramePr>
              <p:nvPr>
                <p:extLst>
                  <p:ext uri="{D42A27DB-BD31-4B8C-83A1-F6EECF244321}">
                    <p14:modId xmlns:p14="http://schemas.microsoft.com/office/powerpoint/2010/main" val="2420944817"/>
                  </p:ext>
                </p:extLst>
              </p:nvPr>
            </p:nvGraphicFramePr>
            <p:xfrm>
              <a:off x="5581791" y="44720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Model 45" descr="Green checkmark">
                <a:extLst>
                  <a:ext uri="{FF2B5EF4-FFF2-40B4-BE49-F238E27FC236}">
                    <a16:creationId xmlns:a16="http://schemas.microsoft.com/office/drawing/2014/main" id="{0E770DFB-B546-41A2-BB9C-F6810976CA7E}"/>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4720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3D Model 46" descr="Green checkmark">
                <a:extLst>
                  <a:ext uri="{FF2B5EF4-FFF2-40B4-BE49-F238E27FC236}">
                    <a16:creationId xmlns:a16="http://schemas.microsoft.com/office/drawing/2014/main" id="{DBB944A2-ADF3-4336-9425-111DB03FC94C}"/>
                  </a:ext>
                </a:extLst>
              </p:cNvPr>
              <p:cNvGraphicFramePr>
                <a:graphicFrameLocks noChangeAspect="1"/>
              </p:cNvGraphicFramePr>
              <p:nvPr>
                <p:extLst>
                  <p:ext uri="{D42A27DB-BD31-4B8C-83A1-F6EECF244321}">
                    <p14:modId xmlns:p14="http://schemas.microsoft.com/office/powerpoint/2010/main" val="3147997353"/>
                  </p:ext>
                </p:extLst>
              </p:nvPr>
            </p:nvGraphicFramePr>
            <p:xfrm>
              <a:off x="7294481" y="447854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Green checkmark">
                <a:extLst>
                  <a:ext uri="{FF2B5EF4-FFF2-40B4-BE49-F238E27FC236}">
                    <a16:creationId xmlns:a16="http://schemas.microsoft.com/office/drawing/2014/main" id="{DBB944A2-ADF3-4336-9425-111DB03FC94C}"/>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447854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8" name="3D Model 47" descr="Green checkmark">
                <a:extLst>
                  <a:ext uri="{FF2B5EF4-FFF2-40B4-BE49-F238E27FC236}">
                    <a16:creationId xmlns:a16="http://schemas.microsoft.com/office/drawing/2014/main" id="{CD468EDF-7093-415D-8D7D-D67A5D085E33}"/>
                  </a:ext>
                </a:extLst>
              </p:cNvPr>
              <p:cNvGraphicFramePr>
                <a:graphicFrameLocks noChangeAspect="1"/>
              </p:cNvGraphicFramePr>
              <p:nvPr>
                <p:extLst>
                  <p:ext uri="{D42A27DB-BD31-4B8C-83A1-F6EECF244321}">
                    <p14:modId xmlns:p14="http://schemas.microsoft.com/office/powerpoint/2010/main" val="202257771"/>
                  </p:ext>
                </p:extLst>
              </p:nvPr>
            </p:nvGraphicFramePr>
            <p:xfrm>
              <a:off x="9048073" y="44752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Green checkmark">
                <a:extLst>
                  <a:ext uri="{FF2B5EF4-FFF2-40B4-BE49-F238E27FC236}">
                    <a16:creationId xmlns:a16="http://schemas.microsoft.com/office/drawing/2014/main" id="{CD468EDF-7093-415D-8D7D-D67A5D085E33}"/>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4752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Red X">
                <a:extLst>
                  <a:ext uri="{FF2B5EF4-FFF2-40B4-BE49-F238E27FC236}">
                    <a16:creationId xmlns:a16="http://schemas.microsoft.com/office/drawing/2014/main" id="{3DA8E444-2DF3-4DDA-BBC1-EC955F18410E}"/>
                  </a:ext>
                </a:extLst>
              </p:cNvPr>
              <p:cNvGraphicFramePr>
                <a:graphicFrameLocks noChangeAspect="1"/>
              </p:cNvGraphicFramePr>
              <p:nvPr>
                <p:extLst>
                  <p:ext uri="{D42A27DB-BD31-4B8C-83A1-F6EECF244321}">
                    <p14:modId xmlns:p14="http://schemas.microsoft.com/office/powerpoint/2010/main" val="2763532310"/>
                  </p:ext>
                </p:extLst>
              </p:nvPr>
            </p:nvGraphicFramePr>
            <p:xfrm>
              <a:off x="10774394" y="451167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Red X">
                <a:extLst>
                  <a:ext uri="{FF2B5EF4-FFF2-40B4-BE49-F238E27FC236}">
                    <a16:creationId xmlns:a16="http://schemas.microsoft.com/office/drawing/2014/main" id="{3DA8E444-2DF3-4DDA-BBC1-EC955F18410E}"/>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511678"/>
                <a:ext cx="407068" cy="437553"/>
              </a:xfrm>
              <a:prstGeom prst="rect">
                <a:avLst/>
              </a:prstGeom>
            </p:spPr>
          </p:pic>
        </mc:Fallback>
      </mc:AlternateContent>
      <p:sp>
        <p:nvSpPr>
          <p:cNvPr id="3" name="Rectangle 2">
            <a:extLst>
              <a:ext uri="{FF2B5EF4-FFF2-40B4-BE49-F238E27FC236}">
                <a16:creationId xmlns:a16="http://schemas.microsoft.com/office/drawing/2014/main" id="{DC46453B-23AE-4748-BF66-9CC0380E4737}"/>
              </a:ext>
            </a:extLst>
          </p:cNvPr>
          <p:cNvSpPr/>
          <p:nvPr/>
        </p:nvSpPr>
        <p:spPr>
          <a:xfrm>
            <a:off x="2215706" y="5571290"/>
            <a:ext cx="6732170"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However, number of bubbles reduces the saturation throughput</a:t>
            </a:r>
          </a:p>
        </p:txBody>
      </p:sp>
    </p:spTree>
    <p:extLst>
      <p:ext uri="{BB962C8B-B14F-4D97-AF65-F5344CB8AC3E}">
        <p14:creationId xmlns:p14="http://schemas.microsoft.com/office/powerpoint/2010/main" val="37470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par>
                                <p:cTn id="17" presetID="22" presetClass="entr" presetSubtype="8"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1713413" y="4028606"/>
            <a:ext cx="9361822" cy="1096899"/>
          </a:xfrm>
        </p:spPr>
        <p:txBody>
          <a:bodyPr>
            <a:normAutofit/>
          </a:bodyPr>
          <a:lstStyle/>
          <a:p>
            <a:r>
              <a:rPr lang="en-US" sz="2800" b="1" u="sng" dirty="0">
                <a:solidFill>
                  <a:schemeClr val="tx1"/>
                </a:solidFill>
              </a:rPr>
              <a:t>Mayank Parasar</a:t>
            </a:r>
            <a:r>
              <a:rPr lang="en-US" sz="2800" b="1" dirty="0">
                <a:solidFill>
                  <a:schemeClr val="tx1"/>
                </a:solidFill>
              </a:rPr>
              <a:t>, and Tushar Krishna</a:t>
            </a:r>
          </a:p>
          <a:p>
            <a:endParaRPr lang="en-US" sz="2800" dirty="0"/>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2986087" y="1"/>
            <a:ext cx="8052973"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200" dirty="0">
                <a:solidFill>
                  <a:schemeClr val="accent2"/>
                </a:solidFill>
              </a:rPr>
              <a:t>BINDU*: Deadlock-Freedom with One Bubble in the Network</a:t>
            </a:r>
            <a:endParaRPr lang="en-US" sz="2400" dirty="0">
              <a:solidFill>
                <a:schemeClr val="accent2"/>
              </a:solidFill>
            </a:endParaRP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937330" y="1"/>
            <a:ext cx="2011541" cy="1570716"/>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5168233" y="4577055"/>
            <a:ext cx="5870827" cy="179746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1800" dirty="0">
                <a:solidFill>
                  <a:schemeClr val="tx1"/>
                </a:solidFill>
                <a:latin typeface="Helvetica" charset="0"/>
                <a:ea typeface="Helvetica" charset="0"/>
                <a:cs typeface="Helvetica" charset="0"/>
              </a:rPr>
              <a:t>School of Electrical and Computer Engineering</a:t>
            </a:r>
          </a:p>
          <a:p>
            <a:r>
              <a:rPr lang="en-US" sz="1800" dirty="0">
                <a:solidFill>
                  <a:schemeClr val="tx1"/>
                </a:solidFill>
                <a:latin typeface="Helvetica" charset="0"/>
                <a:ea typeface="Helvetica" charset="0"/>
                <a:cs typeface="Helvetica" charset="0"/>
              </a:rPr>
              <a:t>Georgia Institute of Technology</a:t>
            </a:r>
          </a:p>
          <a:p>
            <a:r>
              <a:rPr lang="en-US" sz="1800" b="1" dirty="0">
                <a:latin typeface="Helvetica" charset="0"/>
                <a:ea typeface="Helvetica" charset="0"/>
                <a:cs typeface="Helvetica" charset="0"/>
                <a:hlinkClick r:id="rId4"/>
              </a:rPr>
              <a:t>mparasar3@gatech.edu</a:t>
            </a:r>
            <a:endParaRPr lang="en-US" sz="1800" b="1" dirty="0">
              <a:latin typeface="Helvetica" charset="0"/>
              <a:ea typeface="Helvetica" charset="0"/>
              <a:cs typeface="Helvetica" charset="0"/>
            </a:endParaRPr>
          </a:p>
          <a:p>
            <a:r>
              <a:rPr lang="en-US" sz="1800" b="1" dirty="0">
                <a:latin typeface="Helvetica" charset="0"/>
                <a:ea typeface="Helvetica" charset="0"/>
                <a:cs typeface="Helvetica" charset="0"/>
                <a:hlinkClick r:id="rId5"/>
              </a:rPr>
              <a:t>tushar@ece.gatech.edu</a:t>
            </a:r>
            <a:endParaRPr lang="en-US" sz="1800" b="1" dirty="0">
              <a:latin typeface="Helvetica" charset="0"/>
              <a:ea typeface="Helvetica" charset="0"/>
              <a:cs typeface="Helvetica" charset="0"/>
            </a:endParaRPr>
          </a:p>
        </p:txBody>
      </p:sp>
      <p:sp>
        <p:nvSpPr>
          <p:cNvPr id="2" name="TextBox 1">
            <a:extLst>
              <a:ext uri="{FF2B5EF4-FFF2-40B4-BE49-F238E27FC236}">
                <a16:creationId xmlns:a16="http://schemas.microsoft.com/office/drawing/2014/main" id="{A8FB4BC3-9883-41FE-B14E-FD59A32FEA88}"/>
              </a:ext>
            </a:extLst>
          </p:cNvPr>
          <p:cNvSpPr txBox="1"/>
          <p:nvPr/>
        </p:nvSpPr>
        <p:spPr>
          <a:xfrm>
            <a:off x="327171" y="6300132"/>
            <a:ext cx="10796545" cy="369332"/>
          </a:xfrm>
          <a:prstGeom prst="rect">
            <a:avLst/>
          </a:prstGeom>
          <a:noFill/>
        </p:spPr>
        <p:txBody>
          <a:bodyPr wrap="none" rtlCol="0">
            <a:spAutoFit/>
          </a:bodyPr>
          <a:lstStyle/>
          <a:p>
            <a:r>
              <a:rPr lang="en-US" i="1" dirty="0"/>
              <a:t>*Proceedings of the Thirteenth IEEE/ACM International Symposium on Networks-on-Chip</a:t>
            </a:r>
            <a:r>
              <a:rPr lang="en-US" dirty="0"/>
              <a:t>, </a:t>
            </a:r>
            <a:r>
              <a:rPr lang="en-US" b="1" dirty="0"/>
              <a:t>NOCS</a:t>
            </a:r>
            <a:r>
              <a:rPr lang="en-US" dirty="0"/>
              <a:t>, </a:t>
            </a:r>
            <a:r>
              <a:rPr lang="en-US" b="1" dirty="0"/>
              <a:t>2019</a:t>
            </a:r>
            <a:endParaRPr lang="en-US" dirty="0"/>
          </a:p>
        </p:txBody>
      </p:sp>
    </p:spTree>
    <p:extLst>
      <p:ext uri="{BB962C8B-B14F-4D97-AF65-F5344CB8AC3E}">
        <p14:creationId xmlns:p14="http://schemas.microsoft.com/office/powerpoint/2010/main" val="2982112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B4621C-1FD5-499B-969F-80BF1545AB14}"/>
              </a:ext>
            </a:extLst>
          </p:cNvPr>
          <p:cNvSpPr>
            <a:spLocks noGrp="1"/>
          </p:cNvSpPr>
          <p:nvPr>
            <p:ph type="sldNum" sz="quarter" idx="12"/>
          </p:nvPr>
        </p:nvSpPr>
        <p:spPr/>
        <p:txBody>
          <a:bodyPr/>
          <a:lstStyle/>
          <a:p>
            <a:fld id="{AE678206-0642-9F48-9727-6B519CB285FA}" type="slidenum">
              <a:rPr lang="en-US" smtClean="0"/>
              <a:t>55</a:t>
            </a:fld>
            <a:endParaRPr lang="en-US"/>
          </a:p>
        </p:txBody>
      </p:sp>
      <p:sp>
        <p:nvSpPr>
          <p:cNvPr id="4" name="Title 3">
            <a:extLst>
              <a:ext uri="{FF2B5EF4-FFF2-40B4-BE49-F238E27FC236}">
                <a16:creationId xmlns:a16="http://schemas.microsoft.com/office/drawing/2014/main" id="{11A25F02-1919-495F-9BD1-607522B64E8F}"/>
              </a:ext>
            </a:extLst>
          </p:cNvPr>
          <p:cNvSpPr>
            <a:spLocks noGrp="1"/>
          </p:cNvSpPr>
          <p:nvPr>
            <p:ph type="title"/>
          </p:nvPr>
        </p:nvSpPr>
        <p:spPr/>
        <p:txBody>
          <a:bodyPr>
            <a:normAutofit/>
          </a:bodyPr>
          <a:lstStyle/>
          <a:p>
            <a:r>
              <a:rPr lang="en-US" dirty="0"/>
              <a:t>BBR: Brownian Bubble Router [NOCS’18]</a:t>
            </a:r>
          </a:p>
        </p:txBody>
      </p:sp>
      <p:pic>
        <p:nvPicPr>
          <p:cNvPr id="5" name="Picture 4">
            <a:extLst>
              <a:ext uri="{FF2B5EF4-FFF2-40B4-BE49-F238E27FC236}">
                <a16:creationId xmlns:a16="http://schemas.microsoft.com/office/drawing/2014/main" id="{B3300BB0-9BE8-495F-AA54-5B65C769DE25}"/>
              </a:ext>
            </a:extLst>
          </p:cNvPr>
          <p:cNvPicPr>
            <a:picLocks noChangeAspect="1"/>
          </p:cNvPicPr>
          <p:nvPr/>
        </p:nvPicPr>
        <p:blipFill rotWithShape="1">
          <a:blip r:embed="rId3"/>
          <a:srcRect b="7428"/>
          <a:stretch/>
        </p:blipFill>
        <p:spPr>
          <a:xfrm>
            <a:off x="1542651" y="2632852"/>
            <a:ext cx="2888361" cy="2814523"/>
          </a:xfrm>
          <a:prstGeom prst="rect">
            <a:avLst/>
          </a:prstGeom>
        </p:spPr>
      </p:pic>
      <p:pic>
        <p:nvPicPr>
          <p:cNvPr id="6" name="Graphic 5" descr="Car">
            <a:extLst>
              <a:ext uri="{FF2B5EF4-FFF2-40B4-BE49-F238E27FC236}">
                <a16:creationId xmlns:a16="http://schemas.microsoft.com/office/drawing/2014/main" id="{2C95375E-C7F7-4733-B111-09ADFC156C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053" y="3542677"/>
            <a:ext cx="1054100" cy="1054100"/>
          </a:xfrm>
          <a:prstGeom prst="rect">
            <a:avLst/>
          </a:prstGeom>
        </p:spPr>
      </p:pic>
      <p:pic>
        <p:nvPicPr>
          <p:cNvPr id="7" name="Graphic 6" descr="Car">
            <a:extLst>
              <a:ext uri="{FF2B5EF4-FFF2-40B4-BE49-F238E27FC236}">
                <a16:creationId xmlns:a16="http://schemas.microsoft.com/office/drawing/2014/main" id="{08FD0B7A-2789-4213-A28C-69ECAC44D6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94689" y="3542677"/>
            <a:ext cx="1152652" cy="1054100"/>
          </a:xfrm>
          <a:prstGeom prst="rect">
            <a:avLst/>
          </a:prstGeom>
        </p:spPr>
      </p:pic>
      <p:pic>
        <p:nvPicPr>
          <p:cNvPr id="8" name="Graphic 7" descr="Car">
            <a:extLst>
              <a:ext uri="{FF2B5EF4-FFF2-40B4-BE49-F238E27FC236}">
                <a16:creationId xmlns:a16="http://schemas.microsoft.com/office/drawing/2014/main" id="{BBEE955E-C0AB-424B-9BDB-DA2A010AA7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2388849" y="2451493"/>
            <a:ext cx="1152652" cy="1054100"/>
          </a:xfrm>
          <a:prstGeom prst="rect">
            <a:avLst/>
          </a:prstGeom>
        </p:spPr>
      </p:pic>
      <p:pic>
        <p:nvPicPr>
          <p:cNvPr id="9" name="Graphic 8" descr="Car">
            <a:extLst>
              <a:ext uri="{FF2B5EF4-FFF2-40B4-BE49-F238E27FC236}">
                <a16:creationId xmlns:a16="http://schemas.microsoft.com/office/drawing/2014/main" id="{78035510-F505-4C3F-AE38-419E95F5F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flipV="1">
            <a:off x="2397993" y="4401959"/>
            <a:ext cx="1152652" cy="1073404"/>
          </a:xfrm>
          <a:prstGeom prst="rect">
            <a:avLst/>
          </a:prstGeom>
        </p:spPr>
      </p:pic>
      <p:grpSp>
        <p:nvGrpSpPr>
          <p:cNvPr id="10" name="Group 9">
            <a:extLst>
              <a:ext uri="{FF2B5EF4-FFF2-40B4-BE49-F238E27FC236}">
                <a16:creationId xmlns:a16="http://schemas.microsoft.com/office/drawing/2014/main" id="{E06EABEF-ECC9-454D-9108-FB393EBC7F97}"/>
              </a:ext>
            </a:extLst>
          </p:cNvPr>
          <p:cNvGrpSpPr/>
          <p:nvPr/>
        </p:nvGrpSpPr>
        <p:grpSpPr>
          <a:xfrm>
            <a:off x="2441855" y="3597795"/>
            <a:ext cx="1109473" cy="993902"/>
            <a:chOff x="4262626" y="3218307"/>
            <a:chExt cx="1109473" cy="993902"/>
          </a:xfrm>
        </p:grpSpPr>
        <p:sp>
          <p:nvSpPr>
            <p:cNvPr id="11" name="Explosion: 14 Points 10">
              <a:extLst>
                <a:ext uri="{FF2B5EF4-FFF2-40B4-BE49-F238E27FC236}">
                  <a16:creationId xmlns:a16="http://schemas.microsoft.com/office/drawing/2014/main" id="{B4D91C29-D3BB-444B-9C8A-C29075A84CA7}"/>
                </a:ext>
              </a:extLst>
            </p:cNvPr>
            <p:cNvSpPr/>
            <p:nvPr/>
          </p:nvSpPr>
          <p:spPr>
            <a:xfrm>
              <a:off x="4308346" y="3218307"/>
              <a:ext cx="1063753" cy="993902"/>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D80EC42-308C-456A-96A2-15D21625D40C}"/>
                </a:ext>
              </a:extLst>
            </p:cNvPr>
            <p:cNvSpPr/>
            <p:nvPr/>
          </p:nvSpPr>
          <p:spPr>
            <a:xfrm rot="19609101">
              <a:off x="4262626" y="3565426"/>
              <a:ext cx="1018228" cy="338554"/>
            </a:xfrm>
            <a:prstGeom prst="rect">
              <a:avLst/>
            </a:prstGeom>
            <a:noFill/>
          </p:spPr>
          <p:txBody>
            <a:bodyPr wrap="none" lIns="91440" tIns="45720" rIns="91440" bIns="45720">
              <a:spAutoFit/>
            </a:bodyPr>
            <a:lstStyle/>
            <a:p>
              <a:pPr algn="ctr"/>
              <a:r>
                <a:rPr lang="en-US" sz="1600" b="1" dirty="0">
                  <a:ln w="0"/>
                  <a:effectLst>
                    <a:outerShdw blurRad="38100" dist="19050" dir="2700000" algn="tl" rotWithShape="0">
                      <a:schemeClr val="dk1">
                        <a:alpha val="40000"/>
                      </a:schemeClr>
                    </a:outerShdw>
                  </a:effectLst>
                </a:rPr>
                <a:t>collision</a:t>
              </a:r>
            </a:p>
          </p:txBody>
        </p:sp>
      </p:grpSp>
      <p:sp>
        <p:nvSpPr>
          <p:cNvPr id="13" name="Rectangle 12">
            <a:extLst>
              <a:ext uri="{FF2B5EF4-FFF2-40B4-BE49-F238E27FC236}">
                <a16:creationId xmlns:a16="http://schemas.microsoft.com/office/drawing/2014/main" id="{14536C4A-D0C9-4335-806C-1696F34BA433}"/>
              </a:ext>
            </a:extLst>
          </p:cNvPr>
          <p:cNvSpPr/>
          <p:nvPr/>
        </p:nvSpPr>
        <p:spPr>
          <a:xfrm>
            <a:off x="6527390" y="977632"/>
            <a:ext cx="3707824" cy="1384995"/>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What if we keep anyone lane always free to begin with?</a:t>
            </a:r>
          </a:p>
        </p:txBody>
      </p:sp>
      <p:pic>
        <p:nvPicPr>
          <p:cNvPr id="14" name="Picture 13">
            <a:extLst>
              <a:ext uri="{FF2B5EF4-FFF2-40B4-BE49-F238E27FC236}">
                <a16:creationId xmlns:a16="http://schemas.microsoft.com/office/drawing/2014/main" id="{F9BD5B35-F64C-482E-8C3A-5B6050DB5DF5}"/>
              </a:ext>
            </a:extLst>
          </p:cNvPr>
          <p:cNvPicPr>
            <a:picLocks noChangeAspect="1"/>
          </p:cNvPicPr>
          <p:nvPr/>
        </p:nvPicPr>
        <p:blipFill rotWithShape="1">
          <a:blip r:embed="rId3"/>
          <a:srcRect b="7428"/>
          <a:stretch/>
        </p:blipFill>
        <p:spPr>
          <a:xfrm>
            <a:off x="6880892" y="2586554"/>
            <a:ext cx="2888361" cy="2814523"/>
          </a:xfrm>
          <a:prstGeom prst="rect">
            <a:avLst/>
          </a:prstGeom>
        </p:spPr>
      </p:pic>
      <p:pic>
        <p:nvPicPr>
          <p:cNvPr id="15" name="Graphic 14" descr="Car">
            <a:extLst>
              <a:ext uri="{FF2B5EF4-FFF2-40B4-BE49-F238E27FC236}">
                <a16:creationId xmlns:a16="http://schemas.microsoft.com/office/drawing/2014/main" id="{D17E9022-0FC2-4C99-94BF-C5F9C0A14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0888" y="3508571"/>
            <a:ext cx="914400" cy="914400"/>
          </a:xfrm>
          <a:prstGeom prst="rect">
            <a:avLst/>
          </a:prstGeom>
        </p:spPr>
      </p:pic>
      <p:pic>
        <p:nvPicPr>
          <p:cNvPr id="16" name="Graphic 15" descr="Car">
            <a:extLst>
              <a:ext uri="{FF2B5EF4-FFF2-40B4-BE49-F238E27FC236}">
                <a16:creationId xmlns:a16="http://schemas.microsoft.com/office/drawing/2014/main" id="{9DCA5970-CFE6-4FE8-A85A-BF4362D524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947688" y="4422971"/>
            <a:ext cx="914400" cy="914400"/>
          </a:xfrm>
          <a:prstGeom prst="rect">
            <a:avLst/>
          </a:prstGeom>
        </p:spPr>
      </p:pic>
      <p:pic>
        <p:nvPicPr>
          <p:cNvPr id="17" name="Graphic 16" descr="Car">
            <a:extLst>
              <a:ext uri="{FF2B5EF4-FFF2-40B4-BE49-F238E27FC236}">
                <a16:creationId xmlns:a16="http://schemas.microsoft.com/office/drawing/2014/main" id="{F199100C-378F-484C-9061-087CDA6033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780175" y="3510911"/>
            <a:ext cx="989074" cy="914400"/>
          </a:xfrm>
          <a:prstGeom prst="rect">
            <a:avLst/>
          </a:prstGeom>
        </p:spPr>
      </p:pic>
      <p:sp>
        <p:nvSpPr>
          <p:cNvPr id="18" name="Footer Placeholder 3">
            <a:extLst>
              <a:ext uri="{FF2B5EF4-FFF2-40B4-BE49-F238E27FC236}">
                <a16:creationId xmlns:a16="http://schemas.microsoft.com/office/drawing/2014/main" id="{491B6775-188D-47FA-B688-5A36675DBC95}"/>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673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404 -0.00347 L -0.07851 -0.00347 " pathEditMode="relative" rAng="0" ptsTypes="AA">
                                      <p:cBhvr>
                                        <p:cTn id="23" dur="2000" fill="hold"/>
                                        <p:tgtEl>
                                          <p:spTgt spid="7"/>
                                        </p:tgtEl>
                                        <p:attrNameLst>
                                          <p:attrName>ppt_x</p:attrName>
                                          <p:attrName>ppt_y</p:attrName>
                                        </p:attrNameLst>
                                      </p:cBhvr>
                                      <p:rCtr x="-4128" y="0"/>
                                    </p:animMotion>
                                  </p:childTnLst>
                                </p:cTn>
                              </p:par>
                              <p:par>
                                <p:cTn id="24" presetID="0" presetClass="path" presetSubtype="0" accel="50000" decel="50000" fill="hold" nodeType="withEffect">
                                  <p:stCondLst>
                                    <p:cond delay="0"/>
                                  </p:stCondLst>
                                  <p:childTnLst>
                                    <p:animMotion origin="layout" path="M -0.00782 0.00208 L 0.07552 0.00208 " pathEditMode="relative" rAng="0" ptsTypes="AA">
                                      <p:cBhvr>
                                        <p:cTn id="25" dur="2000" fill="hold"/>
                                        <p:tgtEl>
                                          <p:spTgt spid="6"/>
                                        </p:tgtEl>
                                        <p:attrNameLst>
                                          <p:attrName>ppt_x</p:attrName>
                                          <p:attrName>ppt_y</p:attrName>
                                        </p:attrNameLst>
                                      </p:cBhvr>
                                      <p:rCtr x="4167" y="0"/>
                                    </p:animMotion>
                                  </p:childTnLst>
                                </p:cTn>
                              </p:par>
                              <p:par>
                                <p:cTn id="26" presetID="0" presetClass="path" presetSubtype="0" accel="50000" decel="50000" fill="hold" nodeType="withEffect">
                                  <p:stCondLst>
                                    <p:cond delay="0"/>
                                  </p:stCondLst>
                                  <p:childTnLst>
                                    <p:animMotion origin="layout" path="M 0.00404 0.00208 L 0.00404 -0.09352 " pathEditMode="relative" rAng="0" ptsTypes="AA">
                                      <p:cBhvr>
                                        <p:cTn id="27" dur="2000" fill="hold"/>
                                        <p:tgtEl>
                                          <p:spTgt spid="9"/>
                                        </p:tgtEl>
                                        <p:attrNameLst>
                                          <p:attrName>ppt_x</p:attrName>
                                          <p:attrName>ppt_y</p:attrName>
                                        </p:attrNameLst>
                                      </p:cBhvr>
                                      <p:rCtr x="0" y="-4792"/>
                                    </p:animMotion>
                                  </p:childTnLst>
                                </p:cTn>
                              </p:par>
                              <p:par>
                                <p:cTn id="28" presetID="0" presetClass="path" presetSubtype="0" accel="50000" decel="50000" fill="hold" nodeType="withEffect">
                                  <p:stCondLst>
                                    <p:cond delay="0"/>
                                  </p:stCondLst>
                                  <p:childTnLst>
                                    <p:animMotion origin="layout" path="M 0.00573 0.00672 L 0.00573 0.11551 " pathEditMode="relative" rAng="0" ptsTypes="AA">
                                      <p:cBhvr>
                                        <p:cTn id="29" dur="2000" fill="hold"/>
                                        <p:tgtEl>
                                          <p:spTgt spid="8"/>
                                        </p:tgtEl>
                                        <p:attrNameLst>
                                          <p:attrName>ppt_x</p:attrName>
                                          <p:attrName>ppt_y</p:attrName>
                                        </p:attrNameLst>
                                      </p:cBhvr>
                                      <p:rCtr x="0" y="5440"/>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5400000">
                                      <p:cBhvr>
                                        <p:cTn id="56" dur="2000" fill="hold"/>
                                        <p:tgtEl>
                                          <p:spTgt spid="17"/>
                                        </p:tgtEl>
                                        <p:attrNameLst>
                                          <p:attrName>r</p:attrName>
                                        </p:attrNameLst>
                                      </p:cBhvr>
                                    </p:animRot>
                                  </p:childTnLst>
                                </p:cTn>
                              </p:par>
                              <p:par>
                                <p:cTn id="57" presetID="0" presetClass="path" presetSubtype="0" accel="50000" decel="50000" fill="hold" nodeType="withEffect">
                                  <p:stCondLst>
                                    <p:cond delay="0"/>
                                  </p:stCondLst>
                                  <p:childTnLst>
                                    <p:animMotion origin="layout" path="M 6.25E-7 4.44444E-6 L -0.08125 4.44444E-6 L -0.08125 -0.14468 " pathEditMode="relative" rAng="0" ptsTypes="AAA">
                                      <p:cBhvr>
                                        <p:cTn id="58" dur="2000" fill="hold"/>
                                        <p:tgtEl>
                                          <p:spTgt spid="17"/>
                                        </p:tgtEl>
                                        <p:attrNameLst>
                                          <p:attrName>ppt_x</p:attrName>
                                          <p:attrName>ppt_y</p:attrName>
                                        </p:attrNameLst>
                                      </p:cBhvr>
                                      <p:rCtr x="-4062" y="-7245"/>
                                    </p:animMotion>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0013 0.00232 L 0.24947 0.00232 " pathEditMode="relative" rAng="0" ptsTypes="AA">
                                      <p:cBhvr>
                                        <p:cTn id="62" dur="2000" fill="hold"/>
                                        <p:tgtEl>
                                          <p:spTgt spid="15"/>
                                        </p:tgtEl>
                                        <p:attrNameLst>
                                          <p:attrName>ppt_x</p:attrName>
                                          <p:attrName>ppt_y</p:attrName>
                                        </p:attrNameLst>
                                      </p:cBhvr>
                                      <p:rCtr x="12461" y="0"/>
                                    </p:animMotion>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5400000">
                                      <p:cBhvr>
                                        <p:cTn id="66" dur="2000" fill="hold"/>
                                        <p:tgtEl>
                                          <p:spTgt spid="17"/>
                                        </p:tgtEl>
                                        <p:attrNameLst>
                                          <p:attrName>r</p:attrName>
                                        </p:attrNameLst>
                                      </p:cBhvr>
                                    </p:animRot>
                                  </p:childTnLst>
                                </p:cTn>
                              </p:par>
                              <p:par>
                                <p:cTn id="67" presetID="0" presetClass="path" presetSubtype="0" accel="50000" decel="50000" fill="hold" nodeType="withEffect">
                                  <p:stCondLst>
                                    <p:cond delay="0"/>
                                  </p:stCondLst>
                                  <p:childTnLst>
                                    <p:animMotion origin="layout" path="M -0.08125 -0.14468 L -0.07878 4.44444E-6 L -0.23242 -0.00278 " pathEditMode="relative" rAng="0" ptsTypes="AAA">
                                      <p:cBhvr>
                                        <p:cTn id="68" dur="2000" fill="hold"/>
                                        <p:tgtEl>
                                          <p:spTgt spid="17"/>
                                        </p:tgtEl>
                                        <p:attrNameLst>
                                          <p:attrName>ppt_x</p:attrName>
                                          <p:attrName>ppt_y</p:attrName>
                                        </p:attrNameLst>
                                      </p:cBhvr>
                                      <p:rCtr x="-7435" y="7222"/>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00364 0.00787 L 0.00364 -0.2875 " pathEditMode="relative" rAng="0" ptsTypes="AA">
                                      <p:cBhvr>
                                        <p:cTn id="72" dur="2000" fill="hold"/>
                                        <p:tgtEl>
                                          <p:spTgt spid="16"/>
                                        </p:tgtEl>
                                        <p:attrNameLst>
                                          <p:attrName>ppt_x</p:attrName>
                                          <p:attrName>ppt_y</p:attrName>
                                        </p:attrNameLst>
                                      </p:cBhvr>
                                      <p:rCtr x="0" y="-1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CB7469-15AC-4D81-9A8D-395326FACC34}"/>
              </a:ext>
            </a:extLst>
          </p:cNvPr>
          <p:cNvSpPr>
            <a:spLocks noGrp="1"/>
          </p:cNvSpPr>
          <p:nvPr>
            <p:ph type="sldNum" sz="quarter" idx="12"/>
          </p:nvPr>
        </p:nvSpPr>
        <p:spPr/>
        <p:txBody>
          <a:bodyPr/>
          <a:lstStyle/>
          <a:p>
            <a:fld id="{AE678206-0642-9F48-9727-6B519CB285FA}" type="slidenum">
              <a:rPr lang="en-US" smtClean="0"/>
              <a:t>56</a:t>
            </a:fld>
            <a:endParaRPr lang="en-US"/>
          </a:p>
        </p:txBody>
      </p:sp>
      <p:sp>
        <p:nvSpPr>
          <p:cNvPr id="4" name="Title 3">
            <a:extLst>
              <a:ext uri="{FF2B5EF4-FFF2-40B4-BE49-F238E27FC236}">
                <a16:creationId xmlns:a16="http://schemas.microsoft.com/office/drawing/2014/main" id="{EB1DB860-0956-434F-B3E9-BEE87B691097}"/>
              </a:ext>
            </a:extLst>
          </p:cNvPr>
          <p:cNvSpPr>
            <a:spLocks noGrp="1"/>
          </p:cNvSpPr>
          <p:nvPr>
            <p:ph type="title"/>
          </p:nvPr>
        </p:nvSpPr>
        <p:spPr>
          <a:xfrm>
            <a:off x="510988" y="213915"/>
            <a:ext cx="10685930" cy="763717"/>
          </a:xfrm>
        </p:spPr>
        <p:txBody>
          <a:bodyPr>
            <a:noAutofit/>
          </a:bodyPr>
          <a:lstStyle/>
          <a:p>
            <a:r>
              <a:rPr lang="en-US" sz="3200" dirty="0"/>
              <a:t>BINDU: </a:t>
            </a:r>
            <a:r>
              <a:rPr lang="en-US" sz="3200" u="sng" dirty="0"/>
              <a:t>B</a:t>
            </a:r>
            <a:r>
              <a:rPr lang="en-US" sz="3200" dirty="0"/>
              <a:t>ubble in </a:t>
            </a:r>
            <a:r>
              <a:rPr lang="en-US" sz="3200" u="sng" dirty="0"/>
              <a:t>I</a:t>
            </a:r>
            <a:r>
              <a:rPr lang="en-US" sz="3200" dirty="0"/>
              <a:t>rregular </a:t>
            </a:r>
            <a:r>
              <a:rPr lang="en-US" sz="3200" u="sng" dirty="0"/>
              <a:t>N</a:t>
            </a:r>
            <a:r>
              <a:rPr lang="en-US" sz="3200" dirty="0"/>
              <a:t>etwork for </a:t>
            </a:r>
            <a:r>
              <a:rPr lang="en-US" sz="3200" u="sng" dirty="0"/>
              <a:t>D</a:t>
            </a:r>
            <a:r>
              <a:rPr lang="en-US" sz="3200" dirty="0"/>
              <a:t>eadlock P</a:t>
            </a:r>
            <a:r>
              <a:rPr lang="en-US" sz="3200" u="sng" dirty="0"/>
              <a:t>u</a:t>
            </a:r>
            <a:r>
              <a:rPr lang="en-US" sz="3200" dirty="0"/>
              <a:t>rging</a:t>
            </a:r>
          </a:p>
        </p:txBody>
      </p:sp>
      <p:grpSp>
        <p:nvGrpSpPr>
          <p:cNvPr id="5" name="Group 4">
            <a:extLst>
              <a:ext uri="{FF2B5EF4-FFF2-40B4-BE49-F238E27FC236}">
                <a16:creationId xmlns:a16="http://schemas.microsoft.com/office/drawing/2014/main" id="{C9B6A16C-F369-417C-BDFA-B33A87B5B376}"/>
              </a:ext>
            </a:extLst>
          </p:cNvPr>
          <p:cNvGrpSpPr/>
          <p:nvPr/>
        </p:nvGrpSpPr>
        <p:grpSpPr>
          <a:xfrm>
            <a:off x="1631531" y="2637061"/>
            <a:ext cx="2833374" cy="2760942"/>
            <a:chOff x="424813" y="2453285"/>
            <a:chExt cx="2833374" cy="2760942"/>
          </a:xfrm>
        </p:grpSpPr>
        <p:pic>
          <p:nvPicPr>
            <p:cNvPr id="6" name="Picture 5">
              <a:extLst>
                <a:ext uri="{FF2B5EF4-FFF2-40B4-BE49-F238E27FC236}">
                  <a16:creationId xmlns:a16="http://schemas.microsoft.com/office/drawing/2014/main" id="{B51F350B-7F8F-4C6A-B6A4-146A1E1E35B6}"/>
                </a:ext>
              </a:extLst>
            </p:cNvPr>
            <p:cNvPicPr>
              <a:picLocks noChangeAspect="1"/>
            </p:cNvPicPr>
            <p:nvPr/>
          </p:nvPicPr>
          <p:blipFill rotWithShape="1">
            <a:blip r:embed="rId2"/>
            <a:srcRect b="7428"/>
            <a:stretch/>
          </p:blipFill>
          <p:spPr>
            <a:xfrm>
              <a:off x="424813" y="2453285"/>
              <a:ext cx="1416687" cy="1380471"/>
            </a:xfrm>
            <a:prstGeom prst="rect">
              <a:avLst/>
            </a:prstGeom>
          </p:spPr>
        </p:pic>
        <p:pic>
          <p:nvPicPr>
            <p:cNvPr id="7" name="Picture 6">
              <a:extLst>
                <a:ext uri="{FF2B5EF4-FFF2-40B4-BE49-F238E27FC236}">
                  <a16:creationId xmlns:a16="http://schemas.microsoft.com/office/drawing/2014/main" id="{C005DD66-B678-4D46-9DE2-02EC047EDEA4}"/>
                </a:ext>
              </a:extLst>
            </p:cNvPr>
            <p:cNvPicPr>
              <a:picLocks noChangeAspect="1"/>
            </p:cNvPicPr>
            <p:nvPr/>
          </p:nvPicPr>
          <p:blipFill rotWithShape="1">
            <a:blip r:embed="rId2"/>
            <a:srcRect b="7428"/>
            <a:stretch/>
          </p:blipFill>
          <p:spPr>
            <a:xfrm>
              <a:off x="1841500" y="2453285"/>
              <a:ext cx="1416687" cy="1380471"/>
            </a:xfrm>
            <a:prstGeom prst="rect">
              <a:avLst/>
            </a:prstGeom>
          </p:spPr>
        </p:pic>
        <p:pic>
          <p:nvPicPr>
            <p:cNvPr id="8" name="Picture 7">
              <a:extLst>
                <a:ext uri="{FF2B5EF4-FFF2-40B4-BE49-F238E27FC236}">
                  <a16:creationId xmlns:a16="http://schemas.microsoft.com/office/drawing/2014/main" id="{8BFE4A07-0857-4C55-82E5-CFDDAE44045D}"/>
                </a:ext>
              </a:extLst>
            </p:cNvPr>
            <p:cNvPicPr>
              <a:picLocks noChangeAspect="1"/>
            </p:cNvPicPr>
            <p:nvPr/>
          </p:nvPicPr>
          <p:blipFill rotWithShape="1">
            <a:blip r:embed="rId2"/>
            <a:srcRect b="7428"/>
            <a:stretch/>
          </p:blipFill>
          <p:spPr>
            <a:xfrm>
              <a:off x="1841500" y="3833756"/>
              <a:ext cx="1416687" cy="1380471"/>
            </a:xfrm>
            <a:prstGeom prst="rect">
              <a:avLst/>
            </a:prstGeom>
          </p:spPr>
        </p:pic>
        <p:pic>
          <p:nvPicPr>
            <p:cNvPr id="9" name="Picture 8">
              <a:extLst>
                <a:ext uri="{FF2B5EF4-FFF2-40B4-BE49-F238E27FC236}">
                  <a16:creationId xmlns:a16="http://schemas.microsoft.com/office/drawing/2014/main" id="{2BC8BEAF-EFC0-4713-913E-40CEB8BD1A18}"/>
                </a:ext>
              </a:extLst>
            </p:cNvPr>
            <p:cNvPicPr>
              <a:picLocks noChangeAspect="1"/>
            </p:cNvPicPr>
            <p:nvPr/>
          </p:nvPicPr>
          <p:blipFill rotWithShape="1">
            <a:blip r:embed="rId2"/>
            <a:srcRect b="7428"/>
            <a:stretch/>
          </p:blipFill>
          <p:spPr>
            <a:xfrm>
              <a:off x="424813" y="3833756"/>
              <a:ext cx="1416687" cy="1380471"/>
            </a:xfrm>
            <a:prstGeom prst="rect">
              <a:avLst/>
            </a:prstGeom>
          </p:spPr>
        </p:pic>
      </p:grpSp>
      <p:pic>
        <p:nvPicPr>
          <p:cNvPr id="10" name="Graphic 9" descr="Car">
            <a:extLst>
              <a:ext uri="{FF2B5EF4-FFF2-40B4-BE49-F238E27FC236}">
                <a16:creationId xmlns:a16="http://schemas.microsoft.com/office/drawing/2014/main" id="{40A8B036-6936-4A66-8F04-8AF680829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1534" y="4349376"/>
            <a:ext cx="584837" cy="723900"/>
          </a:xfrm>
          <a:prstGeom prst="rect">
            <a:avLst/>
          </a:prstGeom>
        </p:spPr>
      </p:pic>
      <p:pic>
        <p:nvPicPr>
          <p:cNvPr id="11" name="Graphic 10" descr="Car">
            <a:extLst>
              <a:ext uri="{FF2B5EF4-FFF2-40B4-BE49-F238E27FC236}">
                <a16:creationId xmlns:a16="http://schemas.microsoft.com/office/drawing/2014/main" id="{4A3A00DD-4F00-46DC-B1C6-791B127F2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51322" y="4349376"/>
            <a:ext cx="511175" cy="723900"/>
          </a:xfrm>
          <a:prstGeom prst="rect">
            <a:avLst/>
          </a:prstGeom>
        </p:spPr>
      </p:pic>
      <p:pic>
        <p:nvPicPr>
          <p:cNvPr id="12" name="Graphic 11" descr="Car">
            <a:extLst>
              <a:ext uri="{FF2B5EF4-FFF2-40B4-BE49-F238E27FC236}">
                <a16:creationId xmlns:a16="http://schemas.microsoft.com/office/drawing/2014/main" id="{FE160809-236B-4688-84B5-A91141A5E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2066002" y="3952012"/>
            <a:ext cx="488069" cy="644523"/>
          </a:xfrm>
          <a:prstGeom prst="rect">
            <a:avLst/>
          </a:prstGeom>
        </p:spPr>
      </p:pic>
      <p:pic>
        <p:nvPicPr>
          <p:cNvPr id="13" name="Graphic 12" descr="Car">
            <a:extLst>
              <a:ext uri="{FF2B5EF4-FFF2-40B4-BE49-F238E27FC236}">
                <a16:creationId xmlns:a16="http://schemas.microsoft.com/office/drawing/2014/main" id="{D14D1126-562B-416A-90C7-32D433098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025433" y="4746690"/>
            <a:ext cx="578727" cy="723900"/>
          </a:xfrm>
          <a:prstGeom prst="rect">
            <a:avLst/>
          </a:prstGeom>
        </p:spPr>
      </p:pic>
      <p:pic>
        <p:nvPicPr>
          <p:cNvPr id="14" name="Graphic 13" descr="Car">
            <a:extLst>
              <a:ext uri="{FF2B5EF4-FFF2-40B4-BE49-F238E27FC236}">
                <a16:creationId xmlns:a16="http://schemas.microsoft.com/office/drawing/2014/main" id="{33815030-1E02-4CDE-AE02-D1D0B8492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0442" y="3066676"/>
            <a:ext cx="607062" cy="558800"/>
          </a:xfrm>
          <a:prstGeom prst="rect">
            <a:avLst/>
          </a:prstGeom>
        </p:spPr>
      </p:pic>
      <p:pic>
        <p:nvPicPr>
          <p:cNvPr id="15" name="Graphic 14" descr="Car">
            <a:extLst>
              <a:ext uri="{FF2B5EF4-FFF2-40B4-BE49-F238E27FC236}">
                <a16:creationId xmlns:a16="http://schemas.microsoft.com/office/drawing/2014/main" id="{8A3D3DF2-16EB-4481-96F4-7E210A7847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21343" y="3003179"/>
            <a:ext cx="543562" cy="622301"/>
          </a:xfrm>
          <a:prstGeom prst="rect">
            <a:avLst/>
          </a:prstGeom>
        </p:spPr>
      </p:pic>
      <p:pic>
        <p:nvPicPr>
          <p:cNvPr id="16" name="Graphic 15" descr="Car">
            <a:extLst>
              <a:ext uri="{FF2B5EF4-FFF2-40B4-BE49-F238E27FC236}">
                <a16:creationId xmlns:a16="http://schemas.microsoft.com/office/drawing/2014/main" id="{72C33A66-A707-468F-891F-30743530F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3480023" y="2633886"/>
            <a:ext cx="609599" cy="615950"/>
          </a:xfrm>
          <a:prstGeom prst="rect">
            <a:avLst/>
          </a:prstGeom>
        </p:spPr>
      </p:pic>
      <p:pic>
        <p:nvPicPr>
          <p:cNvPr id="17" name="Graphic 16" descr="Car">
            <a:extLst>
              <a:ext uri="{FF2B5EF4-FFF2-40B4-BE49-F238E27FC236}">
                <a16:creationId xmlns:a16="http://schemas.microsoft.com/office/drawing/2014/main" id="{12B8D57D-F855-470D-B93F-91279C640E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491956" y="3483367"/>
            <a:ext cx="531759" cy="561976"/>
          </a:xfrm>
          <a:prstGeom prst="rect">
            <a:avLst/>
          </a:prstGeom>
        </p:spPr>
      </p:pic>
      <p:pic>
        <p:nvPicPr>
          <p:cNvPr id="18" name="Graphic 17" descr="Car">
            <a:extLst>
              <a:ext uri="{FF2B5EF4-FFF2-40B4-BE49-F238E27FC236}">
                <a16:creationId xmlns:a16="http://schemas.microsoft.com/office/drawing/2014/main" id="{41F731F6-4177-4283-80E5-558C9E41C6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334" y="4425578"/>
            <a:ext cx="584837" cy="584201"/>
          </a:xfrm>
          <a:prstGeom prst="rect">
            <a:avLst/>
          </a:prstGeom>
        </p:spPr>
      </p:pic>
      <p:pic>
        <p:nvPicPr>
          <p:cNvPr id="19" name="Graphic 18" descr="Car">
            <a:extLst>
              <a:ext uri="{FF2B5EF4-FFF2-40B4-BE49-F238E27FC236}">
                <a16:creationId xmlns:a16="http://schemas.microsoft.com/office/drawing/2014/main" id="{417358C5-3FB4-42F2-9767-76E9F21DD9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953734" y="4388351"/>
            <a:ext cx="511175" cy="660402"/>
          </a:xfrm>
          <a:prstGeom prst="rect">
            <a:avLst/>
          </a:prstGeom>
        </p:spPr>
      </p:pic>
      <p:pic>
        <p:nvPicPr>
          <p:cNvPr id="20" name="Graphic 19" descr="Car">
            <a:extLst>
              <a:ext uri="{FF2B5EF4-FFF2-40B4-BE49-F238E27FC236}">
                <a16:creationId xmlns:a16="http://schemas.microsoft.com/office/drawing/2014/main" id="{68CB2BD9-898A-40A6-95D8-47CA4FA2B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3512534" y="3981843"/>
            <a:ext cx="496940" cy="593724"/>
          </a:xfrm>
          <a:prstGeom prst="rect">
            <a:avLst/>
          </a:prstGeom>
        </p:spPr>
      </p:pic>
      <p:pic>
        <p:nvPicPr>
          <p:cNvPr id="21" name="Graphic 20" descr="Car">
            <a:extLst>
              <a:ext uri="{FF2B5EF4-FFF2-40B4-BE49-F238E27FC236}">
                <a16:creationId xmlns:a16="http://schemas.microsoft.com/office/drawing/2014/main" id="{A06F0433-9717-42EE-9F41-6A9EEC2025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473235" y="4791144"/>
            <a:ext cx="578727" cy="660399"/>
          </a:xfrm>
          <a:prstGeom prst="rect">
            <a:avLst/>
          </a:prstGeom>
        </p:spPr>
      </p:pic>
      <p:pic>
        <p:nvPicPr>
          <p:cNvPr id="22" name="Graphic 21" descr="Car">
            <a:extLst>
              <a:ext uri="{FF2B5EF4-FFF2-40B4-BE49-F238E27FC236}">
                <a16:creationId xmlns:a16="http://schemas.microsoft.com/office/drawing/2014/main" id="{42421DF1-AC7D-4A4F-AD09-7926FCEC5F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8834" y="3028578"/>
            <a:ext cx="584837" cy="584201"/>
          </a:xfrm>
          <a:prstGeom prst="rect">
            <a:avLst/>
          </a:prstGeom>
        </p:spPr>
      </p:pic>
      <p:pic>
        <p:nvPicPr>
          <p:cNvPr id="23" name="Graphic 22" descr="Car">
            <a:extLst>
              <a:ext uri="{FF2B5EF4-FFF2-40B4-BE49-F238E27FC236}">
                <a16:creationId xmlns:a16="http://schemas.microsoft.com/office/drawing/2014/main" id="{4D6C8A1A-44B8-4614-A523-2ECD9855D9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493234" y="2991351"/>
            <a:ext cx="511175" cy="660402"/>
          </a:xfrm>
          <a:prstGeom prst="rect">
            <a:avLst/>
          </a:prstGeom>
        </p:spPr>
      </p:pic>
      <p:pic>
        <p:nvPicPr>
          <p:cNvPr id="24" name="Graphic 23" descr="Car">
            <a:extLst>
              <a:ext uri="{FF2B5EF4-FFF2-40B4-BE49-F238E27FC236}">
                <a16:creationId xmlns:a16="http://schemas.microsoft.com/office/drawing/2014/main" id="{B2210EC6-001C-46EC-B196-04D4E0B846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2052034" y="2584843"/>
            <a:ext cx="496940" cy="593724"/>
          </a:xfrm>
          <a:prstGeom prst="rect">
            <a:avLst/>
          </a:prstGeom>
        </p:spPr>
      </p:pic>
      <p:pic>
        <p:nvPicPr>
          <p:cNvPr id="25" name="Graphic 24" descr="Car">
            <a:extLst>
              <a:ext uri="{FF2B5EF4-FFF2-40B4-BE49-F238E27FC236}">
                <a16:creationId xmlns:a16="http://schemas.microsoft.com/office/drawing/2014/main" id="{BF7A2ECF-C2DE-4BC7-A570-5B6AED9D4A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012735" y="3394144"/>
            <a:ext cx="578727" cy="660399"/>
          </a:xfrm>
          <a:prstGeom prst="rect">
            <a:avLst/>
          </a:prstGeom>
        </p:spPr>
      </p:pic>
      <p:grpSp>
        <p:nvGrpSpPr>
          <p:cNvPr id="26" name="Group 25">
            <a:extLst>
              <a:ext uri="{FF2B5EF4-FFF2-40B4-BE49-F238E27FC236}">
                <a16:creationId xmlns:a16="http://schemas.microsoft.com/office/drawing/2014/main" id="{7234A6E7-2084-487B-9C03-CF13C202F85F}"/>
              </a:ext>
            </a:extLst>
          </p:cNvPr>
          <p:cNvGrpSpPr/>
          <p:nvPr/>
        </p:nvGrpSpPr>
        <p:grpSpPr>
          <a:xfrm>
            <a:off x="6775031" y="2637061"/>
            <a:ext cx="2833374" cy="2760942"/>
            <a:chOff x="424813" y="2453285"/>
            <a:chExt cx="2833374" cy="2760942"/>
          </a:xfrm>
        </p:grpSpPr>
        <p:pic>
          <p:nvPicPr>
            <p:cNvPr id="27" name="Picture 26">
              <a:extLst>
                <a:ext uri="{FF2B5EF4-FFF2-40B4-BE49-F238E27FC236}">
                  <a16:creationId xmlns:a16="http://schemas.microsoft.com/office/drawing/2014/main" id="{ED9563A4-2129-4E5A-8A2A-C3EEEA0870F5}"/>
                </a:ext>
              </a:extLst>
            </p:cNvPr>
            <p:cNvPicPr>
              <a:picLocks noChangeAspect="1"/>
            </p:cNvPicPr>
            <p:nvPr/>
          </p:nvPicPr>
          <p:blipFill rotWithShape="1">
            <a:blip r:embed="rId2"/>
            <a:srcRect b="7428"/>
            <a:stretch/>
          </p:blipFill>
          <p:spPr>
            <a:xfrm>
              <a:off x="424813" y="2453285"/>
              <a:ext cx="1416687" cy="1380471"/>
            </a:xfrm>
            <a:prstGeom prst="rect">
              <a:avLst/>
            </a:prstGeom>
          </p:spPr>
        </p:pic>
        <p:pic>
          <p:nvPicPr>
            <p:cNvPr id="28" name="Picture 27">
              <a:extLst>
                <a:ext uri="{FF2B5EF4-FFF2-40B4-BE49-F238E27FC236}">
                  <a16:creationId xmlns:a16="http://schemas.microsoft.com/office/drawing/2014/main" id="{A075562B-CC00-4D60-86CF-B8551BA86A7F}"/>
                </a:ext>
              </a:extLst>
            </p:cNvPr>
            <p:cNvPicPr>
              <a:picLocks noChangeAspect="1"/>
            </p:cNvPicPr>
            <p:nvPr/>
          </p:nvPicPr>
          <p:blipFill rotWithShape="1">
            <a:blip r:embed="rId2"/>
            <a:srcRect b="7428"/>
            <a:stretch/>
          </p:blipFill>
          <p:spPr>
            <a:xfrm>
              <a:off x="1841500" y="2453285"/>
              <a:ext cx="1416687" cy="1380471"/>
            </a:xfrm>
            <a:prstGeom prst="rect">
              <a:avLst/>
            </a:prstGeom>
          </p:spPr>
        </p:pic>
        <p:pic>
          <p:nvPicPr>
            <p:cNvPr id="29" name="Picture 28">
              <a:extLst>
                <a:ext uri="{FF2B5EF4-FFF2-40B4-BE49-F238E27FC236}">
                  <a16:creationId xmlns:a16="http://schemas.microsoft.com/office/drawing/2014/main" id="{B1127145-8100-4A96-A191-703C38EE00B0}"/>
                </a:ext>
              </a:extLst>
            </p:cNvPr>
            <p:cNvPicPr>
              <a:picLocks noChangeAspect="1"/>
            </p:cNvPicPr>
            <p:nvPr/>
          </p:nvPicPr>
          <p:blipFill rotWithShape="1">
            <a:blip r:embed="rId2"/>
            <a:srcRect b="7428"/>
            <a:stretch/>
          </p:blipFill>
          <p:spPr>
            <a:xfrm>
              <a:off x="1841500" y="3833756"/>
              <a:ext cx="1416687" cy="1380471"/>
            </a:xfrm>
            <a:prstGeom prst="rect">
              <a:avLst/>
            </a:prstGeom>
          </p:spPr>
        </p:pic>
        <p:pic>
          <p:nvPicPr>
            <p:cNvPr id="30" name="Picture 29">
              <a:extLst>
                <a:ext uri="{FF2B5EF4-FFF2-40B4-BE49-F238E27FC236}">
                  <a16:creationId xmlns:a16="http://schemas.microsoft.com/office/drawing/2014/main" id="{E7220F9D-680E-4B84-A36B-43F7CAD85748}"/>
                </a:ext>
              </a:extLst>
            </p:cNvPr>
            <p:cNvPicPr>
              <a:picLocks noChangeAspect="1"/>
            </p:cNvPicPr>
            <p:nvPr/>
          </p:nvPicPr>
          <p:blipFill rotWithShape="1">
            <a:blip r:embed="rId2"/>
            <a:srcRect b="7428"/>
            <a:stretch/>
          </p:blipFill>
          <p:spPr>
            <a:xfrm>
              <a:off x="424813" y="3833756"/>
              <a:ext cx="1416687" cy="1380471"/>
            </a:xfrm>
            <a:prstGeom prst="rect">
              <a:avLst/>
            </a:prstGeom>
          </p:spPr>
        </p:pic>
      </p:grpSp>
      <p:pic>
        <p:nvPicPr>
          <p:cNvPr id="31" name="Graphic 30" descr="Car">
            <a:extLst>
              <a:ext uri="{FF2B5EF4-FFF2-40B4-BE49-F238E27FC236}">
                <a16:creationId xmlns:a16="http://schemas.microsoft.com/office/drawing/2014/main" id="{CAC20428-17C5-4EF2-B6BF-D529CD8E9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5034" y="4349376"/>
            <a:ext cx="584837" cy="723900"/>
          </a:xfrm>
          <a:prstGeom prst="rect">
            <a:avLst/>
          </a:prstGeom>
        </p:spPr>
      </p:pic>
      <p:pic>
        <p:nvPicPr>
          <p:cNvPr id="32" name="Graphic 31" descr="Car">
            <a:extLst>
              <a:ext uri="{FF2B5EF4-FFF2-40B4-BE49-F238E27FC236}">
                <a16:creationId xmlns:a16="http://schemas.microsoft.com/office/drawing/2014/main" id="{F00404F0-DF3B-44DF-8151-CFE66BA990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594822" y="4349376"/>
            <a:ext cx="511175" cy="723900"/>
          </a:xfrm>
          <a:prstGeom prst="rect">
            <a:avLst/>
          </a:prstGeom>
        </p:spPr>
      </p:pic>
      <p:pic>
        <p:nvPicPr>
          <p:cNvPr id="33" name="Graphic 32" descr="Car">
            <a:extLst>
              <a:ext uri="{FF2B5EF4-FFF2-40B4-BE49-F238E27FC236}">
                <a16:creationId xmlns:a16="http://schemas.microsoft.com/office/drawing/2014/main" id="{E117EA27-9B3B-471C-8595-8E7EF37C6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7209502" y="3952012"/>
            <a:ext cx="488069" cy="644523"/>
          </a:xfrm>
          <a:prstGeom prst="rect">
            <a:avLst/>
          </a:prstGeom>
        </p:spPr>
      </p:pic>
      <p:pic>
        <p:nvPicPr>
          <p:cNvPr id="34" name="Graphic 33" descr="Car">
            <a:extLst>
              <a:ext uri="{FF2B5EF4-FFF2-40B4-BE49-F238E27FC236}">
                <a16:creationId xmlns:a16="http://schemas.microsoft.com/office/drawing/2014/main" id="{5D25FAB4-7960-43B4-BF9A-01504C9E1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168933" y="4746690"/>
            <a:ext cx="578727" cy="723900"/>
          </a:xfrm>
          <a:prstGeom prst="rect">
            <a:avLst/>
          </a:prstGeom>
        </p:spPr>
      </p:pic>
      <p:pic>
        <p:nvPicPr>
          <p:cNvPr id="35" name="Graphic 34" descr="Car">
            <a:extLst>
              <a:ext uri="{FF2B5EF4-FFF2-40B4-BE49-F238E27FC236}">
                <a16:creationId xmlns:a16="http://schemas.microsoft.com/office/drawing/2014/main" id="{9F302D6D-B9AA-4819-A6A9-8F391A8EE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3942" y="3066676"/>
            <a:ext cx="607062" cy="558800"/>
          </a:xfrm>
          <a:prstGeom prst="rect">
            <a:avLst/>
          </a:prstGeom>
        </p:spPr>
      </p:pic>
      <p:pic>
        <p:nvPicPr>
          <p:cNvPr id="36" name="Graphic 35" descr="Car">
            <a:extLst>
              <a:ext uri="{FF2B5EF4-FFF2-40B4-BE49-F238E27FC236}">
                <a16:creationId xmlns:a16="http://schemas.microsoft.com/office/drawing/2014/main" id="{D4B3B0FF-AD1C-4F75-ABF5-21FE744107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064843" y="3003179"/>
            <a:ext cx="543562" cy="622301"/>
          </a:xfrm>
          <a:prstGeom prst="rect">
            <a:avLst/>
          </a:prstGeom>
        </p:spPr>
      </p:pic>
      <p:pic>
        <p:nvPicPr>
          <p:cNvPr id="37" name="Graphic 36" descr="Car">
            <a:extLst>
              <a:ext uri="{FF2B5EF4-FFF2-40B4-BE49-F238E27FC236}">
                <a16:creationId xmlns:a16="http://schemas.microsoft.com/office/drawing/2014/main" id="{D2D2998C-DD55-4E8D-BAB3-82C44AFCF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623523" y="2633886"/>
            <a:ext cx="609599" cy="615950"/>
          </a:xfrm>
          <a:prstGeom prst="rect">
            <a:avLst/>
          </a:prstGeom>
        </p:spPr>
      </p:pic>
      <p:pic>
        <p:nvPicPr>
          <p:cNvPr id="38" name="Graphic 37" descr="Car">
            <a:extLst>
              <a:ext uri="{FF2B5EF4-FFF2-40B4-BE49-F238E27FC236}">
                <a16:creationId xmlns:a16="http://schemas.microsoft.com/office/drawing/2014/main" id="{BD56DFF8-E16D-44B3-BEFB-FA95372BA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635456" y="3483367"/>
            <a:ext cx="531759" cy="561976"/>
          </a:xfrm>
          <a:prstGeom prst="rect">
            <a:avLst/>
          </a:prstGeom>
        </p:spPr>
      </p:pic>
      <p:pic>
        <p:nvPicPr>
          <p:cNvPr id="39" name="Graphic 38" descr="Car">
            <a:extLst>
              <a:ext uri="{FF2B5EF4-FFF2-40B4-BE49-F238E27FC236}">
                <a16:creationId xmlns:a16="http://schemas.microsoft.com/office/drawing/2014/main" id="{0B95D786-EA3D-4152-94D6-223CE142D4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2834" y="4425578"/>
            <a:ext cx="584837" cy="584201"/>
          </a:xfrm>
          <a:prstGeom prst="rect">
            <a:avLst/>
          </a:prstGeom>
        </p:spPr>
      </p:pic>
      <p:pic>
        <p:nvPicPr>
          <p:cNvPr id="40" name="Graphic 39" descr="Car">
            <a:extLst>
              <a:ext uri="{FF2B5EF4-FFF2-40B4-BE49-F238E27FC236}">
                <a16:creationId xmlns:a16="http://schemas.microsoft.com/office/drawing/2014/main" id="{72A93A6A-499C-4ED9-B036-C4EA4C882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097234" y="4388351"/>
            <a:ext cx="511175" cy="660402"/>
          </a:xfrm>
          <a:prstGeom prst="rect">
            <a:avLst/>
          </a:prstGeom>
        </p:spPr>
      </p:pic>
      <p:pic>
        <p:nvPicPr>
          <p:cNvPr id="41" name="Graphic 40" descr="Car">
            <a:extLst>
              <a:ext uri="{FF2B5EF4-FFF2-40B4-BE49-F238E27FC236}">
                <a16:creationId xmlns:a16="http://schemas.microsoft.com/office/drawing/2014/main" id="{D152622B-EAC1-4F10-8043-C41B8495E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8656034" y="3981843"/>
            <a:ext cx="496940" cy="593724"/>
          </a:xfrm>
          <a:prstGeom prst="rect">
            <a:avLst/>
          </a:prstGeom>
        </p:spPr>
      </p:pic>
      <p:pic>
        <p:nvPicPr>
          <p:cNvPr id="42" name="Graphic 41" descr="Car">
            <a:extLst>
              <a:ext uri="{FF2B5EF4-FFF2-40B4-BE49-F238E27FC236}">
                <a16:creationId xmlns:a16="http://schemas.microsoft.com/office/drawing/2014/main" id="{9EEA6311-A7C0-4F18-96C3-EA56AAAF55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616735" y="4791144"/>
            <a:ext cx="578727" cy="660399"/>
          </a:xfrm>
          <a:prstGeom prst="rect">
            <a:avLst/>
          </a:prstGeom>
        </p:spPr>
      </p:pic>
      <p:pic>
        <p:nvPicPr>
          <p:cNvPr id="43" name="Graphic 42" descr="Car">
            <a:extLst>
              <a:ext uri="{FF2B5EF4-FFF2-40B4-BE49-F238E27FC236}">
                <a16:creationId xmlns:a16="http://schemas.microsoft.com/office/drawing/2014/main" id="{FB7A8D99-A5CF-4F37-9A3B-E5994FAC99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636734" y="2991351"/>
            <a:ext cx="511175" cy="660402"/>
          </a:xfrm>
          <a:prstGeom prst="rect">
            <a:avLst/>
          </a:prstGeom>
        </p:spPr>
      </p:pic>
      <p:pic>
        <p:nvPicPr>
          <p:cNvPr id="44" name="Graphic 43" descr="Car">
            <a:extLst>
              <a:ext uri="{FF2B5EF4-FFF2-40B4-BE49-F238E27FC236}">
                <a16:creationId xmlns:a16="http://schemas.microsoft.com/office/drawing/2014/main" id="{1D326735-5B1E-4816-9047-36EA7A0E6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flipH="1">
            <a:off x="7195534" y="2584843"/>
            <a:ext cx="496940" cy="593724"/>
          </a:xfrm>
          <a:prstGeom prst="rect">
            <a:avLst/>
          </a:prstGeom>
        </p:spPr>
      </p:pic>
      <p:pic>
        <p:nvPicPr>
          <p:cNvPr id="45" name="Graphic 44" descr="Car">
            <a:extLst>
              <a:ext uri="{FF2B5EF4-FFF2-40B4-BE49-F238E27FC236}">
                <a16:creationId xmlns:a16="http://schemas.microsoft.com/office/drawing/2014/main" id="{F8C9DCB5-3243-44E6-A620-01148C1448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156235" y="3394144"/>
            <a:ext cx="578727" cy="660399"/>
          </a:xfrm>
          <a:prstGeom prst="rect">
            <a:avLst/>
          </a:prstGeom>
        </p:spPr>
      </p:pic>
      <p:sp>
        <p:nvSpPr>
          <p:cNvPr id="46" name="Explosion: 14 Points 45">
            <a:extLst>
              <a:ext uri="{FF2B5EF4-FFF2-40B4-BE49-F238E27FC236}">
                <a16:creationId xmlns:a16="http://schemas.microsoft.com/office/drawing/2014/main" id="{7553BF49-3E5D-4A9D-9F0B-D3C960B8A3E0}"/>
              </a:ext>
            </a:extLst>
          </p:cNvPr>
          <p:cNvSpPr/>
          <p:nvPr/>
        </p:nvSpPr>
        <p:spPr>
          <a:xfrm>
            <a:off x="2043017" y="3003175"/>
            <a:ext cx="589281" cy="60960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14 Points 46">
            <a:extLst>
              <a:ext uri="{FF2B5EF4-FFF2-40B4-BE49-F238E27FC236}">
                <a16:creationId xmlns:a16="http://schemas.microsoft.com/office/drawing/2014/main" id="{D36B1C76-CB88-4E68-B6EC-7599BCEBBA98}"/>
              </a:ext>
            </a:extLst>
          </p:cNvPr>
          <p:cNvSpPr/>
          <p:nvPr/>
        </p:nvSpPr>
        <p:spPr>
          <a:xfrm>
            <a:off x="3528918" y="3041276"/>
            <a:ext cx="589281" cy="60960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14 Points 47">
            <a:extLst>
              <a:ext uri="{FF2B5EF4-FFF2-40B4-BE49-F238E27FC236}">
                <a16:creationId xmlns:a16="http://schemas.microsoft.com/office/drawing/2014/main" id="{29275C23-4525-4798-95DB-AB7C9613B621}"/>
              </a:ext>
            </a:extLst>
          </p:cNvPr>
          <p:cNvSpPr/>
          <p:nvPr/>
        </p:nvSpPr>
        <p:spPr>
          <a:xfrm>
            <a:off x="3528918" y="4362951"/>
            <a:ext cx="589281" cy="60960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14 Points 48">
            <a:extLst>
              <a:ext uri="{FF2B5EF4-FFF2-40B4-BE49-F238E27FC236}">
                <a16:creationId xmlns:a16="http://schemas.microsoft.com/office/drawing/2014/main" id="{4AE581AF-1CDC-4BCC-B3C7-E64CD90D42E7}"/>
              </a:ext>
            </a:extLst>
          </p:cNvPr>
          <p:cNvSpPr/>
          <p:nvPr/>
        </p:nvSpPr>
        <p:spPr>
          <a:xfrm>
            <a:off x="2043017" y="4349376"/>
            <a:ext cx="589281" cy="60960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EB73A14-2154-46C9-B917-DFDCC8398D04}"/>
              </a:ext>
            </a:extLst>
          </p:cNvPr>
          <p:cNvSpPr/>
          <p:nvPr/>
        </p:nvSpPr>
        <p:spPr>
          <a:xfrm>
            <a:off x="5671718" y="1083116"/>
            <a:ext cx="4453561" cy="1384995"/>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What if we keep one lane always free in whole road-network to begin with?</a:t>
            </a:r>
          </a:p>
        </p:txBody>
      </p:sp>
      <p:sp>
        <p:nvSpPr>
          <p:cNvPr id="51" name="Footer Placeholder 3">
            <a:extLst>
              <a:ext uri="{FF2B5EF4-FFF2-40B4-BE49-F238E27FC236}">
                <a16:creationId xmlns:a16="http://schemas.microsoft.com/office/drawing/2014/main" id="{F35391B8-871A-465C-A970-4D667DD3994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8153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10" presetClass="entr" presetSubtype="0"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10" presetClass="entr" presetSubtype="0"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10" presetClass="entr" presetSubtype="0" fill="hold"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par>
                                <p:cTn id="107" presetID="10"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par>
                                <p:cTn id="110" presetID="10" presetClass="entr" presetSubtype="0" fill="hold"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childTnLst>
                                </p:cTn>
                              </p:par>
                              <p:par>
                                <p:cTn id="113" presetID="10" presetClass="entr" presetSubtype="0"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fade">
                                      <p:cBhvr>
                                        <p:cTn id="115" dur="500"/>
                                        <p:tgtEl>
                                          <p:spTgt spid="42"/>
                                        </p:tgtEl>
                                      </p:cBhvr>
                                    </p:animEffect>
                                  </p:childTnLst>
                                </p:cTn>
                              </p:par>
                              <p:par>
                                <p:cTn id="116" presetID="10" presetClass="entr" presetSubtype="0" fill="hold"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500"/>
                                        <p:tgtEl>
                                          <p:spTgt spid="43"/>
                                        </p:tgtEl>
                                      </p:cBhvr>
                                    </p:animEffect>
                                  </p:childTnLst>
                                </p:cTn>
                              </p:par>
                              <p:par>
                                <p:cTn id="119" presetID="10" presetClass="entr" presetSubtype="0" fill="hold" nodeType="withEffect">
                                  <p:stCondLst>
                                    <p:cond delay="0"/>
                                  </p:stCondLst>
                                  <p:childTnLst>
                                    <p:set>
                                      <p:cBhvr>
                                        <p:cTn id="120" dur="1" fill="hold">
                                          <p:stCondLst>
                                            <p:cond delay="0"/>
                                          </p:stCondLst>
                                        </p:cTn>
                                        <p:tgtEl>
                                          <p:spTgt spid="44"/>
                                        </p:tgtEl>
                                        <p:attrNameLst>
                                          <p:attrName>style.visibility</p:attrName>
                                        </p:attrNameLst>
                                      </p:cBhvr>
                                      <p:to>
                                        <p:strVal val="visible"/>
                                      </p:to>
                                    </p:set>
                                    <p:animEffect transition="in" filter="fade">
                                      <p:cBhvr>
                                        <p:cTn id="121" dur="500"/>
                                        <p:tgtEl>
                                          <p:spTgt spid="44"/>
                                        </p:tgtEl>
                                      </p:cBhvr>
                                    </p:animEffect>
                                  </p:childTnLst>
                                </p:cTn>
                              </p:par>
                              <p:par>
                                <p:cTn id="122" presetID="10" presetClass="entr" presetSubtype="0" fill="hold"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childTnLst>
                          </p:cTn>
                        </p:par>
                      </p:childTnLst>
                    </p:cTn>
                  </p:par>
                  <p:par>
                    <p:cTn id="125" fill="hold">
                      <p:stCondLst>
                        <p:cond delay="indefinite"/>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0.00469 -0.00208 L -0.13945 -0.00208 " pathEditMode="relative" rAng="0" ptsTypes="AA">
                                      <p:cBhvr>
                                        <p:cTn id="128" dur="2000" fill="hold"/>
                                        <p:tgtEl>
                                          <p:spTgt spid="43"/>
                                        </p:tgtEl>
                                        <p:attrNameLst>
                                          <p:attrName>ppt_x</p:attrName>
                                          <p:attrName>ppt_y</p:attrName>
                                        </p:attrNameLst>
                                      </p:cBhvr>
                                      <p:rCtr x="-7214" y="0"/>
                                    </p:animMotion>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43"/>
                                        </p:tgtEl>
                                      </p:cBhvr>
                                    </p:animEffect>
                                    <p:set>
                                      <p:cBhvr>
                                        <p:cTn id="133" dur="1" fill="hold">
                                          <p:stCondLst>
                                            <p:cond delay="499"/>
                                          </p:stCondLst>
                                        </p:cTn>
                                        <p:tgtEl>
                                          <p:spTgt spid="4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8" presetClass="emph" presetSubtype="0" fill="hold" nodeType="clickEffect">
                                  <p:stCondLst>
                                    <p:cond delay="0"/>
                                  </p:stCondLst>
                                  <p:childTnLst>
                                    <p:animRot by="5400000">
                                      <p:cBhvr>
                                        <p:cTn id="137" dur="2000" fill="hold"/>
                                        <p:tgtEl>
                                          <p:spTgt spid="45"/>
                                        </p:tgtEl>
                                        <p:attrNameLst>
                                          <p:attrName>r</p:attrName>
                                        </p:attrNameLst>
                                      </p:cBhvr>
                                    </p:animRot>
                                  </p:childTnLst>
                                </p:cTn>
                              </p:par>
                              <p:par>
                                <p:cTn id="138" presetID="0" presetClass="path" presetSubtype="0" accel="50000" decel="50000" fill="hold" nodeType="withEffect">
                                  <p:stCondLst>
                                    <p:cond delay="0"/>
                                  </p:stCondLst>
                                  <p:childTnLst>
                                    <p:animMotion origin="layout" path="M 0.00273 0.00486 L 0.00273 -0.05949 L -0.04154 -0.05949 " pathEditMode="relative" rAng="0" ptsTypes="AAA">
                                      <p:cBhvr>
                                        <p:cTn id="139" dur="2000" fill="hold"/>
                                        <p:tgtEl>
                                          <p:spTgt spid="45"/>
                                        </p:tgtEl>
                                        <p:attrNameLst>
                                          <p:attrName>ppt_x</p:attrName>
                                          <p:attrName>ppt_y</p:attrName>
                                        </p:attrNameLst>
                                      </p:cBhvr>
                                      <p:rCtr x="-2214" y="-3218"/>
                                    </p:animMotion>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195 -0.00092 L 0.00195 -0.0787 " pathEditMode="relative" rAng="0" ptsTypes="AA">
                                      <p:cBhvr>
                                        <p:cTn id="143" dur="2000" fill="hold"/>
                                        <p:tgtEl>
                                          <p:spTgt spid="33"/>
                                        </p:tgtEl>
                                        <p:attrNameLst>
                                          <p:attrName>ppt_x</p:attrName>
                                          <p:attrName>ppt_y</p:attrName>
                                        </p:attrNameLst>
                                      </p:cBhvr>
                                      <p:rCtr x="0" y="-3889"/>
                                    </p:animMotion>
                                  </p:childTnLst>
                                </p:cTn>
                              </p:par>
                            </p:childTnLst>
                          </p:cTn>
                        </p:par>
                      </p:childTnLst>
                    </p:cTn>
                  </p:par>
                  <p:par>
                    <p:cTn id="144" fill="hold">
                      <p:stCondLst>
                        <p:cond delay="indefinite"/>
                      </p:stCondLst>
                      <p:childTnLst>
                        <p:par>
                          <p:cTn id="145" fill="hold">
                            <p:stCondLst>
                              <p:cond delay="0"/>
                            </p:stCondLst>
                            <p:childTnLst>
                              <p:par>
                                <p:cTn id="146" presetID="8" presetClass="emph" presetSubtype="0" fill="hold" nodeType="clickEffect">
                                  <p:stCondLst>
                                    <p:cond delay="0"/>
                                  </p:stCondLst>
                                  <p:childTnLst>
                                    <p:animRot by="5400000">
                                      <p:cBhvr>
                                        <p:cTn id="147" dur="2000" fill="hold"/>
                                        <p:tgtEl>
                                          <p:spTgt spid="31"/>
                                        </p:tgtEl>
                                        <p:attrNameLst>
                                          <p:attrName>r</p:attrName>
                                        </p:attrNameLst>
                                      </p:cBhvr>
                                    </p:animRot>
                                  </p:childTnLst>
                                </p:cTn>
                              </p:par>
                              <p:par>
                                <p:cTn id="148" presetID="0" presetClass="path" presetSubtype="0" accel="50000" decel="50000" fill="hold" nodeType="withEffect">
                                  <p:stCondLst>
                                    <p:cond delay="0"/>
                                  </p:stCondLst>
                                  <p:childTnLst>
                                    <p:animMotion origin="layout" path="M -0.00586 -0.00139 L 0.04648 -0.00139 L 0.04648 -0.07361 " pathEditMode="relative" rAng="0" ptsTypes="AAA">
                                      <p:cBhvr>
                                        <p:cTn id="149" dur="2000" fill="hold"/>
                                        <p:tgtEl>
                                          <p:spTgt spid="31"/>
                                        </p:tgtEl>
                                        <p:attrNameLst>
                                          <p:attrName>ppt_x</p:attrName>
                                          <p:attrName>ppt_y</p:attrName>
                                        </p:attrNameLst>
                                      </p:cBhvr>
                                      <p:rCtr x="2617" y="-3611"/>
                                    </p:animMotion>
                                  </p:childTnLst>
                                </p:cTn>
                              </p:par>
                            </p:childTnLst>
                          </p:cTn>
                        </p:par>
                      </p:childTnLst>
                    </p:cTn>
                  </p:par>
                  <p:par>
                    <p:cTn id="150" fill="hold">
                      <p:stCondLst>
                        <p:cond delay="indefinite"/>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0.0026 -0.00023 L -0.13164 -0.00023 " pathEditMode="relative" rAng="0" ptsTypes="AA">
                                      <p:cBhvr>
                                        <p:cTn id="153" dur="2000" fill="hold"/>
                                        <p:tgtEl>
                                          <p:spTgt spid="32"/>
                                        </p:tgtEl>
                                        <p:attrNameLst>
                                          <p:attrName>ppt_x</p:attrName>
                                          <p:attrName>ppt_y</p:attrName>
                                        </p:attrNameLst>
                                      </p:cBhvr>
                                      <p:rCtr x="-6719" y="0"/>
                                    </p:animMotion>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32"/>
                                        </p:tgtEl>
                                      </p:cBhvr>
                                    </p:animEffect>
                                    <p:set>
                                      <p:cBhvr>
                                        <p:cTn id="15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08CE-86ED-3E41-948B-0BC4B36188C3}"/>
              </a:ext>
            </a:extLst>
          </p:cNvPr>
          <p:cNvSpPr>
            <a:spLocks noGrp="1"/>
          </p:cNvSpPr>
          <p:nvPr>
            <p:ph type="title"/>
          </p:nvPr>
        </p:nvSpPr>
        <p:spPr/>
        <p:txBody>
          <a:bodyPr/>
          <a:lstStyle/>
          <a:p>
            <a:r>
              <a:rPr lang="en-US" dirty="0"/>
              <a:t>BINDU: Walk-through</a:t>
            </a:r>
          </a:p>
        </p:txBody>
      </p:sp>
      <p:sp>
        <p:nvSpPr>
          <p:cNvPr id="5" name="Slide Number Placeholder 4">
            <a:extLst>
              <a:ext uri="{FF2B5EF4-FFF2-40B4-BE49-F238E27FC236}">
                <a16:creationId xmlns:a16="http://schemas.microsoft.com/office/drawing/2014/main" id="{75A4E1E1-40AB-F549-930E-0DB833796DFD}"/>
              </a:ext>
            </a:extLst>
          </p:cNvPr>
          <p:cNvSpPr>
            <a:spLocks noGrp="1"/>
          </p:cNvSpPr>
          <p:nvPr>
            <p:ph type="sldNum" sz="quarter" idx="12"/>
          </p:nvPr>
        </p:nvSpPr>
        <p:spPr/>
        <p:txBody>
          <a:bodyPr/>
          <a:lstStyle/>
          <a:p>
            <a:fld id="{0D1D0697-F66A-EE4C-B4D3-9802540BCCA0}" type="slidenum">
              <a:rPr lang="en-US" smtClean="0"/>
              <a:t>57</a:t>
            </a:fld>
            <a:endParaRPr lang="en-US"/>
          </a:p>
        </p:txBody>
      </p:sp>
      <p:grpSp>
        <p:nvGrpSpPr>
          <p:cNvPr id="6" name="Group 5">
            <a:extLst>
              <a:ext uri="{FF2B5EF4-FFF2-40B4-BE49-F238E27FC236}">
                <a16:creationId xmlns:a16="http://schemas.microsoft.com/office/drawing/2014/main" id="{14B9EF0E-A605-634A-95DA-A9D3A0FF96B4}"/>
              </a:ext>
            </a:extLst>
          </p:cNvPr>
          <p:cNvGrpSpPr/>
          <p:nvPr/>
        </p:nvGrpSpPr>
        <p:grpSpPr>
          <a:xfrm>
            <a:off x="3288143" y="1219000"/>
            <a:ext cx="4628717" cy="3906778"/>
            <a:chOff x="803991" y="1432138"/>
            <a:chExt cx="5704431" cy="4814713"/>
          </a:xfrm>
        </p:grpSpPr>
        <p:grpSp>
          <p:nvGrpSpPr>
            <p:cNvPr id="7" name="Group 6">
              <a:extLst>
                <a:ext uri="{FF2B5EF4-FFF2-40B4-BE49-F238E27FC236}">
                  <a16:creationId xmlns:a16="http://schemas.microsoft.com/office/drawing/2014/main" id="{87C55F71-C074-9540-A77C-6156F020E46E}"/>
                </a:ext>
              </a:extLst>
            </p:cNvPr>
            <p:cNvGrpSpPr/>
            <p:nvPr/>
          </p:nvGrpSpPr>
          <p:grpSpPr>
            <a:xfrm>
              <a:off x="808031" y="1441969"/>
              <a:ext cx="920006" cy="864643"/>
              <a:chOff x="7654967" y="2625306"/>
              <a:chExt cx="1798612" cy="1690377"/>
            </a:xfrm>
          </p:grpSpPr>
          <p:grpSp>
            <p:nvGrpSpPr>
              <p:cNvPr id="227" name="Group 226">
                <a:extLst>
                  <a:ext uri="{FF2B5EF4-FFF2-40B4-BE49-F238E27FC236}">
                    <a16:creationId xmlns:a16="http://schemas.microsoft.com/office/drawing/2014/main" id="{687B534F-8757-7E42-AAC3-713F38B6BBD8}"/>
                  </a:ext>
                </a:extLst>
              </p:cNvPr>
              <p:cNvGrpSpPr/>
              <p:nvPr/>
            </p:nvGrpSpPr>
            <p:grpSpPr>
              <a:xfrm>
                <a:off x="7654967" y="2625306"/>
                <a:ext cx="1798612" cy="1690377"/>
                <a:chOff x="5275729" y="1913324"/>
                <a:chExt cx="2404876" cy="2210057"/>
              </a:xfrm>
            </p:grpSpPr>
            <p:sp>
              <p:nvSpPr>
                <p:cNvPr id="229" name="Rectangle 228">
                  <a:extLst>
                    <a:ext uri="{FF2B5EF4-FFF2-40B4-BE49-F238E27FC236}">
                      <a16:creationId xmlns:a16="http://schemas.microsoft.com/office/drawing/2014/main" id="{6444153F-AB05-5F41-B62C-CD9B43853FD0}"/>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A9B00EB7-5969-B144-BB18-918DC41FF97F}"/>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Rectangle 230">
                  <a:extLst>
                    <a:ext uri="{FF2B5EF4-FFF2-40B4-BE49-F238E27FC236}">
                      <a16:creationId xmlns:a16="http://schemas.microsoft.com/office/drawing/2014/main" id="{6BAFEC67-2223-5641-9108-C958210B135A}"/>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7F0B6A77-C4C9-FB46-ABD4-B47DD220B9EF}"/>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F20D3E7E-025E-6342-BBA5-E1C3AFD4AA07}"/>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166BA467-0D82-874C-B225-0C776552D84A}"/>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35" name="Straight Arrow Connector 234">
                  <a:extLst>
                    <a:ext uri="{FF2B5EF4-FFF2-40B4-BE49-F238E27FC236}">
                      <a16:creationId xmlns:a16="http://schemas.microsoft.com/office/drawing/2014/main" id="{79F6C8EC-E4F7-CB49-996B-029321D315A9}"/>
                    </a:ext>
                  </a:extLst>
                </p:cNvPr>
                <p:cNvCxnSpPr>
                  <a:cxnSpLocks/>
                  <a:stCxn id="231" idx="3"/>
                  <a:endCxn id="23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6" name="Straight Arrow Connector 235">
                  <a:extLst>
                    <a:ext uri="{FF2B5EF4-FFF2-40B4-BE49-F238E27FC236}">
                      <a16:creationId xmlns:a16="http://schemas.microsoft.com/office/drawing/2014/main" id="{BA15C368-7093-E04D-84B1-0B8858613DBC}"/>
                    </a:ext>
                  </a:extLst>
                </p:cNvPr>
                <p:cNvCxnSpPr>
                  <a:cxnSpLocks/>
                  <a:stCxn id="234" idx="1"/>
                  <a:endCxn id="23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7" name="Straight Arrow Connector 236">
                  <a:extLst>
                    <a:ext uri="{FF2B5EF4-FFF2-40B4-BE49-F238E27FC236}">
                      <a16:creationId xmlns:a16="http://schemas.microsoft.com/office/drawing/2014/main" id="{49B7FCE4-60BD-5D47-B137-521F35F9F6EC}"/>
                    </a:ext>
                  </a:extLst>
                </p:cNvPr>
                <p:cNvCxnSpPr>
                  <a:cxnSpLocks/>
                  <a:stCxn id="232" idx="1"/>
                  <a:endCxn id="23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8" name="Straight Arrow Connector 237">
                  <a:extLst>
                    <a:ext uri="{FF2B5EF4-FFF2-40B4-BE49-F238E27FC236}">
                      <a16:creationId xmlns:a16="http://schemas.microsoft.com/office/drawing/2014/main" id="{2D2F746F-7012-954E-9481-D62E10258120}"/>
                    </a:ext>
                  </a:extLst>
                </p:cNvPr>
                <p:cNvCxnSpPr>
                  <a:cxnSpLocks/>
                  <a:stCxn id="233" idx="1"/>
                  <a:endCxn id="23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28" name="Content Placeholder 58" descr="Close">
                <a:extLst>
                  <a:ext uri="{FF2B5EF4-FFF2-40B4-BE49-F238E27FC236}">
                    <a16:creationId xmlns:a16="http://schemas.microsoft.com/office/drawing/2014/main" id="{BEC23912-6E69-EB4E-831D-73D133B948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8" name="Group 7">
              <a:extLst>
                <a:ext uri="{FF2B5EF4-FFF2-40B4-BE49-F238E27FC236}">
                  <a16:creationId xmlns:a16="http://schemas.microsoft.com/office/drawing/2014/main" id="{7208551C-6044-CF44-906A-8A939B30B7A9}"/>
                </a:ext>
              </a:extLst>
            </p:cNvPr>
            <p:cNvGrpSpPr/>
            <p:nvPr/>
          </p:nvGrpSpPr>
          <p:grpSpPr>
            <a:xfrm>
              <a:off x="2411473" y="1441970"/>
              <a:ext cx="920006" cy="864643"/>
              <a:chOff x="7654967" y="2625306"/>
              <a:chExt cx="1798612" cy="1690377"/>
            </a:xfrm>
          </p:grpSpPr>
          <p:grpSp>
            <p:nvGrpSpPr>
              <p:cNvPr id="215" name="Group 214">
                <a:extLst>
                  <a:ext uri="{FF2B5EF4-FFF2-40B4-BE49-F238E27FC236}">
                    <a16:creationId xmlns:a16="http://schemas.microsoft.com/office/drawing/2014/main" id="{E604A231-7410-9B4E-A8AF-EE7572DAF870}"/>
                  </a:ext>
                </a:extLst>
              </p:cNvPr>
              <p:cNvGrpSpPr/>
              <p:nvPr/>
            </p:nvGrpSpPr>
            <p:grpSpPr>
              <a:xfrm>
                <a:off x="7654967" y="2625306"/>
                <a:ext cx="1798612" cy="1690377"/>
                <a:chOff x="5275729" y="1913324"/>
                <a:chExt cx="2404876" cy="2210057"/>
              </a:xfrm>
            </p:grpSpPr>
            <p:sp>
              <p:nvSpPr>
                <p:cNvPr id="217" name="Rectangle 216">
                  <a:extLst>
                    <a:ext uri="{FF2B5EF4-FFF2-40B4-BE49-F238E27FC236}">
                      <a16:creationId xmlns:a16="http://schemas.microsoft.com/office/drawing/2014/main" id="{CF458A46-BFF1-3643-A7EC-247548BEFA4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07D10FC-EEE4-2848-B55A-FC2C939C4836}"/>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Rectangle 218">
                  <a:extLst>
                    <a:ext uri="{FF2B5EF4-FFF2-40B4-BE49-F238E27FC236}">
                      <a16:creationId xmlns:a16="http://schemas.microsoft.com/office/drawing/2014/main" id="{7DDBDF6D-A0CA-CC45-9492-93C25EEDCAD5}"/>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9F9A8513-0E66-3248-B96A-B1F06D25F579}"/>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5B11798F-EE9E-FC46-BEFB-11F62AF63B81}"/>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2EEB21D2-26F4-F64E-9289-B60BE9AB28DE}"/>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23" name="Straight Arrow Connector 222">
                  <a:extLst>
                    <a:ext uri="{FF2B5EF4-FFF2-40B4-BE49-F238E27FC236}">
                      <a16:creationId xmlns:a16="http://schemas.microsoft.com/office/drawing/2014/main" id="{EE1CFFDE-A7FD-A441-BA22-C5752A2AAF44}"/>
                    </a:ext>
                  </a:extLst>
                </p:cNvPr>
                <p:cNvCxnSpPr>
                  <a:cxnSpLocks/>
                  <a:stCxn id="219" idx="3"/>
                  <a:endCxn id="21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4" name="Straight Arrow Connector 223">
                  <a:extLst>
                    <a:ext uri="{FF2B5EF4-FFF2-40B4-BE49-F238E27FC236}">
                      <a16:creationId xmlns:a16="http://schemas.microsoft.com/office/drawing/2014/main" id="{A8EA2861-87F7-AE48-B4FF-33E4F39B5F64}"/>
                    </a:ext>
                  </a:extLst>
                </p:cNvPr>
                <p:cNvCxnSpPr>
                  <a:cxnSpLocks/>
                  <a:stCxn id="222" idx="1"/>
                  <a:endCxn id="21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5" name="Straight Arrow Connector 224">
                  <a:extLst>
                    <a:ext uri="{FF2B5EF4-FFF2-40B4-BE49-F238E27FC236}">
                      <a16:creationId xmlns:a16="http://schemas.microsoft.com/office/drawing/2014/main" id="{26022558-4AC0-9C46-A1DD-4995A5B927A5}"/>
                    </a:ext>
                  </a:extLst>
                </p:cNvPr>
                <p:cNvCxnSpPr>
                  <a:cxnSpLocks/>
                  <a:stCxn id="220" idx="1"/>
                  <a:endCxn id="21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6" name="Straight Arrow Connector 225">
                  <a:extLst>
                    <a:ext uri="{FF2B5EF4-FFF2-40B4-BE49-F238E27FC236}">
                      <a16:creationId xmlns:a16="http://schemas.microsoft.com/office/drawing/2014/main" id="{4AB95692-5D69-2D4E-8FB2-0AAA7D649F08}"/>
                    </a:ext>
                  </a:extLst>
                </p:cNvPr>
                <p:cNvCxnSpPr>
                  <a:cxnSpLocks/>
                  <a:stCxn id="221" idx="1"/>
                  <a:endCxn id="21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16" name="Content Placeholder 58" descr="Close">
                <a:extLst>
                  <a:ext uri="{FF2B5EF4-FFF2-40B4-BE49-F238E27FC236}">
                    <a16:creationId xmlns:a16="http://schemas.microsoft.com/office/drawing/2014/main" id="{573601D8-26D1-EE41-85A3-5EC2B6A344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9" name="Group 8">
              <a:extLst>
                <a:ext uri="{FF2B5EF4-FFF2-40B4-BE49-F238E27FC236}">
                  <a16:creationId xmlns:a16="http://schemas.microsoft.com/office/drawing/2014/main" id="{7EB07F63-6799-A544-8D5D-A4C75B994A51}"/>
                </a:ext>
              </a:extLst>
            </p:cNvPr>
            <p:cNvGrpSpPr/>
            <p:nvPr/>
          </p:nvGrpSpPr>
          <p:grpSpPr>
            <a:xfrm>
              <a:off x="4007174" y="5379747"/>
              <a:ext cx="920006" cy="864643"/>
              <a:chOff x="7654967" y="2625306"/>
              <a:chExt cx="1798612" cy="1690377"/>
            </a:xfrm>
          </p:grpSpPr>
          <p:grpSp>
            <p:nvGrpSpPr>
              <p:cNvPr id="203" name="Group 202">
                <a:extLst>
                  <a:ext uri="{FF2B5EF4-FFF2-40B4-BE49-F238E27FC236}">
                    <a16:creationId xmlns:a16="http://schemas.microsoft.com/office/drawing/2014/main" id="{E6F5412B-B5E0-9B42-85C7-DAE750793022}"/>
                  </a:ext>
                </a:extLst>
              </p:cNvPr>
              <p:cNvGrpSpPr/>
              <p:nvPr/>
            </p:nvGrpSpPr>
            <p:grpSpPr>
              <a:xfrm>
                <a:off x="7654967" y="2625306"/>
                <a:ext cx="1798612" cy="1690377"/>
                <a:chOff x="5275729" y="1913324"/>
                <a:chExt cx="2404876" cy="2210057"/>
              </a:xfrm>
            </p:grpSpPr>
            <p:sp>
              <p:nvSpPr>
                <p:cNvPr id="205" name="Rectangle 204">
                  <a:extLst>
                    <a:ext uri="{FF2B5EF4-FFF2-40B4-BE49-F238E27FC236}">
                      <a16:creationId xmlns:a16="http://schemas.microsoft.com/office/drawing/2014/main" id="{88EE2ADF-4DF2-2E48-A12B-C69F720A93C1}"/>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5D92520-4207-5E4B-919A-1D0C855A033A}"/>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Rectangle 206">
                  <a:extLst>
                    <a:ext uri="{FF2B5EF4-FFF2-40B4-BE49-F238E27FC236}">
                      <a16:creationId xmlns:a16="http://schemas.microsoft.com/office/drawing/2014/main" id="{B6B8B930-5253-D04D-804F-07D0C2DBC77D}"/>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FCF1C3C6-6A93-7A40-A6F8-B38355183F5E}"/>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2476CB73-6406-E442-A7F6-F3DAF5C9D6A6}"/>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ED570A73-E13F-E548-BA14-F583B50758D6}"/>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211" name="Straight Arrow Connector 210">
                  <a:extLst>
                    <a:ext uri="{FF2B5EF4-FFF2-40B4-BE49-F238E27FC236}">
                      <a16:creationId xmlns:a16="http://schemas.microsoft.com/office/drawing/2014/main" id="{3C46FA6E-968E-AE4D-A1BE-C32F30E926BD}"/>
                    </a:ext>
                  </a:extLst>
                </p:cNvPr>
                <p:cNvCxnSpPr>
                  <a:cxnSpLocks/>
                  <a:stCxn id="207" idx="3"/>
                  <a:endCxn id="20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2" name="Straight Arrow Connector 211">
                  <a:extLst>
                    <a:ext uri="{FF2B5EF4-FFF2-40B4-BE49-F238E27FC236}">
                      <a16:creationId xmlns:a16="http://schemas.microsoft.com/office/drawing/2014/main" id="{FC614336-9216-DF45-972F-99225DD24A25}"/>
                    </a:ext>
                  </a:extLst>
                </p:cNvPr>
                <p:cNvCxnSpPr>
                  <a:cxnSpLocks/>
                  <a:stCxn id="210" idx="1"/>
                  <a:endCxn id="20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3" name="Straight Arrow Connector 212">
                  <a:extLst>
                    <a:ext uri="{FF2B5EF4-FFF2-40B4-BE49-F238E27FC236}">
                      <a16:creationId xmlns:a16="http://schemas.microsoft.com/office/drawing/2014/main" id="{D48C777E-D197-0C4E-A92A-2025267A0CCD}"/>
                    </a:ext>
                  </a:extLst>
                </p:cNvPr>
                <p:cNvCxnSpPr>
                  <a:cxnSpLocks/>
                  <a:stCxn id="208" idx="1"/>
                  <a:endCxn id="20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4" name="Straight Arrow Connector 213">
                  <a:extLst>
                    <a:ext uri="{FF2B5EF4-FFF2-40B4-BE49-F238E27FC236}">
                      <a16:creationId xmlns:a16="http://schemas.microsoft.com/office/drawing/2014/main" id="{4EE14535-B922-A144-828A-6CC1E1844435}"/>
                    </a:ext>
                  </a:extLst>
                </p:cNvPr>
                <p:cNvCxnSpPr>
                  <a:cxnSpLocks/>
                  <a:stCxn id="209" idx="1"/>
                  <a:endCxn id="20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4" name="Content Placeholder 58" descr="Close">
                <a:extLst>
                  <a:ext uri="{FF2B5EF4-FFF2-40B4-BE49-F238E27FC236}">
                    <a16:creationId xmlns:a16="http://schemas.microsoft.com/office/drawing/2014/main" id="{E1E2DA63-CCFE-AA49-9FEA-30B62BC52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0" name="Group 9">
              <a:extLst>
                <a:ext uri="{FF2B5EF4-FFF2-40B4-BE49-F238E27FC236}">
                  <a16:creationId xmlns:a16="http://schemas.microsoft.com/office/drawing/2014/main" id="{D94873B6-AF6F-7447-8F05-F559C70DC7DB}"/>
                </a:ext>
              </a:extLst>
            </p:cNvPr>
            <p:cNvGrpSpPr/>
            <p:nvPr/>
          </p:nvGrpSpPr>
          <p:grpSpPr>
            <a:xfrm>
              <a:off x="2417247" y="5377900"/>
              <a:ext cx="920006" cy="864643"/>
              <a:chOff x="7654967" y="2625306"/>
              <a:chExt cx="1798612" cy="1690377"/>
            </a:xfrm>
          </p:grpSpPr>
          <p:grpSp>
            <p:nvGrpSpPr>
              <p:cNvPr id="191" name="Group 190">
                <a:extLst>
                  <a:ext uri="{FF2B5EF4-FFF2-40B4-BE49-F238E27FC236}">
                    <a16:creationId xmlns:a16="http://schemas.microsoft.com/office/drawing/2014/main" id="{E87B10E1-000A-2D4D-B0FB-824A2DF3E98C}"/>
                  </a:ext>
                </a:extLst>
              </p:cNvPr>
              <p:cNvGrpSpPr/>
              <p:nvPr/>
            </p:nvGrpSpPr>
            <p:grpSpPr>
              <a:xfrm>
                <a:off x="7654967" y="2625306"/>
                <a:ext cx="1798612" cy="1690377"/>
                <a:chOff x="5275729" y="1913324"/>
                <a:chExt cx="2404876" cy="2210057"/>
              </a:xfrm>
            </p:grpSpPr>
            <p:sp>
              <p:nvSpPr>
                <p:cNvPr id="193" name="Rectangle 192">
                  <a:extLst>
                    <a:ext uri="{FF2B5EF4-FFF2-40B4-BE49-F238E27FC236}">
                      <a16:creationId xmlns:a16="http://schemas.microsoft.com/office/drawing/2014/main" id="{3654C5DF-05D7-AD4F-B76C-63CA41ECB23A}"/>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728BB153-8E8C-B546-A120-94D58F1B7057}"/>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Rectangle 194">
                  <a:extLst>
                    <a:ext uri="{FF2B5EF4-FFF2-40B4-BE49-F238E27FC236}">
                      <a16:creationId xmlns:a16="http://schemas.microsoft.com/office/drawing/2014/main" id="{CBBC7D38-9B55-EA46-86F1-C2A8BAE1338F}"/>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ACA49D07-07AD-504D-B61C-E4A7E5D9C9EB}"/>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B3450949-F2D8-8B4B-8438-278F39E49D1F}"/>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988DABC0-EFC0-5541-9663-5E4EE3D65DE0}"/>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99" name="Straight Arrow Connector 198">
                  <a:extLst>
                    <a:ext uri="{FF2B5EF4-FFF2-40B4-BE49-F238E27FC236}">
                      <a16:creationId xmlns:a16="http://schemas.microsoft.com/office/drawing/2014/main" id="{DA45D769-6481-ED47-A1D6-525114621D20}"/>
                    </a:ext>
                  </a:extLst>
                </p:cNvPr>
                <p:cNvCxnSpPr>
                  <a:cxnSpLocks/>
                  <a:stCxn id="195" idx="3"/>
                  <a:endCxn id="194"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0" name="Straight Arrow Connector 199">
                  <a:extLst>
                    <a:ext uri="{FF2B5EF4-FFF2-40B4-BE49-F238E27FC236}">
                      <a16:creationId xmlns:a16="http://schemas.microsoft.com/office/drawing/2014/main" id="{66F10D45-84FC-3141-AA0F-52938C7B2486}"/>
                    </a:ext>
                  </a:extLst>
                </p:cNvPr>
                <p:cNvCxnSpPr>
                  <a:cxnSpLocks/>
                  <a:stCxn id="198" idx="1"/>
                  <a:endCxn id="194"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1" name="Straight Arrow Connector 200">
                  <a:extLst>
                    <a:ext uri="{FF2B5EF4-FFF2-40B4-BE49-F238E27FC236}">
                      <a16:creationId xmlns:a16="http://schemas.microsoft.com/office/drawing/2014/main" id="{2C4646AE-5C89-7B48-A34D-29E7053124A9}"/>
                    </a:ext>
                  </a:extLst>
                </p:cNvPr>
                <p:cNvCxnSpPr>
                  <a:cxnSpLocks/>
                  <a:stCxn id="196" idx="1"/>
                  <a:endCxn id="194"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2" name="Straight Arrow Connector 201">
                  <a:extLst>
                    <a:ext uri="{FF2B5EF4-FFF2-40B4-BE49-F238E27FC236}">
                      <a16:creationId xmlns:a16="http://schemas.microsoft.com/office/drawing/2014/main" id="{F6569147-1241-F747-85B2-5C0250CD8B47}"/>
                    </a:ext>
                  </a:extLst>
                </p:cNvPr>
                <p:cNvCxnSpPr>
                  <a:cxnSpLocks/>
                  <a:stCxn id="197" idx="1"/>
                  <a:endCxn id="194"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92" name="Content Placeholder 58" descr="Close">
                <a:extLst>
                  <a:ext uri="{FF2B5EF4-FFF2-40B4-BE49-F238E27FC236}">
                    <a16:creationId xmlns:a16="http://schemas.microsoft.com/office/drawing/2014/main" id="{FA72B1C2-B1F3-164E-A5FF-1FB7702316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1" name="Group 10">
              <a:extLst>
                <a:ext uri="{FF2B5EF4-FFF2-40B4-BE49-F238E27FC236}">
                  <a16:creationId xmlns:a16="http://schemas.microsoft.com/office/drawing/2014/main" id="{1518FE5C-BC5E-6C43-A3AA-96F86857BA71}"/>
                </a:ext>
              </a:extLst>
            </p:cNvPr>
            <p:cNvGrpSpPr/>
            <p:nvPr/>
          </p:nvGrpSpPr>
          <p:grpSpPr>
            <a:xfrm>
              <a:off x="804493" y="5375413"/>
              <a:ext cx="920006" cy="864643"/>
              <a:chOff x="7654967" y="2625306"/>
              <a:chExt cx="1798612" cy="1690377"/>
            </a:xfrm>
          </p:grpSpPr>
          <p:grpSp>
            <p:nvGrpSpPr>
              <p:cNvPr id="179" name="Group 178">
                <a:extLst>
                  <a:ext uri="{FF2B5EF4-FFF2-40B4-BE49-F238E27FC236}">
                    <a16:creationId xmlns:a16="http://schemas.microsoft.com/office/drawing/2014/main" id="{E04B1FF5-A562-B84D-BC07-712DCDFE8AA3}"/>
                  </a:ext>
                </a:extLst>
              </p:cNvPr>
              <p:cNvGrpSpPr/>
              <p:nvPr/>
            </p:nvGrpSpPr>
            <p:grpSpPr>
              <a:xfrm>
                <a:off x="7654967" y="2625306"/>
                <a:ext cx="1798612" cy="1690377"/>
                <a:chOff x="5275729" y="1913324"/>
                <a:chExt cx="2404876" cy="2210057"/>
              </a:xfrm>
            </p:grpSpPr>
            <p:sp>
              <p:nvSpPr>
                <p:cNvPr id="181" name="Rectangle 180">
                  <a:extLst>
                    <a:ext uri="{FF2B5EF4-FFF2-40B4-BE49-F238E27FC236}">
                      <a16:creationId xmlns:a16="http://schemas.microsoft.com/office/drawing/2014/main" id="{5AB905E0-7EF6-FA46-AE02-DAF9094A5D6A}"/>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F8C59B78-EAFA-9641-8835-11A69CF91D08}"/>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Rectangle 182">
                  <a:extLst>
                    <a:ext uri="{FF2B5EF4-FFF2-40B4-BE49-F238E27FC236}">
                      <a16:creationId xmlns:a16="http://schemas.microsoft.com/office/drawing/2014/main" id="{451C721B-1597-714F-A1BD-23F05EA33627}"/>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85158461-7568-8B41-B983-27EC5E0A6800}"/>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73E6437-EE20-CF40-8D69-0748ADC0AD5F}"/>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A7930765-BE44-8E46-A403-BD23F324FBC0}"/>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87" name="Straight Arrow Connector 186">
                  <a:extLst>
                    <a:ext uri="{FF2B5EF4-FFF2-40B4-BE49-F238E27FC236}">
                      <a16:creationId xmlns:a16="http://schemas.microsoft.com/office/drawing/2014/main" id="{A23A02D0-9C27-A34A-8178-92DA1CC084E0}"/>
                    </a:ext>
                  </a:extLst>
                </p:cNvPr>
                <p:cNvCxnSpPr>
                  <a:cxnSpLocks/>
                  <a:stCxn id="183" idx="3"/>
                  <a:endCxn id="18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8" name="Straight Arrow Connector 187">
                  <a:extLst>
                    <a:ext uri="{FF2B5EF4-FFF2-40B4-BE49-F238E27FC236}">
                      <a16:creationId xmlns:a16="http://schemas.microsoft.com/office/drawing/2014/main" id="{0BCB8224-2D11-8946-B4E4-E25F7AEC6635}"/>
                    </a:ext>
                  </a:extLst>
                </p:cNvPr>
                <p:cNvCxnSpPr>
                  <a:cxnSpLocks/>
                  <a:stCxn id="186" idx="1"/>
                  <a:endCxn id="18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9" name="Straight Arrow Connector 188">
                  <a:extLst>
                    <a:ext uri="{FF2B5EF4-FFF2-40B4-BE49-F238E27FC236}">
                      <a16:creationId xmlns:a16="http://schemas.microsoft.com/office/drawing/2014/main" id="{5682704A-2DE7-6B4B-AAFE-BC6900C2315F}"/>
                    </a:ext>
                  </a:extLst>
                </p:cNvPr>
                <p:cNvCxnSpPr>
                  <a:cxnSpLocks/>
                  <a:stCxn id="184" idx="1"/>
                  <a:endCxn id="18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0" name="Straight Arrow Connector 189">
                  <a:extLst>
                    <a:ext uri="{FF2B5EF4-FFF2-40B4-BE49-F238E27FC236}">
                      <a16:creationId xmlns:a16="http://schemas.microsoft.com/office/drawing/2014/main" id="{FB04F65C-C00C-1448-9A66-7890F13FA5CA}"/>
                    </a:ext>
                  </a:extLst>
                </p:cNvPr>
                <p:cNvCxnSpPr>
                  <a:cxnSpLocks/>
                  <a:stCxn id="185" idx="1"/>
                  <a:endCxn id="18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0" name="Content Placeholder 58" descr="Close">
                <a:extLst>
                  <a:ext uri="{FF2B5EF4-FFF2-40B4-BE49-F238E27FC236}">
                    <a16:creationId xmlns:a16="http://schemas.microsoft.com/office/drawing/2014/main" id="{2AED3F7F-5B01-CB48-B5A5-7EBC454858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2" name="Group 11">
              <a:extLst>
                <a:ext uri="{FF2B5EF4-FFF2-40B4-BE49-F238E27FC236}">
                  <a16:creationId xmlns:a16="http://schemas.microsoft.com/office/drawing/2014/main" id="{B8D3E58E-4D8B-1141-A913-E34104C91C56}"/>
                </a:ext>
              </a:extLst>
            </p:cNvPr>
            <p:cNvGrpSpPr/>
            <p:nvPr/>
          </p:nvGrpSpPr>
          <p:grpSpPr>
            <a:xfrm>
              <a:off x="2419005" y="2755329"/>
              <a:ext cx="920006" cy="864643"/>
              <a:chOff x="7654967" y="2625306"/>
              <a:chExt cx="1798612" cy="1690377"/>
            </a:xfrm>
          </p:grpSpPr>
          <p:grpSp>
            <p:nvGrpSpPr>
              <p:cNvPr id="167" name="Group 166">
                <a:extLst>
                  <a:ext uri="{FF2B5EF4-FFF2-40B4-BE49-F238E27FC236}">
                    <a16:creationId xmlns:a16="http://schemas.microsoft.com/office/drawing/2014/main" id="{3F22FBEE-46C6-5B45-896A-C5A188B8CC11}"/>
                  </a:ext>
                </a:extLst>
              </p:cNvPr>
              <p:cNvGrpSpPr/>
              <p:nvPr/>
            </p:nvGrpSpPr>
            <p:grpSpPr>
              <a:xfrm>
                <a:off x="7654967" y="2625306"/>
                <a:ext cx="1798612" cy="1690377"/>
                <a:chOff x="5275729" y="1913324"/>
                <a:chExt cx="2404876" cy="2210057"/>
              </a:xfrm>
            </p:grpSpPr>
            <p:sp>
              <p:nvSpPr>
                <p:cNvPr id="169" name="Rectangle 168">
                  <a:extLst>
                    <a:ext uri="{FF2B5EF4-FFF2-40B4-BE49-F238E27FC236}">
                      <a16:creationId xmlns:a16="http://schemas.microsoft.com/office/drawing/2014/main" id="{7FC83522-BA98-F14F-B8D7-31329DB22B9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6182A44-9D3F-A848-9FB8-C0BF4DADFCC5}"/>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a:extLst>
                    <a:ext uri="{FF2B5EF4-FFF2-40B4-BE49-F238E27FC236}">
                      <a16:creationId xmlns:a16="http://schemas.microsoft.com/office/drawing/2014/main" id="{B60239EA-FA19-BC40-9C13-E64BD0872A1E}"/>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1E2CD4A1-3D46-7343-BC8E-83A2B231FAE2}"/>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8F568AE-1697-9F41-B352-0468909382B8}"/>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16BFD24F-7DC6-8444-ABA3-6D543A863456}"/>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75" name="Straight Arrow Connector 174">
                  <a:extLst>
                    <a:ext uri="{FF2B5EF4-FFF2-40B4-BE49-F238E27FC236}">
                      <a16:creationId xmlns:a16="http://schemas.microsoft.com/office/drawing/2014/main" id="{70D2B538-F8B1-8740-A59E-451D2266E074}"/>
                    </a:ext>
                  </a:extLst>
                </p:cNvPr>
                <p:cNvCxnSpPr>
                  <a:cxnSpLocks/>
                  <a:stCxn id="171" idx="3"/>
                  <a:endCxn id="17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6" name="Straight Arrow Connector 175">
                  <a:extLst>
                    <a:ext uri="{FF2B5EF4-FFF2-40B4-BE49-F238E27FC236}">
                      <a16:creationId xmlns:a16="http://schemas.microsoft.com/office/drawing/2014/main" id="{509E925A-C296-114B-9371-8A113CC9787A}"/>
                    </a:ext>
                  </a:extLst>
                </p:cNvPr>
                <p:cNvCxnSpPr>
                  <a:cxnSpLocks/>
                  <a:stCxn id="174" idx="1"/>
                  <a:endCxn id="17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7" name="Straight Arrow Connector 176">
                  <a:extLst>
                    <a:ext uri="{FF2B5EF4-FFF2-40B4-BE49-F238E27FC236}">
                      <a16:creationId xmlns:a16="http://schemas.microsoft.com/office/drawing/2014/main" id="{DB248810-ECD6-8F47-AE68-DED663B4DB04}"/>
                    </a:ext>
                  </a:extLst>
                </p:cNvPr>
                <p:cNvCxnSpPr>
                  <a:cxnSpLocks/>
                  <a:stCxn id="172" idx="1"/>
                  <a:endCxn id="17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8" name="Straight Arrow Connector 177">
                  <a:extLst>
                    <a:ext uri="{FF2B5EF4-FFF2-40B4-BE49-F238E27FC236}">
                      <a16:creationId xmlns:a16="http://schemas.microsoft.com/office/drawing/2014/main" id="{08C37B04-2665-0A44-A06C-4925677AE18B}"/>
                    </a:ext>
                  </a:extLst>
                </p:cNvPr>
                <p:cNvCxnSpPr>
                  <a:cxnSpLocks/>
                  <a:stCxn id="173" idx="1"/>
                  <a:endCxn id="17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68" name="Content Placeholder 58" descr="Close">
                <a:extLst>
                  <a:ext uri="{FF2B5EF4-FFF2-40B4-BE49-F238E27FC236}">
                    <a16:creationId xmlns:a16="http://schemas.microsoft.com/office/drawing/2014/main" id="{B74CB174-AB68-1048-92AF-8112617FB5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3" name="Group 12">
              <a:extLst>
                <a:ext uri="{FF2B5EF4-FFF2-40B4-BE49-F238E27FC236}">
                  <a16:creationId xmlns:a16="http://schemas.microsoft.com/office/drawing/2014/main" id="{0DA12B9A-18F8-BF4F-B929-E2262B98EAE7}"/>
                </a:ext>
              </a:extLst>
            </p:cNvPr>
            <p:cNvGrpSpPr/>
            <p:nvPr/>
          </p:nvGrpSpPr>
          <p:grpSpPr>
            <a:xfrm>
              <a:off x="4012597" y="4097732"/>
              <a:ext cx="920006" cy="864643"/>
              <a:chOff x="7654967" y="2625306"/>
              <a:chExt cx="1798612" cy="1690377"/>
            </a:xfrm>
          </p:grpSpPr>
          <p:grpSp>
            <p:nvGrpSpPr>
              <p:cNvPr id="155" name="Group 154">
                <a:extLst>
                  <a:ext uri="{FF2B5EF4-FFF2-40B4-BE49-F238E27FC236}">
                    <a16:creationId xmlns:a16="http://schemas.microsoft.com/office/drawing/2014/main" id="{E87D31F1-77C1-1A49-9DD9-FEB15A635577}"/>
                  </a:ext>
                </a:extLst>
              </p:cNvPr>
              <p:cNvGrpSpPr/>
              <p:nvPr/>
            </p:nvGrpSpPr>
            <p:grpSpPr>
              <a:xfrm>
                <a:off x="7654967" y="2625306"/>
                <a:ext cx="1798612" cy="1690377"/>
                <a:chOff x="5275729" y="1913324"/>
                <a:chExt cx="2404876" cy="2210057"/>
              </a:xfrm>
            </p:grpSpPr>
            <p:sp>
              <p:nvSpPr>
                <p:cNvPr id="157" name="Rectangle 156">
                  <a:extLst>
                    <a:ext uri="{FF2B5EF4-FFF2-40B4-BE49-F238E27FC236}">
                      <a16:creationId xmlns:a16="http://schemas.microsoft.com/office/drawing/2014/main" id="{C358ADBC-E76E-9841-B6A6-B4BE9A42E8E1}"/>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467A47E5-AA22-8E4A-B08E-86C49D3D2C8D}"/>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814FF167-D30A-3F41-95B0-01F030EE4569}"/>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3538658-F24C-9A40-9981-11020B92EC81}"/>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749F6B2-32E3-484A-AD41-CC119F9EA70A}"/>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B3282C2-C7D4-7542-8E82-9E0D9247D09A}"/>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E9716FFF-3FED-6144-AF2E-74DEBF2F26E4}"/>
                    </a:ext>
                  </a:extLst>
                </p:cNvPr>
                <p:cNvCxnSpPr>
                  <a:cxnSpLocks/>
                  <a:stCxn id="159" idx="3"/>
                  <a:endCxn id="15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4" name="Straight Arrow Connector 163">
                  <a:extLst>
                    <a:ext uri="{FF2B5EF4-FFF2-40B4-BE49-F238E27FC236}">
                      <a16:creationId xmlns:a16="http://schemas.microsoft.com/office/drawing/2014/main" id="{63B02F14-E9F1-F444-B68C-AA67AE0D0A4F}"/>
                    </a:ext>
                  </a:extLst>
                </p:cNvPr>
                <p:cNvCxnSpPr>
                  <a:cxnSpLocks/>
                  <a:stCxn id="162" idx="1"/>
                  <a:endCxn id="15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5" name="Straight Arrow Connector 164">
                  <a:extLst>
                    <a:ext uri="{FF2B5EF4-FFF2-40B4-BE49-F238E27FC236}">
                      <a16:creationId xmlns:a16="http://schemas.microsoft.com/office/drawing/2014/main" id="{40AB7E37-E752-1D4A-BC84-1022247EBC69}"/>
                    </a:ext>
                  </a:extLst>
                </p:cNvPr>
                <p:cNvCxnSpPr>
                  <a:cxnSpLocks/>
                  <a:stCxn id="160" idx="1"/>
                  <a:endCxn id="15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6" name="Straight Arrow Connector 165">
                  <a:extLst>
                    <a:ext uri="{FF2B5EF4-FFF2-40B4-BE49-F238E27FC236}">
                      <a16:creationId xmlns:a16="http://schemas.microsoft.com/office/drawing/2014/main" id="{769CA4EE-FDF1-044A-A4D0-73742325165B}"/>
                    </a:ext>
                  </a:extLst>
                </p:cNvPr>
                <p:cNvCxnSpPr>
                  <a:cxnSpLocks/>
                  <a:stCxn id="161" idx="1"/>
                  <a:endCxn id="15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56" name="Content Placeholder 58" descr="Close">
                <a:extLst>
                  <a:ext uri="{FF2B5EF4-FFF2-40B4-BE49-F238E27FC236}">
                    <a16:creationId xmlns:a16="http://schemas.microsoft.com/office/drawing/2014/main" id="{A23AFB21-869C-BD41-B20A-17EF912C8F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4" name="Group 13">
              <a:extLst>
                <a:ext uri="{FF2B5EF4-FFF2-40B4-BE49-F238E27FC236}">
                  <a16:creationId xmlns:a16="http://schemas.microsoft.com/office/drawing/2014/main" id="{5493F6D7-ADA0-6D42-B3D1-4173C91B4DA5}"/>
                </a:ext>
              </a:extLst>
            </p:cNvPr>
            <p:cNvGrpSpPr/>
            <p:nvPr/>
          </p:nvGrpSpPr>
          <p:grpSpPr>
            <a:xfrm>
              <a:off x="2416327" y="4083881"/>
              <a:ext cx="920006" cy="864643"/>
              <a:chOff x="7654967" y="2625306"/>
              <a:chExt cx="1798612" cy="1690377"/>
            </a:xfrm>
          </p:grpSpPr>
          <p:grpSp>
            <p:nvGrpSpPr>
              <p:cNvPr id="143" name="Group 142">
                <a:extLst>
                  <a:ext uri="{FF2B5EF4-FFF2-40B4-BE49-F238E27FC236}">
                    <a16:creationId xmlns:a16="http://schemas.microsoft.com/office/drawing/2014/main" id="{C0FB9401-DC54-584A-AB36-2E1D8AE65EFC}"/>
                  </a:ext>
                </a:extLst>
              </p:cNvPr>
              <p:cNvGrpSpPr/>
              <p:nvPr/>
            </p:nvGrpSpPr>
            <p:grpSpPr>
              <a:xfrm>
                <a:off x="7654967" y="2625306"/>
                <a:ext cx="1798612" cy="1690377"/>
                <a:chOff x="5275729" y="1913324"/>
                <a:chExt cx="2404876" cy="2210057"/>
              </a:xfrm>
            </p:grpSpPr>
            <p:sp>
              <p:nvSpPr>
                <p:cNvPr id="145" name="Rectangle 144">
                  <a:extLst>
                    <a:ext uri="{FF2B5EF4-FFF2-40B4-BE49-F238E27FC236}">
                      <a16:creationId xmlns:a16="http://schemas.microsoft.com/office/drawing/2014/main" id="{73E89C8E-AB0A-4242-915A-BC7AF4C90E8D}"/>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004E56C-11FC-7A49-9093-EAF999E77A4A}"/>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84A1372F-ADF5-5F4D-BCE9-CF1DEEC1EF8B}"/>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B056A8A-3CEF-8146-BE12-A1DDEFF0A8AE}"/>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4415B8E-A41A-D444-9493-C5A45FB6F2FB}"/>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BAEB9E22-E5AA-F542-9DE5-157F1FC2F6FC}"/>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7E47E196-886E-7D4D-A884-BB6FC0BCED33}"/>
                    </a:ext>
                  </a:extLst>
                </p:cNvPr>
                <p:cNvCxnSpPr>
                  <a:cxnSpLocks/>
                  <a:stCxn id="147" idx="3"/>
                  <a:endCxn id="14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2" name="Straight Arrow Connector 151">
                  <a:extLst>
                    <a:ext uri="{FF2B5EF4-FFF2-40B4-BE49-F238E27FC236}">
                      <a16:creationId xmlns:a16="http://schemas.microsoft.com/office/drawing/2014/main" id="{21E0CBCC-E751-4849-89C7-F3261B2E1B6D}"/>
                    </a:ext>
                  </a:extLst>
                </p:cNvPr>
                <p:cNvCxnSpPr>
                  <a:cxnSpLocks/>
                  <a:stCxn id="150" idx="1"/>
                  <a:endCxn id="14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3" name="Straight Arrow Connector 152">
                  <a:extLst>
                    <a:ext uri="{FF2B5EF4-FFF2-40B4-BE49-F238E27FC236}">
                      <a16:creationId xmlns:a16="http://schemas.microsoft.com/office/drawing/2014/main" id="{9B2C531A-A838-9648-AB37-B6A25C15CFAB}"/>
                    </a:ext>
                  </a:extLst>
                </p:cNvPr>
                <p:cNvCxnSpPr>
                  <a:cxnSpLocks/>
                  <a:stCxn id="148" idx="1"/>
                  <a:endCxn id="14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4" name="Straight Arrow Connector 153">
                  <a:extLst>
                    <a:ext uri="{FF2B5EF4-FFF2-40B4-BE49-F238E27FC236}">
                      <a16:creationId xmlns:a16="http://schemas.microsoft.com/office/drawing/2014/main" id="{9CCF98DF-6DAE-C34F-AF74-6635A0080043}"/>
                    </a:ext>
                  </a:extLst>
                </p:cNvPr>
                <p:cNvCxnSpPr>
                  <a:cxnSpLocks/>
                  <a:stCxn id="149" idx="1"/>
                  <a:endCxn id="14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44" name="Content Placeholder 58" descr="Close">
                <a:extLst>
                  <a:ext uri="{FF2B5EF4-FFF2-40B4-BE49-F238E27FC236}">
                    <a16:creationId xmlns:a16="http://schemas.microsoft.com/office/drawing/2014/main" id="{BBC38F33-9563-0540-9279-21E56B05FE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5" name="Group 14">
              <a:extLst>
                <a:ext uri="{FF2B5EF4-FFF2-40B4-BE49-F238E27FC236}">
                  <a16:creationId xmlns:a16="http://schemas.microsoft.com/office/drawing/2014/main" id="{49039A95-8BC5-5C4F-8280-B8337B5E483E}"/>
                </a:ext>
              </a:extLst>
            </p:cNvPr>
            <p:cNvGrpSpPr/>
            <p:nvPr/>
          </p:nvGrpSpPr>
          <p:grpSpPr>
            <a:xfrm>
              <a:off x="808031" y="4049563"/>
              <a:ext cx="920006" cy="864643"/>
              <a:chOff x="7654967" y="2625306"/>
              <a:chExt cx="1798612" cy="1690377"/>
            </a:xfrm>
          </p:grpSpPr>
          <p:grpSp>
            <p:nvGrpSpPr>
              <p:cNvPr id="131" name="Group 130">
                <a:extLst>
                  <a:ext uri="{FF2B5EF4-FFF2-40B4-BE49-F238E27FC236}">
                    <a16:creationId xmlns:a16="http://schemas.microsoft.com/office/drawing/2014/main" id="{75F5E8C3-1B23-9645-B683-24EAE155DDE2}"/>
                  </a:ext>
                </a:extLst>
              </p:cNvPr>
              <p:cNvGrpSpPr/>
              <p:nvPr/>
            </p:nvGrpSpPr>
            <p:grpSpPr>
              <a:xfrm>
                <a:off x="7654967" y="2625306"/>
                <a:ext cx="1798612" cy="1690377"/>
                <a:chOff x="5275729" y="1913324"/>
                <a:chExt cx="2404876" cy="2210057"/>
              </a:xfrm>
            </p:grpSpPr>
            <p:sp>
              <p:nvSpPr>
                <p:cNvPr id="133" name="Rectangle 132">
                  <a:extLst>
                    <a:ext uri="{FF2B5EF4-FFF2-40B4-BE49-F238E27FC236}">
                      <a16:creationId xmlns:a16="http://schemas.microsoft.com/office/drawing/2014/main" id="{2CDDC06F-DA74-424D-A4D8-DBA6C8B4BF5F}"/>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F5498DCC-9AB9-BC4F-AF1E-707195E45A1D}"/>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5" name="Rectangle 134">
                  <a:extLst>
                    <a:ext uri="{FF2B5EF4-FFF2-40B4-BE49-F238E27FC236}">
                      <a16:creationId xmlns:a16="http://schemas.microsoft.com/office/drawing/2014/main" id="{F979AC30-7A27-3640-A358-FD80D0207F09}"/>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98C581E9-1C79-4040-B1DD-99A72A4203C9}"/>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5F80B0F-8155-B348-BD44-4216B6CD7CE4}"/>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5F144A1-65F1-374E-8EA1-DA7C6FBBAFE1}"/>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39" name="Straight Arrow Connector 138">
                  <a:extLst>
                    <a:ext uri="{FF2B5EF4-FFF2-40B4-BE49-F238E27FC236}">
                      <a16:creationId xmlns:a16="http://schemas.microsoft.com/office/drawing/2014/main" id="{E486D3F2-8728-8B40-862F-7134B50E586B}"/>
                    </a:ext>
                  </a:extLst>
                </p:cNvPr>
                <p:cNvCxnSpPr>
                  <a:cxnSpLocks/>
                  <a:stCxn id="135" idx="3"/>
                  <a:endCxn id="134"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0" name="Straight Arrow Connector 139">
                  <a:extLst>
                    <a:ext uri="{FF2B5EF4-FFF2-40B4-BE49-F238E27FC236}">
                      <a16:creationId xmlns:a16="http://schemas.microsoft.com/office/drawing/2014/main" id="{C6B04B10-6ABF-D348-A118-CDF255A61B66}"/>
                    </a:ext>
                  </a:extLst>
                </p:cNvPr>
                <p:cNvCxnSpPr>
                  <a:cxnSpLocks/>
                  <a:stCxn id="138" idx="1"/>
                  <a:endCxn id="134"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1" name="Straight Arrow Connector 140">
                  <a:extLst>
                    <a:ext uri="{FF2B5EF4-FFF2-40B4-BE49-F238E27FC236}">
                      <a16:creationId xmlns:a16="http://schemas.microsoft.com/office/drawing/2014/main" id="{CC0ECB68-65A0-5742-94BA-846421D21C34}"/>
                    </a:ext>
                  </a:extLst>
                </p:cNvPr>
                <p:cNvCxnSpPr>
                  <a:cxnSpLocks/>
                  <a:stCxn id="136" idx="1"/>
                  <a:endCxn id="134"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2" name="Straight Arrow Connector 141">
                  <a:extLst>
                    <a:ext uri="{FF2B5EF4-FFF2-40B4-BE49-F238E27FC236}">
                      <a16:creationId xmlns:a16="http://schemas.microsoft.com/office/drawing/2014/main" id="{BB58300A-94DA-EF4E-82BC-E0DE251F4A5F}"/>
                    </a:ext>
                  </a:extLst>
                </p:cNvPr>
                <p:cNvCxnSpPr>
                  <a:cxnSpLocks/>
                  <a:stCxn id="137" idx="1"/>
                  <a:endCxn id="134"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32" name="Content Placeholder 58" descr="Close">
                <a:extLst>
                  <a:ext uri="{FF2B5EF4-FFF2-40B4-BE49-F238E27FC236}">
                    <a16:creationId xmlns:a16="http://schemas.microsoft.com/office/drawing/2014/main" id="{66857C53-DEF4-5E47-925D-7C1F4595E5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6" name="Group 15">
              <a:extLst>
                <a:ext uri="{FF2B5EF4-FFF2-40B4-BE49-F238E27FC236}">
                  <a16:creationId xmlns:a16="http://schemas.microsoft.com/office/drawing/2014/main" id="{69CF4590-DD25-D44D-94E0-C0549D10D18D}"/>
                </a:ext>
              </a:extLst>
            </p:cNvPr>
            <p:cNvGrpSpPr/>
            <p:nvPr/>
          </p:nvGrpSpPr>
          <p:grpSpPr>
            <a:xfrm>
              <a:off x="4009123" y="2748390"/>
              <a:ext cx="920006" cy="864643"/>
              <a:chOff x="7654967" y="2625306"/>
              <a:chExt cx="1798612" cy="1690377"/>
            </a:xfrm>
          </p:grpSpPr>
          <p:grpSp>
            <p:nvGrpSpPr>
              <p:cNvPr id="119" name="Group 118">
                <a:extLst>
                  <a:ext uri="{FF2B5EF4-FFF2-40B4-BE49-F238E27FC236}">
                    <a16:creationId xmlns:a16="http://schemas.microsoft.com/office/drawing/2014/main" id="{033A6E81-CF40-8647-ABDD-5FD049F4D1DE}"/>
                  </a:ext>
                </a:extLst>
              </p:cNvPr>
              <p:cNvGrpSpPr/>
              <p:nvPr/>
            </p:nvGrpSpPr>
            <p:grpSpPr>
              <a:xfrm>
                <a:off x="7654967" y="2625306"/>
                <a:ext cx="1798612" cy="1690377"/>
                <a:chOff x="5275729" y="1913324"/>
                <a:chExt cx="2404876" cy="2210057"/>
              </a:xfrm>
            </p:grpSpPr>
            <p:sp>
              <p:nvSpPr>
                <p:cNvPr id="121" name="Rectangle 120">
                  <a:extLst>
                    <a:ext uri="{FF2B5EF4-FFF2-40B4-BE49-F238E27FC236}">
                      <a16:creationId xmlns:a16="http://schemas.microsoft.com/office/drawing/2014/main" id="{1D42057C-8616-B549-A75F-181D5587D7E2}"/>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2D782B3-543A-6B43-A253-B0D1B716E0F9}"/>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3A335928-6526-1D4B-A198-8BBC0F15B862}"/>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129EBD9E-1799-764B-943B-44A62ACC53BC}"/>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05C596CB-BA58-8C4A-BB77-472C04CCE831}"/>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FDA79F4-C648-3648-BC96-5DA0217C6A6A}"/>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151A4335-85E8-8C4C-B8D4-C623282AE6F0}"/>
                    </a:ext>
                  </a:extLst>
                </p:cNvPr>
                <p:cNvCxnSpPr>
                  <a:cxnSpLocks/>
                  <a:stCxn id="123" idx="3"/>
                  <a:endCxn id="12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8" name="Straight Arrow Connector 127">
                  <a:extLst>
                    <a:ext uri="{FF2B5EF4-FFF2-40B4-BE49-F238E27FC236}">
                      <a16:creationId xmlns:a16="http://schemas.microsoft.com/office/drawing/2014/main" id="{C67681DD-7FA5-CF49-B60D-FA9AAB2CF39C}"/>
                    </a:ext>
                  </a:extLst>
                </p:cNvPr>
                <p:cNvCxnSpPr>
                  <a:cxnSpLocks/>
                  <a:stCxn id="126" idx="1"/>
                  <a:endCxn id="12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9" name="Straight Arrow Connector 128">
                  <a:extLst>
                    <a:ext uri="{FF2B5EF4-FFF2-40B4-BE49-F238E27FC236}">
                      <a16:creationId xmlns:a16="http://schemas.microsoft.com/office/drawing/2014/main" id="{CA724F6A-95CB-0D47-8272-AC6691DCBAA8}"/>
                    </a:ext>
                  </a:extLst>
                </p:cNvPr>
                <p:cNvCxnSpPr>
                  <a:cxnSpLocks/>
                  <a:stCxn id="124" idx="1"/>
                  <a:endCxn id="12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0" name="Straight Arrow Connector 129">
                  <a:extLst>
                    <a:ext uri="{FF2B5EF4-FFF2-40B4-BE49-F238E27FC236}">
                      <a16:creationId xmlns:a16="http://schemas.microsoft.com/office/drawing/2014/main" id="{D0AA27A4-77A6-104A-8FCA-E74D01D93275}"/>
                    </a:ext>
                  </a:extLst>
                </p:cNvPr>
                <p:cNvCxnSpPr>
                  <a:cxnSpLocks/>
                  <a:stCxn id="125" idx="1"/>
                  <a:endCxn id="12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20" name="Content Placeholder 58" descr="Close">
                <a:extLst>
                  <a:ext uri="{FF2B5EF4-FFF2-40B4-BE49-F238E27FC236}">
                    <a16:creationId xmlns:a16="http://schemas.microsoft.com/office/drawing/2014/main" id="{47A34E82-D7E8-3747-8919-E4AFB9515F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7" name="Group 16">
              <a:extLst>
                <a:ext uri="{FF2B5EF4-FFF2-40B4-BE49-F238E27FC236}">
                  <a16:creationId xmlns:a16="http://schemas.microsoft.com/office/drawing/2014/main" id="{CB009CEC-CF61-D146-98B9-783703A6B936}"/>
                </a:ext>
              </a:extLst>
            </p:cNvPr>
            <p:cNvGrpSpPr/>
            <p:nvPr/>
          </p:nvGrpSpPr>
          <p:grpSpPr>
            <a:xfrm>
              <a:off x="5584808" y="4104887"/>
              <a:ext cx="920006" cy="864643"/>
              <a:chOff x="7654967" y="2625306"/>
              <a:chExt cx="1798612" cy="1690377"/>
            </a:xfrm>
          </p:grpSpPr>
          <p:grpSp>
            <p:nvGrpSpPr>
              <p:cNvPr id="107" name="Group 106">
                <a:extLst>
                  <a:ext uri="{FF2B5EF4-FFF2-40B4-BE49-F238E27FC236}">
                    <a16:creationId xmlns:a16="http://schemas.microsoft.com/office/drawing/2014/main" id="{3AD06E68-AA95-3540-8D41-75D400980748}"/>
                  </a:ext>
                </a:extLst>
              </p:cNvPr>
              <p:cNvGrpSpPr/>
              <p:nvPr/>
            </p:nvGrpSpPr>
            <p:grpSpPr>
              <a:xfrm>
                <a:off x="7654967" y="2625306"/>
                <a:ext cx="1798612" cy="1690377"/>
                <a:chOff x="5275729" y="1913324"/>
                <a:chExt cx="2404876" cy="2210057"/>
              </a:xfrm>
            </p:grpSpPr>
            <p:sp>
              <p:nvSpPr>
                <p:cNvPr id="109" name="Rectangle 108">
                  <a:extLst>
                    <a:ext uri="{FF2B5EF4-FFF2-40B4-BE49-F238E27FC236}">
                      <a16:creationId xmlns:a16="http://schemas.microsoft.com/office/drawing/2014/main" id="{48C18A02-FF08-154F-8D44-EC92A6BB5CE5}"/>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23B1DC5-229D-A540-88F3-CEFDC6BC9656}"/>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9DB84E46-88AD-1545-95AB-AF58F194432E}"/>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9758BE5-D1AB-1847-B6DF-8EB8A27EA873}"/>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A62B5BF-BE80-8D4E-96C0-ABE7478D8BCD}"/>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324CB0E-2556-EC4F-8383-C375D23D00E2}"/>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35A83357-12D3-1F45-9CEF-03B134C6221E}"/>
                    </a:ext>
                  </a:extLst>
                </p:cNvPr>
                <p:cNvCxnSpPr>
                  <a:cxnSpLocks/>
                  <a:stCxn id="111" idx="3"/>
                  <a:endCxn id="11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6" name="Straight Arrow Connector 115">
                  <a:extLst>
                    <a:ext uri="{FF2B5EF4-FFF2-40B4-BE49-F238E27FC236}">
                      <a16:creationId xmlns:a16="http://schemas.microsoft.com/office/drawing/2014/main" id="{E1657CF3-036C-6A4B-8C7C-373E23D7BD9C}"/>
                    </a:ext>
                  </a:extLst>
                </p:cNvPr>
                <p:cNvCxnSpPr>
                  <a:cxnSpLocks/>
                  <a:stCxn id="114" idx="1"/>
                  <a:endCxn id="11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7" name="Straight Arrow Connector 116">
                  <a:extLst>
                    <a:ext uri="{FF2B5EF4-FFF2-40B4-BE49-F238E27FC236}">
                      <a16:creationId xmlns:a16="http://schemas.microsoft.com/office/drawing/2014/main" id="{FCC131F3-744A-9F4C-908D-1AB39E0DAC05}"/>
                    </a:ext>
                  </a:extLst>
                </p:cNvPr>
                <p:cNvCxnSpPr>
                  <a:cxnSpLocks/>
                  <a:stCxn id="112" idx="1"/>
                  <a:endCxn id="11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8" name="Straight Arrow Connector 117">
                  <a:extLst>
                    <a:ext uri="{FF2B5EF4-FFF2-40B4-BE49-F238E27FC236}">
                      <a16:creationId xmlns:a16="http://schemas.microsoft.com/office/drawing/2014/main" id="{7D93BC99-4601-CB4F-9C26-91F3F19EB2BA}"/>
                    </a:ext>
                  </a:extLst>
                </p:cNvPr>
                <p:cNvCxnSpPr>
                  <a:cxnSpLocks/>
                  <a:stCxn id="113" idx="1"/>
                  <a:endCxn id="11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8" name="Content Placeholder 58" descr="Close">
                <a:extLst>
                  <a:ext uri="{FF2B5EF4-FFF2-40B4-BE49-F238E27FC236}">
                    <a16:creationId xmlns:a16="http://schemas.microsoft.com/office/drawing/2014/main" id="{B1D5E39A-F56D-4742-A79A-9BDFC7857A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8" name="Group 17">
              <a:extLst>
                <a:ext uri="{FF2B5EF4-FFF2-40B4-BE49-F238E27FC236}">
                  <a16:creationId xmlns:a16="http://schemas.microsoft.com/office/drawing/2014/main" id="{F8CF1BAD-ED93-8A49-9FA3-121E1E4931AF}"/>
                </a:ext>
              </a:extLst>
            </p:cNvPr>
            <p:cNvGrpSpPr/>
            <p:nvPr/>
          </p:nvGrpSpPr>
          <p:grpSpPr>
            <a:xfrm>
              <a:off x="4003331" y="1437467"/>
              <a:ext cx="920006" cy="864643"/>
              <a:chOff x="7654967" y="2625306"/>
              <a:chExt cx="1798612" cy="1690377"/>
            </a:xfrm>
          </p:grpSpPr>
          <p:grpSp>
            <p:nvGrpSpPr>
              <p:cNvPr id="95" name="Group 94">
                <a:extLst>
                  <a:ext uri="{FF2B5EF4-FFF2-40B4-BE49-F238E27FC236}">
                    <a16:creationId xmlns:a16="http://schemas.microsoft.com/office/drawing/2014/main" id="{3BEA1849-FB2C-7F48-9529-7F9857F8019B}"/>
                  </a:ext>
                </a:extLst>
              </p:cNvPr>
              <p:cNvGrpSpPr/>
              <p:nvPr/>
            </p:nvGrpSpPr>
            <p:grpSpPr>
              <a:xfrm>
                <a:off x="7654967" y="2625306"/>
                <a:ext cx="1798612" cy="1690377"/>
                <a:chOff x="5275729" y="1913324"/>
                <a:chExt cx="2404876" cy="2210057"/>
              </a:xfrm>
            </p:grpSpPr>
            <p:sp>
              <p:nvSpPr>
                <p:cNvPr id="97" name="Rectangle 96">
                  <a:extLst>
                    <a:ext uri="{FF2B5EF4-FFF2-40B4-BE49-F238E27FC236}">
                      <a16:creationId xmlns:a16="http://schemas.microsoft.com/office/drawing/2014/main" id="{8B724A48-71EA-A148-A16C-EAB6327A7240}"/>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1D1E108-E035-E543-BF88-E1D175568517}"/>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E4A7801C-5A59-2541-A561-397A1992341D}"/>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6B392CE-A9F8-414B-B6C8-A85022CF4DA6}"/>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AD750EF-92E7-2844-8CD2-C3B231D7E682}"/>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BEDE06B-5415-964B-926D-0DAD69E26C6B}"/>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03" name="Straight Arrow Connector 102">
                  <a:extLst>
                    <a:ext uri="{FF2B5EF4-FFF2-40B4-BE49-F238E27FC236}">
                      <a16:creationId xmlns:a16="http://schemas.microsoft.com/office/drawing/2014/main" id="{8E55620E-50E8-E742-8B5B-10D3FC5D37F0}"/>
                    </a:ext>
                  </a:extLst>
                </p:cNvPr>
                <p:cNvCxnSpPr>
                  <a:cxnSpLocks/>
                  <a:stCxn id="99" idx="3"/>
                  <a:endCxn id="9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4" name="Straight Arrow Connector 103">
                  <a:extLst>
                    <a:ext uri="{FF2B5EF4-FFF2-40B4-BE49-F238E27FC236}">
                      <a16:creationId xmlns:a16="http://schemas.microsoft.com/office/drawing/2014/main" id="{C606DFE1-4189-004B-97B1-E871AAF19EE5}"/>
                    </a:ext>
                  </a:extLst>
                </p:cNvPr>
                <p:cNvCxnSpPr>
                  <a:cxnSpLocks/>
                  <a:stCxn id="102" idx="1"/>
                  <a:endCxn id="9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F96A37DE-B19C-6548-A4B1-1872E2E48D95}"/>
                    </a:ext>
                  </a:extLst>
                </p:cNvPr>
                <p:cNvCxnSpPr>
                  <a:cxnSpLocks/>
                  <a:stCxn id="100" idx="1"/>
                  <a:endCxn id="9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6" name="Straight Arrow Connector 105">
                  <a:extLst>
                    <a:ext uri="{FF2B5EF4-FFF2-40B4-BE49-F238E27FC236}">
                      <a16:creationId xmlns:a16="http://schemas.microsoft.com/office/drawing/2014/main" id="{DCC9F2F5-4799-8346-B01D-3DDCE567453E}"/>
                    </a:ext>
                  </a:extLst>
                </p:cNvPr>
                <p:cNvCxnSpPr>
                  <a:cxnSpLocks/>
                  <a:stCxn id="101" idx="1"/>
                  <a:endCxn id="9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96" name="Content Placeholder 58" descr="Close">
                <a:extLst>
                  <a:ext uri="{FF2B5EF4-FFF2-40B4-BE49-F238E27FC236}">
                    <a16:creationId xmlns:a16="http://schemas.microsoft.com/office/drawing/2014/main" id="{344C6754-5557-894B-B76B-6BED54188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9" name="Group 18">
              <a:extLst>
                <a:ext uri="{FF2B5EF4-FFF2-40B4-BE49-F238E27FC236}">
                  <a16:creationId xmlns:a16="http://schemas.microsoft.com/office/drawing/2014/main" id="{2F30E914-B5A3-4545-BF98-A9C4704BE081}"/>
                </a:ext>
              </a:extLst>
            </p:cNvPr>
            <p:cNvGrpSpPr/>
            <p:nvPr/>
          </p:nvGrpSpPr>
          <p:grpSpPr>
            <a:xfrm>
              <a:off x="5588416" y="2745929"/>
              <a:ext cx="920006" cy="864643"/>
              <a:chOff x="7654967" y="2625306"/>
              <a:chExt cx="1798612" cy="1690377"/>
            </a:xfrm>
          </p:grpSpPr>
          <p:grpSp>
            <p:nvGrpSpPr>
              <p:cNvPr id="83" name="Group 82">
                <a:extLst>
                  <a:ext uri="{FF2B5EF4-FFF2-40B4-BE49-F238E27FC236}">
                    <a16:creationId xmlns:a16="http://schemas.microsoft.com/office/drawing/2014/main" id="{BDEABB85-A357-A54B-B164-F4B1141C291E}"/>
                  </a:ext>
                </a:extLst>
              </p:cNvPr>
              <p:cNvGrpSpPr/>
              <p:nvPr/>
            </p:nvGrpSpPr>
            <p:grpSpPr>
              <a:xfrm>
                <a:off x="7654967" y="2625306"/>
                <a:ext cx="1798612" cy="1690377"/>
                <a:chOff x="5275729" y="1913324"/>
                <a:chExt cx="2404876" cy="2210057"/>
              </a:xfrm>
            </p:grpSpPr>
            <p:sp>
              <p:nvSpPr>
                <p:cNvPr id="85" name="Rectangle 84">
                  <a:extLst>
                    <a:ext uri="{FF2B5EF4-FFF2-40B4-BE49-F238E27FC236}">
                      <a16:creationId xmlns:a16="http://schemas.microsoft.com/office/drawing/2014/main" id="{F880F56E-9D57-7E47-91A5-4E4ACF3E1904}"/>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84DD31D-2171-9B46-B1C5-8BE9FC1BE530}"/>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6A30B74C-A430-9841-823D-B262B863CB81}"/>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DEC1111-7289-8548-B510-675B295BDA46}"/>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7B693AD-6117-7E4C-8D83-78D5FCEB5D31}"/>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E0D8C24-3BD2-3546-A2AC-BF523768D349}"/>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8DFC35C1-4D60-8F48-B914-A30557C769F0}"/>
                    </a:ext>
                  </a:extLst>
                </p:cNvPr>
                <p:cNvCxnSpPr>
                  <a:cxnSpLocks/>
                  <a:stCxn id="87" idx="3"/>
                  <a:endCxn id="8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2" name="Straight Arrow Connector 91">
                  <a:extLst>
                    <a:ext uri="{FF2B5EF4-FFF2-40B4-BE49-F238E27FC236}">
                      <a16:creationId xmlns:a16="http://schemas.microsoft.com/office/drawing/2014/main" id="{3BEFB239-94C1-FE40-AE0F-209202B8A4EE}"/>
                    </a:ext>
                  </a:extLst>
                </p:cNvPr>
                <p:cNvCxnSpPr>
                  <a:cxnSpLocks/>
                  <a:stCxn id="90" idx="1"/>
                  <a:endCxn id="8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id="{CB16A31D-CC10-A840-A031-D5BA5882C341}"/>
                    </a:ext>
                  </a:extLst>
                </p:cNvPr>
                <p:cNvCxnSpPr>
                  <a:cxnSpLocks/>
                  <a:stCxn id="88" idx="1"/>
                  <a:endCxn id="8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4" name="Straight Arrow Connector 93">
                  <a:extLst>
                    <a:ext uri="{FF2B5EF4-FFF2-40B4-BE49-F238E27FC236}">
                      <a16:creationId xmlns:a16="http://schemas.microsoft.com/office/drawing/2014/main" id="{962BA459-B83F-214C-AD42-1DCBC7AF719E}"/>
                    </a:ext>
                  </a:extLst>
                </p:cNvPr>
                <p:cNvCxnSpPr>
                  <a:cxnSpLocks/>
                  <a:stCxn id="89" idx="1"/>
                  <a:endCxn id="8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84" name="Content Placeholder 58" descr="Close">
                <a:extLst>
                  <a:ext uri="{FF2B5EF4-FFF2-40B4-BE49-F238E27FC236}">
                    <a16:creationId xmlns:a16="http://schemas.microsoft.com/office/drawing/2014/main" id="{DD84FE6A-95D4-684E-AABF-7D33F56EE9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0" name="Group 19">
              <a:extLst>
                <a:ext uri="{FF2B5EF4-FFF2-40B4-BE49-F238E27FC236}">
                  <a16:creationId xmlns:a16="http://schemas.microsoft.com/office/drawing/2014/main" id="{338DCB71-EC6F-C94C-9662-DEB57D66B123}"/>
                </a:ext>
              </a:extLst>
            </p:cNvPr>
            <p:cNvGrpSpPr/>
            <p:nvPr/>
          </p:nvGrpSpPr>
          <p:grpSpPr>
            <a:xfrm>
              <a:off x="5584376" y="1432138"/>
              <a:ext cx="920006" cy="864643"/>
              <a:chOff x="7654967" y="2625306"/>
              <a:chExt cx="1798612" cy="1690377"/>
            </a:xfrm>
          </p:grpSpPr>
          <p:grpSp>
            <p:nvGrpSpPr>
              <p:cNvPr id="71" name="Group 70">
                <a:extLst>
                  <a:ext uri="{FF2B5EF4-FFF2-40B4-BE49-F238E27FC236}">
                    <a16:creationId xmlns:a16="http://schemas.microsoft.com/office/drawing/2014/main" id="{B2127BFB-D6D1-764B-BD70-FA2C33D2A7FE}"/>
                  </a:ext>
                </a:extLst>
              </p:cNvPr>
              <p:cNvGrpSpPr/>
              <p:nvPr/>
            </p:nvGrpSpPr>
            <p:grpSpPr>
              <a:xfrm>
                <a:off x="7654967" y="2625306"/>
                <a:ext cx="1798612" cy="1690377"/>
                <a:chOff x="5275729" y="1913324"/>
                <a:chExt cx="2404876" cy="2210057"/>
              </a:xfrm>
            </p:grpSpPr>
            <p:sp>
              <p:nvSpPr>
                <p:cNvPr id="73" name="Rectangle 72">
                  <a:extLst>
                    <a:ext uri="{FF2B5EF4-FFF2-40B4-BE49-F238E27FC236}">
                      <a16:creationId xmlns:a16="http://schemas.microsoft.com/office/drawing/2014/main" id="{BC0646C1-8255-5845-A388-21B9F2BE3ED9}"/>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53A4C77-8BF7-1842-91A0-5241C4A9B8D3}"/>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F639E8F5-C7F1-1E44-AEC7-165DDCEBA705}"/>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6BD7F74-A2DB-4241-8D0D-97E24C010A32}"/>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BAD1AD3-BB88-B449-92D6-4A172152EA74}"/>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9F38456-B060-1B49-AD3C-9C934B8CF1C1}"/>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F50555C0-A5D9-1740-8FB9-EA138671914B}"/>
                    </a:ext>
                  </a:extLst>
                </p:cNvPr>
                <p:cNvCxnSpPr>
                  <a:cxnSpLocks/>
                  <a:stCxn id="75" idx="3"/>
                  <a:endCxn id="74"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a:extLst>
                    <a:ext uri="{FF2B5EF4-FFF2-40B4-BE49-F238E27FC236}">
                      <a16:creationId xmlns:a16="http://schemas.microsoft.com/office/drawing/2014/main" id="{D76F3EE0-8ED4-9E4D-9CCF-C2801720F502}"/>
                    </a:ext>
                  </a:extLst>
                </p:cNvPr>
                <p:cNvCxnSpPr>
                  <a:cxnSpLocks/>
                  <a:stCxn id="78" idx="1"/>
                  <a:endCxn id="74"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21C95CB5-789D-2B43-8081-28C3198DDC50}"/>
                    </a:ext>
                  </a:extLst>
                </p:cNvPr>
                <p:cNvCxnSpPr>
                  <a:cxnSpLocks/>
                  <a:stCxn id="76" idx="1"/>
                  <a:endCxn id="74"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F6ABA997-1DEA-D241-A4A3-3B1FE80F7736}"/>
                    </a:ext>
                  </a:extLst>
                </p:cNvPr>
                <p:cNvCxnSpPr>
                  <a:cxnSpLocks/>
                  <a:stCxn id="77" idx="1"/>
                  <a:endCxn id="74"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72" name="Content Placeholder 58" descr="Close">
                <a:extLst>
                  <a:ext uri="{FF2B5EF4-FFF2-40B4-BE49-F238E27FC236}">
                    <a16:creationId xmlns:a16="http://schemas.microsoft.com/office/drawing/2014/main" id="{AE05DFE2-BFBE-EF4C-91BC-435DAB0F7E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1" name="Group 20">
              <a:extLst>
                <a:ext uri="{FF2B5EF4-FFF2-40B4-BE49-F238E27FC236}">
                  <a16:creationId xmlns:a16="http://schemas.microsoft.com/office/drawing/2014/main" id="{2C694BDB-AE68-3F44-9661-F46D6C7F2D3F}"/>
                </a:ext>
              </a:extLst>
            </p:cNvPr>
            <p:cNvGrpSpPr/>
            <p:nvPr/>
          </p:nvGrpSpPr>
          <p:grpSpPr>
            <a:xfrm>
              <a:off x="803991" y="2755909"/>
              <a:ext cx="920006" cy="864643"/>
              <a:chOff x="7654967" y="2625306"/>
              <a:chExt cx="1798612" cy="1690377"/>
            </a:xfrm>
          </p:grpSpPr>
          <p:grpSp>
            <p:nvGrpSpPr>
              <p:cNvPr id="59" name="Group 58">
                <a:extLst>
                  <a:ext uri="{FF2B5EF4-FFF2-40B4-BE49-F238E27FC236}">
                    <a16:creationId xmlns:a16="http://schemas.microsoft.com/office/drawing/2014/main" id="{EF19078E-F4D7-B04B-B616-3CB5D5D9A922}"/>
                  </a:ext>
                </a:extLst>
              </p:cNvPr>
              <p:cNvGrpSpPr/>
              <p:nvPr/>
            </p:nvGrpSpPr>
            <p:grpSpPr>
              <a:xfrm>
                <a:off x="7654967" y="2625306"/>
                <a:ext cx="1798612" cy="1690377"/>
                <a:chOff x="5275729" y="1913324"/>
                <a:chExt cx="2404876" cy="2210057"/>
              </a:xfrm>
            </p:grpSpPr>
            <p:sp>
              <p:nvSpPr>
                <p:cNvPr id="61" name="Rectangle 60">
                  <a:extLst>
                    <a:ext uri="{FF2B5EF4-FFF2-40B4-BE49-F238E27FC236}">
                      <a16:creationId xmlns:a16="http://schemas.microsoft.com/office/drawing/2014/main" id="{00E1996A-42E0-134F-8570-1316636E0D62}"/>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20FFA8F-2F99-4C4E-853B-5DD6CD98CE2B}"/>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04D3DC5-8B00-DD4E-9C4E-00560F2FAEF7}"/>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275027E-5A57-5443-8C64-336061816FF1}"/>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A192185-AF5E-9948-B9A4-58251B91914B}"/>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E00BC4B-1CFF-3540-B1D8-AAF1B984420E}"/>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ED494F5F-598A-9D4D-A092-7D568405B336}"/>
                    </a:ext>
                  </a:extLst>
                </p:cNvPr>
                <p:cNvCxnSpPr>
                  <a:cxnSpLocks/>
                  <a:stCxn id="63" idx="3"/>
                  <a:endCxn id="6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C39E8BAC-AF2F-954A-BBB1-7BEAF1703602}"/>
                    </a:ext>
                  </a:extLst>
                </p:cNvPr>
                <p:cNvCxnSpPr>
                  <a:cxnSpLocks/>
                  <a:stCxn id="66" idx="1"/>
                  <a:endCxn id="6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CB5294C2-BCB0-8144-921C-D2BB5D9E52B3}"/>
                    </a:ext>
                  </a:extLst>
                </p:cNvPr>
                <p:cNvCxnSpPr>
                  <a:cxnSpLocks/>
                  <a:stCxn id="64" idx="1"/>
                  <a:endCxn id="6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36D347F9-2526-F445-BCA0-9A6ACE4FF0F3}"/>
                    </a:ext>
                  </a:extLst>
                </p:cNvPr>
                <p:cNvCxnSpPr>
                  <a:cxnSpLocks/>
                  <a:stCxn id="65" idx="1"/>
                  <a:endCxn id="6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0" name="Content Placeholder 58" descr="Close">
                <a:extLst>
                  <a:ext uri="{FF2B5EF4-FFF2-40B4-BE49-F238E27FC236}">
                    <a16:creationId xmlns:a16="http://schemas.microsoft.com/office/drawing/2014/main" id="{04B2538F-D1D8-AC4A-8E53-6A8A72E124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22" name="Group 21">
              <a:extLst>
                <a:ext uri="{FF2B5EF4-FFF2-40B4-BE49-F238E27FC236}">
                  <a16:creationId xmlns:a16="http://schemas.microsoft.com/office/drawing/2014/main" id="{29C2B4EE-2304-4D41-B0C8-A2C39C8BD9DA}"/>
                </a:ext>
              </a:extLst>
            </p:cNvPr>
            <p:cNvGrpSpPr/>
            <p:nvPr/>
          </p:nvGrpSpPr>
          <p:grpSpPr>
            <a:xfrm>
              <a:off x="5584376" y="5382208"/>
              <a:ext cx="920006" cy="864643"/>
              <a:chOff x="7654967" y="2625306"/>
              <a:chExt cx="1798612" cy="1690377"/>
            </a:xfrm>
          </p:grpSpPr>
          <p:grpSp>
            <p:nvGrpSpPr>
              <p:cNvPr id="47" name="Group 46">
                <a:extLst>
                  <a:ext uri="{FF2B5EF4-FFF2-40B4-BE49-F238E27FC236}">
                    <a16:creationId xmlns:a16="http://schemas.microsoft.com/office/drawing/2014/main" id="{1205CBFB-9F3F-6546-B169-65ADB5A011C9}"/>
                  </a:ext>
                </a:extLst>
              </p:cNvPr>
              <p:cNvGrpSpPr/>
              <p:nvPr/>
            </p:nvGrpSpPr>
            <p:grpSpPr>
              <a:xfrm>
                <a:off x="7654967" y="2625306"/>
                <a:ext cx="1798612" cy="1690377"/>
                <a:chOff x="5275729" y="1913324"/>
                <a:chExt cx="2404876" cy="2210057"/>
              </a:xfrm>
            </p:grpSpPr>
            <p:sp>
              <p:nvSpPr>
                <p:cNvPr id="49" name="Rectangle 48">
                  <a:extLst>
                    <a:ext uri="{FF2B5EF4-FFF2-40B4-BE49-F238E27FC236}">
                      <a16:creationId xmlns:a16="http://schemas.microsoft.com/office/drawing/2014/main" id="{CF976896-3AA2-5842-83B4-395526158AD3}"/>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700CF63-595A-7C4A-8920-9B2E9298E855}"/>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356558C-3777-B447-A8CD-54721D4B0C70}"/>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4655AC9-93CA-6747-A34B-1B90A7606C5C}"/>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F1532CC-926A-394C-A790-D83AD025D968}"/>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9F0BE32-231E-0A41-AA0B-E2AF2087D781}"/>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30E2EA55-442C-DD4A-997D-9C7353BF19EE}"/>
                    </a:ext>
                  </a:extLst>
                </p:cNvPr>
                <p:cNvCxnSpPr>
                  <a:cxnSpLocks/>
                  <a:stCxn id="51" idx="3"/>
                  <a:endCxn id="5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9505AACF-F8E6-8B4C-9A9E-3AE1D7A09584}"/>
                    </a:ext>
                  </a:extLst>
                </p:cNvPr>
                <p:cNvCxnSpPr>
                  <a:cxnSpLocks/>
                  <a:stCxn id="54" idx="1"/>
                  <a:endCxn id="5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CA875B22-8EDB-1D43-A41B-E872680D8A6C}"/>
                    </a:ext>
                  </a:extLst>
                </p:cNvPr>
                <p:cNvCxnSpPr>
                  <a:cxnSpLocks/>
                  <a:stCxn id="52" idx="1"/>
                  <a:endCxn id="5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A5D65248-E46D-DE48-B9E2-AD4CEB6970F5}"/>
                    </a:ext>
                  </a:extLst>
                </p:cNvPr>
                <p:cNvCxnSpPr>
                  <a:cxnSpLocks/>
                  <a:stCxn id="53" idx="1"/>
                  <a:endCxn id="5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8" name="Content Placeholder 58" descr="Close">
                <a:extLst>
                  <a:ext uri="{FF2B5EF4-FFF2-40B4-BE49-F238E27FC236}">
                    <a16:creationId xmlns:a16="http://schemas.microsoft.com/office/drawing/2014/main" id="{B893FEE6-B20B-3346-9D7D-D8893528E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cxnSp>
          <p:nvCxnSpPr>
            <p:cNvPr id="23" name="Straight Connector 22">
              <a:extLst>
                <a:ext uri="{FF2B5EF4-FFF2-40B4-BE49-F238E27FC236}">
                  <a16:creationId xmlns:a16="http://schemas.microsoft.com/office/drawing/2014/main" id="{EAFBE681-BAA5-2B4A-A230-03183C4E1A29}"/>
                </a:ext>
              </a:extLst>
            </p:cNvPr>
            <p:cNvCxnSpPr>
              <a:cxnSpLocks/>
              <a:stCxn id="234" idx="3"/>
              <a:endCxn id="219" idx="1"/>
            </p:cNvCxnSpPr>
            <p:nvPr/>
          </p:nvCxnSpPr>
          <p:spPr>
            <a:xfrm>
              <a:off x="1728037" y="1884242"/>
              <a:ext cx="685229"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C74770-6AE2-304D-9FCE-2AE8A833984C}"/>
                </a:ext>
              </a:extLst>
            </p:cNvPr>
            <p:cNvCxnSpPr>
              <a:cxnSpLocks/>
              <a:stCxn id="222" idx="3"/>
              <a:endCxn id="99" idx="1"/>
            </p:cNvCxnSpPr>
            <p:nvPr/>
          </p:nvCxnSpPr>
          <p:spPr>
            <a:xfrm flipV="1">
              <a:off x="3331479" y="1879740"/>
              <a:ext cx="673645" cy="450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59024F-0793-414E-9C87-0AA1DEA28A3D}"/>
                </a:ext>
              </a:extLst>
            </p:cNvPr>
            <p:cNvCxnSpPr>
              <a:cxnSpLocks/>
              <a:stCxn id="102" idx="3"/>
              <a:endCxn id="75" idx="1"/>
            </p:cNvCxnSpPr>
            <p:nvPr/>
          </p:nvCxnSpPr>
          <p:spPr>
            <a:xfrm flipV="1">
              <a:off x="4923337" y="1874411"/>
              <a:ext cx="662832" cy="532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4AD386-79C9-B841-BFB9-657517680C40}"/>
                </a:ext>
              </a:extLst>
            </p:cNvPr>
            <p:cNvCxnSpPr>
              <a:cxnSpLocks/>
              <a:stCxn id="126" idx="3"/>
              <a:endCxn id="87" idx="1"/>
            </p:cNvCxnSpPr>
            <p:nvPr/>
          </p:nvCxnSpPr>
          <p:spPr>
            <a:xfrm flipV="1">
              <a:off x="4929129" y="3188202"/>
              <a:ext cx="661080" cy="246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82F4F-F2B0-F549-B9AF-0E05822D9F4C}"/>
                </a:ext>
              </a:extLst>
            </p:cNvPr>
            <p:cNvCxnSpPr>
              <a:cxnSpLocks/>
              <a:stCxn id="174" idx="3"/>
              <a:endCxn id="123" idx="1"/>
            </p:cNvCxnSpPr>
            <p:nvPr/>
          </p:nvCxnSpPr>
          <p:spPr>
            <a:xfrm flipV="1">
              <a:off x="3339011" y="3190663"/>
              <a:ext cx="671905" cy="693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499C2B-364E-FF4F-BADA-729E48E85B2A}"/>
                </a:ext>
              </a:extLst>
            </p:cNvPr>
            <p:cNvCxnSpPr>
              <a:cxnSpLocks/>
              <a:stCxn id="66" idx="3"/>
              <a:endCxn id="171" idx="1"/>
            </p:cNvCxnSpPr>
            <p:nvPr/>
          </p:nvCxnSpPr>
          <p:spPr>
            <a:xfrm flipV="1">
              <a:off x="1723997" y="3197602"/>
              <a:ext cx="696801" cy="58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9C3AC6-4E49-124C-9FA2-32D61813033D}"/>
                </a:ext>
              </a:extLst>
            </p:cNvPr>
            <p:cNvCxnSpPr>
              <a:cxnSpLocks/>
            </p:cNvCxnSpPr>
            <p:nvPr/>
          </p:nvCxnSpPr>
          <p:spPr>
            <a:xfrm>
              <a:off x="1714671" y="4516488"/>
              <a:ext cx="71764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97C42F-98CB-8F4E-921A-B965746AE4BD}"/>
                </a:ext>
              </a:extLst>
            </p:cNvPr>
            <p:cNvCxnSpPr>
              <a:cxnSpLocks/>
            </p:cNvCxnSpPr>
            <p:nvPr/>
          </p:nvCxnSpPr>
          <p:spPr>
            <a:xfrm>
              <a:off x="3347177" y="4533406"/>
              <a:ext cx="71764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E41641-3BD6-D34D-8D38-22027B3C7312}"/>
                </a:ext>
              </a:extLst>
            </p:cNvPr>
            <p:cNvCxnSpPr>
              <a:cxnSpLocks/>
              <a:stCxn id="162" idx="3"/>
              <a:endCxn id="111" idx="1"/>
            </p:cNvCxnSpPr>
            <p:nvPr/>
          </p:nvCxnSpPr>
          <p:spPr>
            <a:xfrm>
              <a:off x="4932603" y="4540005"/>
              <a:ext cx="653998" cy="715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95CBB2-B519-1148-A9A1-4445775EE14B}"/>
                </a:ext>
              </a:extLst>
            </p:cNvPr>
            <p:cNvCxnSpPr>
              <a:cxnSpLocks/>
              <a:stCxn id="210" idx="3"/>
            </p:cNvCxnSpPr>
            <p:nvPr/>
          </p:nvCxnSpPr>
          <p:spPr>
            <a:xfrm flipV="1">
              <a:off x="4927180" y="5812070"/>
              <a:ext cx="676137" cy="995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129B9A-CE6B-A942-BBF7-8286FC022F5B}"/>
                </a:ext>
              </a:extLst>
            </p:cNvPr>
            <p:cNvCxnSpPr>
              <a:cxnSpLocks/>
              <a:stCxn id="198" idx="3"/>
              <a:endCxn id="205" idx="1"/>
            </p:cNvCxnSpPr>
            <p:nvPr/>
          </p:nvCxnSpPr>
          <p:spPr>
            <a:xfrm flipV="1">
              <a:off x="3337253" y="5812047"/>
              <a:ext cx="669921" cy="812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A35419-D406-064F-921B-36BED0BFBF2B}"/>
                </a:ext>
              </a:extLst>
            </p:cNvPr>
            <p:cNvCxnSpPr>
              <a:cxnSpLocks/>
              <a:stCxn id="186" idx="3"/>
              <a:endCxn id="195" idx="1"/>
            </p:cNvCxnSpPr>
            <p:nvPr/>
          </p:nvCxnSpPr>
          <p:spPr>
            <a:xfrm>
              <a:off x="1724499" y="5817686"/>
              <a:ext cx="694541" cy="24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48BC702-C168-AD46-87F5-235471CE4944}"/>
                </a:ext>
              </a:extLst>
            </p:cNvPr>
            <p:cNvCxnSpPr>
              <a:cxnSpLocks/>
              <a:stCxn id="88" idx="3"/>
              <a:endCxn id="77" idx="3"/>
            </p:cNvCxnSpPr>
            <p:nvPr/>
          </p:nvCxnSpPr>
          <p:spPr>
            <a:xfrm flipH="1" flipV="1">
              <a:off x="6057871" y="2296781"/>
              <a:ext cx="4041" cy="4512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336F94-5E3D-1047-A0C7-E71C3023172B}"/>
                </a:ext>
              </a:extLst>
            </p:cNvPr>
            <p:cNvCxnSpPr>
              <a:cxnSpLocks/>
              <a:stCxn id="112" idx="3"/>
              <a:endCxn id="89" idx="3"/>
            </p:cNvCxnSpPr>
            <p:nvPr/>
          </p:nvCxnSpPr>
          <p:spPr>
            <a:xfrm flipV="1">
              <a:off x="6058304" y="3610572"/>
              <a:ext cx="3607" cy="49637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FB208B-3C67-DB48-A556-745B70280402}"/>
                </a:ext>
              </a:extLst>
            </p:cNvPr>
            <p:cNvCxnSpPr>
              <a:cxnSpLocks/>
              <a:stCxn id="52" idx="3"/>
              <a:endCxn id="113" idx="3"/>
            </p:cNvCxnSpPr>
            <p:nvPr/>
          </p:nvCxnSpPr>
          <p:spPr>
            <a:xfrm flipV="1">
              <a:off x="6057872" y="4969530"/>
              <a:ext cx="431" cy="41474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935483-A887-6E4F-992F-1A80B71CAD19}"/>
                </a:ext>
              </a:extLst>
            </p:cNvPr>
            <p:cNvCxnSpPr>
              <a:cxnSpLocks/>
              <a:stCxn id="124" idx="3"/>
              <a:endCxn id="101" idx="3"/>
            </p:cNvCxnSpPr>
            <p:nvPr/>
          </p:nvCxnSpPr>
          <p:spPr>
            <a:xfrm flipH="1" flipV="1">
              <a:off x="4476826" y="2302110"/>
              <a:ext cx="5793" cy="44834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6C4C15-D996-1C4B-9DFF-0CB95BE036F9}"/>
                </a:ext>
              </a:extLst>
            </p:cNvPr>
            <p:cNvCxnSpPr>
              <a:cxnSpLocks/>
              <a:stCxn id="160" idx="3"/>
              <a:endCxn id="125" idx="3"/>
            </p:cNvCxnSpPr>
            <p:nvPr/>
          </p:nvCxnSpPr>
          <p:spPr>
            <a:xfrm flipH="1" flipV="1">
              <a:off x="4482618" y="3613033"/>
              <a:ext cx="3475" cy="48676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7CC47B-B6C4-FE45-B920-5687AB7EB34B}"/>
                </a:ext>
              </a:extLst>
            </p:cNvPr>
            <p:cNvCxnSpPr>
              <a:cxnSpLocks/>
              <a:stCxn id="208" idx="3"/>
              <a:endCxn id="161" idx="3"/>
            </p:cNvCxnSpPr>
            <p:nvPr/>
          </p:nvCxnSpPr>
          <p:spPr>
            <a:xfrm flipV="1">
              <a:off x="4480670" y="4962375"/>
              <a:ext cx="5422" cy="41943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A087E4A-3A4F-484E-AA15-83FBB393BDF8}"/>
                </a:ext>
              </a:extLst>
            </p:cNvPr>
            <p:cNvCxnSpPr>
              <a:cxnSpLocks/>
              <a:stCxn id="172" idx="3"/>
              <a:endCxn id="221" idx="3"/>
            </p:cNvCxnSpPr>
            <p:nvPr/>
          </p:nvCxnSpPr>
          <p:spPr>
            <a:xfrm flipH="1" flipV="1">
              <a:off x="2884968" y="2306613"/>
              <a:ext cx="7533" cy="45077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8359D59-1A66-6C44-A694-E71C225B4B58}"/>
                </a:ext>
              </a:extLst>
            </p:cNvPr>
            <p:cNvCxnSpPr>
              <a:cxnSpLocks/>
              <a:stCxn id="64" idx="3"/>
              <a:endCxn id="233" idx="3"/>
            </p:cNvCxnSpPr>
            <p:nvPr/>
          </p:nvCxnSpPr>
          <p:spPr>
            <a:xfrm flipV="1">
              <a:off x="1277487" y="2306612"/>
              <a:ext cx="4039" cy="45135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20AAE-BBB1-744E-BF7E-6AA6862D7B15}"/>
                </a:ext>
              </a:extLst>
            </p:cNvPr>
            <p:cNvCxnSpPr>
              <a:cxnSpLocks/>
              <a:stCxn id="148" idx="3"/>
              <a:endCxn id="173" idx="3"/>
            </p:cNvCxnSpPr>
            <p:nvPr/>
          </p:nvCxnSpPr>
          <p:spPr>
            <a:xfrm flipV="1">
              <a:off x="2889823" y="3619972"/>
              <a:ext cx="2677" cy="46597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E2F45D-80A1-4E44-9636-22F0D05AEEFB}"/>
                </a:ext>
              </a:extLst>
            </p:cNvPr>
            <p:cNvCxnSpPr>
              <a:cxnSpLocks/>
              <a:stCxn id="136" idx="3"/>
              <a:endCxn id="65" idx="3"/>
            </p:cNvCxnSpPr>
            <p:nvPr/>
          </p:nvCxnSpPr>
          <p:spPr>
            <a:xfrm flipH="1" flipV="1">
              <a:off x="1277486" y="3620552"/>
              <a:ext cx="4041" cy="43107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B07FF2E-FCCD-444E-B0AC-6826F5A06CCD}"/>
                </a:ext>
              </a:extLst>
            </p:cNvPr>
            <p:cNvCxnSpPr>
              <a:cxnSpLocks/>
              <a:stCxn id="196" idx="3"/>
              <a:endCxn id="149" idx="3"/>
            </p:cNvCxnSpPr>
            <p:nvPr/>
          </p:nvCxnSpPr>
          <p:spPr>
            <a:xfrm flipH="1" flipV="1">
              <a:off x="2889822" y="4948524"/>
              <a:ext cx="921" cy="43143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1BCDAF-812C-2E4E-87EB-7AB6007E37E9}"/>
                </a:ext>
              </a:extLst>
            </p:cNvPr>
            <p:cNvCxnSpPr>
              <a:cxnSpLocks/>
              <a:stCxn id="184" idx="3"/>
              <a:endCxn id="137" idx="3"/>
            </p:cNvCxnSpPr>
            <p:nvPr/>
          </p:nvCxnSpPr>
          <p:spPr>
            <a:xfrm flipV="1">
              <a:off x="1277989" y="4914206"/>
              <a:ext cx="3537" cy="463269"/>
            </a:xfrm>
            <a:prstGeom prst="line">
              <a:avLst/>
            </a:prstGeom>
            <a:ln w="63500"/>
          </p:spPr>
          <p:style>
            <a:lnRef idx="1">
              <a:schemeClr val="accent1"/>
            </a:lnRef>
            <a:fillRef idx="0">
              <a:schemeClr val="accent1"/>
            </a:fillRef>
            <a:effectRef idx="0">
              <a:schemeClr val="accent1"/>
            </a:effectRef>
            <a:fontRef idx="minor">
              <a:schemeClr val="tx1"/>
            </a:fontRef>
          </p:style>
        </p:cxnSp>
      </p:grpSp>
      <p:cxnSp>
        <p:nvCxnSpPr>
          <p:cNvPr id="239" name="Straight Connector 238">
            <a:extLst>
              <a:ext uri="{FF2B5EF4-FFF2-40B4-BE49-F238E27FC236}">
                <a16:creationId xmlns:a16="http://schemas.microsoft.com/office/drawing/2014/main" id="{A710EA4E-28CA-844F-8714-A230135AADD1}"/>
              </a:ext>
            </a:extLst>
          </p:cNvPr>
          <p:cNvCxnSpPr>
            <a:cxnSpLocks/>
            <a:endCxn id="72" idx="3"/>
          </p:cNvCxnSpPr>
          <p:nvPr/>
        </p:nvCxnSpPr>
        <p:spPr>
          <a:xfrm flipV="1">
            <a:off x="3751950" y="1583756"/>
            <a:ext cx="3917795" cy="2094"/>
          </a:xfrm>
          <a:prstGeom prst="line">
            <a:avLst/>
          </a:prstGeom>
          <a:ln w="88900">
            <a:solidFill>
              <a:schemeClr val="accent2">
                <a:alpha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45C226DD-5F5E-6A42-9318-C862AF9CE6EB}"/>
              </a:ext>
            </a:extLst>
          </p:cNvPr>
          <p:cNvCxnSpPr>
            <a:cxnSpLocks/>
            <a:stCxn id="48" idx="2"/>
          </p:cNvCxnSpPr>
          <p:nvPr/>
        </p:nvCxnSpPr>
        <p:spPr>
          <a:xfrm flipH="1" flipV="1">
            <a:off x="7551268" y="1572352"/>
            <a:ext cx="1730" cy="3333332"/>
          </a:xfrm>
          <a:prstGeom prst="line">
            <a:avLst/>
          </a:prstGeom>
          <a:ln w="88900">
            <a:solidFill>
              <a:schemeClr val="accent2">
                <a:alpha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8C8670D5-C856-B44B-B26F-9D301C0C6E22}"/>
              </a:ext>
            </a:extLst>
          </p:cNvPr>
          <p:cNvCxnSpPr>
            <a:cxnSpLocks/>
          </p:cNvCxnSpPr>
          <p:nvPr/>
        </p:nvCxnSpPr>
        <p:spPr>
          <a:xfrm flipH="1">
            <a:off x="6252863" y="4783056"/>
            <a:ext cx="1298409" cy="0"/>
          </a:xfrm>
          <a:prstGeom prst="line">
            <a:avLst/>
          </a:prstGeom>
          <a:ln w="88900">
            <a:solidFill>
              <a:schemeClr val="accent2">
                <a:alpha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CF667AC-BDE7-8643-93E6-78371642B4E6}"/>
              </a:ext>
            </a:extLst>
          </p:cNvPr>
          <p:cNvCxnSpPr>
            <a:cxnSpLocks/>
          </p:cNvCxnSpPr>
          <p:nvPr/>
        </p:nvCxnSpPr>
        <p:spPr>
          <a:xfrm flipH="1">
            <a:off x="6273217" y="2599580"/>
            <a:ext cx="1582" cy="2244477"/>
          </a:xfrm>
          <a:prstGeom prst="line">
            <a:avLst/>
          </a:prstGeom>
          <a:ln w="88900">
            <a:solidFill>
              <a:schemeClr val="accent2">
                <a:alpha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B676FA8A-66E4-714E-86AF-752700E67452}"/>
              </a:ext>
            </a:extLst>
          </p:cNvPr>
          <p:cNvCxnSpPr>
            <a:cxnSpLocks/>
          </p:cNvCxnSpPr>
          <p:nvPr/>
        </p:nvCxnSpPr>
        <p:spPr>
          <a:xfrm flipH="1">
            <a:off x="4991951" y="2652012"/>
            <a:ext cx="1251900" cy="5414"/>
          </a:xfrm>
          <a:prstGeom prst="line">
            <a:avLst/>
          </a:prstGeom>
          <a:ln w="88900">
            <a:solidFill>
              <a:schemeClr val="accent2">
                <a:alpha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1E0DFB3-8DA7-6B4A-BFC6-55AFF5F6FDE7}"/>
              </a:ext>
            </a:extLst>
          </p:cNvPr>
          <p:cNvCxnSpPr>
            <a:cxnSpLocks/>
            <a:stCxn id="192" idx="2"/>
          </p:cNvCxnSpPr>
          <p:nvPr/>
        </p:nvCxnSpPr>
        <p:spPr>
          <a:xfrm flipH="1" flipV="1">
            <a:off x="4976695" y="2615271"/>
            <a:ext cx="6416" cy="2286918"/>
          </a:xfrm>
          <a:prstGeom prst="line">
            <a:avLst/>
          </a:prstGeom>
          <a:ln w="88900">
            <a:solidFill>
              <a:schemeClr val="accent2">
                <a:alpha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EF844E9-0CCB-F742-A8C3-A26CADA56742}"/>
              </a:ext>
            </a:extLst>
          </p:cNvPr>
          <p:cNvCxnSpPr>
            <a:cxnSpLocks/>
            <a:endCxn id="180" idx="1"/>
          </p:cNvCxnSpPr>
          <p:nvPr/>
        </p:nvCxnSpPr>
        <p:spPr>
          <a:xfrm flipH="1">
            <a:off x="3557739" y="4781063"/>
            <a:ext cx="1434212" cy="2369"/>
          </a:xfrm>
          <a:prstGeom prst="line">
            <a:avLst/>
          </a:prstGeom>
          <a:ln w="88900">
            <a:solidFill>
              <a:schemeClr val="accent2">
                <a:alpha val="7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DB98DDDB-A9AF-D145-93E5-9694304D5CE7}"/>
              </a:ext>
            </a:extLst>
          </p:cNvPr>
          <p:cNvCxnSpPr>
            <a:cxnSpLocks/>
            <a:stCxn id="228" idx="0"/>
          </p:cNvCxnSpPr>
          <p:nvPr/>
        </p:nvCxnSpPr>
        <p:spPr>
          <a:xfrm flipH="1">
            <a:off x="3657861" y="1474994"/>
            <a:ext cx="19492" cy="3369063"/>
          </a:xfrm>
          <a:prstGeom prst="line">
            <a:avLst/>
          </a:prstGeom>
          <a:ln w="88900">
            <a:solidFill>
              <a:schemeClr val="accent2">
                <a:alpha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247" name="Callout: Line with Accent Bar 245">
            <a:extLst>
              <a:ext uri="{FF2B5EF4-FFF2-40B4-BE49-F238E27FC236}">
                <a16:creationId xmlns:a16="http://schemas.microsoft.com/office/drawing/2014/main" id="{9BAAC576-F2A8-7E46-A8D8-8853D446969E}"/>
              </a:ext>
            </a:extLst>
          </p:cNvPr>
          <p:cNvSpPr/>
          <p:nvPr/>
        </p:nvSpPr>
        <p:spPr>
          <a:xfrm>
            <a:off x="8256341" y="1261190"/>
            <a:ext cx="1036966" cy="842969"/>
          </a:xfrm>
          <a:prstGeom prst="accentCallout1">
            <a:avLst>
              <a:gd name="adj1" fmla="val 18750"/>
              <a:gd name="adj2" fmla="val -8333"/>
              <a:gd name="adj3" fmla="val 97172"/>
              <a:gd name="adj4" fmla="val -66739"/>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Bindu Path</a:t>
            </a:r>
          </a:p>
        </p:txBody>
      </p:sp>
      <p:sp>
        <p:nvSpPr>
          <p:cNvPr id="248" name="Oval 247">
            <a:extLst>
              <a:ext uri="{FF2B5EF4-FFF2-40B4-BE49-F238E27FC236}">
                <a16:creationId xmlns:a16="http://schemas.microsoft.com/office/drawing/2014/main" id="{5580EE75-63D5-A241-A14B-E95E7FF8EB52}"/>
              </a:ext>
            </a:extLst>
          </p:cNvPr>
          <p:cNvSpPr/>
          <p:nvPr/>
        </p:nvSpPr>
        <p:spPr>
          <a:xfrm>
            <a:off x="3548076" y="1151910"/>
            <a:ext cx="197835" cy="227614"/>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Callout: Line with Accent Bar 247">
            <a:extLst>
              <a:ext uri="{FF2B5EF4-FFF2-40B4-BE49-F238E27FC236}">
                <a16:creationId xmlns:a16="http://schemas.microsoft.com/office/drawing/2014/main" id="{99C61EAD-3631-374F-9A6D-2C11367F4A1C}"/>
              </a:ext>
            </a:extLst>
          </p:cNvPr>
          <p:cNvSpPr/>
          <p:nvPr/>
        </p:nvSpPr>
        <p:spPr>
          <a:xfrm flipH="1">
            <a:off x="1694293" y="1217646"/>
            <a:ext cx="983277" cy="842969"/>
          </a:xfrm>
          <a:prstGeom prst="accentCallout1">
            <a:avLst>
              <a:gd name="adj1" fmla="val 18750"/>
              <a:gd name="adj2" fmla="val -8333"/>
              <a:gd name="adj3" fmla="val 5631"/>
              <a:gd name="adj4" fmla="val -87511"/>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Bubble (Bindu)</a:t>
            </a:r>
          </a:p>
        </p:txBody>
      </p:sp>
      <p:sp>
        <p:nvSpPr>
          <p:cNvPr id="250" name="Rectangle 249">
            <a:extLst>
              <a:ext uri="{FF2B5EF4-FFF2-40B4-BE49-F238E27FC236}">
                <a16:creationId xmlns:a16="http://schemas.microsoft.com/office/drawing/2014/main" id="{15D193F3-06F3-C343-8B1D-2B0E074DEFE6}"/>
              </a:ext>
            </a:extLst>
          </p:cNvPr>
          <p:cNvSpPr/>
          <p:nvPr/>
        </p:nvSpPr>
        <p:spPr>
          <a:xfrm>
            <a:off x="1625013" y="5317834"/>
            <a:ext cx="8171667" cy="954107"/>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Bindu Path: Any cyclic path that covers all the input ports of the all the routers in the topology</a:t>
            </a:r>
          </a:p>
        </p:txBody>
      </p:sp>
      <p:sp>
        <p:nvSpPr>
          <p:cNvPr id="251" name="Footer Placeholder 3">
            <a:extLst>
              <a:ext uri="{FF2B5EF4-FFF2-40B4-BE49-F238E27FC236}">
                <a16:creationId xmlns:a16="http://schemas.microsoft.com/office/drawing/2014/main" id="{76882082-C146-495F-9811-CD12A9316F5D}"/>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2727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500"/>
                                        <p:tgtEl>
                                          <p:spTgt spid="2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9"/>
                                        </p:tgtEl>
                                      </p:cBhvr>
                                    </p:animEffect>
                                    <p:set>
                                      <p:cBhvr>
                                        <p:cTn id="17" dur="1" fill="hold">
                                          <p:stCondLst>
                                            <p:cond delay="499"/>
                                          </p:stCondLst>
                                        </p:cTn>
                                        <p:tgtEl>
                                          <p:spTgt spid="2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par>
                                <p:cTn id="23" presetID="10" presetClass="entr" presetSubtype="0" fill="hold" nodeType="withEffect">
                                  <p:stCondLst>
                                    <p:cond delay="0"/>
                                  </p:stCondLst>
                                  <p:childTnLst>
                                    <p:set>
                                      <p:cBhvr>
                                        <p:cTn id="24" dur="1" fill="hold">
                                          <p:stCondLst>
                                            <p:cond delay="0"/>
                                          </p:stCondLst>
                                        </p:cTn>
                                        <p:tgtEl>
                                          <p:spTgt spid="240"/>
                                        </p:tgtEl>
                                        <p:attrNameLst>
                                          <p:attrName>style.visibility</p:attrName>
                                        </p:attrNameLst>
                                      </p:cBhvr>
                                      <p:to>
                                        <p:strVal val="visible"/>
                                      </p:to>
                                    </p:set>
                                    <p:animEffect transition="in" filter="fade">
                                      <p:cBhvr>
                                        <p:cTn id="25" dur="500"/>
                                        <p:tgtEl>
                                          <p:spTgt spid="240"/>
                                        </p:tgtEl>
                                      </p:cBhvr>
                                    </p:animEffect>
                                  </p:childTnLst>
                                </p:cTn>
                              </p:par>
                              <p:par>
                                <p:cTn id="26" presetID="10"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animEffect transition="in" filter="fade">
                                      <p:cBhvr>
                                        <p:cTn id="28" dur="500"/>
                                        <p:tgtEl>
                                          <p:spTgt spid="2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2"/>
                                        </p:tgtEl>
                                        <p:attrNameLst>
                                          <p:attrName>style.visibility</p:attrName>
                                        </p:attrNameLst>
                                      </p:cBhvr>
                                      <p:to>
                                        <p:strVal val="visible"/>
                                      </p:to>
                                    </p:set>
                                    <p:animEffect transition="in" filter="fade">
                                      <p:cBhvr>
                                        <p:cTn id="33" dur="500"/>
                                        <p:tgtEl>
                                          <p:spTgt spid="242"/>
                                        </p:tgtEl>
                                      </p:cBhvr>
                                    </p:animEffect>
                                  </p:childTnLst>
                                </p:cTn>
                              </p:par>
                              <p:par>
                                <p:cTn id="34" presetID="10" presetClass="entr" presetSubtype="0" fill="hold" nodeType="withEffect">
                                  <p:stCondLst>
                                    <p:cond delay="0"/>
                                  </p:stCondLst>
                                  <p:childTnLst>
                                    <p:set>
                                      <p:cBhvr>
                                        <p:cTn id="35" dur="1" fill="hold">
                                          <p:stCondLst>
                                            <p:cond delay="0"/>
                                          </p:stCondLst>
                                        </p:cTn>
                                        <p:tgtEl>
                                          <p:spTgt spid="243"/>
                                        </p:tgtEl>
                                        <p:attrNameLst>
                                          <p:attrName>style.visibility</p:attrName>
                                        </p:attrNameLst>
                                      </p:cBhvr>
                                      <p:to>
                                        <p:strVal val="visible"/>
                                      </p:to>
                                    </p:set>
                                    <p:animEffect transition="in" filter="fade">
                                      <p:cBhvr>
                                        <p:cTn id="36" dur="500"/>
                                        <p:tgtEl>
                                          <p:spTgt spid="2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4"/>
                                        </p:tgtEl>
                                        <p:attrNameLst>
                                          <p:attrName>style.visibility</p:attrName>
                                        </p:attrNameLst>
                                      </p:cBhvr>
                                      <p:to>
                                        <p:strVal val="visible"/>
                                      </p:to>
                                    </p:set>
                                    <p:animEffect transition="in" filter="fade">
                                      <p:cBhvr>
                                        <p:cTn id="41" dur="500"/>
                                        <p:tgtEl>
                                          <p:spTgt spid="244"/>
                                        </p:tgtEl>
                                      </p:cBhvr>
                                    </p:animEffect>
                                  </p:childTnLst>
                                </p:cTn>
                              </p:par>
                              <p:par>
                                <p:cTn id="42" presetID="10" presetClass="entr" presetSubtype="0" fill="hold" nodeType="withEffect">
                                  <p:stCondLst>
                                    <p:cond delay="0"/>
                                  </p:stCondLst>
                                  <p:childTnLst>
                                    <p:set>
                                      <p:cBhvr>
                                        <p:cTn id="43" dur="1" fill="hold">
                                          <p:stCondLst>
                                            <p:cond delay="0"/>
                                          </p:stCondLst>
                                        </p:cTn>
                                        <p:tgtEl>
                                          <p:spTgt spid="245"/>
                                        </p:tgtEl>
                                        <p:attrNameLst>
                                          <p:attrName>style.visibility</p:attrName>
                                        </p:attrNameLst>
                                      </p:cBhvr>
                                      <p:to>
                                        <p:strVal val="visible"/>
                                      </p:to>
                                    </p:set>
                                    <p:animEffect transition="in" filter="fade">
                                      <p:cBhvr>
                                        <p:cTn id="44" dur="500"/>
                                        <p:tgtEl>
                                          <p:spTgt spid="245"/>
                                        </p:tgtEl>
                                      </p:cBhvr>
                                    </p:animEffect>
                                  </p:childTnLst>
                                </p:cTn>
                              </p:par>
                              <p:par>
                                <p:cTn id="45" presetID="10" presetClass="entr" presetSubtype="0" fill="hold" nodeType="withEffect">
                                  <p:stCondLst>
                                    <p:cond delay="0"/>
                                  </p:stCondLst>
                                  <p:childTnLst>
                                    <p:set>
                                      <p:cBhvr>
                                        <p:cTn id="46" dur="1" fill="hold">
                                          <p:stCondLst>
                                            <p:cond delay="0"/>
                                          </p:stCondLst>
                                        </p:cTn>
                                        <p:tgtEl>
                                          <p:spTgt spid="246"/>
                                        </p:tgtEl>
                                        <p:attrNameLst>
                                          <p:attrName>style.visibility</p:attrName>
                                        </p:attrNameLst>
                                      </p:cBhvr>
                                      <p:to>
                                        <p:strVal val="visible"/>
                                      </p:to>
                                    </p:set>
                                    <p:animEffect transition="in" filter="fade">
                                      <p:cBhvr>
                                        <p:cTn id="47" dur="500"/>
                                        <p:tgtEl>
                                          <p:spTgt spid="2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fade">
                                      <p:cBhvr>
                                        <p:cTn id="52" dur="500"/>
                                        <p:tgtEl>
                                          <p:spTgt spid="247"/>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grpId="0" nodeType="clickEffect">
                                  <p:stCondLst>
                                    <p:cond delay="0"/>
                                  </p:stCondLst>
                                  <p:childTnLst>
                                    <p:animMotion origin="layout" path="M -1.45833E-6 0.03889 L 0.32162 0.03889 L 0.32162 0.52014 L 0.20925 0.52014 L 0.20925 0.1963 L 0.10573 0.1963 L 0.10573 0.52014 L 0.00391 0.52014 L 0.00391 0.06829 " pathEditMode="relative" rAng="0" ptsTypes="AAAAAAAAA">
                                      <p:cBhvr>
                                        <p:cTn id="56" dur="2000" fill="hold"/>
                                        <p:tgtEl>
                                          <p:spTgt spid="248"/>
                                        </p:tgtEl>
                                        <p:attrNameLst>
                                          <p:attrName>ppt_x</p:attrName>
                                          <p:attrName>ppt_y</p:attrName>
                                        </p:attrNameLst>
                                      </p:cBhvr>
                                      <p:rCtr x="16081" y="24051"/>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0"/>
                                        </p:tgtEl>
                                        <p:attrNameLst>
                                          <p:attrName>style.visibility</p:attrName>
                                        </p:attrNameLst>
                                      </p:cBhvr>
                                      <p:to>
                                        <p:strVal val="visible"/>
                                      </p:to>
                                    </p:set>
                                    <p:animEffect transition="in" filter="fade">
                                      <p:cBhvr>
                                        <p:cTn id="61"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8" grpId="0" animBg="1"/>
      <p:bldP spid="248" grpId="1" animBg="1"/>
      <p:bldP spid="249" grpId="0" animBg="1"/>
      <p:bldP spid="249" grpId="1" animBg="1"/>
      <p:bldP spid="25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04FC-F4F2-3D4B-AA5A-6898D9720E54}"/>
              </a:ext>
            </a:extLst>
          </p:cNvPr>
          <p:cNvSpPr>
            <a:spLocks noGrp="1"/>
          </p:cNvSpPr>
          <p:nvPr>
            <p:ph type="title"/>
          </p:nvPr>
        </p:nvSpPr>
        <p:spPr/>
        <p:txBody>
          <a:bodyPr/>
          <a:lstStyle/>
          <a:p>
            <a:r>
              <a:rPr lang="en-US" dirty="0"/>
              <a:t>BINDU: Walk-through</a:t>
            </a:r>
          </a:p>
        </p:txBody>
      </p:sp>
      <p:sp>
        <p:nvSpPr>
          <p:cNvPr id="5" name="Slide Number Placeholder 4">
            <a:extLst>
              <a:ext uri="{FF2B5EF4-FFF2-40B4-BE49-F238E27FC236}">
                <a16:creationId xmlns:a16="http://schemas.microsoft.com/office/drawing/2014/main" id="{A21032DE-5BF2-0344-9297-B7EA87E08616}"/>
              </a:ext>
            </a:extLst>
          </p:cNvPr>
          <p:cNvSpPr>
            <a:spLocks noGrp="1"/>
          </p:cNvSpPr>
          <p:nvPr>
            <p:ph type="sldNum" sz="quarter" idx="12"/>
          </p:nvPr>
        </p:nvSpPr>
        <p:spPr/>
        <p:txBody>
          <a:bodyPr/>
          <a:lstStyle/>
          <a:p>
            <a:fld id="{0D1D0697-F66A-EE4C-B4D3-9802540BCCA0}" type="slidenum">
              <a:rPr lang="en-US" smtClean="0"/>
              <a:t>58</a:t>
            </a:fld>
            <a:endParaRPr lang="en-US"/>
          </a:p>
        </p:txBody>
      </p:sp>
      <p:grpSp>
        <p:nvGrpSpPr>
          <p:cNvPr id="6" name="Group 5">
            <a:extLst>
              <a:ext uri="{FF2B5EF4-FFF2-40B4-BE49-F238E27FC236}">
                <a16:creationId xmlns:a16="http://schemas.microsoft.com/office/drawing/2014/main" id="{94FCE1FC-6441-6344-8EED-EE3906695567}"/>
              </a:ext>
            </a:extLst>
          </p:cNvPr>
          <p:cNvGrpSpPr/>
          <p:nvPr/>
        </p:nvGrpSpPr>
        <p:grpSpPr>
          <a:xfrm>
            <a:off x="798380" y="1116651"/>
            <a:ext cx="5816713" cy="5190550"/>
            <a:chOff x="3228327" y="2379127"/>
            <a:chExt cx="1902581" cy="1697770"/>
          </a:xfrm>
        </p:grpSpPr>
        <p:cxnSp>
          <p:nvCxnSpPr>
            <p:cNvPr id="7" name="Straight Connector 6">
              <a:extLst>
                <a:ext uri="{FF2B5EF4-FFF2-40B4-BE49-F238E27FC236}">
                  <a16:creationId xmlns:a16="http://schemas.microsoft.com/office/drawing/2014/main" id="{CACC2CA2-142B-6143-B696-5244F1FCEC8F}"/>
                </a:ext>
              </a:extLst>
            </p:cNvPr>
            <p:cNvCxnSpPr>
              <a:cxnSpLocks/>
            </p:cNvCxnSpPr>
            <p:nvPr/>
          </p:nvCxnSpPr>
          <p:spPr>
            <a:xfrm flipV="1">
              <a:off x="4719868" y="3986878"/>
              <a:ext cx="0" cy="9001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EACCEB-9350-1040-B08C-96031276B82D}"/>
                </a:ext>
              </a:extLst>
            </p:cNvPr>
            <p:cNvCxnSpPr>
              <a:cxnSpLocks/>
            </p:cNvCxnSpPr>
            <p:nvPr/>
          </p:nvCxnSpPr>
          <p:spPr>
            <a:xfrm flipV="1">
              <a:off x="3637953" y="3977490"/>
              <a:ext cx="1" cy="99407"/>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4BA991E-7315-FD4B-9F3F-FAB3D44EA614}"/>
                </a:ext>
              </a:extLst>
            </p:cNvPr>
            <p:cNvGrpSpPr/>
            <p:nvPr/>
          </p:nvGrpSpPr>
          <p:grpSpPr>
            <a:xfrm>
              <a:off x="3318844" y="2490993"/>
              <a:ext cx="623559" cy="586035"/>
              <a:chOff x="7654967" y="2625306"/>
              <a:chExt cx="1798612" cy="1690377"/>
            </a:xfrm>
          </p:grpSpPr>
          <p:grpSp>
            <p:nvGrpSpPr>
              <p:cNvPr id="59" name="Group 58">
                <a:extLst>
                  <a:ext uri="{FF2B5EF4-FFF2-40B4-BE49-F238E27FC236}">
                    <a16:creationId xmlns:a16="http://schemas.microsoft.com/office/drawing/2014/main" id="{9470E22B-655B-3B43-B915-CD093A73B761}"/>
                  </a:ext>
                </a:extLst>
              </p:cNvPr>
              <p:cNvGrpSpPr/>
              <p:nvPr/>
            </p:nvGrpSpPr>
            <p:grpSpPr>
              <a:xfrm>
                <a:off x="7654967" y="2625306"/>
                <a:ext cx="1798612" cy="1690377"/>
                <a:chOff x="5275729" y="1913324"/>
                <a:chExt cx="2404876" cy="2210057"/>
              </a:xfrm>
            </p:grpSpPr>
            <p:sp>
              <p:nvSpPr>
                <p:cNvPr id="61" name="Rectangle 60">
                  <a:extLst>
                    <a:ext uri="{FF2B5EF4-FFF2-40B4-BE49-F238E27FC236}">
                      <a16:creationId xmlns:a16="http://schemas.microsoft.com/office/drawing/2014/main" id="{6212ED64-157B-7348-AD18-FD33D7AD248E}"/>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48AEF07-E07C-724B-A82F-2765492433B4}"/>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9CE88D99-7D4C-934F-932C-DFE0019BB3E5}"/>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8D6A782-9660-8F45-9C59-A324DFD1404D}"/>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2711F21-2956-7B42-BEBC-225C3F42FB25}"/>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8035ECF-08C7-444D-936B-668481A4752F}"/>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0E32DF57-85A6-0B46-A068-2A523775D3B6}"/>
                    </a:ext>
                  </a:extLst>
                </p:cNvPr>
                <p:cNvCxnSpPr>
                  <a:cxnSpLocks/>
                  <a:stCxn id="63" idx="3"/>
                  <a:endCxn id="62"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B880BD2D-A7DC-154B-9B29-FF956ABAA5F5}"/>
                    </a:ext>
                  </a:extLst>
                </p:cNvPr>
                <p:cNvCxnSpPr>
                  <a:cxnSpLocks/>
                  <a:stCxn id="66" idx="1"/>
                  <a:endCxn id="62"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05CF8B63-D3E1-6041-938A-4D1C220DBC21}"/>
                    </a:ext>
                  </a:extLst>
                </p:cNvPr>
                <p:cNvCxnSpPr>
                  <a:cxnSpLocks/>
                  <a:stCxn id="64" idx="1"/>
                  <a:endCxn id="62"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2493B6D7-E752-3946-8D60-7D92804F0EC4}"/>
                    </a:ext>
                  </a:extLst>
                </p:cNvPr>
                <p:cNvCxnSpPr>
                  <a:cxnSpLocks/>
                  <a:stCxn id="65" idx="1"/>
                  <a:endCxn id="62"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0" name="Content Placeholder 58" descr="Close">
                <a:extLst>
                  <a:ext uri="{FF2B5EF4-FFF2-40B4-BE49-F238E27FC236}">
                    <a16:creationId xmlns:a16="http://schemas.microsoft.com/office/drawing/2014/main" id="{A7D68A18-AB8F-D645-A1BC-8498EAB03B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0" name="Group 9">
              <a:extLst>
                <a:ext uri="{FF2B5EF4-FFF2-40B4-BE49-F238E27FC236}">
                  <a16:creationId xmlns:a16="http://schemas.microsoft.com/office/drawing/2014/main" id="{16500BED-66FB-7B41-A1DD-489E1CA90602}"/>
                </a:ext>
              </a:extLst>
            </p:cNvPr>
            <p:cNvGrpSpPr/>
            <p:nvPr/>
          </p:nvGrpSpPr>
          <p:grpSpPr>
            <a:xfrm>
              <a:off x="4398944" y="3400843"/>
              <a:ext cx="623559" cy="586035"/>
              <a:chOff x="7654967" y="2625306"/>
              <a:chExt cx="1798612" cy="1690377"/>
            </a:xfrm>
          </p:grpSpPr>
          <p:grpSp>
            <p:nvGrpSpPr>
              <p:cNvPr id="47" name="Group 46">
                <a:extLst>
                  <a:ext uri="{FF2B5EF4-FFF2-40B4-BE49-F238E27FC236}">
                    <a16:creationId xmlns:a16="http://schemas.microsoft.com/office/drawing/2014/main" id="{9FE90510-8D54-0C4B-87A5-5212091CDA01}"/>
                  </a:ext>
                </a:extLst>
              </p:cNvPr>
              <p:cNvGrpSpPr/>
              <p:nvPr/>
            </p:nvGrpSpPr>
            <p:grpSpPr>
              <a:xfrm>
                <a:off x="7654967" y="2625306"/>
                <a:ext cx="1798612" cy="1690377"/>
                <a:chOff x="5275729" y="1913324"/>
                <a:chExt cx="2404876" cy="2210057"/>
              </a:xfrm>
            </p:grpSpPr>
            <p:sp>
              <p:nvSpPr>
                <p:cNvPr id="49" name="Rectangle 48">
                  <a:extLst>
                    <a:ext uri="{FF2B5EF4-FFF2-40B4-BE49-F238E27FC236}">
                      <a16:creationId xmlns:a16="http://schemas.microsoft.com/office/drawing/2014/main" id="{15EA0C3E-FE81-E949-BE80-ACC6BB9AAE65}"/>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64E2BA4-5559-7547-8C72-178576E24BBC}"/>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034D4C70-42B3-9F43-8A38-A3D2F541B241}"/>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BB1C110-31EF-D749-8464-0228668771C0}"/>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E674A7B-3493-D54B-9902-573C712DFA2D}"/>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61FBE36-E4A8-1240-94F8-251E5B88704C}"/>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DC068997-193B-5F42-97C5-69FD99FEA4D0}"/>
                    </a:ext>
                  </a:extLst>
                </p:cNvPr>
                <p:cNvCxnSpPr>
                  <a:cxnSpLocks/>
                  <a:stCxn id="51" idx="3"/>
                  <a:endCxn id="50"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D3BE8F2F-2972-BF40-9278-B95907CE0AF7}"/>
                    </a:ext>
                  </a:extLst>
                </p:cNvPr>
                <p:cNvCxnSpPr>
                  <a:cxnSpLocks/>
                  <a:stCxn id="54" idx="1"/>
                  <a:endCxn id="50"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a:extLst>
                    <a:ext uri="{FF2B5EF4-FFF2-40B4-BE49-F238E27FC236}">
                      <a16:creationId xmlns:a16="http://schemas.microsoft.com/office/drawing/2014/main" id="{B0EE4CF9-1FBB-E84E-BAF9-3CAAB64D0AC6}"/>
                    </a:ext>
                  </a:extLst>
                </p:cNvPr>
                <p:cNvCxnSpPr>
                  <a:cxnSpLocks/>
                  <a:stCxn id="52" idx="1"/>
                  <a:endCxn id="50"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 name="Straight Arrow Connector 57">
                  <a:extLst>
                    <a:ext uri="{FF2B5EF4-FFF2-40B4-BE49-F238E27FC236}">
                      <a16:creationId xmlns:a16="http://schemas.microsoft.com/office/drawing/2014/main" id="{64A24C24-38A3-944F-ABEB-F3827E6E1E17}"/>
                    </a:ext>
                  </a:extLst>
                </p:cNvPr>
                <p:cNvCxnSpPr>
                  <a:cxnSpLocks/>
                  <a:stCxn id="53" idx="1"/>
                  <a:endCxn id="50"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8" name="Content Placeholder 58" descr="Close">
                <a:extLst>
                  <a:ext uri="{FF2B5EF4-FFF2-40B4-BE49-F238E27FC236}">
                    <a16:creationId xmlns:a16="http://schemas.microsoft.com/office/drawing/2014/main" id="{91E40BAD-98FC-A24B-81D1-96811C0394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1" name="Group 10">
              <a:extLst>
                <a:ext uri="{FF2B5EF4-FFF2-40B4-BE49-F238E27FC236}">
                  <a16:creationId xmlns:a16="http://schemas.microsoft.com/office/drawing/2014/main" id="{3277259E-FCA3-F442-84F0-0A1A21527D91}"/>
                </a:ext>
              </a:extLst>
            </p:cNvPr>
            <p:cNvGrpSpPr/>
            <p:nvPr/>
          </p:nvGrpSpPr>
          <p:grpSpPr>
            <a:xfrm>
              <a:off x="3317029" y="3391455"/>
              <a:ext cx="623559" cy="586035"/>
              <a:chOff x="7654967" y="2625306"/>
              <a:chExt cx="1798612" cy="1690377"/>
            </a:xfrm>
          </p:grpSpPr>
          <p:grpSp>
            <p:nvGrpSpPr>
              <p:cNvPr id="35" name="Group 34">
                <a:extLst>
                  <a:ext uri="{FF2B5EF4-FFF2-40B4-BE49-F238E27FC236}">
                    <a16:creationId xmlns:a16="http://schemas.microsoft.com/office/drawing/2014/main" id="{65394428-230A-1E4B-AF9B-0916309778CD}"/>
                  </a:ext>
                </a:extLst>
              </p:cNvPr>
              <p:cNvGrpSpPr/>
              <p:nvPr/>
            </p:nvGrpSpPr>
            <p:grpSpPr>
              <a:xfrm>
                <a:off x="7654967" y="2625306"/>
                <a:ext cx="1798612" cy="1690377"/>
                <a:chOff x="5275729" y="1913324"/>
                <a:chExt cx="2404876" cy="2210057"/>
              </a:xfrm>
            </p:grpSpPr>
            <p:sp>
              <p:nvSpPr>
                <p:cNvPr id="37" name="Rectangle 36">
                  <a:extLst>
                    <a:ext uri="{FF2B5EF4-FFF2-40B4-BE49-F238E27FC236}">
                      <a16:creationId xmlns:a16="http://schemas.microsoft.com/office/drawing/2014/main" id="{194A56FE-49BF-A44A-B9A6-7944FF67B4DB}"/>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866E33A-2A49-F248-AFF6-4252E9835DF2}"/>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7EF59DB-A833-EA48-AB4C-28F01BE51D8B}"/>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043874B-9497-C345-8515-93372E56191D}"/>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BAD6D38-5B73-F041-8CE0-106ECBD3ED67}"/>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A73AC88-6C80-1244-8817-E482847EEBCD}"/>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E849A804-5EFA-D446-B1A4-7144D46829BF}"/>
                    </a:ext>
                  </a:extLst>
                </p:cNvPr>
                <p:cNvCxnSpPr>
                  <a:cxnSpLocks/>
                  <a:stCxn id="39" idx="3"/>
                  <a:endCxn id="38"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42C19B8D-576B-F642-9D65-56895379D3C2}"/>
                    </a:ext>
                  </a:extLst>
                </p:cNvPr>
                <p:cNvCxnSpPr>
                  <a:cxnSpLocks/>
                  <a:stCxn id="42" idx="1"/>
                  <a:endCxn id="38"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6AE0FFCB-5037-E242-AD40-30A54DB4BC60}"/>
                    </a:ext>
                  </a:extLst>
                </p:cNvPr>
                <p:cNvCxnSpPr>
                  <a:cxnSpLocks/>
                  <a:stCxn id="40" idx="1"/>
                  <a:endCxn id="38"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7393D097-5FE9-0642-BF1D-8F834731602B}"/>
                    </a:ext>
                  </a:extLst>
                </p:cNvPr>
                <p:cNvCxnSpPr>
                  <a:cxnSpLocks/>
                  <a:stCxn id="41" idx="1"/>
                  <a:endCxn id="38"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6" name="Content Placeholder 58" descr="Close">
                <a:extLst>
                  <a:ext uri="{FF2B5EF4-FFF2-40B4-BE49-F238E27FC236}">
                    <a16:creationId xmlns:a16="http://schemas.microsoft.com/office/drawing/2014/main" id="{B2E5C66C-3A04-824E-A5C1-A50F1577E8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grpSp>
          <p:nvGrpSpPr>
            <p:cNvPr id="12" name="Group 11">
              <a:extLst>
                <a:ext uri="{FF2B5EF4-FFF2-40B4-BE49-F238E27FC236}">
                  <a16:creationId xmlns:a16="http://schemas.microsoft.com/office/drawing/2014/main" id="{5C8EA71F-ED31-2D4F-90E4-99E5E4AF1C44}"/>
                </a:ext>
              </a:extLst>
            </p:cNvPr>
            <p:cNvGrpSpPr/>
            <p:nvPr/>
          </p:nvGrpSpPr>
          <p:grpSpPr>
            <a:xfrm>
              <a:off x="4396589" y="2486290"/>
              <a:ext cx="623559" cy="586035"/>
              <a:chOff x="7654967" y="2625306"/>
              <a:chExt cx="1798612" cy="1690377"/>
            </a:xfrm>
          </p:grpSpPr>
          <p:grpSp>
            <p:nvGrpSpPr>
              <p:cNvPr id="23" name="Group 22">
                <a:extLst>
                  <a:ext uri="{FF2B5EF4-FFF2-40B4-BE49-F238E27FC236}">
                    <a16:creationId xmlns:a16="http://schemas.microsoft.com/office/drawing/2014/main" id="{536493CF-EAD9-2045-B14A-1867681A22E9}"/>
                  </a:ext>
                </a:extLst>
              </p:cNvPr>
              <p:cNvGrpSpPr/>
              <p:nvPr/>
            </p:nvGrpSpPr>
            <p:grpSpPr>
              <a:xfrm>
                <a:off x="7654967" y="2625306"/>
                <a:ext cx="1798612" cy="1690377"/>
                <a:chOff x="5275729" y="1913324"/>
                <a:chExt cx="2404876" cy="2210057"/>
              </a:xfrm>
            </p:grpSpPr>
            <p:sp>
              <p:nvSpPr>
                <p:cNvPr id="25" name="Rectangle 24">
                  <a:extLst>
                    <a:ext uri="{FF2B5EF4-FFF2-40B4-BE49-F238E27FC236}">
                      <a16:creationId xmlns:a16="http://schemas.microsoft.com/office/drawing/2014/main" id="{1EA7263F-AAF4-844A-8455-D6B60285C89C}"/>
                    </a:ext>
                  </a:extLst>
                </p:cNvPr>
                <p:cNvSpPr/>
                <p:nvPr/>
              </p:nvSpPr>
              <p:spPr>
                <a:xfrm>
                  <a:off x="5275729"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A46392-B1D7-6446-8823-B0AA05D3E409}"/>
                    </a:ext>
                  </a:extLst>
                </p:cNvPr>
                <p:cNvSpPr/>
                <p:nvPr/>
              </p:nvSpPr>
              <p:spPr>
                <a:xfrm>
                  <a:off x="6169906" y="2727285"/>
                  <a:ext cx="687057"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CBDCA58-730E-6F4E-961D-8A332A261BB4}"/>
                    </a:ext>
                  </a:extLst>
                </p:cNvPr>
                <p:cNvSpPr/>
                <p:nvPr/>
              </p:nvSpPr>
              <p:spPr>
                <a:xfrm>
                  <a:off x="5280416" y="2804290"/>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04F41DE-D9CD-F845-868D-C4DDCBA60777}"/>
                    </a:ext>
                  </a:extLst>
                </p:cNvPr>
                <p:cNvSpPr/>
                <p:nvPr/>
              </p:nvSpPr>
              <p:spPr>
                <a:xfrm rot="16200000">
                  <a:off x="6341622" y="1853430"/>
                  <a:ext cx="343627" cy="4739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B6B6974-A30F-D647-90A4-54A045FAB62F}"/>
                    </a:ext>
                  </a:extLst>
                </p:cNvPr>
                <p:cNvSpPr/>
                <p:nvPr/>
              </p:nvSpPr>
              <p:spPr>
                <a:xfrm rot="5400000">
                  <a:off x="6358228" y="3719185"/>
                  <a:ext cx="310414" cy="49797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CDAE21-F21D-3C49-BE60-A4F4EBC010C5}"/>
                    </a:ext>
                  </a:extLst>
                </p:cNvPr>
                <p:cNvSpPr/>
                <p:nvPr/>
              </p:nvSpPr>
              <p:spPr>
                <a:xfrm>
                  <a:off x="7336978" y="2804291"/>
                  <a:ext cx="343627" cy="4789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FDC40C6B-A8B0-D544-BF42-FF0FF4866B03}"/>
                    </a:ext>
                  </a:extLst>
                </p:cNvPr>
                <p:cNvCxnSpPr>
                  <a:cxnSpLocks/>
                  <a:stCxn id="27" idx="3"/>
                  <a:endCxn id="26" idx="1"/>
                </p:cNvCxnSpPr>
                <p:nvPr/>
              </p:nvCxnSpPr>
              <p:spPr>
                <a:xfrm>
                  <a:off x="5624043" y="3043788"/>
                  <a:ext cx="545863"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85762E8C-6041-AA4E-92B1-0DDF095FE5A5}"/>
                    </a:ext>
                  </a:extLst>
                </p:cNvPr>
                <p:cNvCxnSpPr>
                  <a:cxnSpLocks/>
                  <a:stCxn id="30" idx="1"/>
                  <a:endCxn id="26" idx="3"/>
                </p:cNvCxnSpPr>
                <p:nvPr/>
              </p:nvCxnSpPr>
              <p:spPr>
                <a:xfrm flipH="1">
                  <a:off x="6856963" y="3043789"/>
                  <a:ext cx="48001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31C6A314-F481-2B45-8D8D-68CF3A8E910F}"/>
                    </a:ext>
                  </a:extLst>
                </p:cNvPr>
                <p:cNvCxnSpPr>
                  <a:cxnSpLocks/>
                  <a:stCxn id="28" idx="1"/>
                  <a:endCxn id="26" idx="0"/>
                </p:cNvCxnSpPr>
                <p:nvPr/>
              </p:nvCxnSpPr>
              <p:spPr>
                <a:xfrm flipH="1">
                  <a:off x="6513435" y="2262220"/>
                  <a:ext cx="2" cy="4650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04C0E403-60D9-024B-B229-19636C62B6A2}"/>
                    </a:ext>
                  </a:extLst>
                </p:cNvPr>
                <p:cNvCxnSpPr>
                  <a:cxnSpLocks/>
                  <a:stCxn id="29" idx="1"/>
                  <a:endCxn id="26" idx="2"/>
                </p:cNvCxnSpPr>
                <p:nvPr/>
              </p:nvCxnSpPr>
              <p:spPr>
                <a:xfrm flipH="1" flipV="1">
                  <a:off x="6513435" y="3360293"/>
                  <a:ext cx="1" cy="4526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4" name="Content Placeholder 58" descr="Close">
                <a:extLst>
                  <a:ext uri="{FF2B5EF4-FFF2-40B4-BE49-F238E27FC236}">
                    <a16:creationId xmlns:a16="http://schemas.microsoft.com/office/drawing/2014/main" id="{3502166E-8B9E-7243-8D91-DC1106DB19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3545" y="3222854"/>
                <a:ext cx="562547" cy="562547"/>
              </a:xfrm>
              <a:prstGeom prst="rect">
                <a:avLst/>
              </a:prstGeom>
            </p:spPr>
          </p:pic>
        </p:grpSp>
        <p:cxnSp>
          <p:nvCxnSpPr>
            <p:cNvPr id="13" name="Straight Connector 12">
              <a:extLst>
                <a:ext uri="{FF2B5EF4-FFF2-40B4-BE49-F238E27FC236}">
                  <a16:creationId xmlns:a16="http://schemas.microsoft.com/office/drawing/2014/main" id="{CA7BFBF4-37CA-754F-9CBC-319AADFBC5DB}"/>
                </a:ext>
              </a:extLst>
            </p:cNvPr>
            <p:cNvCxnSpPr>
              <a:cxnSpLocks/>
              <a:stCxn id="30" idx="3"/>
            </p:cNvCxnSpPr>
            <p:nvPr/>
          </p:nvCxnSpPr>
          <p:spPr>
            <a:xfrm>
              <a:off x="5020148" y="2786052"/>
              <a:ext cx="110760"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12DB82-B04B-FB43-87FB-9127C2B93953}"/>
                </a:ext>
              </a:extLst>
            </p:cNvPr>
            <p:cNvCxnSpPr>
              <a:cxnSpLocks/>
              <a:stCxn id="66" idx="3"/>
              <a:endCxn id="27" idx="1"/>
            </p:cNvCxnSpPr>
            <p:nvPr/>
          </p:nvCxnSpPr>
          <p:spPr>
            <a:xfrm flipV="1">
              <a:off x="3942403" y="2786053"/>
              <a:ext cx="455402" cy="470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1A4522-DB9D-ED47-877E-2A41A492ACF7}"/>
                </a:ext>
              </a:extLst>
            </p:cNvPr>
            <p:cNvCxnSpPr>
              <a:cxnSpLocks/>
              <a:endCxn id="63" idx="1"/>
            </p:cNvCxnSpPr>
            <p:nvPr/>
          </p:nvCxnSpPr>
          <p:spPr>
            <a:xfrm flipV="1">
              <a:off x="3228327" y="2790755"/>
              <a:ext cx="91732"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9A3C8F-E9AF-D84A-87C0-49AE03886D5A}"/>
                </a:ext>
              </a:extLst>
            </p:cNvPr>
            <p:cNvCxnSpPr>
              <a:cxnSpLocks/>
            </p:cNvCxnSpPr>
            <p:nvPr/>
          </p:nvCxnSpPr>
          <p:spPr>
            <a:xfrm>
              <a:off x="3228327" y="3684666"/>
              <a:ext cx="99539"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1F65E5-4B35-CD43-8C98-953B84497028}"/>
                </a:ext>
              </a:extLst>
            </p:cNvPr>
            <p:cNvCxnSpPr>
              <a:cxnSpLocks/>
            </p:cNvCxnSpPr>
            <p:nvPr/>
          </p:nvCxnSpPr>
          <p:spPr>
            <a:xfrm>
              <a:off x="3926378" y="3696133"/>
              <a:ext cx="486403"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7CF1C8-404A-7141-B8EB-CDA93CC44538}"/>
                </a:ext>
              </a:extLst>
            </p:cNvPr>
            <p:cNvCxnSpPr>
              <a:cxnSpLocks/>
              <a:stCxn id="54" idx="3"/>
            </p:cNvCxnSpPr>
            <p:nvPr/>
          </p:nvCxnSpPr>
          <p:spPr>
            <a:xfrm>
              <a:off x="5022503" y="3700605"/>
              <a:ext cx="10840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8E3FB9-0C95-CA4A-B87A-42AA0869D4D3}"/>
                </a:ext>
              </a:extLst>
            </p:cNvPr>
            <p:cNvCxnSpPr>
              <a:cxnSpLocks/>
              <a:stCxn id="28" idx="3"/>
            </p:cNvCxnSpPr>
            <p:nvPr/>
          </p:nvCxnSpPr>
          <p:spPr>
            <a:xfrm flipH="1" flipV="1">
              <a:off x="4717513" y="2379127"/>
              <a:ext cx="1" cy="10856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475168-3428-0C47-AE59-E9C6464E5877}"/>
                </a:ext>
              </a:extLst>
            </p:cNvPr>
            <p:cNvCxnSpPr>
              <a:cxnSpLocks/>
              <a:stCxn id="52" idx="3"/>
              <a:endCxn id="29" idx="3"/>
            </p:cNvCxnSpPr>
            <p:nvPr/>
          </p:nvCxnSpPr>
          <p:spPr>
            <a:xfrm flipH="1" flipV="1">
              <a:off x="4717513" y="3072325"/>
              <a:ext cx="2355" cy="32991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E66A88-52DE-7A4E-B1A8-4F9A29B05735}"/>
                </a:ext>
              </a:extLst>
            </p:cNvPr>
            <p:cNvCxnSpPr>
              <a:cxnSpLocks/>
              <a:stCxn id="64" idx="3"/>
            </p:cNvCxnSpPr>
            <p:nvPr/>
          </p:nvCxnSpPr>
          <p:spPr>
            <a:xfrm flipV="1">
              <a:off x="3639769" y="2379127"/>
              <a:ext cx="1" cy="11326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B6CAA8-C26D-CD49-B497-08922E7CC5E6}"/>
                </a:ext>
              </a:extLst>
            </p:cNvPr>
            <p:cNvCxnSpPr>
              <a:cxnSpLocks/>
              <a:stCxn id="40" idx="3"/>
              <a:endCxn id="65" idx="3"/>
            </p:cNvCxnSpPr>
            <p:nvPr/>
          </p:nvCxnSpPr>
          <p:spPr>
            <a:xfrm flipV="1">
              <a:off x="3637954" y="3077028"/>
              <a:ext cx="1814" cy="315824"/>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060637A2-60F9-5E42-9769-C78E1A92D3FC}"/>
              </a:ext>
            </a:extLst>
          </p:cNvPr>
          <p:cNvSpPr/>
          <p:nvPr/>
        </p:nvSpPr>
        <p:spPr>
          <a:xfrm>
            <a:off x="5144458" y="2932495"/>
            <a:ext cx="370464" cy="356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2" name="Rectangle 71">
            <a:extLst>
              <a:ext uri="{FF2B5EF4-FFF2-40B4-BE49-F238E27FC236}">
                <a16:creationId xmlns:a16="http://schemas.microsoft.com/office/drawing/2014/main" id="{FAD226C0-68B7-8D45-AC6C-ED8D3A164F51}"/>
              </a:ext>
            </a:extLst>
          </p:cNvPr>
          <p:cNvSpPr/>
          <p:nvPr/>
        </p:nvSpPr>
        <p:spPr>
          <a:xfrm>
            <a:off x="2528706" y="2946965"/>
            <a:ext cx="518762"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1</a:t>
            </a:r>
          </a:p>
        </p:txBody>
      </p:sp>
      <p:sp>
        <p:nvSpPr>
          <p:cNvPr id="73" name="Rectangle 72">
            <a:extLst>
              <a:ext uri="{FF2B5EF4-FFF2-40B4-BE49-F238E27FC236}">
                <a16:creationId xmlns:a16="http://schemas.microsoft.com/office/drawing/2014/main" id="{3F8A619C-5267-7843-9D87-73E568AD55E0}"/>
              </a:ext>
            </a:extLst>
          </p:cNvPr>
          <p:cNvSpPr/>
          <p:nvPr/>
        </p:nvSpPr>
        <p:spPr>
          <a:xfrm>
            <a:off x="5875091" y="2888546"/>
            <a:ext cx="518762" cy="400110"/>
          </a:xfrm>
          <a:prstGeom prst="rect">
            <a:avLst/>
          </a:prstGeom>
          <a:noFill/>
        </p:spPr>
        <p:txBody>
          <a:bodyPr wrap="square" lIns="91440" tIns="45720" rIns="91440" bIns="45720">
            <a:spAutoFit/>
          </a:bodyPr>
          <a:lstStyle/>
          <a:p>
            <a:pPr algn="ctr"/>
            <a:r>
              <a:rPr lang="en-US" sz="2000" b="1" dirty="0">
                <a:ln w="0"/>
                <a:effectLst>
                  <a:outerShdw blurRad="38100" dist="19050" dir="2700000" algn="tl" rotWithShape="0">
                    <a:schemeClr val="dk1">
                      <a:alpha val="40000"/>
                    </a:schemeClr>
                  </a:outerShdw>
                </a:effectLst>
              </a:rPr>
              <a:t>2</a:t>
            </a:r>
          </a:p>
        </p:txBody>
      </p:sp>
      <p:sp>
        <p:nvSpPr>
          <p:cNvPr id="74" name="Rectangle 73">
            <a:extLst>
              <a:ext uri="{FF2B5EF4-FFF2-40B4-BE49-F238E27FC236}">
                <a16:creationId xmlns:a16="http://schemas.microsoft.com/office/drawing/2014/main" id="{06B70D3C-BA76-CE47-971F-2BC1FDBE279E}"/>
              </a:ext>
            </a:extLst>
          </p:cNvPr>
          <p:cNvSpPr/>
          <p:nvPr/>
        </p:nvSpPr>
        <p:spPr>
          <a:xfrm>
            <a:off x="5895008" y="5667548"/>
            <a:ext cx="518762" cy="461665"/>
          </a:xfrm>
          <a:prstGeom prst="rect">
            <a:avLst/>
          </a:prstGeom>
          <a:noFill/>
        </p:spPr>
        <p:txBody>
          <a:bodyPr wrap="square" lIns="91440" tIns="45720" rIns="91440" bIns="45720">
            <a:spAutoFit/>
          </a:bodyPr>
          <a:lstStyle/>
          <a:p>
            <a:pPr algn="ctr"/>
            <a:r>
              <a:rPr lang="en-US" sz="2400" b="1" dirty="0">
                <a:ln w="0"/>
                <a:effectLst>
                  <a:outerShdw blurRad="38100" dist="19050" dir="2700000" algn="tl" rotWithShape="0">
                    <a:schemeClr val="dk1">
                      <a:alpha val="40000"/>
                    </a:schemeClr>
                  </a:outerShdw>
                </a:effectLst>
              </a:rPr>
              <a:t>3</a:t>
            </a:r>
          </a:p>
        </p:txBody>
      </p:sp>
      <p:sp>
        <p:nvSpPr>
          <p:cNvPr id="75" name="Rectangle 74">
            <a:extLst>
              <a:ext uri="{FF2B5EF4-FFF2-40B4-BE49-F238E27FC236}">
                <a16:creationId xmlns:a16="http://schemas.microsoft.com/office/drawing/2014/main" id="{189E3FAD-B4DC-0644-A305-A7C19AFA2B23}"/>
              </a:ext>
            </a:extLst>
          </p:cNvPr>
          <p:cNvSpPr/>
          <p:nvPr/>
        </p:nvSpPr>
        <p:spPr>
          <a:xfrm>
            <a:off x="2553381" y="5633954"/>
            <a:ext cx="518762" cy="461665"/>
          </a:xfrm>
          <a:prstGeom prst="rect">
            <a:avLst/>
          </a:prstGeom>
          <a:noFill/>
        </p:spPr>
        <p:txBody>
          <a:bodyPr wrap="square" lIns="91440" tIns="45720" rIns="91440" bIns="45720">
            <a:spAutoFit/>
          </a:bodyPr>
          <a:lstStyle/>
          <a:p>
            <a:pPr algn="ctr"/>
            <a:r>
              <a:rPr lang="en-US" sz="2400" b="1" dirty="0">
                <a:ln w="0"/>
                <a:effectLst>
                  <a:outerShdw blurRad="38100" dist="19050" dir="2700000" algn="tl" rotWithShape="0">
                    <a:schemeClr val="dk1">
                      <a:alpha val="40000"/>
                    </a:schemeClr>
                  </a:outerShdw>
                </a:effectLst>
              </a:rPr>
              <a:t>4</a:t>
            </a:r>
          </a:p>
        </p:txBody>
      </p:sp>
      <p:sp>
        <p:nvSpPr>
          <p:cNvPr id="76" name="Oval 75">
            <a:extLst>
              <a:ext uri="{FF2B5EF4-FFF2-40B4-BE49-F238E27FC236}">
                <a16:creationId xmlns:a16="http://schemas.microsoft.com/office/drawing/2014/main" id="{E000274A-3603-3A4A-AC21-55E85292D5F9}"/>
              </a:ext>
            </a:extLst>
          </p:cNvPr>
          <p:cNvSpPr/>
          <p:nvPr/>
        </p:nvSpPr>
        <p:spPr>
          <a:xfrm>
            <a:off x="2668755" y="2166576"/>
            <a:ext cx="378713" cy="3643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7" name="Oval 76">
            <a:extLst>
              <a:ext uri="{FF2B5EF4-FFF2-40B4-BE49-F238E27FC236}">
                <a16:creationId xmlns:a16="http://schemas.microsoft.com/office/drawing/2014/main" id="{5586B7D8-A04A-484C-9A59-6D9EED8C9EA4}"/>
              </a:ext>
            </a:extLst>
          </p:cNvPr>
          <p:cNvSpPr/>
          <p:nvPr/>
        </p:nvSpPr>
        <p:spPr>
          <a:xfrm>
            <a:off x="1868412" y="4114347"/>
            <a:ext cx="394789" cy="379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78" name="Oval 77">
            <a:extLst>
              <a:ext uri="{FF2B5EF4-FFF2-40B4-BE49-F238E27FC236}">
                <a16:creationId xmlns:a16="http://schemas.microsoft.com/office/drawing/2014/main" id="{4923E372-44C8-754D-92DF-D2C168DD434B}"/>
              </a:ext>
            </a:extLst>
          </p:cNvPr>
          <p:cNvSpPr/>
          <p:nvPr/>
        </p:nvSpPr>
        <p:spPr>
          <a:xfrm>
            <a:off x="4218586" y="4918350"/>
            <a:ext cx="427607" cy="411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cxnSp>
        <p:nvCxnSpPr>
          <p:cNvPr id="79" name="Connector: Elbow 77">
            <a:extLst>
              <a:ext uri="{FF2B5EF4-FFF2-40B4-BE49-F238E27FC236}">
                <a16:creationId xmlns:a16="http://schemas.microsoft.com/office/drawing/2014/main" id="{01D38B32-462A-104A-AA24-AC2DC151AB8E}"/>
              </a:ext>
            </a:extLst>
          </p:cNvPr>
          <p:cNvCxnSpPr>
            <a:cxnSpLocks/>
          </p:cNvCxnSpPr>
          <p:nvPr/>
        </p:nvCxnSpPr>
        <p:spPr>
          <a:xfrm rot="5400000">
            <a:off x="1716287" y="3363058"/>
            <a:ext cx="1676436" cy="298104"/>
          </a:xfrm>
          <a:prstGeom prst="bentConnector3">
            <a:avLst>
              <a:gd name="adj1" fmla="val 77"/>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8">
            <a:extLst>
              <a:ext uri="{FF2B5EF4-FFF2-40B4-BE49-F238E27FC236}">
                <a16:creationId xmlns:a16="http://schemas.microsoft.com/office/drawing/2014/main" id="{3E5F15D3-FA5F-4946-8830-156AF797123D}"/>
              </a:ext>
            </a:extLst>
          </p:cNvPr>
          <p:cNvCxnSpPr>
            <a:cxnSpLocks/>
          </p:cNvCxnSpPr>
          <p:nvPr/>
        </p:nvCxnSpPr>
        <p:spPr>
          <a:xfrm rot="10800000">
            <a:off x="2703557" y="2782804"/>
            <a:ext cx="2024160" cy="277626"/>
          </a:xfrm>
          <a:prstGeom prst="bentConnector3">
            <a:avLst>
              <a:gd name="adj1" fmla="val 104"/>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79">
            <a:extLst>
              <a:ext uri="{FF2B5EF4-FFF2-40B4-BE49-F238E27FC236}">
                <a16:creationId xmlns:a16="http://schemas.microsoft.com/office/drawing/2014/main" id="{953AB974-4314-9644-9F01-391790E2F42F}"/>
              </a:ext>
            </a:extLst>
          </p:cNvPr>
          <p:cNvCxnSpPr>
            <a:cxnSpLocks/>
          </p:cNvCxnSpPr>
          <p:nvPr/>
        </p:nvCxnSpPr>
        <p:spPr>
          <a:xfrm rot="5400000" flipH="1" flipV="1">
            <a:off x="3952829" y="3546728"/>
            <a:ext cx="1698152" cy="297052"/>
          </a:xfrm>
          <a:prstGeom prst="bentConnector3">
            <a:avLst>
              <a:gd name="adj1" fmla="val 12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0">
            <a:extLst>
              <a:ext uri="{FF2B5EF4-FFF2-40B4-BE49-F238E27FC236}">
                <a16:creationId xmlns:a16="http://schemas.microsoft.com/office/drawing/2014/main" id="{A1E3367F-9FB4-7D41-84C9-555237ECEEE8}"/>
              </a:ext>
            </a:extLst>
          </p:cNvPr>
          <p:cNvCxnSpPr>
            <a:cxnSpLocks/>
          </p:cNvCxnSpPr>
          <p:nvPr/>
        </p:nvCxnSpPr>
        <p:spPr>
          <a:xfrm>
            <a:off x="2553381" y="4494463"/>
            <a:ext cx="2092812" cy="264293"/>
          </a:xfrm>
          <a:prstGeom prst="bentConnector3">
            <a:avLst>
              <a:gd name="adj1" fmla="val 6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3" name="&quot;Not Allowed&quot; Symbol 83">
            <a:extLst>
              <a:ext uri="{FF2B5EF4-FFF2-40B4-BE49-F238E27FC236}">
                <a16:creationId xmlns:a16="http://schemas.microsoft.com/office/drawing/2014/main" id="{295A09FD-EBA6-4D41-A593-C31925085860}"/>
              </a:ext>
            </a:extLst>
          </p:cNvPr>
          <p:cNvSpPr/>
          <p:nvPr/>
        </p:nvSpPr>
        <p:spPr>
          <a:xfrm>
            <a:off x="3372250" y="4546489"/>
            <a:ext cx="352944" cy="3874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84" name="Oval 83">
            <a:extLst>
              <a:ext uri="{FF2B5EF4-FFF2-40B4-BE49-F238E27FC236}">
                <a16:creationId xmlns:a16="http://schemas.microsoft.com/office/drawing/2014/main" id="{AA711B2B-4882-AA4E-BD22-C68CF740C0B1}"/>
              </a:ext>
            </a:extLst>
          </p:cNvPr>
          <p:cNvSpPr/>
          <p:nvPr/>
        </p:nvSpPr>
        <p:spPr>
          <a:xfrm>
            <a:off x="393107" y="2180954"/>
            <a:ext cx="276034" cy="317585"/>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5" name="Rectangle 84">
            <a:extLst>
              <a:ext uri="{FF2B5EF4-FFF2-40B4-BE49-F238E27FC236}">
                <a16:creationId xmlns:a16="http://schemas.microsoft.com/office/drawing/2014/main" id="{33CE1113-28A0-5B4C-9BE6-12328B36733B}"/>
              </a:ext>
            </a:extLst>
          </p:cNvPr>
          <p:cNvSpPr/>
          <p:nvPr/>
        </p:nvSpPr>
        <p:spPr>
          <a:xfrm rot="19634008">
            <a:off x="2119055" y="3253211"/>
            <a:ext cx="3006397" cy="954107"/>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Deadlock resolved!</a:t>
            </a:r>
          </a:p>
        </p:txBody>
      </p:sp>
      <p:sp>
        <p:nvSpPr>
          <p:cNvPr id="86" name="&quot;Not Allowed&quot; Symbol 96">
            <a:extLst>
              <a:ext uri="{FF2B5EF4-FFF2-40B4-BE49-F238E27FC236}">
                <a16:creationId xmlns:a16="http://schemas.microsoft.com/office/drawing/2014/main" id="{158BD350-4E46-174E-963A-096FE00E2CE5}"/>
              </a:ext>
            </a:extLst>
          </p:cNvPr>
          <p:cNvSpPr/>
          <p:nvPr/>
        </p:nvSpPr>
        <p:spPr>
          <a:xfrm>
            <a:off x="2228980" y="3257878"/>
            <a:ext cx="352944" cy="3874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87" name="&quot;Not Allowed&quot; Symbol 103">
            <a:extLst>
              <a:ext uri="{FF2B5EF4-FFF2-40B4-BE49-F238E27FC236}">
                <a16:creationId xmlns:a16="http://schemas.microsoft.com/office/drawing/2014/main" id="{90489E4D-6DDF-8948-B27F-94EF0AAAA62D}"/>
              </a:ext>
            </a:extLst>
          </p:cNvPr>
          <p:cNvSpPr/>
          <p:nvPr/>
        </p:nvSpPr>
        <p:spPr>
          <a:xfrm>
            <a:off x="3551684" y="2581310"/>
            <a:ext cx="352944" cy="3874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88" name="&quot;Not Allowed&quot; Symbol 104">
            <a:extLst>
              <a:ext uri="{FF2B5EF4-FFF2-40B4-BE49-F238E27FC236}">
                <a16:creationId xmlns:a16="http://schemas.microsoft.com/office/drawing/2014/main" id="{DCDCB539-8C47-D846-AF24-A9060CC45A94}"/>
              </a:ext>
            </a:extLst>
          </p:cNvPr>
          <p:cNvSpPr/>
          <p:nvPr/>
        </p:nvSpPr>
        <p:spPr>
          <a:xfrm>
            <a:off x="4773959" y="3451590"/>
            <a:ext cx="352944" cy="387425"/>
          </a:xfrm>
          <a:prstGeom prst="noSmoking">
            <a:avLst>
              <a:gd name="adj" fmla="val 966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89" name="Rectangle 88">
            <a:extLst>
              <a:ext uri="{FF2B5EF4-FFF2-40B4-BE49-F238E27FC236}">
                <a16:creationId xmlns:a16="http://schemas.microsoft.com/office/drawing/2014/main" id="{8EA0C99D-AC02-9649-8CC9-9E764919CA29}"/>
              </a:ext>
            </a:extLst>
          </p:cNvPr>
          <p:cNvSpPr/>
          <p:nvPr/>
        </p:nvSpPr>
        <p:spPr>
          <a:xfrm>
            <a:off x="6396477" y="2338920"/>
            <a:ext cx="4352758" cy="2800767"/>
          </a:xfrm>
          <a:prstGeom prst="rect">
            <a:avLst/>
          </a:prstGeom>
          <a:noFill/>
        </p:spPr>
        <p:txBody>
          <a:bodyPr wrap="square" lIns="91440" tIns="45720" rIns="91440" bIns="45720">
            <a:spAutoFit/>
          </a:bodyPr>
          <a:lstStyle/>
          <a:p>
            <a:pPr marL="457200" indent="-457200">
              <a:buFont typeface="Arial" panose="020B0604020202020204" pitchFamily="34" charset="0"/>
              <a:buChar char="•"/>
            </a:pPr>
            <a:r>
              <a:rPr lang="en-US" sz="2200" dirty="0">
                <a:ln w="0"/>
                <a:effectLst>
                  <a:outerShdw blurRad="38100" dist="19050" dir="2700000" algn="tl" rotWithShape="0">
                    <a:schemeClr val="dk1">
                      <a:alpha val="40000"/>
                    </a:schemeClr>
                  </a:outerShdw>
                </a:effectLst>
              </a:rPr>
              <a:t>Bindu moves in a fixed path visiting all the input ports of the router</a:t>
            </a:r>
          </a:p>
          <a:p>
            <a:endParaRPr lang="en-US" sz="2200" dirty="0">
              <a:ln w="0"/>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2200" dirty="0">
                <a:ln w="0"/>
                <a:effectLst>
                  <a:outerShdw blurRad="38100" dist="19050" dir="2700000" algn="tl" rotWithShape="0">
                    <a:schemeClr val="dk1">
                      <a:alpha val="40000"/>
                    </a:schemeClr>
                  </a:outerShdw>
                </a:effectLst>
              </a:rPr>
              <a:t>It naturally resolves any deadlock that comes in its way by displacing the packets</a:t>
            </a:r>
          </a:p>
        </p:txBody>
      </p:sp>
      <p:sp>
        <p:nvSpPr>
          <p:cNvPr id="90" name="Rectangle 89">
            <a:extLst>
              <a:ext uri="{FF2B5EF4-FFF2-40B4-BE49-F238E27FC236}">
                <a16:creationId xmlns:a16="http://schemas.microsoft.com/office/drawing/2014/main" id="{A23E206F-4CE2-C643-9AFF-72756350B47B}"/>
              </a:ext>
            </a:extLst>
          </p:cNvPr>
          <p:cNvSpPr/>
          <p:nvPr/>
        </p:nvSpPr>
        <p:spPr>
          <a:xfrm>
            <a:off x="6217444" y="5341983"/>
            <a:ext cx="4605714"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ln/>
                <a:solidFill>
                  <a:srgbClr val="C00000"/>
                </a:solidFill>
              </a:rPr>
              <a:t>BINDU is free from Deadlock-detection complexity!</a:t>
            </a:r>
          </a:p>
        </p:txBody>
      </p:sp>
      <p:sp>
        <p:nvSpPr>
          <p:cNvPr id="91" name="Callout: Line 82">
            <a:extLst>
              <a:ext uri="{FF2B5EF4-FFF2-40B4-BE49-F238E27FC236}">
                <a16:creationId xmlns:a16="http://schemas.microsoft.com/office/drawing/2014/main" id="{621971AF-3609-C44F-8D3B-1063A1FED4F7}"/>
              </a:ext>
            </a:extLst>
          </p:cNvPr>
          <p:cNvSpPr/>
          <p:nvPr/>
        </p:nvSpPr>
        <p:spPr>
          <a:xfrm>
            <a:off x="3254374" y="1492308"/>
            <a:ext cx="1059489" cy="449559"/>
          </a:xfrm>
          <a:prstGeom prst="borderCallout1">
            <a:avLst>
              <a:gd name="adj1" fmla="val 47553"/>
              <a:gd name="adj2" fmla="val 316"/>
              <a:gd name="adj3" fmla="val 207961"/>
              <a:gd name="adj4" fmla="val -344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Empty-slot</a:t>
            </a:r>
          </a:p>
        </p:txBody>
      </p:sp>
      <p:sp>
        <p:nvSpPr>
          <p:cNvPr id="92" name="Rectangle 91">
            <a:extLst>
              <a:ext uri="{FF2B5EF4-FFF2-40B4-BE49-F238E27FC236}">
                <a16:creationId xmlns:a16="http://schemas.microsoft.com/office/drawing/2014/main" id="{0AE47E90-F5E0-C24F-9F8B-8803ADD6DA02}"/>
              </a:ext>
            </a:extLst>
          </p:cNvPr>
          <p:cNvSpPr/>
          <p:nvPr/>
        </p:nvSpPr>
        <p:spPr>
          <a:xfrm rot="19634008">
            <a:off x="2111328" y="3472319"/>
            <a:ext cx="3006397" cy="523220"/>
          </a:xfrm>
          <a:prstGeom prst="rect">
            <a:avLst/>
          </a:prstGeom>
          <a:no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Deadlock!</a:t>
            </a:r>
          </a:p>
        </p:txBody>
      </p:sp>
      <p:sp>
        <p:nvSpPr>
          <p:cNvPr id="93" name="Footer Placeholder 3">
            <a:extLst>
              <a:ext uri="{FF2B5EF4-FFF2-40B4-BE49-F238E27FC236}">
                <a16:creationId xmlns:a16="http://schemas.microsoft.com/office/drawing/2014/main" id="{A7FE0F4D-C2B9-4DF1-B0C3-06776FB1F312}"/>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0514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500"/>
                                        <p:tgtEl>
                                          <p:spTgt spid="8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2"/>
                                        </p:tgtEl>
                                      </p:cBhvr>
                                    </p:animEffect>
                                    <p:set>
                                      <p:cBhvr>
                                        <p:cTn id="36" dur="1" fill="hold">
                                          <p:stCondLst>
                                            <p:cond delay="499"/>
                                          </p:stCondLst>
                                        </p:cTn>
                                        <p:tgtEl>
                                          <p:spTgt spid="9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79"/>
                                        </p:tgtEl>
                                      </p:cBhvr>
                                    </p:animEffect>
                                    <p:set>
                                      <p:cBhvr>
                                        <p:cTn id="39" dur="1" fill="hold">
                                          <p:stCondLst>
                                            <p:cond delay="499"/>
                                          </p:stCondLst>
                                        </p:cTn>
                                        <p:tgtEl>
                                          <p:spTgt spid="7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1"/>
                                        </p:tgtEl>
                                      </p:cBhvr>
                                    </p:animEffect>
                                    <p:set>
                                      <p:cBhvr>
                                        <p:cTn id="45" dur="1" fill="hold">
                                          <p:stCondLst>
                                            <p:cond delay="499"/>
                                          </p:stCondLst>
                                        </p:cTn>
                                        <p:tgtEl>
                                          <p:spTgt spid="8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3"/>
                                        </p:tgtEl>
                                      </p:cBhvr>
                                    </p:animEffect>
                                    <p:set>
                                      <p:cBhvr>
                                        <p:cTn id="51" dur="1" fill="hold">
                                          <p:stCondLst>
                                            <p:cond delay="499"/>
                                          </p:stCondLst>
                                        </p:cTn>
                                        <p:tgtEl>
                                          <p:spTgt spid="8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6"/>
                                        </p:tgtEl>
                                      </p:cBhvr>
                                    </p:animEffect>
                                    <p:set>
                                      <p:cBhvr>
                                        <p:cTn id="54" dur="1" fill="hold">
                                          <p:stCondLst>
                                            <p:cond delay="499"/>
                                          </p:stCondLst>
                                        </p:cTn>
                                        <p:tgtEl>
                                          <p:spTgt spid="8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7"/>
                                        </p:tgtEl>
                                      </p:cBhvr>
                                    </p:animEffect>
                                    <p:set>
                                      <p:cBhvr>
                                        <p:cTn id="57" dur="1" fill="hold">
                                          <p:stCondLst>
                                            <p:cond delay="499"/>
                                          </p:stCondLst>
                                        </p:cTn>
                                        <p:tgtEl>
                                          <p:spTgt spid="8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8"/>
                                        </p:tgtEl>
                                      </p:cBhvr>
                                    </p:animEffect>
                                    <p:set>
                                      <p:cBhvr>
                                        <p:cTn id="60" dur="1" fill="hold">
                                          <p:stCondLst>
                                            <p:cond delay="499"/>
                                          </p:stCondLst>
                                        </p:cTn>
                                        <p:tgtEl>
                                          <p:spTgt spid="8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0.00247 0.00555 L 0.06028 0.00486 " pathEditMode="relative" rAng="0" ptsTypes="AA">
                                      <p:cBhvr>
                                        <p:cTn id="69" dur="2000" fill="hold"/>
                                        <p:tgtEl>
                                          <p:spTgt spid="84"/>
                                        </p:tgtEl>
                                        <p:attrNameLst>
                                          <p:attrName>ppt_x</p:attrName>
                                          <p:attrName>ppt_y</p:attrName>
                                        </p:attrNameLst>
                                      </p:cBhvr>
                                      <p:rCtr x="2891" y="-46"/>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2" nodeType="clickEffect">
                                  <p:stCondLst>
                                    <p:cond delay="0"/>
                                  </p:stCondLst>
                                  <p:childTnLst>
                                    <p:animMotion origin="layout" path="M 0.06028 0.00486 L 0.12513 -0.1088 " pathEditMode="relative" rAng="0" ptsTypes="AA">
                                      <p:cBhvr>
                                        <p:cTn id="73" dur="2000" fill="hold"/>
                                        <p:tgtEl>
                                          <p:spTgt spid="84"/>
                                        </p:tgtEl>
                                        <p:attrNameLst>
                                          <p:attrName>ppt_x</p:attrName>
                                          <p:attrName>ppt_y</p:attrName>
                                        </p:attrNameLst>
                                      </p:cBhvr>
                                      <p:rCtr x="3242" y="-5694"/>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3" nodeType="clickEffect">
                                  <p:stCondLst>
                                    <p:cond delay="0"/>
                                  </p:stCondLst>
                                  <p:childTnLst>
                                    <p:animMotion origin="layout" path="M 0.12513 -0.1088 L 0.19075 0.00116 " pathEditMode="relative" rAng="0" ptsTypes="AA">
                                      <p:cBhvr>
                                        <p:cTn id="77" dur="2000" fill="hold"/>
                                        <p:tgtEl>
                                          <p:spTgt spid="84"/>
                                        </p:tgtEl>
                                        <p:attrNameLst>
                                          <p:attrName>ppt_x</p:attrName>
                                          <p:attrName>ppt_y</p:attrName>
                                        </p:attrNameLst>
                                      </p:cBhvr>
                                      <p:rCtr x="3268" y="5579"/>
                                    </p:animMotion>
                                  </p:childTnLst>
                                </p:cTn>
                              </p:par>
                              <p:par>
                                <p:cTn id="78" presetID="42" presetClass="path" presetSubtype="0" accel="50000" decel="50000" fill="hold" grpId="0" nodeType="withEffect">
                                  <p:stCondLst>
                                    <p:cond delay="0"/>
                                  </p:stCondLst>
                                  <p:childTnLst>
                                    <p:animMotion origin="layout" path="M -3.33333E-6 -4.07407E-6 L -0.06562 -0.10995 " pathEditMode="relative" rAng="0" ptsTypes="AA">
                                      <p:cBhvr>
                                        <p:cTn id="79" dur="2000" fill="hold"/>
                                        <p:tgtEl>
                                          <p:spTgt spid="76"/>
                                        </p:tgtEl>
                                        <p:attrNameLst>
                                          <p:attrName>ppt_x</p:attrName>
                                          <p:attrName>ppt_y</p:attrName>
                                        </p:attrNameLst>
                                      </p:cBhvr>
                                      <p:rCtr x="-3281" y="-5440"/>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4" nodeType="clickEffect">
                                  <p:stCondLst>
                                    <p:cond delay="0"/>
                                  </p:stCondLst>
                                  <p:childTnLst>
                                    <p:animMotion origin="layout" path="M 0.19075 0.00116 L 0.12461 0.11458 " pathEditMode="relative" rAng="0" ptsTypes="AA">
                                      <p:cBhvr>
                                        <p:cTn id="83" dur="2000" fill="hold"/>
                                        <p:tgtEl>
                                          <p:spTgt spid="84"/>
                                        </p:tgtEl>
                                        <p:attrNameLst>
                                          <p:attrName>ppt_x</p:attrName>
                                          <p:attrName>ppt_y</p:attrName>
                                        </p:attrNameLst>
                                      </p:cBhvr>
                                      <p:rCtr x="-3242" y="5579"/>
                                    </p:animMotion>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500"/>
                                        <p:tgtEl>
                                          <p:spTgt spid="9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91"/>
                                        </p:tgtEl>
                                      </p:cBhvr>
                                    </p:animEffect>
                                    <p:set>
                                      <p:cBhvr>
                                        <p:cTn id="93" dur="1" fill="hold">
                                          <p:stCondLst>
                                            <p:cond delay="499"/>
                                          </p:stCondLst>
                                        </p:cTn>
                                        <p:tgtEl>
                                          <p:spTgt spid="9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0" nodeType="clickEffect">
                                  <p:stCondLst>
                                    <p:cond delay="0"/>
                                  </p:stCondLst>
                                  <p:childTnLst>
                                    <p:animMotion origin="layout" path="M 2.29167E-6 4.81481E-6 L -0.20274 -0.11111 " pathEditMode="relative" rAng="0" ptsTypes="AA">
                                      <p:cBhvr>
                                        <p:cTn id="97" dur="2000" fill="hold"/>
                                        <p:tgtEl>
                                          <p:spTgt spid="71"/>
                                        </p:tgtEl>
                                        <p:attrNameLst>
                                          <p:attrName>ppt_x</p:attrName>
                                          <p:attrName>ppt_y</p:attrName>
                                        </p:attrNameLst>
                                      </p:cBhvr>
                                      <p:rCtr x="-10156" y="-5463"/>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0" nodeType="clickEffect">
                                  <p:stCondLst>
                                    <p:cond delay="0"/>
                                  </p:stCondLst>
                                  <p:childTnLst>
                                    <p:animMotion origin="layout" path="M 5.55112E-17 -3.7037E-6 L 0.07357 -0.29352 " pathEditMode="relative" rAng="0" ptsTypes="AA">
                                      <p:cBhvr>
                                        <p:cTn id="101" dur="2000" fill="hold"/>
                                        <p:tgtEl>
                                          <p:spTgt spid="78"/>
                                        </p:tgtEl>
                                        <p:attrNameLst>
                                          <p:attrName>ppt_x</p:attrName>
                                          <p:attrName>ppt_y</p:attrName>
                                        </p:attrNameLst>
                                      </p:cBhvr>
                                      <p:rCtr x="3763" y="-14444"/>
                                    </p:animMotion>
                                  </p:childTnLst>
                                </p:cTn>
                              </p:par>
                            </p:childTnLst>
                          </p:cTn>
                        </p:par>
                      </p:childTnLst>
                    </p:cTn>
                  </p:par>
                  <p:par>
                    <p:cTn id="102" fill="hold">
                      <p:stCondLst>
                        <p:cond delay="indefinite"/>
                      </p:stCondLst>
                      <p:childTnLst>
                        <p:par>
                          <p:cTn id="103" fill="hold">
                            <p:stCondLst>
                              <p:cond delay="0"/>
                            </p:stCondLst>
                            <p:childTnLst>
                              <p:par>
                                <p:cTn id="104" presetID="42" presetClass="path" presetSubtype="0" accel="50000" decel="50000" fill="hold" grpId="0" nodeType="clickEffect">
                                  <p:stCondLst>
                                    <p:cond delay="0"/>
                                  </p:stCondLst>
                                  <p:childTnLst>
                                    <p:animMotion origin="layout" path="M 6.25E-7 7.40741E-7 L 0.19414 0.11944 " pathEditMode="relative" rAng="0" ptsTypes="AA">
                                      <p:cBhvr>
                                        <p:cTn id="105" dur="2000" fill="hold"/>
                                        <p:tgtEl>
                                          <p:spTgt spid="77"/>
                                        </p:tgtEl>
                                        <p:attrNameLst>
                                          <p:attrName>ppt_x</p:attrName>
                                          <p:attrName>ppt_y</p:attrName>
                                        </p:attrNameLst>
                                      </p:cBhvr>
                                      <p:rCtr x="9922" y="6111"/>
                                    </p:animMotion>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grpId="5" nodeType="clickEffect">
                                  <p:stCondLst>
                                    <p:cond delay="0"/>
                                  </p:stCondLst>
                                  <p:childTnLst>
                                    <p:animMotion origin="layout" path="M 0.12461 0.11459 L 0.12578 0.28634 " pathEditMode="relative" rAng="0" ptsTypes="AA">
                                      <p:cBhvr>
                                        <p:cTn id="109" dur="2000" fill="hold"/>
                                        <p:tgtEl>
                                          <p:spTgt spid="84"/>
                                        </p:tgtEl>
                                        <p:attrNameLst>
                                          <p:attrName>ppt_x</p:attrName>
                                          <p:attrName>ppt_y</p:attrName>
                                        </p:attrNameLst>
                                      </p:cBhvr>
                                      <p:rCtr x="26" y="8356"/>
                                    </p:animMotion>
                                  </p:childTnLst>
                                </p:cTn>
                              </p:par>
                              <p:par>
                                <p:cTn id="110" presetID="10" presetClass="entr" presetSubtype="0" fill="hold" grpId="0" nodeType="with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childTnLst>
                          </p:cTn>
                        </p:par>
                      </p:childTnLst>
                    </p:cTn>
                  </p:par>
                  <p:par>
                    <p:cTn id="113" fill="hold">
                      <p:stCondLst>
                        <p:cond delay="indefinite"/>
                      </p:stCondLst>
                      <p:childTnLst>
                        <p:par>
                          <p:cTn id="114" fill="hold">
                            <p:stCondLst>
                              <p:cond delay="0"/>
                            </p:stCondLst>
                            <p:childTnLst>
                              <p:par>
                                <p:cTn id="115" presetID="0" presetClass="path" presetSubtype="0" accel="50000" decel="50000" fill="hold" grpId="6" nodeType="clickEffect">
                                  <p:stCondLst>
                                    <p:cond delay="0"/>
                                  </p:stCondLst>
                                  <p:childTnLst>
                                    <p:animMotion origin="layout" path="M 0.12578 0.28634 L 0.05495 0.4037 " pathEditMode="relative" rAng="0" ptsTypes="AA">
                                      <p:cBhvr>
                                        <p:cTn id="116" dur="2000" fill="hold"/>
                                        <p:tgtEl>
                                          <p:spTgt spid="84"/>
                                        </p:tgtEl>
                                        <p:attrNameLst>
                                          <p:attrName>ppt_x</p:attrName>
                                          <p:attrName>ppt_y</p:attrName>
                                        </p:attrNameLst>
                                      </p:cBhvr>
                                      <p:rCtr x="-3542" y="5856"/>
                                    </p:animMotion>
                                  </p:childTnLst>
                                </p:cTn>
                              </p:par>
                            </p:childTnLst>
                          </p:cTn>
                        </p:par>
                      </p:childTnLst>
                    </p:cTn>
                  </p:par>
                  <p:par>
                    <p:cTn id="117" fill="hold">
                      <p:stCondLst>
                        <p:cond delay="indefinite"/>
                      </p:stCondLst>
                      <p:childTnLst>
                        <p:par>
                          <p:cTn id="118" fill="hold">
                            <p:stCondLst>
                              <p:cond delay="0"/>
                            </p:stCondLst>
                            <p:childTnLst>
                              <p:par>
                                <p:cTn id="119" presetID="0" presetClass="path" presetSubtype="0" accel="50000" decel="50000" fill="hold" grpId="1" nodeType="clickEffect">
                                  <p:stCondLst>
                                    <p:cond delay="0"/>
                                  </p:stCondLst>
                                  <p:childTnLst>
                                    <p:animMotion origin="layout" path="M -0.06562 -0.10833 L -0.06497 0.28681 " pathEditMode="relative" rAng="0" ptsTypes="AA">
                                      <p:cBhvr>
                                        <p:cTn id="120" dur="2000" fill="hold"/>
                                        <p:tgtEl>
                                          <p:spTgt spid="76"/>
                                        </p:tgtEl>
                                        <p:attrNameLst>
                                          <p:attrName>ppt_x</p:attrName>
                                          <p:attrName>ppt_y</p:attrName>
                                        </p:attrNameLst>
                                      </p:cBhvr>
                                      <p:rCtr x="26" y="19745"/>
                                    </p:animMotion>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71"/>
                                        </p:tgtEl>
                                      </p:cBhvr>
                                    </p:animEffect>
                                    <p:set>
                                      <p:cBhvr>
                                        <p:cTn id="125" dur="1" fill="hold">
                                          <p:stCondLst>
                                            <p:cond delay="499"/>
                                          </p:stCondLst>
                                        </p:cTn>
                                        <p:tgtEl>
                                          <p:spTgt spid="71"/>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78"/>
                                        </p:tgtEl>
                                      </p:cBhvr>
                                    </p:animEffect>
                                    <p:set>
                                      <p:cBhvr>
                                        <p:cTn id="128" dur="1" fill="hold">
                                          <p:stCondLst>
                                            <p:cond delay="499"/>
                                          </p:stCondLst>
                                        </p:cTn>
                                        <p:tgtEl>
                                          <p:spTgt spid="7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77"/>
                                        </p:tgtEl>
                                      </p:cBhvr>
                                    </p:animEffect>
                                    <p:set>
                                      <p:cBhvr>
                                        <p:cTn id="131" dur="1" fill="hold">
                                          <p:stCondLst>
                                            <p:cond delay="499"/>
                                          </p:stCondLst>
                                        </p:cTn>
                                        <p:tgtEl>
                                          <p:spTgt spid="77"/>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76"/>
                                        </p:tgtEl>
                                      </p:cBhvr>
                                    </p:animEffect>
                                    <p:set>
                                      <p:cBhvr>
                                        <p:cTn id="134" dur="1" fill="hold">
                                          <p:stCondLst>
                                            <p:cond delay="499"/>
                                          </p:stCondLst>
                                        </p:cTn>
                                        <p:tgtEl>
                                          <p:spTgt spid="7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9"/>
                                        </p:tgtEl>
                                        <p:attrNameLst>
                                          <p:attrName>style.visibility</p:attrName>
                                        </p:attrNameLst>
                                      </p:cBhvr>
                                      <p:to>
                                        <p:strVal val="visible"/>
                                      </p:to>
                                    </p:set>
                                    <p:animEffect transition="in" filter="fade">
                                      <p:cBhvr>
                                        <p:cTn id="139" dur="500"/>
                                        <p:tgtEl>
                                          <p:spTgt spid="89"/>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90"/>
                                        </p:tgtEl>
                                        <p:attrNameLst>
                                          <p:attrName>style.visibility</p:attrName>
                                        </p:attrNameLst>
                                      </p:cBhvr>
                                      <p:to>
                                        <p:strVal val="visible"/>
                                      </p:to>
                                    </p:set>
                                    <p:animEffect transition="in" filter="fade">
                                      <p:cBhvr>
                                        <p:cTn id="1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76" grpId="0" animBg="1"/>
      <p:bldP spid="76" grpId="1" animBg="1"/>
      <p:bldP spid="76" grpId="2" animBg="1"/>
      <p:bldP spid="77" grpId="0" animBg="1"/>
      <p:bldP spid="77" grpId="1" animBg="1"/>
      <p:bldP spid="78" grpId="0" animBg="1"/>
      <p:bldP spid="78" grpId="1" animBg="1"/>
      <p:bldP spid="83" grpId="0" animBg="1"/>
      <p:bldP spid="83" grpId="1" animBg="1"/>
      <p:bldP spid="84" grpId="0" animBg="1"/>
      <p:bldP spid="84" grpId="1" animBg="1"/>
      <p:bldP spid="84" grpId="2" animBg="1"/>
      <p:bldP spid="84" grpId="3" animBg="1"/>
      <p:bldP spid="84" grpId="4" animBg="1"/>
      <p:bldP spid="84" grpId="5" animBg="1"/>
      <p:bldP spid="84" grpId="6" animBg="1"/>
      <p:bldP spid="85" grpId="0"/>
      <p:bldP spid="86" grpId="0" animBg="1"/>
      <p:bldP spid="86" grpId="1" animBg="1"/>
      <p:bldP spid="87" grpId="0" animBg="1"/>
      <p:bldP spid="87" grpId="1" animBg="1"/>
      <p:bldP spid="88" grpId="0" animBg="1"/>
      <p:bldP spid="88" grpId="1" animBg="1"/>
      <p:bldP spid="89" grpId="0"/>
      <p:bldP spid="90" grpId="0"/>
      <p:bldP spid="91" grpId="0" animBg="1"/>
      <p:bldP spid="91" grpId="1" animBg="1"/>
      <p:bldP spid="92" grpId="0"/>
      <p:bldP spid="9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6E4E26-CC55-4645-BAAA-FDEBEA1213C3}"/>
              </a:ext>
            </a:extLst>
          </p:cNvPr>
          <p:cNvSpPr>
            <a:spLocks noGrp="1"/>
          </p:cNvSpPr>
          <p:nvPr>
            <p:ph type="sldNum" sz="quarter" idx="12"/>
          </p:nvPr>
        </p:nvSpPr>
        <p:spPr/>
        <p:txBody>
          <a:bodyPr/>
          <a:lstStyle/>
          <a:p>
            <a:fld id="{AE678206-0642-9F48-9727-6B519CB285FA}" type="slidenum">
              <a:rPr lang="en-US" smtClean="0"/>
              <a:t>59</a:t>
            </a:fld>
            <a:endParaRPr lang="en-US"/>
          </a:p>
        </p:txBody>
      </p:sp>
      <p:sp>
        <p:nvSpPr>
          <p:cNvPr id="4" name="Title 3">
            <a:extLst>
              <a:ext uri="{FF2B5EF4-FFF2-40B4-BE49-F238E27FC236}">
                <a16:creationId xmlns:a16="http://schemas.microsoft.com/office/drawing/2014/main" id="{62D62625-1AD9-4974-AC6F-ADE539E668E4}"/>
              </a:ext>
            </a:extLst>
          </p:cNvPr>
          <p:cNvSpPr>
            <a:spLocks noGrp="1"/>
          </p:cNvSpPr>
          <p:nvPr>
            <p:ph type="title"/>
          </p:nvPr>
        </p:nvSpPr>
        <p:spPr/>
        <p:txBody>
          <a:bodyPr/>
          <a:lstStyle/>
          <a:p>
            <a:r>
              <a:rPr lang="en-US" dirty="0"/>
              <a:t>BINDU Router Microarchitecture</a:t>
            </a:r>
          </a:p>
        </p:txBody>
      </p:sp>
      <p:sp>
        <p:nvSpPr>
          <p:cNvPr id="5" name="Rectangle 4">
            <a:extLst>
              <a:ext uri="{FF2B5EF4-FFF2-40B4-BE49-F238E27FC236}">
                <a16:creationId xmlns:a16="http://schemas.microsoft.com/office/drawing/2014/main" id="{247D0A4D-1540-475B-9A0D-CECE33FAC7C3}"/>
              </a:ext>
            </a:extLst>
          </p:cNvPr>
          <p:cNvSpPr/>
          <p:nvPr/>
        </p:nvSpPr>
        <p:spPr>
          <a:xfrm>
            <a:off x="161925" y="5555833"/>
            <a:ext cx="7372350" cy="800219"/>
          </a:xfrm>
          <a:prstGeom prst="rect">
            <a:avLst/>
          </a:prstGeom>
          <a:noFill/>
        </p:spPr>
        <p:txBody>
          <a:bodyPr wrap="square" lIns="91440" tIns="45720" rIns="91440" bIns="45720">
            <a:spAutoFit/>
          </a:bodyPr>
          <a:lstStyle/>
          <a:p>
            <a:pPr algn="ctr"/>
            <a:r>
              <a:rPr lang="en-US" sz="2300" dirty="0">
                <a:ln w="0"/>
                <a:effectLst>
                  <a:outerShdw blurRad="38100" dist="19050" dir="2700000" algn="tl" rotWithShape="0">
                    <a:schemeClr val="dk1">
                      <a:alpha val="40000"/>
                    </a:schemeClr>
                  </a:outerShdw>
                </a:effectLst>
              </a:rPr>
              <a:t>Bindu path is confined to VC-0 of each </a:t>
            </a:r>
            <a:r>
              <a:rPr lang="en-US" sz="2300" dirty="0" err="1">
                <a:ln w="0"/>
                <a:effectLst>
                  <a:outerShdw blurRad="38100" dist="19050" dir="2700000" algn="tl" rotWithShape="0">
                    <a:schemeClr val="dk1">
                      <a:alpha val="40000"/>
                    </a:schemeClr>
                  </a:outerShdw>
                </a:effectLst>
              </a:rPr>
              <a:t>inport</a:t>
            </a:r>
            <a:r>
              <a:rPr lang="en-US" sz="2300" dirty="0">
                <a:ln w="0"/>
                <a:effectLst>
                  <a:outerShdw blurRad="38100" dist="19050" dir="2700000" algn="tl" rotWithShape="0">
                    <a:schemeClr val="dk1">
                      <a:alpha val="40000"/>
                    </a:schemeClr>
                  </a:outerShdw>
                </a:effectLst>
              </a:rPr>
              <a:t> (except injection port) of all the routers in the Network</a:t>
            </a:r>
          </a:p>
        </p:txBody>
      </p:sp>
      <p:pic>
        <p:nvPicPr>
          <p:cNvPr id="6" name="Picture 5">
            <a:extLst>
              <a:ext uri="{FF2B5EF4-FFF2-40B4-BE49-F238E27FC236}">
                <a16:creationId xmlns:a16="http://schemas.microsoft.com/office/drawing/2014/main" id="{70F15867-D016-4128-8401-3A2BE44C05C3}"/>
              </a:ext>
            </a:extLst>
          </p:cNvPr>
          <p:cNvPicPr>
            <a:picLocks noChangeAspect="1"/>
          </p:cNvPicPr>
          <p:nvPr/>
        </p:nvPicPr>
        <p:blipFill>
          <a:blip r:embed="rId3"/>
          <a:stretch>
            <a:fillRect/>
          </a:stretch>
        </p:blipFill>
        <p:spPr>
          <a:xfrm>
            <a:off x="1400369" y="1044268"/>
            <a:ext cx="8800906" cy="4424804"/>
          </a:xfrm>
          <a:prstGeom prst="rect">
            <a:avLst/>
          </a:prstGeom>
        </p:spPr>
      </p:pic>
      <p:sp>
        <p:nvSpPr>
          <p:cNvPr id="7" name="Arrow: Striped Right 6">
            <a:extLst>
              <a:ext uri="{FF2B5EF4-FFF2-40B4-BE49-F238E27FC236}">
                <a16:creationId xmlns:a16="http://schemas.microsoft.com/office/drawing/2014/main" id="{1EEFA519-FF53-43F1-8E19-D0FCA117129E}"/>
              </a:ext>
            </a:extLst>
          </p:cNvPr>
          <p:cNvSpPr/>
          <p:nvPr/>
        </p:nvSpPr>
        <p:spPr>
          <a:xfrm>
            <a:off x="5592528" y="1891808"/>
            <a:ext cx="738909" cy="923636"/>
          </a:xfrm>
          <a:prstGeom prst="stripedRightArrow">
            <a:avLst>
              <a:gd name="adj1" fmla="val 34000"/>
              <a:gd name="adj2" fmla="val 4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F5D738-E09F-46BA-A398-FFDCF9C1197D}"/>
              </a:ext>
            </a:extLst>
          </p:cNvPr>
          <p:cNvSpPr/>
          <p:nvPr/>
        </p:nvSpPr>
        <p:spPr>
          <a:xfrm>
            <a:off x="7503487" y="5524470"/>
            <a:ext cx="3647728" cy="838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However, single Bindu might take time to reach deadlock ring as network size increases</a:t>
            </a:r>
          </a:p>
        </p:txBody>
      </p:sp>
      <p:sp>
        <p:nvSpPr>
          <p:cNvPr id="8" name="Footer Placeholder 3">
            <a:extLst>
              <a:ext uri="{FF2B5EF4-FFF2-40B4-BE49-F238E27FC236}">
                <a16:creationId xmlns:a16="http://schemas.microsoft.com/office/drawing/2014/main" id="{A930D31D-ECB0-438A-9948-18B4F208F3C3}"/>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0407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601C-F7AC-0C4F-9F21-FDFB1BAE4C2D}"/>
              </a:ext>
            </a:extLst>
          </p:cNvPr>
          <p:cNvSpPr>
            <a:spLocks noGrp="1"/>
          </p:cNvSpPr>
          <p:nvPr>
            <p:ph type="title"/>
          </p:nvPr>
        </p:nvSpPr>
        <p:spPr/>
        <p:txBody>
          <a:bodyPr/>
          <a:lstStyle/>
          <a:p>
            <a:r>
              <a:rPr lang="en-US" dirty="0"/>
              <a:t>Interconnection Networks</a:t>
            </a:r>
          </a:p>
        </p:txBody>
      </p:sp>
      <p:pic>
        <p:nvPicPr>
          <p:cNvPr id="6" name="Picture 5">
            <a:extLst>
              <a:ext uri="{FF2B5EF4-FFF2-40B4-BE49-F238E27FC236}">
                <a16:creationId xmlns:a16="http://schemas.microsoft.com/office/drawing/2014/main" id="{890783E7-C135-4EF6-9E95-2F0598D4F372}"/>
              </a:ext>
            </a:extLst>
          </p:cNvPr>
          <p:cNvPicPr>
            <a:picLocks noChangeAspect="1"/>
          </p:cNvPicPr>
          <p:nvPr/>
        </p:nvPicPr>
        <p:blipFill>
          <a:blip r:embed="rId2"/>
          <a:stretch>
            <a:fillRect/>
          </a:stretch>
        </p:blipFill>
        <p:spPr>
          <a:xfrm>
            <a:off x="1207363" y="1039108"/>
            <a:ext cx="6448926" cy="140895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11968B5-F7AA-4AE6-957C-38BFE1362C07}"/>
              </a:ext>
            </a:extLst>
          </p:cNvPr>
          <p:cNvPicPr>
            <a:picLocks noChangeAspect="1"/>
          </p:cNvPicPr>
          <p:nvPr/>
        </p:nvPicPr>
        <p:blipFill>
          <a:blip r:embed="rId3"/>
          <a:stretch>
            <a:fillRect/>
          </a:stretch>
        </p:blipFill>
        <p:spPr>
          <a:xfrm>
            <a:off x="1154132" y="3534093"/>
            <a:ext cx="6241677" cy="119412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AB2A13A-C3E8-46F6-9C16-5CCECB6DE435}"/>
              </a:ext>
            </a:extLst>
          </p:cNvPr>
          <p:cNvPicPr>
            <a:picLocks noChangeAspect="1"/>
          </p:cNvPicPr>
          <p:nvPr/>
        </p:nvPicPr>
        <p:blipFill rotWithShape="1">
          <a:blip r:embed="rId4"/>
          <a:srcRect t="40658"/>
          <a:stretch/>
        </p:blipFill>
        <p:spPr>
          <a:xfrm>
            <a:off x="4624331" y="4630111"/>
            <a:ext cx="5727032" cy="15491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8CDB3E3-8501-4290-A319-BD35B0ADE13A}"/>
              </a:ext>
            </a:extLst>
          </p:cNvPr>
          <p:cNvPicPr>
            <a:picLocks noChangeAspect="1"/>
          </p:cNvPicPr>
          <p:nvPr/>
        </p:nvPicPr>
        <p:blipFill rotWithShape="1">
          <a:blip r:embed="rId5"/>
          <a:srcRect t="10628" b="6335"/>
          <a:stretch/>
        </p:blipFill>
        <p:spPr>
          <a:xfrm>
            <a:off x="4415338" y="2298617"/>
            <a:ext cx="5928861" cy="1369165"/>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5DCCC857-47AC-4785-9015-CD435757B188}"/>
              </a:ext>
            </a:extLst>
          </p:cNvPr>
          <p:cNvSpPr>
            <a:spLocks noGrp="1"/>
          </p:cNvSpPr>
          <p:nvPr>
            <p:ph type="sldNum" sz="quarter" idx="12"/>
          </p:nvPr>
        </p:nvSpPr>
        <p:spPr/>
        <p:txBody>
          <a:bodyPr/>
          <a:lstStyle/>
          <a:p>
            <a:fld id="{AE678206-0642-9F48-9727-6B519CB285FA}" type="slidenum">
              <a:rPr lang="en-US" smtClean="0"/>
              <a:t>6</a:t>
            </a:fld>
            <a:endParaRPr lang="en-US"/>
          </a:p>
        </p:txBody>
      </p:sp>
      <p:sp>
        <p:nvSpPr>
          <p:cNvPr id="10" name="Footer Placeholder 3">
            <a:extLst>
              <a:ext uri="{FF2B5EF4-FFF2-40B4-BE49-F238E27FC236}">
                <a16:creationId xmlns:a16="http://schemas.microsoft.com/office/drawing/2014/main" id="{A9471160-5144-49E6-8672-57E35F855B80}"/>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01611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2789513870"/>
              </p:ext>
            </p:extLst>
          </p:nvPr>
        </p:nvGraphicFramePr>
        <p:xfrm>
          <a:off x="178665" y="1380203"/>
          <a:ext cx="11521440" cy="388112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138712089"/>
                  </a:ext>
                </a:extLst>
              </a:tr>
              <a:tr h="370840">
                <a:tc>
                  <a:txBody>
                    <a:bodyPr/>
                    <a:lstStyle/>
                    <a:p>
                      <a:pPr algn="ctr"/>
                      <a:r>
                        <a:rPr lang="en-US" dirty="0"/>
                        <a:t>BBR (S)</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r>
                        <a:rPr lang="en-US" dirty="0"/>
                        <a:t>    *</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extLst>
                  <a:ext uri="{0D108BD9-81ED-4DB2-BD59-A6C34878D82A}">
                    <a16:rowId xmlns:a16="http://schemas.microsoft.com/office/drawing/2014/main" val="2733182592"/>
                  </a:ext>
                </a:extLst>
              </a:tr>
              <a:tr h="370840">
                <a:tc>
                  <a:txBody>
                    <a:bodyPr/>
                    <a:lstStyle/>
                    <a:p>
                      <a:pPr algn="ctr"/>
                      <a:r>
                        <a:rPr lang="en-US" dirty="0">
                          <a:highlight>
                            <a:srgbClr val="FFFF00"/>
                          </a:highlight>
                        </a:rPr>
                        <a:t>BINDU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393430542"/>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60</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D556BE4B-5853-4E43-A05D-11F0AA1B8559}"/>
                  </a:ext>
                </a:extLst>
              </p:cNvPr>
              <p:cNvGraphicFramePr>
                <a:graphicFrameLocks noChangeAspect="1"/>
              </p:cNvGraphicFramePr>
              <p:nvPr>
                <p:extLst>
                  <p:ext uri="{D42A27DB-BD31-4B8C-83A1-F6EECF244321}">
                    <p14:modId xmlns:p14="http://schemas.microsoft.com/office/powerpoint/2010/main" val="3903655479"/>
                  </p:ext>
                </p:extLst>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D556BE4B-5853-4E43-A05D-11F0AA1B8559}"/>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91305347-2448-469B-9C66-56464CBDE114}"/>
                  </a:ext>
                </a:extLst>
              </p:cNvPr>
              <p:cNvGraphicFramePr>
                <a:graphicFrameLocks noChangeAspect="1"/>
              </p:cNvGraphicFramePr>
              <p:nvPr>
                <p:extLst>
                  <p:ext uri="{D42A27DB-BD31-4B8C-83A1-F6EECF244321}">
                    <p14:modId xmlns:p14="http://schemas.microsoft.com/office/powerpoint/2010/main" val="802452753"/>
                  </p:ext>
                </p:extLst>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91305347-2448-469B-9C66-56464CBDE114}"/>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8E839C04-3FD2-469D-8A76-166B391D8943}"/>
                  </a:ext>
                </a:extLst>
              </p:cNvPr>
              <p:cNvGraphicFramePr>
                <a:graphicFrameLocks noChangeAspect="1"/>
              </p:cNvGraphicFramePr>
              <p:nvPr>
                <p:extLst>
                  <p:ext uri="{D42A27DB-BD31-4B8C-83A1-F6EECF244321}">
                    <p14:modId xmlns:p14="http://schemas.microsoft.com/office/powerpoint/2010/main" val="757571639"/>
                  </p:ext>
                </p:extLst>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8E839C04-3FD2-469D-8A76-166B391D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900386F4-24A1-4844-8793-18A3BDCDDA3E}"/>
                  </a:ext>
                </a:extLst>
              </p:cNvPr>
              <p:cNvGraphicFramePr>
                <a:graphicFrameLocks noChangeAspect="1"/>
              </p:cNvGraphicFramePr>
              <p:nvPr>
                <p:extLst>
                  <p:ext uri="{D42A27DB-BD31-4B8C-83A1-F6EECF244321}">
                    <p14:modId xmlns:p14="http://schemas.microsoft.com/office/powerpoint/2010/main" val="2801220017"/>
                  </p:ext>
                </p:extLst>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900386F4-24A1-4844-8793-18A3BDCDDA3E}"/>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A04F1ADE-EF6D-4331-A771-6750F7CC5598}"/>
                  </a:ext>
                </a:extLst>
              </p:cNvPr>
              <p:cNvGraphicFramePr>
                <a:graphicFrameLocks noChangeAspect="1"/>
              </p:cNvGraphicFramePr>
              <p:nvPr>
                <p:extLst>
                  <p:ext uri="{D42A27DB-BD31-4B8C-83A1-F6EECF244321}">
                    <p14:modId xmlns:p14="http://schemas.microsoft.com/office/powerpoint/2010/main" val="522820662"/>
                  </p:ext>
                </p:extLst>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A04F1ADE-EF6D-4331-A771-6750F7CC5598}"/>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242A276C-CFC7-4D0D-A5AD-748EA96827E0}"/>
                  </a:ext>
                </a:extLst>
              </p:cNvPr>
              <p:cNvGraphicFramePr>
                <a:graphicFrameLocks noChangeAspect="1"/>
              </p:cNvGraphicFramePr>
              <p:nvPr>
                <p:extLst>
                  <p:ext uri="{D42A27DB-BD31-4B8C-83A1-F6EECF244321}">
                    <p14:modId xmlns:p14="http://schemas.microsoft.com/office/powerpoint/2010/main" val="858338116"/>
                  </p:ext>
                </p:extLst>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242A276C-CFC7-4D0D-A5AD-748EA96827E0}"/>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D850CEA6-22A5-41FB-97BE-62F668511FC0}"/>
                  </a:ext>
                </a:extLst>
              </p:cNvPr>
              <p:cNvGraphicFramePr>
                <a:graphicFrameLocks noChangeAspect="1"/>
              </p:cNvGraphicFramePr>
              <p:nvPr>
                <p:extLst>
                  <p:ext uri="{D42A27DB-BD31-4B8C-83A1-F6EECF244321}">
                    <p14:modId xmlns:p14="http://schemas.microsoft.com/office/powerpoint/2010/main" val="1643660375"/>
                  </p:ext>
                </p:extLst>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D850CEA6-22A5-41FB-97BE-62F668511FC0}"/>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214C5B27-72C5-4EC0-8AE9-C0B322E6D1E2}"/>
                  </a:ext>
                </a:extLst>
              </p:cNvPr>
              <p:cNvGraphicFramePr>
                <a:graphicFrameLocks noChangeAspect="1"/>
              </p:cNvGraphicFramePr>
              <p:nvPr>
                <p:extLst>
                  <p:ext uri="{D42A27DB-BD31-4B8C-83A1-F6EECF244321}">
                    <p14:modId xmlns:p14="http://schemas.microsoft.com/office/powerpoint/2010/main" val="1015289186"/>
                  </p:ext>
                </p:extLst>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214C5B27-72C5-4EC0-8AE9-C0B322E6D1E2}"/>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E88F7783-2510-422C-A824-137F895C50B5}"/>
                  </a:ext>
                </a:extLst>
              </p:cNvPr>
              <p:cNvGraphicFramePr>
                <a:graphicFrameLocks noChangeAspect="1"/>
              </p:cNvGraphicFramePr>
              <p:nvPr>
                <p:extLst>
                  <p:ext uri="{D42A27DB-BD31-4B8C-83A1-F6EECF244321}">
                    <p14:modId xmlns:p14="http://schemas.microsoft.com/office/powerpoint/2010/main" val="2757513161"/>
                  </p:ext>
                </p:extLst>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E88F7783-2510-422C-A824-137F895C50B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8BA598D5-1094-4D94-9D1B-B588079291FB}"/>
                  </a:ext>
                </a:extLst>
              </p:cNvPr>
              <p:cNvGraphicFramePr>
                <a:graphicFrameLocks noChangeAspect="1"/>
              </p:cNvGraphicFramePr>
              <p:nvPr>
                <p:extLst>
                  <p:ext uri="{D42A27DB-BD31-4B8C-83A1-F6EECF244321}">
                    <p14:modId xmlns:p14="http://schemas.microsoft.com/office/powerpoint/2010/main" val="1598497969"/>
                  </p:ext>
                </p:extLst>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8BA598D5-1094-4D94-9D1B-B588079291FB}"/>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FE312ABD-D64B-433A-904A-A460D1FA4A7B}"/>
                  </a:ext>
                </a:extLst>
              </p:cNvPr>
              <p:cNvGraphicFramePr>
                <a:graphicFrameLocks noChangeAspect="1"/>
              </p:cNvGraphicFramePr>
              <p:nvPr>
                <p:extLst>
                  <p:ext uri="{D42A27DB-BD31-4B8C-83A1-F6EECF244321}">
                    <p14:modId xmlns:p14="http://schemas.microsoft.com/office/powerpoint/2010/main" val="153570357"/>
                  </p:ext>
                </p:extLst>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FE312ABD-D64B-433A-904A-A460D1FA4A7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6B1D1996-F147-4DFA-A16B-B863EC5EB1CD}"/>
                  </a:ext>
                </a:extLst>
              </p:cNvPr>
              <p:cNvGraphicFramePr>
                <a:graphicFrameLocks noChangeAspect="1"/>
              </p:cNvGraphicFramePr>
              <p:nvPr>
                <p:extLst>
                  <p:ext uri="{D42A27DB-BD31-4B8C-83A1-F6EECF244321}">
                    <p14:modId xmlns:p14="http://schemas.microsoft.com/office/powerpoint/2010/main" val="2499414456"/>
                  </p:ext>
                </p:extLst>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6B1D1996-F147-4DFA-A16B-B863EC5EB1CD}"/>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66174C76-7C96-4642-B72C-7713837CC223}"/>
                  </a:ext>
                </a:extLst>
              </p:cNvPr>
              <p:cNvGraphicFramePr>
                <a:graphicFrameLocks noChangeAspect="1"/>
              </p:cNvGraphicFramePr>
              <p:nvPr>
                <p:extLst>
                  <p:ext uri="{D42A27DB-BD31-4B8C-83A1-F6EECF244321}">
                    <p14:modId xmlns:p14="http://schemas.microsoft.com/office/powerpoint/2010/main" val="3055294488"/>
                  </p:ext>
                </p:extLst>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66174C76-7C96-4642-B72C-7713837CC223}"/>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CB0E51E7-8DD5-401C-884A-421798A484D3}"/>
                  </a:ext>
                </a:extLst>
              </p:cNvPr>
              <p:cNvGraphicFramePr>
                <a:graphicFrameLocks noChangeAspect="1"/>
              </p:cNvGraphicFramePr>
              <p:nvPr>
                <p:extLst>
                  <p:ext uri="{D42A27DB-BD31-4B8C-83A1-F6EECF244321}">
                    <p14:modId xmlns:p14="http://schemas.microsoft.com/office/powerpoint/2010/main" val="4145276118"/>
                  </p:ext>
                </p:extLst>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CB0E51E7-8DD5-401C-884A-421798A484D3}"/>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3449741D-8FC7-462D-AE82-6DAB84C29DFC}"/>
                  </a:ext>
                </a:extLst>
              </p:cNvPr>
              <p:cNvGraphicFramePr>
                <a:graphicFrameLocks noChangeAspect="1"/>
              </p:cNvGraphicFramePr>
              <p:nvPr>
                <p:extLst>
                  <p:ext uri="{D42A27DB-BD31-4B8C-83A1-F6EECF244321}">
                    <p14:modId xmlns:p14="http://schemas.microsoft.com/office/powerpoint/2010/main" val="81613087"/>
                  </p:ext>
                </p:extLst>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3449741D-8FC7-462D-AE82-6DAB84C29DF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67D97558-79DF-48D8-ADD7-797F68334C62}"/>
                  </a:ext>
                </a:extLst>
              </p:cNvPr>
              <p:cNvGraphicFramePr>
                <a:graphicFrameLocks noChangeAspect="1"/>
              </p:cNvGraphicFramePr>
              <p:nvPr>
                <p:extLst>
                  <p:ext uri="{D42A27DB-BD31-4B8C-83A1-F6EECF244321}">
                    <p14:modId xmlns:p14="http://schemas.microsoft.com/office/powerpoint/2010/main" val="3526162819"/>
                  </p:ext>
                </p:extLst>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67D97558-79DF-48D8-ADD7-797F68334C6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71B3E351-DADB-4CD0-8187-5057CC4558D5}"/>
                  </a:ext>
                </a:extLst>
              </p:cNvPr>
              <p:cNvGraphicFramePr>
                <a:graphicFrameLocks noChangeAspect="1"/>
              </p:cNvGraphicFramePr>
              <p:nvPr>
                <p:extLst>
                  <p:ext uri="{D42A27DB-BD31-4B8C-83A1-F6EECF244321}">
                    <p14:modId xmlns:p14="http://schemas.microsoft.com/office/powerpoint/2010/main" val="701826451"/>
                  </p:ext>
                </p:extLst>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71B3E351-DADB-4CD0-8187-5057CC4558D5}"/>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4E556F0F-A8AC-4456-B5CD-DDD33A63F876}"/>
                  </a:ext>
                </a:extLst>
              </p:cNvPr>
              <p:cNvGraphicFramePr>
                <a:graphicFrameLocks noChangeAspect="1"/>
              </p:cNvGraphicFramePr>
              <p:nvPr>
                <p:extLst>
                  <p:ext uri="{D42A27DB-BD31-4B8C-83A1-F6EECF244321}">
                    <p14:modId xmlns:p14="http://schemas.microsoft.com/office/powerpoint/2010/main" val="492335632"/>
                  </p:ext>
                </p:extLst>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4E556F0F-A8AC-4456-B5CD-DDD33A63F876}"/>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D4E0256C-1481-412C-A403-EA569A779142}"/>
                  </a:ext>
                </a:extLst>
              </p:cNvPr>
              <p:cNvGraphicFramePr>
                <a:graphicFrameLocks noChangeAspect="1"/>
              </p:cNvGraphicFramePr>
              <p:nvPr>
                <p:extLst>
                  <p:ext uri="{D42A27DB-BD31-4B8C-83A1-F6EECF244321}">
                    <p14:modId xmlns:p14="http://schemas.microsoft.com/office/powerpoint/2010/main" val="244417838"/>
                  </p:ext>
                </p:extLst>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D4E0256C-1481-412C-A403-EA569A779142}"/>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6305167A-E9B1-41A3-836B-8D65D161F2D9}"/>
                  </a:ext>
                </a:extLst>
              </p:cNvPr>
              <p:cNvGraphicFramePr>
                <a:graphicFrameLocks noChangeAspect="1"/>
              </p:cNvGraphicFramePr>
              <p:nvPr>
                <p:extLst>
                  <p:ext uri="{D42A27DB-BD31-4B8C-83A1-F6EECF244321}">
                    <p14:modId xmlns:p14="http://schemas.microsoft.com/office/powerpoint/2010/main" val="3152625645"/>
                  </p:ext>
                </p:extLst>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6305167A-E9B1-41A3-836B-8D65D161F2D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24302D1A-0DCD-4843-8C2A-C723DDA4264C}"/>
                  </a:ext>
                </a:extLst>
              </p:cNvPr>
              <p:cNvGraphicFramePr>
                <a:graphicFrameLocks noChangeAspect="1"/>
              </p:cNvGraphicFramePr>
              <p:nvPr>
                <p:extLst>
                  <p:ext uri="{D42A27DB-BD31-4B8C-83A1-F6EECF244321}">
                    <p14:modId xmlns:p14="http://schemas.microsoft.com/office/powerpoint/2010/main" val="2298260455"/>
                  </p:ext>
                </p:extLst>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24302D1A-0DCD-4843-8C2A-C723DDA4264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103E1D82-E8FB-46B6-9902-87A9FE7E7D25}"/>
                  </a:ext>
                </a:extLst>
              </p:cNvPr>
              <p:cNvGraphicFramePr>
                <a:graphicFrameLocks noChangeAspect="1"/>
              </p:cNvGraphicFramePr>
              <p:nvPr>
                <p:extLst>
                  <p:ext uri="{D42A27DB-BD31-4B8C-83A1-F6EECF244321}">
                    <p14:modId xmlns:p14="http://schemas.microsoft.com/office/powerpoint/2010/main" val="3506934784"/>
                  </p:ext>
                </p:extLst>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103E1D82-E8FB-46B6-9902-87A9FE7E7D25}"/>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6E239696-BBEB-4A57-A81E-FC4C35D2A74F}"/>
                  </a:ext>
                </a:extLst>
              </p:cNvPr>
              <p:cNvGraphicFramePr>
                <a:graphicFrameLocks noChangeAspect="1"/>
              </p:cNvGraphicFramePr>
              <p:nvPr>
                <p:extLst>
                  <p:ext uri="{D42A27DB-BD31-4B8C-83A1-F6EECF244321}">
                    <p14:modId xmlns:p14="http://schemas.microsoft.com/office/powerpoint/2010/main" val="671857471"/>
                  </p:ext>
                </p:extLst>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6E239696-BBEB-4A57-A81E-FC4C35D2A74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9EA9A1CB-7A69-4754-9A58-330FF3E4A8FC}"/>
                  </a:ext>
                </a:extLst>
              </p:cNvPr>
              <p:cNvGraphicFramePr>
                <a:graphicFrameLocks noChangeAspect="1"/>
              </p:cNvGraphicFramePr>
              <p:nvPr>
                <p:extLst>
                  <p:ext uri="{D42A27DB-BD31-4B8C-83A1-F6EECF244321}">
                    <p14:modId xmlns:p14="http://schemas.microsoft.com/office/powerpoint/2010/main" val="3640027988"/>
                  </p:ext>
                </p:extLst>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9EA9A1CB-7A69-4754-9A58-330FF3E4A8FC}"/>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E5911F18-7DAF-4696-9539-4055D6AEAE82}"/>
                  </a:ext>
                </a:extLst>
              </p:cNvPr>
              <p:cNvGraphicFramePr>
                <a:graphicFrameLocks noChangeAspect="1"/>
              </p:cNvGraphicFramePr>
              <p:nvPr>
                <p:extLst>
                  <p:ext uri="{D42A27DB-BD31-4B8C-83A1-F6EECF244321}">
                    <p14:modId xmlns:p14="http://schemas.microsoft.com/office/powerpoint/2010/main" val="1148809883"/>
                  </p:ext>
                </p:extLst>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E5911F18-7DAF-4696-9539-4055D6AEAE8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9104B045-8658-486F-8DC7-EC46D4ED9653}"/>
                  </a:ext>
                </a:extLst>
              </p:cNvPr>
              <p:cNvGraphicFramePr>
                <a:graphicFrameLocks noChangeAspect="1"/>
              </p:cNvGraphicFramePr>
              <p:nvPr>
                <p:extLst>
                  <p:ext uri="{D42A27DB-BD31-4B8C-83A1-F6EECF244321}">
                    <p14:modId xmlns:p14="http://schemas.microsoft.com/office/powerpoint/2010/main" val="1413282466"/>
                  </p:ext>
                </p:extLst>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9104B045-8658-486F-8DC7-EC46D4ED9653}"/>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020C2A72-87AA-42E5-8D25-2460B88E8943}"/>
                  </a:ext>
                </a:extLst>
              </p:cNvPr>
              <p:cNvGraphicFramePr>
                <a:graphicFrameLocks noChangeAspect="1"/>
              </p:cNvGraphicFramePr>
              <p:nvPr>
                <p:extLst>
                  <p:ext uri="{D42A27DB-BD31-4B8C-83A1-F6EECF244321}">
                    <p14:modId xmlns:p14="http://schemas.microsoft.com/office/powerpoint/2010/main" val="992958422"/>
                  </p:ext>
                </p:extLst>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020C2A72-87AA-42E5-8D25-2460B88E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E18BEFDF-076D-44D2-9EE6-63FAC9D2A8F5}"/>
                  </a:ext>
                </a:extLst>
              </p:cNvPr>
              <p:cNvGraphicFramePr>
                <a:graphicFrameLocks noChangeAspect="1"/>
              </p:cNvGraphicFramePr>
              <p:nvPr>
                <p:extLst>
                  <p:ext uri="{D42A27DB-BD31-4B8C-83A1-F6EECF244321}">
                    <p14:modId xmlns:p14="http://schemas.microsoft.com/office/powerpoint/2010/main" val="1079230686"/>
                  </p:ext>
                </p:extLst>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E18BEFDF-076D-44D2-9EE6-63FAC9D2A8F5}"/>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6855CDA5-C4A4-46C8-A5A6-283DC7E80B7C}"/>
                  </a:ext>
                </a:extLst>
              </p:cNvPr>
              <p:cNvGraphicFramePr>
                <a:graphicFrameLocks noChangeAspect="1"/>
              </p:cNvGraphicFramePr>
              <p:nvPr>
                <p:extLst>
                  <p:ext uri="{D42A27DB-BD31-4B8C-83A1-F6EECF244321}">
                    <p14:modId xmlns:p14="http://schemas.microsoft.com/office/powerpoint/2010/main" val="2051880336"/>
                  </p:ext>
                </p:extLst>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6855CDA5-C4A4-46C8-A5A6-283DC7E80B7C}"/>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28B8A295-2D86-416A-B690-CCDED711655B}"/>
                  </a:ext>
                </a:extLst>
              </p:cNvPr>
              <p:cNvGraphicFramePr>
                <a:graphicFrameLocks noChangeAspect="1"/>
              </p:cNvGraphicFramePr>
              <p:nvPr>
                <p:extLst>
                  <p:ext uri="{D42A27DB-BD31-4B8C-83A1-F6EECF244321}">
                    <p14:modId xmlns:p14="http://schemas.microsoft.com/office/powerpoint/2010/main" val="365730413"/>
                  </p:ext>
                </p:extLst>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28B8A295-2D86-416A-B690-CCDED711655B}"/>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612052E6-7E0E-48CC-AA4E-5135275B0939}"/>
                  </a:ext>
                </a:extLst>
              </p:cNvPr>
              <p:cNvGraphicFramePr>
                <a:graphicFrameLocks noChangeAspect="1"/>
              </p:cNvGraphicFramePr>
              <p:nvPr>
                <p:extLst>
                  <p:ext uri="{D42A27DB-BD31-4B8C-83A1-F6EECF244321}">
                    <p14:modId xmlns:p14="http://schemas.microsoft.com/office/powerpoint/2010/main" val="995815636"/>
                  </p:ext>
                </p:extLst>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612052E6-7E0E-48CC-AA4E-5135275B0939}"/>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6828C230-AEDA-46A4-9A7E-0E0353E1A235}"/>
                  </a:ext>
                </a:extLst>
              </p:cNvPr>
              <p:cNvGraphicFramePr>
                <a:graphicFrameLocks noChangeAspect="1"/>
              </p:cNvGraphicFramePr>
              <p:nvPr>
                <p:extLst>
                  <p:ext uri="{D42A27DB-BD31-4B8C-83A1-F6EECF244321}">
                    <p14:modId xmlns:p14="http://schemas.microsoft.com/office/powerpoint/2010/main" val="2717194279"/>
                  </p:ext>
                </p:extLst>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6828C230-AEDA-46A4-9A7E-0E0353E1A235}"/>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6F9D3230-68D4-4A0D-B27B-1A0631030C70}"/>
                  </a:ext>
                </a:extLst>
              </p:cNvPr>
              <p:cNvGraphicFramePr>
                <a:graphicFrameLocks noChangeAspect="1"/>
              </p:cNvGraphicFramePr>
              <p:nvPr>
                <p:extLst>
                  <p:ext uri="{D42A27DB-BD31-4B8C-83A1-F6EECF244321}">
                    <p14:modId xmlns:p14="http://schemas.microsoft.com/office/powerpoint/2010/main" val="3456740461"/>
                  </p:ext>
                </p:extLst>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6F9D3230-68D4-4A0D-B27B-1A0631030C70}"/>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A10B6392-40E0-4B60-B123-B980C3C1C05E}"/>
                  </a:ext>
                </a:extLst>
              </p:cNvPr>
              <p:cNvGraphicFramePr>
                <a:graphicFrameLocks noChangeAspect="1"/>
              </p:cNvGraphicFramePr>
              <p:nvPr>
                <p:extLst>
                  <p:ext uri="{D42A27DB-BD31-4B8C-83A1-F6EECF244321}">
                    <p14:modId xmlns:p14="http://schemas.microsoft.com/office/powerpoint/2010/main" val="2790700931"/>
                  </p:ext>
                </p:extLst>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A10B6392-40E0-4B60-B123-B980C3C1C05E}"/>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ACAFDEA5-9E0B-436D-8CBF-1577D1345252}"/>
                  </a:ext>
                </a:extLst>
              </p:cNvPr>
              <p:cNvGraphicFramePr>
                <a:graphicFrameLocks noChangeAspect="1"/>
              </p:cNvGraphicFramePr>
              <p:nvPr>
                <p:extLst>
                  <p:ext uri="{D42A27DB-BD31-4B8C-83A1-F6EECF244321}">
                    <p14:modId xmlns:p14="http://schemas.microsoft.com/office/powerpoint/2010/main" val="3147984444"/>
                  </p:ext>
                </p:extLst>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ACAFDEA5-9E0B-436D-8CBF-1577D1345252}"/>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1BEAE87-E0C1-4776-9879-68F9C91FC1E1}"/>
                  </a:ext>
                </a:extLst>
              </p:cNvPr>
              <p:cNvGraphicFramePr>
                <a:graphicFrameLocks noChangeAspect="1"/>
              </p:cNvGraphicFramePr>
              <p:nvPr>
                <p:extLst>
                  <p:ext uri="{D42A27DB-BD31-4B8C-83A1-F6EECF244321}">
                    <p14:modId xmlns:p14="http://schemas.microsoft.com/office/powerpoint/2010/main" val="2345838694"/>
                  </p:ext>
                </p:extLst>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1BEAE87-E0C1-4776-9879-68F9C91FC1E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Green checkmark">
                <a:extLst>
                  <a:ext uri="{FF2B5EF4-FFF2-40B4-BE49-F238E27FC236}">
                    <a16:creationId xmlns:a16="http://schemas.microsoft.com/office/drawing/2014/main" id="{6F358F64-E8C5-4BB1-A61B-4E22F4ADB8C0}"/>
                  </a:ext>
                </a:extLst>
              </p:cNvPr>
              <p:cNvGraphicFramePr>
                <a:graphicFrameLocks noChangeAspect="1"/>
              </p:cNvGraphicFramePr>
              <p:nvPr>
                <p:extLst>
                  <p:ext uri="{D42A27DB-BD31-4B8C-83A1-F6EECF244321}">
                    <p14:modId xmlns:p14="http://schemas.microsoft.com/office/powerpoint/2010/main" val="555652226"/>
                  </p:ext>
                </p:extLst>
              </p:nvPr>
            </p:nvGraphicFramePr>
            <p:xfrm>
              <a:off x="2748765" y="446881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Green checkmark">
                <a:extLst>
                  <a:ext uri="{FF2B5EF4-FFF2-40B4-BE49-F238E27FC236}">
                    <a16:creationId xmlns:a16="http://schemas.microsoft.com/office/drawing/2014/main" id="{6F358F64-E8C5-4BB1-A61B-4E22F4ADB8C0}"/>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46881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Green checkmark">
                <a:extLst>
                  <a:ext uri="{FF2B5EF4-FFF2-40B4-BE49-F238E27FC236}">
                    <a16:creationId xmlns:a16="http://schemas.microsoft.com/office/drawing/2014/main" id="{1723D4CA-60F9-4177-A8FE-157896F02277}"/>
                  </a:ext>
                </a:extLst>
              </p:cNvPr>
              <p:cNvGraphicFramePr>
                <a:graphicFrameLocks noChangeAspect="1"/>
              </p:cNvGraphicFramePr>
              <p:nvPr>
                <p:extLst>
                  <p:ext uri="{D42A27DB-BD31-4B8C-83A1-F6EECF244321}">
                    <p14:modId xmlns:p14="http://schemas.microsoft.com/office/powerpoint/2010/main" val="3922973582"/>
                  </p:ext>
                </p:extLst>
              </p:nvPr>
            </p:nvGraphicFramePr>
            <p:xfrm>
              <a:off x="4089745" y="450448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Green checkmark">
                <a:extLst>
                  <a:ext uri="{FF2B5EF4-FFF2-40B4-BE49-F238E27FC236}">
                    <a16:creationId xmlns:a16="http://schemas.microsoft.com/office/drawing/2014/main" id="{1723D4CA-60F9-4177-A8FE-157896F02277}"/>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450448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3D Model 45" descr="Green checkmark">
                <a:extLst>
                  <a:ext uri="{FF2B5EF4-FFF2-40B4-BE49-F238E27FC236}">
                    <a16:creationId xmlns:a16="http://schemas.microsoft.com/office/drawing/2014/main" id="{595EAA6A-981A-41E4-8960-AEAAA1B9E8A5}"/>
                  </a:ext>
                </a:extLst>
              </p:cNvPr>
              <p:cNvGraphicFramePr>
                <a:graphicFrameLocks noChangeAspect="1"/>
              </p:cNvGraphicFramePr>
              <p:nvPr>
                <p:extLst>
                  <p:ext uri="{D42A27DB-BD31-4B8C-83A1-F6EECF244321}">
                    <p14:modId xmlns:p14="http://schemas.microsoft.com/office/powerpoint/2010/main" val="3782503207"/>
                  </p:ext>
                </p:extLst>
              </p:nvPr>
            </p:nvGraphicFramePr>
            <p:xfrm>
              <a:off x="5581791" y="44720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Model 45" descr="Green checkmark">
                <a:extLst>
                  <a:ext uri="{FF2B5EF4-FFF2-40B4-BE49-F238E27FC236}">
                    <a16:creationId xmlns:a16="http://schemas.microsoft.com/office/drawing/2014/main" id="{595EAA6A-981A-41E4-8960-AEAAA1B9E8A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4720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3D Model 46" descr="Green checkmark">
                <a:extLst>
                  <a:ext uri="{FF2B5EF4-FFF2-40B4-BE49-F238E27FC236}">
                    <a16:creationId xmlns:a16="http://schemas.microsoft.com/office/drawing/2014/main" id="{10EAE385-0B2A-43D1-9F40-EB4ED117FA8F}"/>
                  </a:ext>
                </a:extLst>
              </p:cNvPr>
              <p:cNvGraphicFramePr>
                <a:graphicFrameLocks noChangeAspect="1"/>
              </p:cNvGraphicFramePr>
              <p:nvPr>
                <p:extLst>
                  <p:ext uri="{D42A27DB-BD31-4B8C-83A1-F6EECF244321}">
                    <p14:modId xmlns:p14="http://schemas.microsoft.com/office/powerpoint/2010/main" val="2528109158"/>
                  </p:ext>
                </p:extLst>
              </p:nvPr>
            </p:nvGraphicFramePr>
            <p:xfrm>
              <a:off x="7294481" y="447854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Green checkmark">
                <a:extLst>
                  <a:ext uri="{FF2B5EF4-FFF2-40B4-BE49-F238E27FC236}">
                    <a16:creationId xmlns:a16="http://schemas.microsoft.com/office/drawing/2014/main" id="{10EAE385-0B2A-43D1-9F40-EB4ED117FA8F}"/>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447854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8" name="3D Model 47" descr="Green checkmark">
                <a:extLst>
                  <a:ext uri="{FF2B5EF4-FFF2-40B4-BE49-F238E27FC236}">
                    <a16:creationId xmlns:a16="http://schemas.microsoft.com/office/drawing/2014/main" id="{2A5EF0EF-54E6-4C9E-BB76-8554BBCC07AB}"/>
                  </a:ext>
                </a:extLst>
              </p:cNvPr>
              <p:cNvGraphicFramePr>
                <a:graphicFrameLocks noChangeAspect="1"/>
              </p:cNvGraphicFramePr>
              <p:nvPr>
                <p:extLst>
                  <p:ext uri="{D42A27DB-BD31-4B8C-83A1-F6EECF244321}">
                    <p14:modId xmlns:p14="http://schemas.microsoft.com/office/powerpoint/2010/main" val="1099072970"/>
                  </p:ext>
                </p:extLst>
              </p:nvPr>
            </p:nvGraphicFramePr>
            <p:xfrm>
              <a:off x="9048073" y="44752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Green checkmark">
                <a:extLst>
                  <a:ext uri="{FF2B5EF4-FFF2-40B4-BE49-F238E27FC236}">
                    <a16:creationId xmlns:a16="http://schemas.microsoft.com/office/drawing/2014/main" id="{2A5EF0EF-54E6-4C9E-BB76-8554BBCC07AB}"/>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4752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Red X">
                <a:extLst>
                  <a:ext uri="{FF2B5EF4-FFF2-40B4-BE49-F238E27FC236}">
                    <a16:creationId xmlns:a16="http://schemas.microsoft.com/office/drawing/2014/main" id="{5CBC52F5-94B9-44BC-BE9E-0F1836CC56D1}"/>
                  </a:ext>
                </a:extLst>
              </p:cNvPr>
              <p:cNvGraphicFramePr>
                <a:graphicFrameLocks noChangeAspect="1"/>
              </p:cNvGraphicFramePr>
              <p:nvPr>
                <p:extLst>
                  <p:ext uri="{D42A27DB-BD31-4B8C-83A1-F6EECF244321}">
                    <p14:modId xmlns:p14="http://schemas.microsoft.com/office/powerpoint/2010/main" val="237969481"/>
                  </p:ext>
                </p:extLst>
              </p:nvPr>
            </p:nvGraphicFramePr>
            <p:xfrm>
              <a:off x="10774394" y="451167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Red X">
                <a:extLst>
                  <a:ext uri="{FF2B5EF4-FFF2-40B4-BE49-F238E27FC236}">
                    <a16:creationId xmlns:a16="http://schemas.microsoft.com/office/drawing/2014/main" id="{5CBC52F5-94B9-44BC-BE9E-0F1836CC56D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51167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3D Model 49" descr="Green checkmark">
                <a:extLst>
                  <a:ext uri="{FF2B5EF4-FFF2-40B4-BE49-F238E27FC236}">
                    <a16:creationId xmlns:a16="http://schemas.microsoft.com/office/drawing/2014/main" id="{62071F42-1BC1-463F-A290-F601CC728AA3}"/>
                  </a:ext>
                </a:extLst>
              </p:cNvPr>
              <p:cNvGraphicFramePr>
                <a:graphicFrameLocks noChangeAspect="1"/>
              </p:cNvGraphicFramePr>
              <p:nvPr>
                <p:extLst>
                  <p:ext uri="{D42A27DB-BD31-4B8C-83A1-F6EECF244321}">
                    <p14:modId xmlns:p14="http://schemas.microsoft.com/office/powerpoint/2010/main" val="3194700247"/>
                  </p:ext>
                </p:extLst>
              </p:nvPr>
            </p:nvGraphicFramePr>
            <p:xfrm>
              <a:off x="2747052" y="483697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3D Model 49" descr="Green checkmark">
                <a:extLst>
                  <a:ext uri="{FF2B5EF4-FFF2-40B4-BE49-F238E27FC236}">
                    <a16:creationId xmlns:a16="http://schemas.microsoft.com/office/drawing/2014/main" id="{62071F42-1BC1-463F-A290-F601CC728AA3}"/>
                  </a:ext>
                </a:extLst>
              </p:cNvPr>
              <p:cNvPicPr>
                <a:picLocks noGrp="1" noRot="1" noChangeAspect="1" noMove="1" noResize="1" noEditPoints="1" noAdjustHandles="1" noChangeArrowheads="1" noChangeShapeType="1" noCrop="1"/>
              </p:cNvPicPr>
              <p:nvPr/>
            </p:nvPicPr>
            <p:blipFill>
              <a:blip r:embed="rId6"/>
              <a:stretch>
                <a:fillRect/>
              </a:stretch>
            </p:blipFill>
            <p:spPr>
              <a:xfrm>
                <a:off x="2747052" y="483697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1" name="3D Model 50" descr="Green checkmark">
                <a:extLst>
                  <a:ext uri="{FF2B5EF4-FFF2-40B4-BE49-F238E27FC236}">
                    <a16:creationId xmlns:a16="http://schemas.microsoft.com/office/drawing/2014/main" id="{8834FD5A-2772-4010-B46E-B4FBEF5A274C}"/>
                  </a:ext>
                </a:extLst>
              </p:cNvPr>
              <p:cNvGraphicFramePr>
                <a:graphicFrameLocks noChangeAspect="1"/>
              </p:cNvGraphicFramePr>
              <p:nvPr>
                <p:extLst>
                  <p:ext uri="{D42A27DB-BD31-4B8C-83A1-F6EECF244321}">
                    <p14:modId xmlns:p14="http://schemas.microsoft.com/office/powerpoint/2010/main" val="2203229042"/>
                  </p:ext>
                </p:extLst>
              </p:nvPr>
            </p:nvGraphicFramePr>
            <p:xfrm>
              <a:off x="4088032" y="487263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50" descr="Green checkmark">
                <a:extLst>
                  <a:ext uri="{FF2B5EF4-FFF2-40B4-BE49-F238E27FC236}">
                    <a16:creationId xmlns:a16="http://schemas.microsoft.com/office/drawing/2014/main" id="{8834FD5A-2772-4010-B46E-B4FBEF5A274C}"/>
                  </a:ext>
                </a:extLst>
              </p:cNvPr>
              <p:cNvPicPr>
                <a:picLocks noGrp="1" noRot="1" noChangeAspect="1" noMove="1" noResize="1" noEditPoints="1" noAdjustHandles="1" noChangeArrowheads="1" noChangeShapeType="1" noCrop="1"/>
              </p:cNvPicPr>
              <p:nvPr/>
            </p:nvPicPr>
            <p:blipFill>
              <a:blip r:embed="rId6"/>
              <a:stretch>
                <a:fillRect/>
              </a:stretch>
            </p:blipFill>
            <p:spPr>
              <a:xfrm>
                <a:off x="4088032" y="487263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3" name="3D Model 52" descr="Green checkmark">
                <a:extLst>
                  <a:ext uri="{FF2B5EF4-FFF2-40B4-BE49-F238E27FC236}">
                    <a16:creationId xmlns:a16="http://schemas.microsoft.com/office/drawing/2014/main" id="{4CCECA59-149B-4F29-9C04-2155DF527819}"/>
                  </a:ext>
                </a:extLst>
              </p:cNvPr>
              <p:cNvGraphicFramePr>
                <a:graphicFrameLocks noChangeAspect="1"/>
              </p:cNvGraphicFramePr>
              <p:nvPr>
                <p:extLst>
                  <p:ext uri="{D42A27DB-BD31-4B8C-83A1-F6EECF244321}">
                    <p14:modId xmlns:p14="http://schemas.microsoft.com/office/powerpoint/2010/main" val="2317791060"/>
                  </p:ext>
                </p:extLst>
              </p:nvPr>
            </p:nvGraphicFramePr>
            <p:xfrm>
              <a:off x="7292768" y="48466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Green checkmark">
                <a:extLst>
                  <a:ext uri="{FF2B5EF4-FFF2-40B4-BE49-F238E27FC236}">
                    <a16:creationId xmlns:a16="http://schemas.microsoft.com/office/drawing/2014/main" id="{4CCECA59-149B-4F29-9C04-2155DF527819}"/>
                  </a:ext>
                </a:extLst>
              </p:cNvPr>
              <p:cNvPicPr>
                <a:picLocks noGrp="1" noRot="1" noChangeAspect="1" noMove="1" noResize="1" noEditPoints="1" noAdjustHandles="1" noChangeArrowheads="1" noChangeShapeType="1" noCrop="1"/>
              </p:cNvPicPr>
              <p:nvPr/>
            </p:nvPicPr>
            <p:blipFill>
              <a:blip r:embed="rId6"/>
              <a:stretch>
                <a:fillRect/>
              </a:stretch>
            </p:blipFill>
            <p:spPr>
              <a:xfrm>
                <a:off x="7292768" y="48466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4" name="3D Model 53" descr="Green checkmark">
                <a:extLst>
                  <a:ext uri="{FF2B5EF4-FFF2-40B4-BE49-F238E27FC236}">
                    <a16:creationId xmlns:a16="http://schemas.microsoft.com/office/drawing/2014/main" id="{6597C88F-A46A-4147-80C0-9456F28B3F0D}"/>
                  </a:ext>
                </a:extLst>
              </p:cNvPr>
              <p:cNvGraphicFramePr>
                <a:graphicFrameLocks noChangeAspect="1"/>
              </p:cNvGraphicFramePr>
              <p:nvPr>
                <p:extLst>
                  <p:ext uri="{D42A27DB-BD31-4B8C-83A1-F6EECF244321}">
                    <p14:modId xmlns:p14="http://schemas.microsoft.com/office/powerpoint/2010/main" val="392345816"/>
                  </p:ext>
                </p:extLst>
              </p:nvPr>
            </p:nvGraphicFramePr>
            <p:xfrm>
              <a:off x="9046360" y="48434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4" name="3D Model 53" descr="Green checkmark">
                <a:extLst>
                  <a:ext uri="{FF2B5EF4-FFF2-40B4-BE49-F238E27FC236}">
                    <a16:creationId xmlns:a16="http://schemas.microsoft.com/office/drawing/2014/main" id="{6597C88F-A46A-4147-80C0-9456F28B3F0D}"/>
                  </a:ext>
                </a:extLst>
              </p:cNvPr>
              <p:cNvPicPr>
                <a:picLocks noGrp="1" noRot="1" noChangeAspect="1" noMove="1" noResize="1" noEditPoints="1" noAdjustHandles="1" noChangeArrowheads="1" noChangeShapeType="1" noCrop="1"/>
              </p:cNvPicPr>
              <p:nvPr/>
            </p:nvPicPr>
            <p:blipFill>
              <a:blip r:embed="rId6"/>
              <a:stretch>
                <a:fillRect/>
              </a:stretch>
            </p:blipFill>
            <p:spPr>
              <a:xfrm>
                <a:off x="9046360" y="48434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5" name="3D Model 54" descr="Red X">
                <a:extLst>
                  <a:ext uri="{FF2B5EF4-FFF2-40B4-BE49-F238E27FC236}">
                    <a16:creationId xmlns:a16="http://schemas.microsoft.com/office/drawing/2014/main" id="{86141C87-7763-4277-A588-630E9432981B}"/>
                  </a:ext>
                </a:extLst>
              </p:cNvPr>
              <p:cNvGraphicFramePr>
                <a:graphicFrameLocks noChangeAspect="1"/>
              </p:cNvGraphicFramePr>
              <p:nvPr>
                <p:extLst>
                  <p:ext uri="{D42A27DB-BD31-4B8C-83A1-F6EECF244321}">
                    <p14:modId xmlns:p14="http://schemas.microsoft.com/office/powerpoint/2010/main" val="2486836144"/>
                  </p:ext>
                </p:extLst>
              </p:nvPr>
            </p:nvGraphicFramePr>
            <p:xfrm>
              <a:off x="10772681" y="48798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Red X">
                <a:extLst>
                  <a:ext uri="{FF2B5EF4-FFF2-40B4-BE49-F238E27FC236}">
                    <a16:creationId xmlns:a16="http://schemas.microsoft.com/office/drawing/2014/main" id="{86141C87-7763-4277-A588-630E9432981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2681" y="48798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6" name="3D Model 55" descr="Red X">
                <a:extLst>
                  <a:ext uri="{FF2B5EF4-FFF2-40B4-BE49-F238E27FC236}">
                    <a16:creationId xmlns:a16="http://schemas.microsoft.com/office/drawing/2014/main" id="{6E700774-58B8-490E-9902-6DAABE3DBC03}"/>
                  </a:ext>
                </a:extLst>
              </p:cNvPr>
              <p:cNvGraphicFramePr>
                <a:graphicFrameLocks noChangeAspect="1"/>
              </p:cNvGraphicFramePr>
              <p:nvPr>
                <p:extLst>
                  <p:ext uri="{D42A27DB-BD31-4B8C-83A1-F6EECF244321}">
                    <p14:modId xmlns:p14="http://schemas.microsoft.com/office/powerpoint/2010/main" val="1728315283"/>
                  </p:ext>
                </p:extLst>
              </p:nvPr>
            </p:nvGraphicFramePr>
            <p:xfrm>
              <a:off x="5664712" y="4908946"/>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6" name="3D Model 55" descr="Red X">
                <a:extLst>
                  <a:ext uri="{FF2B5EF4-FFF2-40B4-BE49-F238E27FC236}">
                    <a16:creationId xmlns:a16="http://schemas.microsoft.com/office/drawing/2014/main" id="{6E700774-58B8-490E-9902-6DAABE3DBC03}"/>
                  </a:ext>
                </a:extLst>
              </p:cNvPr>
              <p:cNvPicPr>
                <a:picLocks noGrp="1" noRot="1" noChangeAspect="1" noMove="1" noResize="1" noEditPoints="1" noAdjustHandles="1" noChangeArrowheads="1" noChangeShapeType="1" noCrop="1"/>
              </p:cNvPicPr>
              <p:nvPr/>
            </p:nvPicPr>
            <p:blipFill>
              <a:blip r:embed="rId7"/>
              <a:stretch>
                <a:fillRect/>
              </a:stretch>
            </p:blipFill>
            <p:spPr>
              <a:xfrm>
                <a:off x="5664712" y="4908946"/>
                <a:ext cx="407068" cy="437553"/>
              </a:xfrm>
              <a:prstGeom prst="rect">
                <a:avLst/>
              </a:prstGeom>
            </p:spPr>
          </p:pic>
        </mc:Fallback>
      </mc:AlternateContent>
      <p:sp>
        <p:nvSpPr>
          <p:cNvPr id="57" name="Rectangle 56">
            <a:extLst>
              <a:ext uri="{FF2B5EF4-FFF2-40B4-BE49-F238E27FC236}">
                <a16:creationId xmlns:a16="http://schemas.microsoft.com/office/drawing/2014/main" id="{0DC0BD5C-89B7-4838-A1E8-01925B40FB04}"/>
              </a:ext>
            </a:extLst>
          </p:cNvPr>
          <p:cNvSpPr/>
          <p:nvPr/>
        </p:nvSpPr>
        <p:spPr>
          <a:xfrm>
            <a:off x="839971" y="5603360"/>
            <a:ext cx="10175357"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However, single bubble present in the network may take time to visit and resolve the deadlock…</a:t>
            </a:r>
          </a:p>
        </p:txBody>
      </p:sp>
    </p:spTree>
    <p:extLst>
      <p:ext uri="{BB962C8B-B14F-4D97-AF65-F5344CB8AC3E}">
        <p14:creationId xmlns:p14="http://schemas.microsoft.com/office/powerpoint/2010/main" val="318784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22" presetClass="entr" presetSubtype="8"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120319" y="4261887"/>
            <a:ext cx="11682766" cy="381000"/>
          </a:xfrm>
        </p:spPr>
        <p:txBody>
          <a:bodyPr>
            <a:noAutofit/>
          </a:bodyPr>
          <a:lstStyle/>
          <a:p>
            <a:r>
              <a:rPr lang="en-US" sz="2100" b="1" u="sng" dirty="0">
                <a:solidFill>
                  <a:schemeClr val="tx1"/>
                </a:solidFill>
              </a:rPr>
              <a:t>Mayank Parasar</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Joshua San Miguel and Tushar Krishna</a:t>
            </a:r>
          </a:p>
          <a:p>
            <a:endParaRPr lang="en-US" sz="2100" dirty="0"/>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2986087" y="1"/>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SWAP*: </a:t>
            </a:r>
            <a:r>
              <a:rPr lang="en-US" sz="3800" b="1" u="sng" dirty="0">
                <a:solidFill>
                  <a:schemeClr val="accent2"/>
                </a:solidFill>
              </a:rPr>
              <a:t>S</a:t>
            </a:r>
            <a:r>
              <a:rPr lang="en-US" sz="3800" dirty="0">
                <a:solidFill>
                  <a:schemeClr val="accent2"/>
                </a:solidFill>
              </a:rPr>
              <a:t>ynchronized </a:t>
            </a:r>
            <a:r>
              <a:rPr lang="en-US" sz="3800" b="1" u="sng" dirty="0">
                <a:solidFill>
                  <a:schemeClr val="accent2"/>
                </a:solidFill>
              </a:rPr>
              <a:t>W</a:t>
            </a:r>
            <a:r>
              <a:rPr lang="en-US" sz="3800" dirty="0">
                <a:solidFill>
                  <a:schemeClr val="accent2"/>
                </a:solidFill>
              </a:rPr>
              <a:t>eaving of </a:t>
            </a:r>
            <a:r>
              <a:rPr lang="en-US" sz="3800" b="1" u="sng" dirty="0">
                <a:solidFill>
                  <a:schemeClr val="accent2"/>
                </a:solidFill>
              </a:rPr>
              <a:t>A</a:t>
            </a:r>
            <a:r>
              <a:rPr lang="en-US" sz="3800" dirty="0">
                <a:solidFill>
                  <a:schemeClr val="accent2"/>
                </a:solidFill>
              </a:rPr>
              <a:t>djacent </a:t>
            </a:r>
            <a:r>
              <a:rPr lang="en-US" sz="3800" b="1" u="sng" dirty="0">
                <a:solidFill>
                  <a:schemeClr val="accent2"/>
                </a:solidFill>
              </a:rPr>
              <a:t>P</a:t>
            </a:r>
            <a:r>
              <a:rPr lang="en-US" sz="3800" dirty="0">
                <a:solidFill>
                  <a:schemeClr val="accent2"/>
                </a:solidFill>
              </a:rPr>
              <a:t>ackets for Network Deadlock Resolution</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539733" y="4644543"/>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58774" y="5760077"/>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5"/>
          <a:stretch>
            <a:fillRect/>
          </a:stretch>
        </p:blipFill>
        <p:spPr>
          <a:xfrm>
            <a:off x="3041315" y="4580389"/>
            <a:ext cx="1225206" cy="1225206"/>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6"/>
          <a:stretch>
            <a:fillRect/>
          </a:stretch>
        </p:blipFill>
        <p:spPr>
          <a:xfrm>
            <a:off x="5363357" y="4493206"/>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7"/>
          <a:stretch>
            <a:fillRect/>
          </a:stretch>
        </p:blipFill>
        <p:spPr>
          <a:xfrm>
            <a:off x="8085863" y="4571529"/>
            <a:ext cx="923937" cy="1242927"/>
          </a:xfrm>
          <a:prstGeom prst="rect">
            <a:avLst/>
          </a:prstGeom>
        </p:spPr>
      </p:pic>
      <p:pic>
        <p:nvPicPr>
          <p:cNvPr id="13" name="Picture 12">
            <a:extLst>
              <a:ext uri="{FF2B5EF4-FFF2-40B4-BE49-F238E27FC236}">
                <a16:creationId xmlns:a16="http://schemas.microsoft.com/office/drawing/2014/main" id="{323BD589-DD3D-844E-8F30-6AB2AC610066}"/>
              </a:ext>
            </a:extLst>
          </p:cNvPr>
          <p:cNvPicPr>
            <a:picLocks noChangeAspect="1"/>
          </p:cNvPicPr>
          <p:nvPr/>
        </p:nvPicPr>
        <p:blipFill>
          <a:blip r:embed="rId3"/>
          <a:stretch>
            <a:fillRect/>
          </a:stretch>
        </p:blipFill>
        <p:spPr>
          <a:xfrm>
            <a:off x="9982841" y="4644543"/>
            <a:ext cx="1404746" cy="1096899"/>
          </a:xfrm>
          <a:prstGeom prst="rect">
            <a:avLst/>
          </a:prstGeom>
        </p:spPr>
      </p:pic>
      <p:sp>
        <p:nvSpPr>
          <p:cNvPr id="2" name="TextBox 1">
            <a:extLst>
              <a:ext uri="{FF2B5EF4-FFF2-40B4-BE49-F238E27FC236}">
                <a16:creationId xmlns:a16="http://schemas.microsoft.com/office/drawing/2014/main" id="{84E50B1A-56BF-4AFD-B9B8-DF31A77DFAC9}"/>
              </a:ext>
            </a:extLst>
          </p:cNvPr>
          <p:cNvSpPr txBox="1"/>
          <p:nvPr/>
        </p:nvSpPr>
        <p:spPr>
          <a:xfrm>
            <a:off x="142613" y="6199464"/>
            <a:ext cx="11014744" cy="369332"/>
          </a:xfrm>
          <a:prstGeom prst="rect">
            <a:avLst/>
          </a:prstGeom>
          <a:noFill/>
        </p:spPr>
        <p:txBody>
          <a:bodyPr wrap="square" rtlCol="0">
            <a:spAutoFit/>
          </a:bodyPr>
          <a:lstStyle/>
          <a:p>
            <a:r>
              <a:rPr lang="en-US" i="1" dirty="0"/>
              <a:t>*Proceedings of 52nd Annual IEEE/ACM International Symposium on Microarchitecture</a:t>
            </a:r>
            <a:r>
              <a:rPr lang="en-US" dirty="0"/>
              <a:t>, </a:t>
            </a:r>
            <a:r>
              <a:rPr lang="en-US" b="1" dirty="0"/>
              <a:t>MICRO-52</a:t>
            </a:r>
            <a:r>
              <a:rPr lang="en-US" dirty="0"/>
              <a:t>, </a:t>
            </a:r>
            <a:r>
              <a:rPr lang="en-US" b="1" dirty="0"/>
              <a:t>2019</a:t>
            </a:r>
            <a:endParaRPr lang="en-US" dirty="0"/>
          </a:p>
        </p:txBody>
      </p:sp>
    </p:spTree>
    <p:extLst>
      <p:ext uri="{BB962C8B-B14F-4D97-AF65-F5344CB8AC3E}">
        <p14:creationId xmlns:p14="http://schemas.microsoft.com/office/powerpoint/2010/main" val="83427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75BA-D114-4DCC-9821-2B164FBB0383}"/>
              </a:ext>
            </a:extLst>
          </p:cNvPr>
          <p:cNvSpPr>
            <a:spLocks noGrp="1"/>
          </p:cNvSpPr>
          <p:nvPr>
            <p:ph type="title"/>
          </p:nvPr>
        </p:nvSpPr>
        <p:spPr>
          <a:xfrm>
            <a:off x="393107" y="213915"/>
            <a:ext cx="10690788" cy="763717"/>
          </a:xfrm>
        </p:spPr>
        <p:txBody>
          <a:bodyPr/>
          <a:lstStyle/>
          <a:p>
            <a:r>
              <a:rPr lang="en-US" dirty="0"/>
              <a:t>Traffic Deadlock</a:t>
            </a:r>
          </a:p>
        </p:txBody>
      </p:sp>
      <p:sp>
        <p:nvSpPr>
          <p:cNvPr id="4" name="Footer Placeholder 3">
            <a:extLst>
              <a:ext uri="{FF2B5EF4-FFF2-40B4-BE49-F238E27FC236}">
                <a16:creationId xmlns:a16="http://schemas.microsoft.com/office/drawing/2014/main" id="{C9C95BD7-AB78-4A67-BDA6-D47DB63AA70C}"/>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49AA3938-BD8D-4919-B8B5-3B6A5E3AF7F8}"/>
              </a:ext>
            </a:extLst>
          </p:cNvPr>
          <p:cNvSpPr>
            <a:spLocks noGrp="1"/>
          </p:cNvSpPr>
          <p:nvPr>
            <p:ph type="sldNum" sz="quarter" idx="12"/>
          </p:nvPr>
        </p:nvSpPr>
        <p:spPr/>
        <p:txBody>
          <a:bodyPr/>
          <a:lstStyle/>
          <a:p>
            <a:fld id="{0D1D0697-F66A-EE4C-B4D3-9802540BCCA0}" type="slidenum">
              <a:rPr lang="en-US" smtClean="0"/>
              <a:t>62</a:t>
            </a:fld>
            <a:endParaRPr lang="en-US"/>
          </a:p>
        </p:txBody>
      </p:sp>
      <p:grpSp>
        <p:nvGrpSpPr>
          <p:cNvPr id="14" name="Group 13">
            <a:extLst>
              <a:ext uri="{FF2B5EF4-FFF2-40B4-BE49-F238E27FC236}">
                <a16:creationId xmlns:a16="http://schemas.microsoft.com/office/drawing/2014/main" id="{49E3A4C2-6DAC-42BE-ACA6-1468AC7D9967}"/>
              </a:ext>
            </a:extLst>
          </p:cNvPr>
          <p:cNvGrpSpPr/>
          <p:nvPr/>
        </p:nvGrpSpPr>
        <p:grpSpPr>
          <a:xfrm>
            <a:off x="7052952" y="2373086"/>
            <a:ext cx="893619" cy="2307771"/>
            <a:chOff x="7129153" y="1970645"/>
            <a:chExt cx="893618" cy="3015012"/>
          </a:xfrm>
        </p:grpSpPr>
        <p:sp>
          <p:nvSpPr>
            <p:cNvPr id="18" name="Rectangle 17">
              <a:extLst>
                <a:ext uri="{FF2B5EF4-FFF2-40B4-BE49-F238E27FC236}">
                  <a16:creationId xmlns:a16="http://schemas.microsoft.com/office/drawing/2014/main" id="{06331984-BEE8-4D1B-970B-F88581966E95}"/>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72AF95-9937-49FB-98AB-7A72C081CF73}"/>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17A133-B4F2-421F-A61A-95ACCC357BD7}"/>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CB0193-5FF3-4DED-8BD5-F9497663EF53}"/>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D352F4-573D-480E-8262-9DDEA3ECCAF2}"/>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8CB6A2-6F59-466C-8F9A-7B5904B9B5A3}"/>
              </a:ext>
            </a:extLst>
          </p:cNvPr>
          <p:cNvGrpSpPr/>
          <p:nvPr/>
        </p:nvGrpSpPr>
        <p:grpSpPr>
          <a:xfrm>
            <a:off x="3874323" y="2373086"/>
            <a:ext cx="893619" cy="2340429"/>
            <a:chOff x="7129153" y="1970645"/>
            <a:chExt cx="893618" cy="3015012"/>
          </a:xfrm>
        </p:grpSpPr>
        <p:sp>
          <p:nvSpPr>
            <p:cNvPr id="25" name="Rectangle 24">
              <a:extLst>
                <a:ext uri="{FF2B5EF4-FFF2-40B4-BE49-F238E27FC236}">
                  <a16:creationId xmlns:a16="http://schemas.microsoft.com/office/drawing/2014/main" id="{00656FEA-B60D-4258-8392-B56933BBE81B}"/>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D2FBD-61A9-497A-9915-43F9BF85C52B}"/>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B4D8AB-3EFC-4CDC-A665-56024787A1D2}"/>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45DAE-ADE2-486C-BE47-B1D2519D2BDC}"/>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2FBD26-3A21-44E6-B4D6-68ABD90AC078}"/>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CA260B0-039F-4D5A-8609-AD0CAC4B824A}"/>
              </a:ext>
            </a:extLst>
          </p:cNvPr>
          <p:cNvGrpSpPr/>
          <p:nvPr/>
        </p:nvGrpSpPr>
        <p:grpSpPr>
          <a:xfrm rot="5400000">
            <a:off x="5458852" y="3951846"/>
            <a:ext cx="903188" cy="2340099"/>
            <a:chOff x="7129153" y="1970645"/>
            <a:chExt cx="893618" cy="3015012"/>
          </a:xfrm>
        </p:grpSpPr>
        <p:sp>
          <p:nvSpPr>
            <p:cNvPr id="31" name="Rectangle 30">
              <a:extLst>
                <a:ext uri="{FF2B5EF4-FFF2-40B4-BE49-F238E27FC236}">
                  <a16:creationId xmlns:a16="http://schemas.microsoft.com/office/drawing/2014/main" id="{76DC1343-25AE-445E-BEAD-4FD7DE2D169D}"/>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46C64F-A271-4551-A6BE-E46413F20E8F}"/>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DB7B66-47D7-4901-9DB3-10A39BB75439}"/>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896D41A-A4D5-4F1E-9A45-6768A40E1329}"/>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1AD47B-BE27-4B91-836D-0F603BABBAC1}"/>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48594F6-28A0-4EE6-B4B9-E881493BC1E8}"/>
              </a:ext>
            </a:extLst>
          </p:cNvPr>
          <p:cNvGrpSpPr/>
          <p:nvPr/>
        </p:nvGrpSpPr>
        <p:grpSpPr>
          <a:xfrm rot="5400000">
            <a:off x="5472298" y="776101"/>
            <a:ext cx="892957" cy="2345212"/>
            <a:chOff x="7129153" y="1970645"/>
            <a:chExt cx="893618" cy="3015012"/>
          </a:xfrm>
        </p:grpSpPr>
        <p:sp>
          <p:nvSpPr>
            <p:cNvPr id="37" name="Rectangle 36">
              <a:extLst>
                <a:ext uri="{FF2B5EF4-FFF2-40B4-BE49-F238E27FC236}">
                  <a16:creationId xmlns:a16="http://schemas.microsoft.com/office/drawing/2014/main" id="{CEC4C0D9-B448-490D-B76F-A135CB0ECE74}"/>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0238F0-F9A7-4E14-A011-300601955322}"/>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D525114-6B87-4438-9C49-9E817A47214B}"/>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A1D5A1-B8E0-4E34-A0D1-CBC7C4EF8654}"/>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181B37F-2024-44AD-B088-FA8829C0C093}"/>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elated image">
            <a:extLst>
              <a:ext uri="{FF2B5EF4-FFF2-40B4-BE49-F238E27FC236}">
                <a16:creationId xmlns:a16="http://schemas.microsoft.com/office/drawing/2014/main" id="{3BF7CDBC-AB00-4E45-899D-7FBA9791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03642" y="1536275"/>
            <a:ext cx="1828512" cy="906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3332CE-32AD-421E-A967-925551FD8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203106" y="1480457"/>
            <a:ext cx="1816432" cy="908216"/>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35124042-66EA-40CF-B963-E1240595E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00116" y="5229999"/>
            <a:ext cx="1578516" cy="783771"/>
          </a:xfrm>
          <a:prstGeom prst="rect">
            <a:avLst/>
          </a:prstGeom>
        </p:spPr>
      </p:pic>
      <p:pic>
        <p:nvPicPr>
          <p:cNvPr id="11" name="Picture 10">
            <a:extLst>
              <a:ext uri="{FF2B5EF4-FFF2-40B4-BE49-F238E27FC236}">
                <a16:creationId xmlns:a16="http://schemas.microsoft.com/office/drawing/2014/main" id="{5446DD6B-D7E9-4956-B8A3-C1E7FC496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3286" y="4691743"/>
            <a:ext cx="1728986" cy="857288"/>
          </a:xfrm>
          <a:prstGeom prst="rect">
            <a:avLst/>
          </a:prstGeom>
        </p:spPr>
      </p:pic>
      <p:sp>
        <p:nvSpPr>
          <p:cNvPr id="15" name="Arrow: Bent 14">
            <a:extLst>
              <a:ext uri="{FF2B5EF4-FFF2-40B4-BE49-F238E27FC236}">
                <a16:creationId xmlns:a16="http://schemas.microsoft.com/office/drawing/2014/main" id="{FF288DEB-467A-42C6-B00E-D35FFEF4431F}"/>
              </a:ext>
            </a:extLst>
          </p:cNvPr>
          <p:cNvSpPr/>
          <p:nvPr/>
        </p:nvSpPr>
        <p:spPr>
          <a:xfrm flipH="1">
            <a:off x="6781800" y="1730829"/>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Bent 46">
            <a:extLst>
              <a:ext uri="{FF2B5EF4-FFF2-40B4-BE49-F238E27FC236}">
                <a16:creationId xmlns:a16="http://schemas.microsoft.com/office/drawing/2014/main" id="{2084CB9F-122A-49A7-8BB4-A3BD147B08AE}"/>
              </a:ext>
            </a:extLst>
          </p:cNvPr>
          <p:cNvSpPr/>
          <p:nvPr/>
        </p:nvSpPr>
        <p:spPr>
          <a:xfrm rot="16200000" flipH="1">
            <a:off x="4093028" y="1905002"/>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 47">
            <a:extLst>
              <a:ext uri="{FF2B5EF4-FFF2-40B4-BE49-F238E27FC236}">
                <a16:creationId xmlns:a16="http://schemas.microsoft.com/office/drawing/2014/main" id="{E8B3838E-DBBE-4268-BE4C-0BDF62E1F251}"/>
              </a:ext>
            </a:extLst>
          </p:cNvPr>
          <p:cNvSpPr/>
          <p:nvPr/>
        </p:nvSpPr>
        <p:spPr>
          <a:xfrm rot="10800000" flipH="1">
            <a:off x="4212772" y="4561115"/>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1DEEEA12-65EE-48CA-91B3-FF06DD8C98AE}"/>
              </a:ext>
            </a:extLst>
          </p:cNvPr>
          <p:cNvSpPr/>
          <p:nvPr/>
        </p:nvSpPr>
        <p:spPr>
          <a:xfrm rot="5400000" flipH="1">
            <a:off x="6923314" y="4419601"/>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297C9496-3DF9-43EC-90B8-74AA547A8F1F}"/>
              </a:ext>
            </a:extLst>
          </p:cNvPr>
          <p:cNvGrpSpPr/>
          <p:nvPr/>
        </p:nvGrpSpPr>
        <p:grpSpPr>
          <a:xfrm>
            <a:off x="5234876" y="2808620"/>
            <a:ext cx="1437100" cy="1496680"/>
            <a:chOff x="5351569" y="2961020"/>
            <a:chExt cx="1065485" cy="1109659"/>
          </a:xfrm>
        </p:grpSpPr>
        <p:sp>
          <p:nvSpPr>
            <p:cNvPr id="50" name="Arrow: Curved Down 49">
              <a:extLst>
                <a:ext uri="{FF2B5EF4-FFF2-40B4-BE49-F238E27FC236}">
                  <a16:creationId xmlns:a16="http://schemas.microsoft.com/office/drawing/2014/main" id="{C0AC5465-CD25-4D8A-A4BF-FBDA602B4671}"/>
                </a:ext>
              </a:extLst>
            </p:cNvPr>
            <p:cNvSpPr/>
            <p:nvPr/>
          </p:nvSpPr>
          <p:spPr>
            <a:xfrm rot="329651" flipH="1">
              <a:off x="5612205" y="2961020"/>
              <a:ext cx="519297"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1" name="Arrow: Curved Down 50">
              <a:extLst>
                <a:ext uri="{FF2B5EF4-FFF2-40B4-BE49-F238E27FC236}">
                  <a16:creationId xmlns:a16="http://schemas.microsoft.com/office/drawing/2014/main" id="{5DC721EA-553A-48AF-BD10-47947D31A962}"/>
                </a:ext>
              </a:extLst>
            </p:cNvPr>
            <p:cNvSpPr/>
            <p:nvPr/>
          </p:nvSpPr>
          <p:spPr>
            <a:xfrm rot="16200000" flipH="1">
              <a:off x="5188773" y="3391829"/>
              <a:ext cx="518016"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Arrow: Curved Down 51">
              <a:extLst>
                <a:ext uri="{FF2B5EF4-FFF2-40B4-BE49-F238E27FC236}">
                  <a16:creationId xmlns:a16="http://schemas.microsoft.com/office/drawing/2014/main" id="{E8E2C5DF-BB86-4BE3-B41D-3491F5CA7061}"/>
                </a:ext>
              </a:extLst>
            </p:cNvPr>
            <p:cNvSpPr/>
            <p:nvPr/>
          </p:nvSpPr>
          <p:spPr>
            <a:xfrm rot="11279851" flipH="1">
              <a:off x="5633478" y="3858535"/>
              <a:ext cx="503235" cy="2121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EBF1DA8E-142D-4102-B640-F0BB12BE2562}"/>
                </a:ext>
              </a:extLst>
            </p:cNvPr>
            <p:cNvSpPr/>
            <p:nvPr/>
          </p:nvSpPr>
          <p:spPr>
            <a:xfrm rot="5552345" flipH="1">
              <a:off x="6038065" y="3364396"/>
              <a:ext cx="529324" cy="22865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4" name="Rectangle 53">
              <a:extLst>
                <a:ext uri="{FF2B5EF4-FFF2-40B4-BE49-F238E27FC236}">
                  <a16:creationId xmlns:a16="http://schemas.microsoft.com/office/drawing/2014/main" id="{88195B4B-DCD0-4188-85D8-80C695D59017}"/>
                </a:ext>
              </a:extLst>
            </p:cNvPr>
            <p:cNvSpPr/>
            <p:nvPr/>
          </p:nvSpPr>
          <p:spPr>
            <a:xfrm>
              <a:off x="5440888" y="3358676"/>
              <a:ext cx="946274" cy="296647"/>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grpSp>
      <p:sp>
        <p:nvSpPr>
          <p:cNvPr id="17" name="Rectangle 16">
            <a:extLst>
              <a:ext uri="{FF2B5EF4-FFF2-40B4-BE49-F238E27FC236}">
                <a16:creationId xmlns:a16="http://schemas.microsoft.com/office/drawing/2014/main" id="{9BCFD05B-43FB-4B22-BD8B-4B01D41727F4}"/>
              </a:ext>
            </a:extLst>
          </p:cNvPr>
          <p:cNvSpPr/>
          <p:nvPr/>
        </p:nvSpPr>
        <p:spPr>
          <a:xfrm>
            <a:off x="7038975" y="2638425"/>
            <a:ext cx="942975" cy="1695450"/>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904A35-C70C-493B-B4AC-317C9818183D}"/>
              </a:ext>
            </a:extLst>
          </p:cNvPr>
          <p:cNvSpPr/>
          <p:nvPr/>
        </p:nvSpPr>
        <p:spPr>
          <a:xfrm rot="16200000">
            <a:off x="5422108" y="1012031"/>
            <a:ext cx="942975" cy="1843086"/>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3B69427-3A43-4332-B404-5552ED8C389A}"/>
              </a:ext>
            </a:extLst>
          </p:cNvPr>
          <p:cNvSpPr/>
          <p:nvPr/>
        </p:nvSpPr>
        <p:spPr>
          <a:xfrm rot="10800000">
            <a:off x="3831433" y="2688431"/>
            <a:ext cx="942975" cy="1843086"/>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B519FF0-8014-4CB5-A264-F8EB7C47A8FC}"/>
              </a:ext>
            </a:extLst>
          </p:cNvPr>
          <p:cNvSpPr/>
          <p:nvPr/>
        </p:nvSpPr>
        <p:spPr>
          <a:xfrm rot="5400000">
            <a:off x="5393533" y="4231482"/>
            <a:ext cx="942975" cy="1843086"/>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4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0" presetClass="path" presetSubtype="0" accel="50000" decel="50000" fill="hold" nodeType="afterEffect">
                                  <p:stCondLst>
                                    <p:cond delay="0"/>
                                  </p:stCondLst>
                                  <p:childTnLst>
                                    <p:animMotion origin="layout" path="M -0.00026 -0.01783 L -0.00026 0.23773 " pathEditMode="relative" ptsTypes="AA">
                                      <p:cBhvr>
                                        <p:cTn id="32" dur="2000" fill="hold"/>
                                        <p:tgtEl>
                                          <p:spTgt spid="1026"/>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0768 -0.00278 L 0.26693 -0.00278 " pathEditMode="relative" ptsTypes="AA">
                                      <p:cBhvr>
                                        <p:cTn id="34" dur="2000" fill="hold"/>
                                        <p:tgtEl>
                                          <p:spTgt spid="11"/>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00052 0.01597 L 0.00052 -0.31829 " pathEditMode="relative" ptsTypes="AA">
                                      <p:cBhvr>
                                        <p:cTn id="36" dur="2000" fill="hold"/>
                                        <p:tgtEl>
                                          <p:spTgt spid="9"/>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807 -0.00232 L -0.26342 -0.00232 " pathEditMode="relative" ptsTypes="AA">
                                      <p:cBhvr>
                                        <p:cTn id="38" dur="2000" fill="hold"/>
                                        <p:tgtEl>
                                          <p:spTgt spid="7"/>
                                        </p:tgtEl>
                                        <p:attrNameLst>
                                          <p:attrName>ppt_x</p:attrName>
                                          <p:attrName>ppt_y</p:attrName>
                                        </p:attrNameLst>
                                      </p:cBhvr>
                                    </p:animMotion>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par>
                          <p:cTn id="52" fill="hold">
                            <p:stCondLst>
                              <p:cond delay="35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7" grpId="0" animBg="1"/>
      <p:bldP spid="48" grpId="0" animBg="1"/>
      <p:bldP spid="49" grpId="0" animBg="1"/>
      <p:bldP spid="17" grpId="0" animBg="1"/>
      <p:bldP spid="62" grpId="0" animBg="1"/>
      <p:bldP spid="63" grpId="0" animBg="1"/>
      <p:bldP spid="6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75BA-D114-4DCC-9821-2B164FBB0383}"/>
              </a:ext>
            </a:extLst>
          </p:cNvPr>
          <p:cNvSpPr>
            <a:spLocks noGrp="1"/>
          </p:cNvSpPr>
          <p:nvPr>
            <p:ph type="title"/>
          </p:nvPr>
        </p:nvSpPr>
        <p:spPr/>
        <p:txBody>
          <a:bodyPr/>
          <a:lstStyle/>
          <a:p>
            <a:r>
              <a:rPr lang="en-US" dirty="0"/>
              <a:t>Swap to resolve traffic deadlock</a:t>
            </a:r>
          </a:p>
        </p:txBody>
      </p:sp>
      <p:sp>
        <p:nvSpPr>
          <p:cNvPr id="4" name="Footer Placeholder 3">
            <a:extLst>
              <a:ext uri="{FF2B5EF4-FFF2-40B4-BE49-F238E27FC236}">
                <a16:creationId xmlns:a16="http://schemas.microsoft.com/office/drawing/2014/main" id="{C9C95BD7-AB78-4A67-BDA6-D47DB63AA70C}"/>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49AA3938-BD8D-4919-B8B5-3B6A5E3AF7F8}"/>
              </a:ext>
            </a:extLst>
          </p:cNvPr>
          <p:cNvSpPr>
            <a:spLocks noGrp="1"/>
          </p:cNvSpPr>
          <p:nvPr>
            <p:ph type="sldNum" sz="quarter" idx="12"/>
          </p:nvPr>
        </p:nvSpPr>
        <p:spPr/>
        <p:txBody>
          <a:bodyPr/>
          <a:lstStyle/>
          <a:p>
            <a:fld id="{0D1D0697-F66A-EE4C-B4D3-9802540BCCA0}" type="slidenum">
              <a:rPr lang="en-US" smtClean="0"/>
              <a:t>63</a:t>
            </a:fld>
            <a:endParaRPr lang="en-US"/>
          </a:p>
        </p:txBody>
      </p:sp>
      <p:grpSp>
        <p:nvGrpSpPr>
          <p:cNvPr id="14" name="Group 13">
            <a:extLst>
              <a:ext uri="{FF2B5EF4-FFF2-40B4-BE49-F238E27FC236}">
                <a16:creationId xmlns:a16="http://schemas.microsoft.com/office/drawing/2014/main" id="{49E3A4C2-6DAC-42BE-ACA6-1468AC7D9967}"/>
              </a:ext>
            </a:extLst>
          </p:cNvPr>
          <p:cNvGrpSpPr/>
          <p:nvPr/>
        </p:nvGrpSpPr>
        <p:grpSpPr>
          <a:xfrm>
            <a:off x="7024250" y="2464620"/>
            <a:ext cx="893619" cy="2307771"/>
            <a:chOff x="7129153" y="1970645"/>
            <a:chExt cx="893618" cy="3015012"/>
          </a:xfrm>
        </p:grpSpPr>
        <p:sp>
          <p:nvSpPr>
            <p:cNvPr id="18" name="Rectangle 17">
              <a:extLst>
                <a:ext uri="{FF2B5EF4-FFF2-40B4-BE49-F238E27FC236}">
                  <a16:creationId xmlns:a16="http://schemas.microsoft.com/office/drawing/2014/main" id="{06331984-BEE8-4D1B-970B-F88581966E95}"/>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72AF95-9937-49FB-98AB-7A72C081CF73}"/>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17A133-B4F2-421F-A61A-95ACCC357BD7}"/>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CB0193-5FF3-4DED-8BD5-F9497663EF53}"/>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D352F4-573D-480E-8262-9DDEA3ECCAF2}"/>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8CB6A2-6F59-466C-8F9A-7B5904B9B5A3}"/>
              </a:ext>
            </a:extLst>
          </p:cNvPr>
          <p:cNvGrpSpPr/>
          <p:nvPr/>
        </p:nvGrpSpPr>
        <p:grpSpPr>
          <a:xfrm>
            <a:off x="3845621" y="2464620"/>
            <a:ext cx="893619" cy="2340429"/>
            <a:chOff x="7129153" y="1970645"/>
            <a:chExt cx="893618" cy="3015012"/>
          </a:xfrm>
        </p:grpSpPr>
        <p:sp>
          <p:nvSpPr>
            <p:cNvPr id="25" name="Rectangle 24">
              <a:extLst>
                <a:ext uri="{FF2B5EF4-FFF2-40B4-BE49-F238E27FC236}">
                  <a16:creationId xmlns:a16="http://schemas.microsoft.com/office/drawing/2014/main" id="{00656FEA-B60D-4258-8392-B56933BBE81B}"/>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D2FBD-61A9-497A-9915-43F9BF85C52B}"/>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B4D8AB-3EFC-4CDC-A665-56024787A1D2}"/>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45DAE-ADE2-486C-BE47-B1D2519D2BDC}"/>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2FBD26-3A21-44E6-B4D6-68ABD90AC078}"/>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CA260B0-039F-4D5A-8609-AD0CAC4B824A}"/>
              </a:ext>
            </a:extLst>
          </p:cNvPr>
          <p:cNvGrpSpPr/>
          <p:nvPr/>
        </p:nvGrpSpPr>
        <p:grpSpPr>
          <a:xfrm rot="5400000">
            <a:off x="5430150" y="4043380"/>
            <a:ext cx="903188" cy="2340099"/>
            <a:chOff x="7129153" y="1970645"/>
            <a:chExt cx="893618" cy="3015012"/>
          </a:xfrm>
        </p:grpSpPr>
        <p:sp>
          <p:nvSpPr>
            <p:cNvPr id="31" name="Rectangle 30">
              <a:extLst>
                <a:ext uri="{FF2B5EF4-FFF2-40B4-BE49-F238E27FC236}">
                  <a16:creationId xmlns:a16="http://schemas.microsoft.com/office/drawing/2014/main" id="{76DC1343-25AE-445E-BEAD-4FD7DE2D169D}"/>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46C64F-A271-4551-A6BE-E46413F20E8F}"/>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DB7B66-47D7-4901-9DB3-10A39BB75439}"/>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896D41A-A4D5-4F1E-9A45-6768A40E1329}"/>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1AD47B-BE27-4B91-836D-0F603BABBAC1}"/>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48594F6-28A0-4EE6-B4B9-E881493BC1E8}"/>
              </a:ext>
            </a:extLst>
          </p:cNvPr>
          <p:cNvGrpSpPr/>
          <p:nvPr/>
        </p:nvGrpSpPr>
        <p:grpSpPr>
          <a:xfrm rot="5400000">
            <a:off x="5443596" y="867635"/>
            <a:ext cx="892957" cy="2345212"/>
            <a:chOff x="7129153" y="1970645"/>
            <a:chExt cx="893618" cy="3015012"/>
          </a:xfrm>
        </p:grpSpPr>
        <p:sp>
          <p:nvSpPr>
            <p:cNvPr id="37" name="Rectangle 36">
              <a:extLst>
                <a:ext uri="{FF2B5EF4-FFF2-40B4-BE49-F238E27FC236}">
                  <a16:creationId xmlns:a16="http://schemas.microsoft.com/office/drawing/2014/main" id="{CEC4C0D9-B448-490D-B76F-A135CB0ECE74}"/>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0238F0-F9A7-4E14-A011-300601955322}"/>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D525114-6B87-4438-9C49-9E817A47214B}"/>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A1D5A1-B8E0-4E34-A0D1-CBC7C4EF8654}"/>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181B37F-2024-44AD-B088-FA8829C0C093}"/>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elated image">
            <a:extLst>
              <a:ext uri="{FF2B5EF4-FFF2-40B4-BE49-F238E27FC236}">
                <a16:creationId xmlns:a16="http://schemas.microsoft.com/office/drawing/2014/main" id="{3BF7CDBC-AB00-4E45-899D-7FBA9791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74940" y="3263426"/>
            <a:ext cx="1828512" cy="906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3332CE-32AD-421E-A967-925551FD84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916049" y="1571991"/>
            <a:ext cx="1816432" cy="908216"/>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35124042-66EA-40CF-B963-E1240595E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671413" y="3170761"/>
            <a:ext cx="1578516" cy="783771"/>
          </a:xfrm>
          <a:prstGeom prst="rect">
            <a:avLst/>
          </a:prstGeom>
        </p:spPr>
      </p:pic>
      <p:pic>
        <p:nvPicPr>
          <p:cNvPr id="11" name="Picture 10">
            <a:extLst>
              <a:ext uri="{FF2B5EF4-FFF2-40B4-BE49-F238E27FC236}">
                <a16:creationId xmlns:a16="http://schemas.microsoft.com/office/drawing/2014/main" id="{5446DD6B-D7E9-4956-B8A3-C1E7FC496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092" y="4783277"/>
            <a:ext cx="1728986" cy="857288"/>
          </a:xfrm>
          <a:prstGeom prst="rect">
            <a:avLst/>
          </a:prstGeom>
        </p:spPr>
      </p:pic>
      <p:sp>
        <p:nvSpPr>
          <p:cNvPr id="15" name="Arrow: Bent 14">
            <a:extLst>
              <a:ext uri="{FF2B5EF4-FFF2-40B4-BE49-F238E27FC236}">
                <a16:creationId xmlns:a16="http://schemas.microsoft.com/office/drawing/2014/main" id="{FF288DEB-467A-42C6-B00E-D35FFEF4431F}"/>
              </a:ext>
            </a:extLst>
          </p:cNvPr>
          <p:cNvSpPr/>
          <p:nvPr/>
        </p:nvSpPr>
        <p:spPr>
          <a:xfrm flipH="1">
            <a:off x="6753098" y="1822363"/>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Bent 46">
            <a:extLst>
              <a:ext uri="{FF2B5EF4-FFF2-40B4-BE49-F238E27FC236}">
                <a16:creationId xmlns:a16="http://schemas.microsoft.com/office/drawing/2014/main" id="{2084CB9F-122A-49A7-8BB4-A3BD147B08AE}"/>
              </a:ext>
            </a:extLst>
          </p:cNvPr>
          <p:cNvSpPr/>
          <p:nvPr/>
        </p:nvSpPr>
        <p:spPr>
          <a:xfrm rot="16200000" flipH="1">
            <a:off x="4064326" y="1996536"/>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 47">
            <a:extLst>
              <a:ext uri="{FF2B5EF4-FFF2-40B4-BE49-F238E27FC236}">
                <a16:creationId xmlns:a16="http://schemas.microsoft.com/office/drawing/2014/main" id="{E8B3838E-DBBE-4268-BE4C-0BDF62E1F251}"/>
              </a:ext>
            </a:extLst>
          </p:cNvPr>
          <p:cNvSpPr/>
          <p:nvPr/>
        </p:nvSpPr>
        <p:spPr>
          <a:xfrm rot="10800000" flipH="1">
            <a:off x="4184070" y="4652649"/>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1DEEEA12-65EE-48CA-91B3-FF06DD8C98AE}"/>
              </a:ext>
            </a:extLst>
          </p:cNvPr>
          <p:cNvSpPr/>
          <p:nvPr/>
        </p:nvSpPr>
        <p:spPr>
          <a:xfrm rot="5400000" flipH="1">
            <a:off x="6894612" y="4511135"/>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Related image">
            <a:extLst>
              <a:ext uri="{FF2B5EF4-FFF2-40B4-BE49-F238E27FC236}">
                <a16:creationId xmlns:a16="http://schemas.microsoft.com/office/drawing/2014/main" id="{05E3C1B7-00C3-4431-9391-1DD170148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4" y="952005"/>
            <a:ext cx="3019556" cy="100148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B209A0C-CF0B-41E8-807B-0AC14A587181}"/>
              </a:ext>
            </a:extLst>
          </p:cNvPr>
          <p:cNvCxnSpPr>
            <a:cxnSpLocks/>
          </p:cNvCxnSpPr>
          <p:nvPr/>
        </p:nvCxnSpPr>
        <p:spPr>
          <a:xfrm>
            <a:off x="3117273" y="1496291"/>
            <a:ext cx="2731074" cy="458927"/>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9C6ED3-0066-44D9-9051-9C30B316FB4D}"/>
              </a:ext>
            </a:extLst>
          </p:cNvPr>
          <p:cNvCxnSpPr>
            <a:cxnSpLocks/>
          </p:cNvCxnSpPr>
          <p:nvPr/>
        </p:nvCxnSpPr>
        <p:spPr>
          <a:xfrm>
            <a:off x="2795155" y="1724891"/>
            <a:ext cx="1436540" cy="1943961"/>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A31AB85-CE51-4CFE-AC5F-DC3045090FA8}"/>
              </a:ext>
            </a:extLst>
          </p:cNvPr>
          <p:cNvGrpSpPr/>
          <p:nvPr/>
        </p:nvGrpSpPr>
        <p:grpSpPr>
          <a:xfrm>
            <a:off x="5151746" y="2838922"/>
            <a:ext cx="1437100" cy="1496680"/>
            <a:chOff x="5351569" y="2961020"/>
            <a:chExt cx="1065485" cy="1109659"/>
          </a:xfrm>
        </p:grpSpPr>
        <p:sp>
          <p:nvSpPr>
            <p:cNvPr id="45" name="Arrow: Curved Down 44">
              <a:extLst>
                <a:ext uri="{FF2B5EF4-FFF2-40B4-BE49-F238E27FC236}">
                  <a16:creationId xmlns:a16="http://schemas.microsoft.com/office/drawing/2014/main" id="{61FD0D5F-7C87-4C8A-995F-B6B702F4721F}"/>
                </a:ext>
              </a:extLst>
            </p:cNvPr>
            <p:cNvSpPr/>
            <p:nvPr/>
          </p:nvSpPr>
          <p:spPr>
            <a:xfrm rot="329651" flipH="1">
              <a:off x="5612205" y="2961020"/>
              <a:ext cx="519297"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E7312706-CEE2-4EF8-8027-34798433F315}"/>
                </a:ext>
              </a:extLst>
            </p:cNvPr>
            <p:cNvSpPr/>
            <p:nvPr/>
          </p:nvSpPr>
          <p:spPr>
            <a:xfrm rot="16200000" flipH="1">
              <a:off x="5188773" y="3391829"/>
              <a:ext cx="518016"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0" name="Arrow: Curved Down 49">
              <a:extLst>
                <a:ext uri="{FF2B5EF4-FFF2-40B4-BE49-F238E27FC236}">
                  <a16:creationId xmlns:a16="http://schemas.microsoft.com/office/drawing/2014/main" id="{7E8DFE6C-1502-4775-B42E-E33F93907BCD}"/>
                </a:ext>
              </a:extLst>
            </p:cNvPr>
            <p:cNvSpPr/>
            <p:nvPr/>
          </p:nvSpPr>
          <p:spPr>
            <a:xfrm rot="11279851" flipH="1">
              <a:off x="5633478" y="3858535"/>
              <a:ext cx="503235" cy="2121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1" name="Arrow: Curved Down 50">
              <a:extLst>
                <a:ext uri="{FF2B5EF4-FFF2-40B4-BE49-F238E27FC236}">
                  <a16:creationId xmlns:a16="http://schemas.microsoft.com/office/drawing/2014/main" id="{AB59052D-B0E4-4E26-831A-2681A8732B1B}"/>
                </a:ext>
              </a:extLst>
            </p:cNvPr>
            <p:cNvSpPr/>
            <p:nvPr/>
          </p:nvSpPr>
          <p:spPr>
            <a:xfrm rot="5552345" flipH="1">
              <a:off x="6038065" y="3364396"/>
              <a:ext cx="529324" cy="22865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Rectangle 51">
              <a:extLst>
                <a:ext uri="{FF2B5EF4-FFF2-40B4-BE49-F238E27FC236}">
                  <a16:creationId xmlns:a16="http://schemas.microsoft.com/office/drawing/2014/main" id="{B42899A0-1060-4761-86B6-FFC3369A1141}"/>
                </a:ext>
              </a:extLst>
            </p:cNvPr>
            <p:cNvSpPr/>
            <p:nvPr/>
          </p:nvSpPr>
          <p:spPr>
            <a:xfrm>
              <a:off x="5440888" y="3358676"/>
              <a:ext cx="946274" cy="296647"/>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grpSp>
    </p:spTree>
    <p:extLst>
      <p:ext uri="{BB962C8B-B14F-4D97-AF65-F5344CB8AC3E}">
        <p14:creationId xmlns:p14="http://schemas.microsoft.com/office/powerpoint/2010/main" val="239679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0" presetClass="path" presetSubtype="0" accel="50000" decel="50000" fill="hold" nodeType="withEffect">
                                  <p:stCondLst>
                                    <p:cond delay="0"/>
                                  </p:stCondLst>
                                  <p:childTnLst>
                                    <p:animMotion origin="layout" path="M 0.0013 0.00185 L 0.12786 0.00185 " pathEditMode="relative" rAng="0" ptsTypes="AA">
                                      <p:cBhvr>
                                        <p:cTn id="9" dur="2000" fill="hold"/>
                                        <p:tgtEl>
                                          <p:spTgt spid="2050"/>
                                        </p:tgtEl>
                                        <p:attrNameLst>
                                          <p:attrName>ppt_x</p:attrName>
                                          <p:attrName>ppt_y</p:attrName>
                                        </p:attrNameLst>
                                      </p:cBhvr>
                                      <p:rCtr x="6328"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5400000">
                                      <p:cBhvr>
                                        <p:cTn id="29" dur="2000" fill="hold"/>
                                        <p:tgtEl>
                                          <p:spTgt spid="7"/>
                                        </p:tgtEl>
                                        <p:attrNameLst>
                                          <p:attrName>r</p:attrName>
                                        </p:attrNameLst>
                                      </p:cBhvr>
                                    </p:animRot>
                                  </p:childTnLst>
                                </p:cTn>
                              </p:par>
                              <p:par>
                                <p:cTn id="30" presetID="50" presetClass="path" presetSubtype="0" accel="50000" decel="50000" fill="hold" nodeType="withEffect">
                                  <p:stCondLst>
                                    <p:cond delay="0"/>
                                  </p:stCondLst>
                                  <p:childTnLst>
                                    <p:animMotion origin="layout" path="M -4.375E-6 -3.7037E-7 L -0.06588 -3.7037E-7 C -0.09531 -3.7037E-7 -0.13138 0.0625 -0.13138 0.11343 L -0.13138 0.22708 " pathEditMode="relative" rAng="0" ptsTypes="AAAA">
                                      <p:cBhvr>
                                        <p:cTn id="31" dur="2000" fill="hold"/>
                                        <p:tgtEl>
                                          <p:spTgt spid="7"/>
                                        </p:tgtEl>
                                        <p:attrNameLst>
                                          <p:attrName>ppt_x</p:attrName>
                                          <p:attrName>ppt_y</p:attrName>
                                        </p:attrNameLst>
                                      </p:cBhvr>
                                      <p:rCtr x="-6576" y="11343"/>
                                    </p:animMotion>
                                  </p:childTnLst>
                                </p:cTn>
                              </p:par>
                              <p:par>
                                <p:cTn id="32" presetID="8" presetClass="emph" presetSubtype="0" fill="hold" nodeType="withEffect">
                                  <p:stCondLst>
                                    <p:cond delay="0"/>
                                  </p:stCondLst>
                                  <p:childTnLst>
                                    <p:animRot by="5400000">
                                      <p:cBhvr>
                                        <p:cTn id="33" dur="2000" fill="hold"/>
                                        <p:tgtEl>
                                          <p:spTgt spid="1026"/>
                                        </p:tgtEl>
                                        <p:attrNameLst>
                                          <p:attrName>r</p:attrName>
                                        </p:attrNameLst>
                                      </p:cBhvr>
                                    </p:animRot>
                                  </p:childTnLst>
                                </p:cTn>
                              </p:par>
                              <p:par>
                                <p:cTn id="34" presetID="50" presetClass="path" presetSubtype="0" accel="50000" decel="50000" fill="hold" nodeType="withEffect">
                                  <p:stCondLst>
                                    <p:cond delay="0"/>
                                  </p:stCondLst>
                                  <p:childTnLst>
                                    <p:animMotion origin="layout" path="M -0.00547 -0.01945 L 0.06485 -0.01945 C 0.09623 -0.01945 0.13516 -0.08565 0.13516 -0.13889 L 0.13516 -0.25834 " pathEditMode="relative" rAng="0" ptsTypes="AAAA">
                                      <p:cBhvr>
                                        <p:cTn id="35" dur="2000" fill="hold"/>
                                        <p:tgtEl>
                                          <p:spTgt spid="1026"/>
                                        </p:tgtEl>
                                        <p:attrNameLst>
                                          <p:attrName>ppt_x</p:attrName>
                                          <p:attrName>ppt_y</p:attrName>
                                        </p:attrNameLst>
                                      </p:cBhvr>
                                      <p:rCtr x="7031" y="-11944"/>
                                    </p:animMotion>
                                  </p:childTnLst>
                                </p:cTn>
                              </p:par>
                            </p:childTnLst>
                          </p:cTn>
                        </p:par>
                        <p:par>
                          <p:cTn id="36" fill="hold">
                            <p:stCondLst>
                              <p:cond delay="2000"/>
                            </p:stCondLst>
                            <p:childTnLst>
                              <p:par>
                                <p:cTn id="37" presetID="10" presetClass="exit" presetSubtype="0" fill="hold" nodeType="after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childTnLst>
                          </p:cTn>
                        </p:par>
                        <p:par>
                          <p:cTn id="40" fill="hold">
                            <p:stCondLst>
                              <p:cond delay="2500"/>
                            </p:stCondLst>
                            <p:childTnLst>
                              <p:par>
                                <p:cTn id="41" presetID="10" presetClass="exit" presetSubtype="0" fill="hold" grpId="0" nodeType="afterEffect">
                                  <p:stCondLst>
                                    <p:cond delay="0"/>
                                  </p:stCondLst>
                                  <p:childTnLst>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13138 0.22014 L -0.13138 0.46875 " pathEditMode="relative" rAng="0" ptsTypes="AA">
                                      <p:cBhvr>
                                        <p:cTn id="50" dur="2000" fill="hold"/>
                                        <p:tgtEl>
                                          <p:spTgt spid="7"/>
                                        </p:tgtEl>
                                        <p:attrNameLst>
                                          <p:attrName>ppt_x</p:attrName>
                                          <p:attrName>ppt_y</p:attrName>
                                        </p:attrNameLst>
                                      </p:cBhvr>
                                      <p:rCtr x="0" y="12431"/>
                                    </p:animMotion>
                                  </p:childTnLst>
                                </p:cTn>
                              </p:par>
                            </p:childTnLst>
                          </p:cTn>
                        </p:par>
                        <p:par>
                          <p:cTn id="51" fill="hold">
                            <p:stCondLst>
                              <p:cond delay="2000"/>
                            </p:stCondLst>
                            <p:childTnLst>
                              <p:par>
                                <p:cTn id="52" presetID="10" presetClass="exit" presetSubtype="0" fill="hold" nodeType="after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560D9-6D12-594E-86E0-7FB5634064F5}"/>
              </a:ext>
            </a:extLst>
          </p:cNvPr>
          <p:cNvSpPr>
            <a:spLocks noGrp="1"/>
          </p:cNvSpPr>
          <p:nvPr>
            <p:ph type="title"/>
          </p:nvPr>
        </p:nvSpPr>
        <p:spPr>
          <a:xfrm>
            <a:off x="393107" y="213915"/>
            <a:ext cx="2566661" cy="763717"/>
          </a:xfrm>
        </p:spPr>
        <p:txBody>
          <a:bodyPr/>
          <a:lstStyle/>
          <a:p>
            <a:r>
              <a:rPr lang="en-US" dirty="0"/>
              <a:t>Key Terms</a:t>
            </a:r>
          </a:p>
        </p:txBody>
      </p:sp>
      <p:sp>
        <p:nvSpPr>
          <p:cNvPr id="3" name="Content Placeholder 2">
            <a:extLst>
              <a:ext uri="{FF2B5EF4-FFF2-40B4-BE49-F238E27FC236}">
                <a16:creationId xmlns:a16="http://schemas.microsoft.com/office/drawing/2014/main" id="{E11996FB-FB80-134E-86EA-08CB15CA8606}"/>
              </a:ext>
            </a:extLst>
          </p:cNvPr>
          <p:cNvSpPr>
            <a:spLocks noGrp="1"/>
          </p:cNvSpPr>
          <p:nvPr>
            <p:ph idx="1"/>
          </p:nvPr>
        </p:nvSpPr>
        <p:spPr>
          <a:xfrm>
            <a:off x="393107" y="1114425"/>
            <a:ext cx="7999186" cy="5529660"/>
          </a:xfrm>
        </p:spPr>
        <p:txBody>
          <a:bodyPr>
            <a:normAutofit/>
          </a:bodyPr>
          <a:lstStyle/>
          <a:p>
            <a:r>
              <a:rPr lang="en-US" dirty="0"/>
              <a:t>‘</a:t>
            </a:r>
            <a:r>
              <a:rPr lang="en-US" dirty="0" err="1"/>
              <a:t>swapFwd</a:t>
            </a:r>
            <a:r>
              <a:rPr lang="en-US" dirty="0"/>
              <a:t>’ packet always makes forward progress</a:t>
            </a:r>
          </a:p>
          <a:p>
            <a:endParaRPr lang="en-US" dirty="0"/>
          </a:p>
          <a:p>
            <a:r>
              <a:rPr lang="en-US" dirty="0"/>
              <a:t>‘</a:t>
            </a:r>
            <a:r>
              <a:rPr lang="en-US" dirty="0" err="1"/>
              <a:t>swapBack</a:t>
            </a:r>
            <a:r>
              <a:rPr lang="en-US" dirty="0"/>
              <a:t>’ packet is interchanged with </a:t>
            </a:r>
            <a:r>
              <a:rPr lang="en-US" dirty="0" err="1"/>
              <a:t>swapFwd</a:t>
            </a:r>
            <a:r>
              <a:rPr lang="en-US" dirty="0"/>
              <a:t> packet in SWAP</a:t>
            </a:r>
          </a:p>
          <a:p>
            <a:endParaRPr lang="en-US" dirty="0"/>
          </a:p>
          <a:p>
            <a:r>
              <a:rPr lang="en-US" dirty="0"/>
              <a:t>‘Backtrack’ is an act where ‘</a:t>
            </a:r>
            <a:r>
              <a:rPr lang="en-US" dirty="0" err="1"/>
              <a:t>swapBack</a:t>
            </a:r>
            <a:r>
              <a:rPr lang="en-US" dirty="0"/>
              <a:t>’ yield its buffer for ‘</a:t>
            </a:r>
            <a:r>
              <a:rPr lang="en-US" dirty="0" err="1"/>
              <a:t>swapFwd</a:t>
            </a:r>
            <a:r>
              <a:rPr lang="en-US" dirty="0"/>
              <a:t>’ to make forward progress</a:t>
            </a:r>
          </a:p>
          <a:p>
            <a:endParaRPr lang="en-US" dirty="0"/>
          </a:p>
        </p:txBody>
      </p:sp>
      <p:sp>
        <p:nvSpPr>
          <p:cNvPr id="4" name="Footer Placeholder 3">
            <a:extLst>
              <a:ext uri="{FF2B5EF4-FFF2-40B4-BE49-F238E27FC236}">
                <a16:creationId xmlns:a16="http://schemas.microsoft.com/office/drawing/2014/main" id="{8BC58180-9BD2-854B-AA5A-416AFCDEF41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8E15A42C-8C80-7F4E-8FDE-EB139D8015BD}"/>
              </a:ext>
            </a:extLst>
          </p:cNvPr>
          <p:cNvSpPr>
            <a:spLocks noGrp="1"/>
          </p:cNvSpPr>
          <p:nvPr>
            <p:ph type="sldNum" sz="quarter" idx="12"/>
          </p:nvPr>
        </p:nvSpPr>
        <p:spPr/>
        <p:txBody>
          <a:bodyPr/>
          <a:lstStyle/>
          <a:p>
            <a:fld id="{0D1D0697-F66A-EE4C-B4D3-9802540BCCA0}" type="slidenum">
              <a:rPr lang="en-US" smtClean="0"/>
              <a:t>64</a:t>
            </a:fld>
            <a:endParaRPr lang="en-US"/>
          </a:p>
        </p:txBody>
      </p:sp>
      <p:pic>
        <p:nvPicPr>
          <p:cNvPr id="6" name="Picture 5">
            <a:extLst>
              <a:ext uri="{FF2B5EF4-FFF2-40B4-BE49-F238E27FC236}">
                <a16:creationId xmlns:a16="http://schemas.microsoft.com/office/drawing/2014/main" id="{E41941E9-BF20-DC43-A44D-C47E832DDEC9}"/>
              </a:ext>
            </a:extLst>
          </p:cNvPr>
          <p:cNvPicPr>
            <a:picLocks noChangeAspect="1"/>
          </p:cNvPicPr>
          <p:nvPr/>
        </p:nvPicPr>
        <p:blipFill>
          <a:blip r:embed="rId2"/>
          <a:stretch>
            <a:fillRect/>
          </a:stretch>
        </p:blipFill>
        <p:spPr>
          <a:xfrm>
            <a:off x="8392292" y="2197120"/>
            <a:ext cx="3129147" cy="3148286"/>
          </a:xfrm>
          <a:prstGeom prst="rect">
            <a:avLst/>
          </a:prstGeom>
        </p:spPr>
      </p:pic>
    </p:spTree>
    <p:extLst>
      <p:ext uri="{BB962C8B-B14F-4D97-AF65-F5344CB8AC3E}">
        <p14:creationId xmlns:p14="http://schemas.microsoft.com/office/powerpoint/2010/main" val="165876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17EE16B-70E0-47B0-B843-8C36D3A4724C}"/>
              </a:ext>
            </a:extLst>
          </p:cNvPr>
          <p:cNvCxnSpPr>
            <a:cxnSpLocks/>
          </p:cNvCxnSpPr>
          <p:nvPr/>
        </p:nvCxnSpPr>
        <p:spPr>
          <a:xfrm>
            <a:off x="7150654" y="4128565"/>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58AFB23-0B7D-407F-9F5B-C05307B4EA0A}"/>
              </a:ext>
            </a:extLst>
          </p:cNvPr>
          <p:cNvCxnSpPr>
            <a:cxnSpLocks/>
          </p:cNvCxnSpPr>
          <p:nvPr/>
        </p:nvCxnSpPr>
        <p:spPr>
          <a:xfrm flipV="1">
            <a:off x="5020788" y="4619430"/>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6E7B0A-7992-4D8D-B2AD-2C75EADCB905}"/>
              </a:ext>
            </a:extLst>
          </p:cNvPr>
          <p:cNvCxnSpPr>
            <a:cxnSpLocks/>
          </p:cNvCxnSpPr>
          <p:nvPr/>
        </p:nvCxnSpPr>
        <p:spPr>
          <a:xfrm flipV="1">
            <a:off x="6656141" y="4612337"/>
            <a:ext cx="0" cy="2242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7BE4A9E-98AB-42D6-85A7-390C13667E4C}"/>
              </a:ext>
            </a:extLst>
          </p:cNvPr>
          <p:cNvCxnSpPr>
            <a:cxnSpLocks/>
          </p:cNvCxnSpPr>
          <p:nvPr/>
        </p:nvCxnSpPr>
        <p:spPr>
          <a:xfrm>
            <a:off x="7117373" y="2870178"/>
            <a:ext cx="45648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1FCD7A-9F53-4A29-BCAF-ADA91E64B404}"/>
              </a:ext>
            </a:extLst>
          </p:cNvPr>
          <p:cNvCxnSpPr>
            <a:cxnSpLocks/>
          </p:cNvCxnSpPr>
          <p:nvPr/>
        </p:nvCxnSpPr>
        <p:spPr>
          <a:xfrm>
            <a:off x="4080899" y="4097423"/>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208FD8E-B7C8-471E-A227-34A9CB7E8DAE}"/>
              </a:ext>
            </a:extLst>
          </p:cNvPr>
          <p:cNvCxnSpPr>
            <a:cxnSpLocks/>
          </p:cNvCxnSpPr>
          <p:nvPr/>
        </p:nvCxnSpPr>
        <p:spPr>
          <a:xfrm flipV="1">
            <a:off x="6609841" y="2077659"/>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EF78724-08C4-48D4-8417-8DE794A0CC9F}"/>
              </a:ext>
            </a:extLst>
          </p:cNvPr>
          <p:cNvCxnSpPr>
            <a:cxnSpLocks/>
          </p:cNvCxnSpPr>
          <p:nvPr/>
        </p:nvCxnSpPr>
        <p:spPr>
          <a:xfrm flipV="1">
            <a:off x="5020788" y="2168476"/>
            <a:ext cx="0" cy="2351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843602-50AB-4083-83FA-5F4B27656DD7}"/>
              </a:ext>
            </a:extLst>
          </p:cNvPr>
          <p:cNvCxnSpPr>
            <a:cxnSpLocks/>
          </p:cNvCxnSpPr>
          <p:nvPr/>
        </p:nvCxnSpPr>
        <p:spPr>
          <a:xfrm>
            <a:off x="4080899" y="2881168"/>
            <a:ext cx="46486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BCFC1A-FABF-4A42-89EB-9145607A9577}"/>
              </a:ext>
            </a:extLst>
          </p:cNvPr>
          <p:cNvSpPr>
            <a:spLocks noGrp="1"/>
          </p:cNvSpPr>
          <p:nvPr>
            <p:ph type="title"/>
          </p:nvPr>
        </p:nvSpPr>
        <p:spPr/>
        <p:txBody>
          <a:bodyPr/>
          <a:lstStyle/>
          <a:p>
            <a:r>
              <a:rPr lang="en-US" dirty="0"/>
              <a:t>SWAP to resolve Network Deadlock</a:t>
            </a:r>
          </a:p>
        </p:txBody>
      </p:sp>
      <p:sp>
        <p:nvSpPr>
          <p:cNvPr id="4" name="Footer Placeholder 3">
            <a:extLst>
              <a:ext uri="{FF2B5EF4-FFF2-40B4-BE49-F238E27FC236}">
                <a16:creationId xmlns:a16="http://schemas.microsoft.com/office/drawing/2014/main" id="{BD898EA5-393B-4791-B0B8-C831B8466AB3}"/>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2C587345-FC8B-45DD-954A-C89A3EC824EE}"/>
              </a:ext>
            </a:extLst>
          </p:cNvPr>
          <p:cNvSpPr>
            <a:spLocks noGrp="1"/>
          </p:cNvSpPr>
          <p:nvPr>
            <p:ph type="sldNum" sz="quarter" idx="12"/>
          </p:nvPr>
        </p:nvSpPr>
        <p:spPr/>
        <p:txBody>
          <a:bodyPr/>
          <a:lstStyle/>
          <a:p>
            <a:fld id="{0D1D0697-F66A-EE4C-B4D3-9802540BCCA0}" type="slidenum">
              <a:rPr lang="en-US" smtClean="0"/>
              <a:t>65</a:t>
            </a:fld>
            <a:endParaRPr lang="en-US"/>
          </a:p>
        </p:txBody>
      </p:sp>
      <p:cxnSp>
        <p:nvCxnSpPr>
          <p:cNvPr id="7" name="Straight Connector 6">
            <a:extLst>
              <a:ext uri="{FF2B5EF4-FFF2-40B4-BE49-F238E27FC236}">
                <a16:creationId xmlns:a16="http://schemas.microsoft.com/office/drawing/2014/main" id="{EA5B1667-E80D-4D73-9A23-1D9EC202ECD5}"/>
              </a:ext>
            </a:extLst>
          </p:cNvPr>
          <p:cNvCxnSpPr>
            <a:cxnSpLocks/>
          </p:cNvCxnSpPr>
          <p:nvPr/>
        </p:nvCxnSpPr>
        <p:spPr>
          <a:xfrm>
            <a:off x="5477641" y="4135442"/>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063AB2-E8DB-438F-8A5E-70EB42BF2ABC}"/>
              </a:ext>
            </a:extLst>
          </p:cNvPr>
          <p:cNvCxnSpPr>
            <a:cxnSpLocks/>
          </p:cNvCxnSpPr>
          <p:nvPr/>
        </p:nvCxnSpPr>
        <p:spPr>
          <a:xfrm flipV="1">
            <a:off x="6656141" y="3359314"/>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2AD6A4-8E99-4DCF-ABCB-23F31CF1F7A0}"/>
              </a:ext>
            </a:extLst>
          </p:cNvPr>
          <p:cNvCxnSpPr>
            <a:cxnSpLocks/>
          </p:cNvCxnSpPr>
          <p:nvPr/>
        </p:nvCxnSpPr>
        <p:spPr>
          <a:xfrm flipV="1">
            <a:off x="5037304" y="3382343"/>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AEC64-F9D1-4F3A-ADAD-50C66B0AE732}"/>
              </a:ext>
            </a:extLst>
          </p:cNvPr>
          <p:cNvGrpSpPr/>
          <p:nvPr/>
        </p:nvGrpSpPr>
        <p:grpSpPr>
          <a:xfrm>
            <a:off x="4529591" y="2390749"/>
            <a:ext cx="965975" cy="965975"/>
            <a:chOff x="3313739" y="2271697"/>
            <a:chExt cx="1316984" cy="1316984"/>
          </a:xfrm>
        </p:grpSpPr>
        <p:sp>
          <p:nvSpPr>
            <p:cNvPr id="12" name="Rectangle 11">
              <a:extLst>
                <a:ext uri="{FF2B5EF4-FFF2-40B4-BE49-F238E27FC236}">
                  <a16:creationId xmlns:a16="http://schemas.microsoft.com/office/drawing/2014/main" id="{A57A8728-A71D-47E0-8A16-3DB140654EC8}"/>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13" name="Rectangle 12">
              <a:extLst>
                <a:ext uri="{FF2B5EF4-FFF2-40B4-BE49-F238E27FC236}">
                  <a16:creationId xmlns:a16="http://schemas.microsoft.com/office/drawing/2014/main" id="{4C5C9F05-BF65-43F7-9B53-AEBAF87B2351}"/>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99A12322-8A05-4440-B5E6-665DB5EC9DF5}"/>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1F012F6C-4E96-4152-A6AC-3DE08DE77098}"/>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F49153FE-58AE-4FA4-B3AE-74F28E019373}"/>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7" name="Group 16">
            <a:extLst>
              <a:ext uri="{FF2B5EF4-FFF2-40B4-BE49-F238E27FC236}">
                <a16:creationId xmlns:a16="http://schemas.microsoft.com/office/drawing/2014/main" id="{3DC79D31-DC0A-4A9A-9BD2-770CE505540E}"/>
              </a:ext>
            </a:extLst>
          </p:cNvPr>
          <p:cNvGrpSpPr/>
          <p:nvPr/>
        </p:nvGrpSpPr>
        <p:grpSpPr>
          <a:xfrm>
            <a:off x="4525693" y="3646969"/>
            <a:ext cx="969870" cy="969870"/>
            <a:chOff x="3313739" y="2271697"/>
            <a:chExt cx="1316984" cy="1316984"/>
          </a:xfrm>
        </p:grpSpPr>
        <p:sp>
          <p:nvSpPr>
            <p:cNvPr id="18" name="Rectangle 17">
              <a:extLst>
                <a:ext uri="{FF2B5EF4-FFF2-40B4-BE49-F238E27FC236}">
                  <a16:creationId xmlns:a16="http://schemas.microsoft.com/office/drawing/2014/main" id="{256136BE-9FF4-4C3A-BDFB-6809FC66BDBA}"/>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19" name="Rectangle 18">
              <a:extLst>
                <a:ext uri="{FF2B5EF4-FFF2-40B4-BE49-F238E27FC236}">
                  <a16:creationId xmlns:a16="http://schemas.microsoft.com/office/drawing/2014/main" id="{B350956B-A3AA-44CD-BA54-A875D7C62452}"/>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B75F359C-9F7F-4EE6-83C2-62F4615DF275}"/>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1A33DBE5-B413-48FD-9D33-5BBE0C88202F}"/>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Rectangle 21">
              <a:extLst>
                <a:ext uri="{FF2B5EF4-FFF2-40B4-BE49-F238E27FC236}">
                  <a16:creationId xmlns:a16="http://schemas.microsoft.com/office/drawing/2014/main" id="{489832F3-92B4-43FF-AA9F-B29551E0329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3" name="Group 22">
            <a:extLst>
              <a:ext uri="{FF2B5EF4-FFF2-40B4-BE49-F238E27FC236}">
                <a16:creationId xmlns:a16="http://schemas.microsoft.com/office/drawing/2014/main" id="{3DDA329E-9F58-41D6-B156-E6DC81CF83EC}"/>
              </a:ext>
            </a:extLst>
          </p:cNvPr>
          <p:cNvGrpSpPr/>
          <p:nvPr/>
        </p:nvGrpSpPr>
        <p:grpSpPr>
          <a:xfrm>
            <a:off x="6149282" y="2394286"/>
            <a:ext cx="965975" cy="965975"/>
            <a:chOff x="3313739" y="2271697"/>
            <a:chExt cx="1316984" cy="1316984"/>
          </a:xfrm>
        </p:grpSpPr>
        <p:sp>
          <p:nvSpPr>
            <p:cNvPr id="24" name="Rectangle 23">
              <a:extLst>
                <a:ext uri="{FF2B5EF4-FFF2-40B4-BE49-F238E27FC236}">
                  <a16:creationId xmlns:a16="http://schemas.microsoft.com/office/drawing/2014/main" id="{4868D89E-C0E0-4705-B0D4-BB6A6EC038F2}"/>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
          <p:nvSpPr>
            <p:cNvPr id="25" name="Rectangle 24">
              <a:extLst>
                <a:ext uri="{FF2B5EF4-FFF2-40B4-BE49-F238E27FC236}">
                  <a16:creationId xmlns:a16="http://schemas.microsoft.com/office/drawing/2014/main" id="{E26D6C41-9CBF-43BB-9702-4B10FF041EE3}"/>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DC6E56CD-1E25-4227-9DE8-22E9EBD60538}"/>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C869BB52-04A0-46D6-8B63-82163B6D6979}"/>
                </a:ext>
              </a:extLst>
            </p:cNvPr>
            <p:cNvSpPr/>
            <p:nvPr/>
          </p:nvSpPr>
          <p:spPr>
            <a:xfrm>
              <a:off x="4226520"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 name="Rectangle 27">
              <a:extLst>
                <a:ext uri="{FF2B5EF4-FFF2-40B4-BE49-F238E27FC236}">
                  <a16:creationId xmlns:a16="http://schemas.microsoft.com/office/drawing/2014/main" id="{E15A695E-714A-4805-8F54-C67B114CABFD}"/>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9" name="Group 28">
            <a:extLst>
              <a:ext uri="{FF2B5EF4-FFF2-40B4-BE49-F238E27FC236}">
                <a16:creationId xmlns:a16="http://schemas.microsoft.com/office/drawing/2014/main" id="{7F649310-6A20-41F5-B74F-7ECD98C4BD04}"/>
              </a:ext>
            </a:extLst>
          </p:cNvPr>
          <p:cNvGrpSpPr/>
          <p:nvPr/>
        </p:nvGrpSpPr>
        <p:grpSpPr>
          <a:xfrm>
            <a:off x="6145384" y="3650506"/>
            <a:ext cx="969870" cy="969870"/>
            <a:chOff x="3313739" y="2271697"/>
            <a:chExt cx="1316984" cy="1316984"/>
          </a:xfrm>
        </p:grpSpPr>
        <p:sp>
          <p:nvSpPr>
            <p:cNvPr id="30" name="Rectangle 29">
              <a:extLst>
                <a:ext uri="{FF2B5EF4-FFF2-40B4-BE49-F238E27FC236}">
                  <a16:creationId xmlns:a16="http://schemas.microsoft.com/office/drawing/2014/main" id="{4F96E100-CC5F-458A-B4A3-947E08A53342}"/>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
          <p:nvSpPr>
            <p:cNvPr id="31" name="Rectangle 30">
              <a:extLst>
                <a:ext uri="{FF2B5EF4-FFF2-40B4-BE49-F238E27FC236}">
                  <a16:creationId xmlns:a16="http://schemas.microsoft.com/office/drawing/2014/main" id="{DDCD6002-53A0-45BB-AE23-8FD095928A38}"/>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Rectangle 31">
              <a:extLst>
                <a:ext uri="{FF2B5EF4-FFF2-40B4-BE49-F238E27FC236}">
                  <a16:creationId xmlns:a16="http://schemas.microsoft.com/office/drawing/2014/main" id="{83FA1A95-E34C-49C0-81CD-9A60C61FF0E0}"/>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Rectangle 32">
              <a:extLst>
                <a:ext uri="{FF2B5EF4-FFF2-40B4-BE49-F238E27FC236}">
                  <a16:creationId xmlns:a16="http://schemas.microsoft.com/office/drawing/2014/main" id="{C25E4490-2C74-4E6B-8C63-C0778176A706}"/>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3F47FD40-2ECE-4FEB-B766-888C9634A81E}"/>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35" name="Straight Connector 34">
            <a:extLst>
              <a:ext uri="{FF2B5EF4-FFF2-40B4-BE49-F238E27FC236}">
                <a16:creationId xmlns:a16="http://schemas.microsoft.com/office/drawing/2014/main" id="{A627E10A-E4F3-44C5-B77C-228A9A600E52}"/>
              </a:ext>
            </a:extLst>
          </p:cNvPr>
          <p:cNvCxnSpPr>
            <a:cxnSpLocks/>
          </p:cNvCxnSpPr>
          <p:nvPr/>
        </p:nvCxnSpPr>
        <p:spPr>
          <a:xfrm>
            <a:off x="5509086" y="2884464"/>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98DA189-15C0-45AD-B0EC-29AF38FE2E5D}"/>
              </a:ext>
            </a:extLst>
          </p:cNvPr>
          <p:cNvSpPr/>
          <p:nvPr/>
        </p:nvSpPr>
        <p:spPr>
          <a:xfrm>
            <a:off x="5182284" y="2700815"/>
            <a:ext cx="314019" cy="31401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37" name="Oval 36">
            <a:extLst>
              <a:ext uri="{FF2B5EF4-FFF2-40B4-BE49-F238E27FC236}">
                <a16:creationId xmlns:a16="http://schemas.microsoft.com/office/drawing/2014/main" id="{91FFA461-8A22-4379-A04D-218D2B1DFD7C}"/>
              </a:ext>
            </a:extLst>
          </p:cNvPr>
          <p:cNvSpPr/>
          <p:nvPr/>
        </p:nvSpPr>
        <p:spPr>
          <a:xfrm>
            <a:off x="6473322" y="3056423"/>
            <a:ext cx="306685" cy="3066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38" name="Oval 37">
            <a:extLst>
              <a:ext uri="{FF2B5EF4-FFF2-40B4-BE49-F238E27FC236}">
                <a16:creationId xmlns:a16="http://schemas.microsoft.com/office/drawing/2014/main" id="{CBE0580D-C04D-4264-AA73-7B32A819DD15}"/>
              </a:ext>
            </a:extLst>
          </p:cNvPr>
          <p:cNvSpPr/>
          <p:nvPr/>
        </p:nvSpPr>
        <p:spPr>
          <a:xfrm>
            <a:off x="4846510" y="3652766"/>
            <a:ext cx="314581" cy="314581"/>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grpSp>
        <p:nvGrpSpPr>
          <p:cNvPr id="39" name="Group 38">
            <a:extLst>
              <a:ext uri="{FF2B5EF4-FFF2-40B4-BE49-F238E27FC236}">
                <a16:creationId xmlns:a16="http://schemas.microsoft.com/office/drawing/2014/main" id="{57A26BB6-CE2A-4325-A0DC-36BD62E587E0}"/>
              </a:ext>
            </a:extLst>
          </p:cNvPr>
          <p:cNvGrpSpPr/>
          <p:nvPr/>
        </p:nvGrpSpPr>
        <p:grpSpPr>
          <a:xfrm>
            <a:off x="6058183" y="3932472"/>
            <a:ext cx="470001" cy="400110"/>
            <a:chOff x="7583220" y="5728315"/>
            <a:chExt cx="470001" cy="400110"/>
          </a:xfrm>
        </p:grpSpPr>
        <p:sp>
          <p:nvSpPr>
            <p:cNvPr id="40" name="Oval 39">
              <a:extLst>
                <a:ext uri="{FF2B5EF4-FFF2-40B4-BE49-F238E27FC236}">
                  <a16:creationId xmlns:a16="http://schemas.microsoft.com/office/drawing/2014/main" id="{0A6C503D-17A3-4003-96BE-E508DE7C26C2}"/>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41" name="Rectangle 40">
              <a:extLst>
                <a:ext uri="{FF2B5EF4-FFF2-40B4-BE49-F238E27FC236}">
                  <a16:creationId xmlns:a16="http://schemas.microsoft.com/office/drawing/2014/main" id="{F77FCB84-94BC-4099-975A-498193A926BF}"/>
                </a:ext>
              </a:extLst>
            </p:cNvPr>
            <p:cNvSpPr/>
            <p:nvPr/>
          </p:nvSpPr>
          <p:spPr>
            <a:xfrm>
              <a:off x="7583220" y="5728315"/>
              <a:ext cx="470001"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10</a:t>
              </a:r>
            </a:p>
          </p:txBody>
        </p:sp>
      </p:grpSp>
      <p:grpSp>
        <p:nvGrpSpPr>
          <p:cNvPr id="42" name="Group 41">
            <a:extLst>
              <a:ext uri="{FF2B5EF4-FFF2-40B4-BE49-F238E27FC236}">
                <a16:creationId xmlns:a16="http://schemas.microsoft.com/office/drawing/2014/main" id="{76FE0E69-7287-4F6F-8998-C7CA68C82A06}"/>
              </a:ext>
            </a:extLst>
          </p:cNvPr>
          <p:cNvGrpSpPr/>
          <p:nvPr/>
        </p:nvGrpSpPr>
        <p:grpSpPr>
          <a:xfrm>
            <a:off x="5331128" y="2961020"/>
            <a:ext cx="1095173" cy="1109659"/>
            <a:chOff x="3358483" y="3831696"/>
            <a:chExt cx="1095173" cy="1109659"/>
          </a:xfrm>
        </p:grpSpPr>
        <p:grpSp>
          <p:nvGrpSpPr>
            <p:cNvPr id="43" name="Group 42">
              <a:extLst>
                <a:ext uri="{FF2B5EF4-FFF2-40B4-BE49-F238E27FC236}">
                  <a16:creationId xmlns:a16="http://schemas.microsoft.com/office/drawing/2014/main" id="{3FA2FB75-8C39-463A-8E79-DE18C4707969}"/>
                </a:ext>
              </a:extLst>
            </p:cNvPr>
            <p:cNvGrpSpPr/>
            <p:nvPr/>
          </p:nvGrpSpPr>
          <p:grpSpPr>
            <a:xfrm>
              <a:off x="3378924" y="3831696"/>
              <a:ext cx="1065485" cy="1109659"/>
              <a:chOff x="4316649" y="1697283"/>
              <a:chExt cx="2037523" cy="2121997"/>
            </a:xfrm>
          </p:grpSpPr>
          <p:sp>
            <p:nvSpPr>
              <p:cNvPr id="45" name="Arrow: Curved Down 44">
                <a:extLst>
                  <a:ext uri="{FF2B5EF4-FFF2-40B4-BE49-F238E27FC236}">
                    <a16:creationId xmlns:a16="http://schemas.microsoft.com/office/drawing/2014/main" id="{D91B14AA-ADE4-4A0F-9A57-E25598D49C9A}"/>
                  </a:ext>
                </a:extLst>
              </p:cNvPr>
              <p:cNvSpPr/>
              <p:nvPr/>
            </p:nvSpPr>
            <p:spPr>
              <a:xfrm rot="329651" flipH="1">
                <a:off x="4815062" y="1697283"/>
                <a:ext cx="993049"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6" name="Arrow: Curved Down 45">
                <a:extLst>
                  <a:ext uri="{FF2B5EF4-FFF2-40B4-BE49-F238E27FC236}">
                    <a16:creationId xmlns:a16="http://schemas.microsoft.com/office/drawing/2014/main" id="{8487AB6A-BF9C-4228-8844-AFDAAA54B280}"/>
                  </a:ext>
                </a:extLst>
              </p:cNvPr>
              <p:cNvSpPr/>
              <p:nvPr/>
            </p:nvSpPr>
            <p:spPr>
              <a:xfrm rot="16200000" flipH="1">
                <a:off x="4005334" y="2521118"/>
                <a:ext cx="990600"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7" name="Arrow: Curved Down 46">
                <a:extLst>
                  <a:ext uri="{FF2B5EF4-FFF2-40B4-BE49-F238E27FC236}">
                    <a16:creationId xmlns:a16="http://schemas.microsoft.com/office/drawing/2014/main" id="{8470C392-FF5B-4B70-8238-AEEF6219B484}"/>
                  </a:ext>
                </a:extLst>
              </p:cNvPr>
              <p:cNvSpPr/>
              <p:nvPr/>
            </p:nvSpPr>
            <p:spPr>
              <a:xfrm rot="11279851" flipH="1">
                <a:off x="4855743" y="3413597"/>
                <a:ext cx="962334" cy="40568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48" name="Arrow: Curved Down 47">
                <a:extLst>
                  <a:ext uri="{FF2B5EF4-FFF2-40B4-BE49-F238E27FC236}">
                    <a16:creationId xmlns:a16="http://schemas.microsoft.com/office/drawing/2014/main" id="{BCBD31D9-B599-48BC-8A70-E62B2A04492B}"/>
                  </a:ext>
                </a:extLst>
              </p:cNvPr>
              <p:cNvSpPr/>
              <p:nvPr/>
            </p:nvSpPr>
            <p:spPr>
              <a:xfrm rot="5552345" flipH="1">
                <a:off x="5629433" y="2468657"/>
                <a:ext cx="1012224" cy="43725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44" name="Rectangle 43">
              <a:extLst>
                <a:ext uri="{FF2B5EF4-FFF2-40B4-BE49-F238E27FC236}">
                  <a16:creationId xmlns:a16="http://schemas.microsoft.com/office/drawing/2014/main" id="{BD55B965-699B-480F-A108-8FEE4F5E4866}"/>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grpSp>
      <p:cxnSp>
        <p:nvCxnSpPr>
          <p:cNvPr id="53" name="Straight Arrow Connector 52">
            <a:extLst>
              <a:ext uri="{FF2B5EF4-FFF2-40B4-BE49-F238E27FC236}">
                <a16:creationId xmlns:a16="http://schemas.microsoft.com/office/drawing/2014/main" id="{1CD1FA3C-9EC1-47C3-BF79-6C94D5A0E595}"/>
              </a:ext>
            </a:extLst>
          </p:cNvPr>
          <p:cNvCxnSpPr>
            <a:cxnSpLocks/>
          </p:cNvCxnSpPr>
          <p:nvPr/>
        </p:nvCxnSpPr>
        <p:spPr>
          <a:xfrm>
            <a:off x="5545280" y="2636313"/>
            <a:ext cx="527124"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569F55B-83C5-482D-9FDD-CCBE25F11906}"/>
              </a:ext>
            </a:extLst>
          </p:cNvPr>
          <p:cNvCxnSpPr>
            <a:cxnSpLocks/>
          </p:cNvCxnSpPr>
          <p:nvPr/>
        </p:nvCxnSpPr>
        <p:spPr>
          <a:xfrm>
            <a:off x="6899642" y="3303287"/>
            <a:ext cx="0" cy="43030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2A0727E-27E3-402C-8FFB-5062F23EACB0}"/>
              </a:ext>
            </a:extLst>
          </p:cNvPr>
          <p:cNvCxnSpPr>
            <a:cxnSpLocks/>
          </p:cNvCxnSpPr>
          <p:nvPr/>
        </p:nvCxnSpPr>
        <p:spPr>
          <a:xfrm flipV="1">
            <a:off x="4771420" y="3291430"/>
            <a:ext cx="0" cy="442856"/>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7AB9DB3-9163-4AE2-9673-716CCBC848D8}"/>
              </a:ext>
            </a:extLst>
          </p:cNvPr>
          <p:cNvCxnSpPr>
            <a:cxnSpLocks/>
          </p:cNvCxnSpPr>
          <p:nvPr/>
        </p:nvCxnSpPr>
        <p:spPr>
          <a:xfrm flipH="1">
            <a:off x="5544551" y="4350772"/>
            <a:ext cx="528917" cy="0"/>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3" name="Cloud 62">
            <a:extLst>
              <a:ext uri="{FF2B5EF4-FFF2-40B4-BE49-F238E27FC236}">
                <a16:creationId xmlns:a16="http://schemas.microsoft.com/office/drawing/2014/main" id="{E89035F0-2A12-4C54-B363-968F2F61BB71}"/>
              </a:ext>
            </a:extLst>
          </p:cNvPr>
          <p:cNvSpPr/>
          <p:nvPr/>
        </p:nvSpPr>
        <p:spPr>
          <a:xfrm rot="16507793">
            <a:off x="2437507" y="2893063"/>
            <a:ext cx="2235152" cy="1339073"/>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loud 63">
            <a:extLst>
              <a:ext uri="{FF2B5EF4-FFF2-40B4-BE49-F238E27FC236}">
                <a16:creationId xmlns:a16="http://schemas.microsoft.com/office/drawing/2014/main" id="{2AB6422F-BED1-4030-8769-348FC9E0619F}"/>
              </a:ext>
            </a:extLst>
          </p:cNvPr>
          <p:cNvSpPr/>
          <p:nvPr/>
        </p:nvSpPr>
        <p:spPr>
          <a:xfrm>
            <a:off x="4633253" y="1087318"/>
            <a:ext cx="2368292" cy="1206752"/>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4CC4531-7EB5-466B-BF17-136927566093}"/>
              </a:ext>
            </a:extLst>
          </p:cNvPr>
          <p:cNvSpPr/>
          <p:nvPr/>
        </p:nvSpPr>
        <p:spPr>
          <a:xfrm>
            <a:off x="5113201" y="1423809"/>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6" name="Rectangle 65">
            <a:extLst>
              <a:ext uri="{FF2B5EF4-FFF2-40B4-BE49-F238E27FC236}">
                <a16:creationId xmlns:a16="http://schemas.microsoft.com/office/drawing/2014/main" id="{CA4AACB2-1B84-43D9-82C1-6FCA6B1B2868}"/>
              </a:ext>
            </a:extLst>
          </p:cNvPr>
          <p:cNvSpPr/>
          <p:nvPr/>
        </p:nvSpPr>
        <p:spPr>
          <a:xfrm rot="16200000">
            <a:off x="2751216" y="3304247"/>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sp>
        <p:nvSpPr>
          <p:cNvPr id="68" name="Cloud 67">
            <a:extLst>
              <a:ext uri="{FF2B5EF4-FFF2-40B4-BE49-F238E27FC236}">
                <a16:creationId xmlns:a16="http://schemas.microsoft.com/office/drawing/2014/main" id="{58F5ED6F-7C85-4B9D-AA3F-914A553320AE}"/>
              </a:ext>
            </a:extLst>
          </p:cNvPr>
          <p:cNvSpPr/>
          <p:nvPr/>
        </p:nvSpPr>
        <p:spPr>
          <a:xfrm rot="158227">
            <a:off x="4604179" y="4763093"/>
            <a:ext cx="2418968" cy="1240898"/>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11F6BC9-B23F-41CC-BAE3-56FCE4A39DBF}"/>
              </a:ext>
            </a:extLst>
          </p:cNvPr>
          <p:cNvSpPr/>
          <p:nvPr/>
        </p:nvSpPr>
        <p:spPr>
          <a:xfrm>
            <a:off x="5017809" y="5156057"/>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grpSp>
        <p:nvGrpSpPr>
          <p:cNvPr id="3" name="Group 2">
            <a:extLst>
              <a:ext uri="{FF2B5EF4-FFF2-40B4-BE49-F238E27FC236}">
                <a16:creationId xmlns:a16="http://schemas.microsoft.com/office/drawing/2014/main" id="{1F57520A-930A-48DE-8BB8-B0040419DD2B}"/>
              </a:ext>
            </a:extLst>
          </p:cNvPr>
          <p:cNvGrpSpPr/>
          <p:nvPr/>
        </p:nvGrpSpPr>
        <p:grpSpPr>
          <a:xfrm>
            <a:off x="7515118" y="2522238"/>
            <a:ext cx="1196199" cy="2115884"/>
            <a:chOff x="7515118" y="2522238"/>
            <a:chExt cx="1196199" cy="2115884"/>
          </a:xfrm>
        </p:grpSpPr>
        <p:sp>
          <p:nvSpPr>
            <p:cNvPr id="62" name="Cloud 61">
              <a:extLst>
                <a:ext uri="{FF2B5EF4-FFF2-40B4-BE49-F238E27FC236}">
                  <a16:creationId xmlns:a16="http://schemas.microsoft.com/office/drawing/2014/main" id="{ADE35327-35EB-46EE-9675-73996B84D431}"/>
                </a:ext>
              </a:extLst>
            </p:cNvPr>
            <p:cNvSpPr/>
            <p:nvPr/>
          </p:nvSpPr>
          <p:spPr>
            <a:xfrm rot="16703736">
              <a:off x="7055276" y="2982080"/>
              <a:ext cx="2115884" cy="1196199"/>
            </a:xfrm>
            <a:prstGeom prst="cloud">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4987F558-8780-4B08-BDCE-36B89601005E}"/>
                </a:ext>
              </a:extLst>
            </p:cNvPr>
            <p:cNvSpPr/>
            <p:nvPr/>
          </p:nvSpPr>
          <p:spPr>
            <a:xfrm rot="16200000">
              <a:off x="7289116" y="3327072"/>
              <a:ext cx="1503938" cy="400110"/>
            </a:xfrm>
            <a:prstGeom prst="rect">
              <a:avLst/>
            </a:prstGeom>
            <a:noFill/>
            <a:ln>
              <a:noFill/>
            </a:ln>
          </p:spPr>
          <p:txBody>
            <a:bodyPr wrap="squar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Network</a:t>
              </a:r>
            </a:p>
          </p:txBody>
        </p:sp>
      </p:grpSp>
      <p:grpSp>
        <p:nvGrpSpPr>
          <p:cNvPr id="72" name="Group 71">
            <a:extLst>
              <a:ext uri="{FF2B5EF4-FFF2-40B4-BE49-F238E27FC236}">
                <a16:creationId xmlns:a16="http://schemas.microsoft.com/office/drawing/2014/main" id="{7A5D75F8-CC27-4A15-BD3B-43CF3FE114C5}"/>
              </a:ext>
            </a:extLst>
          </p:cNvPr>
          <p:cNvGrpSpPr/>
          <p:nvPr/>
        </p:nvGrpSpPr>
        <p:grpSpPr>
          <a:xfrm>
            <a:off x="2981324" y="981075"/>
            <a:ext cx="1724025" cy="1428750"/>
            <a:chOff x="2981324" y="981075"/>
            <a:chExt cx="1724025" cy="1428750"/>
          </a:xfrm>
        </p:grpSpPr>
        <p:sp>
          <p:nvSpPr>
            <p:cNvPr id="70" name="Explosion: 14 Points 69">
              <a:extLst>
                <a:ext uri="{FF2B5EF4-FFF2-40B4-BE49-F238E27FC236}">
                  <a16:creationId xmlns:a16="http://schemas.microsoft.com/office/drawing/2014/main" id="{39C0A7ED-76CB-4A3A-84A2-67264C8C48DC}"/>
                </a:ext>
              </a:extLst>
            </p:cNvPr>
            <p:cNvSpPr/>
            <p:nvPr/>
          </p:nvSpPr>
          <p:spPr>
            <a:xfrm>
              <a:off x="2981324" y="981075"/>
              <a:ext cx="1724025" cy="142875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F3B9D69-750E-489A-938B-5E731C94FD35}"/>
                </a:ext>
              </a:extLst>
            </p:cNvPr>
            <p:cNvSpPr/>
            <p:nvPr/>
          </p:nvSpPr>
          <p:spPr>
            <a:xfrm>
              <a:off x="3249705" y="1481435"/>
              <a:ext cx="104438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SWAP</a:t>
              </a:r>
            </a:p>
          </p:txBody>
        </p:sp>
      </p:grpSp>
      <p:cxnSp>
        <p:nvCxnSpPr>
          <p:cNvPr id="74" name="Straight Connector 73">
            <a:extLst>
              <a:ext uri="{FF2B5EF4-FFF2-40B4-BE49-F238E27FC236}">
                <a16:creationId xmlns:a16="http://schemas.microsoft.com/office/drawing/2014/main" id="{0B0669F8-EEB0-42A3-9F9E-853D6C694590}"/>
              </a:ext>
            </a:extLst>
          </p:cNvPr>
          <p:cNvCxnSpPr>
            <a:cxnSpLocks/>
            <a:endCxn id="38" idx="1"/>
          </p:cNvCxnSpPr>
          <p:nvPr/>
        </p:nvCxnSpPr>
        <p:spPr>
          <a:xfrm>
            <a:off x="3848100" y="2009775"/>
            <a:ext cx="1044479" cy="1689060"/>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AF759D8-92FB-42DC-9824-38E9899CD4CF}"/>
              </a:ext>
            </a:extLst>
          </p:cNvPr>
          <p:cNvCxnSpPr>
            <a:cxnSpLocks/>
            <a:endCxn id="36" idx="1"/>
          </p:cNvCxnSpPr>
          <p:nvPr/>
        </p:nvCxnSpPr>
        <p:spPr>
          <a:xfrm>
            <a:off x="4133850" y="1924050"/>
            <a:ext cx="1094421" cy="822752"/>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23BEE38-7A69-47C9-9E84-614DB5018516}"/>
              </a:ext>
            </a:extLst>
          </p:cNvPr>
          <p:cNvSpPr/>
          <p:nvPr/>
        </p:nvSpPr>
        <p:spPr>
          <a:xfrm rot="10800000">
            <a:off x="6107041" y="3956122"/>
            <a:ext cx="356103" cy="376887"/>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BB0C109-A018-45DD-9618-7C3BBD08660E}"/>
              </a:ext>
            </a:extLst>
          </p:cNvPr>
          <p:cNvSpPr/>
          <p:nvPr/>
        </p:nvSpPr>
        <p:spPr>
          <a:xfrm rot="10800000">
            <a:off x="6473535" y="3065317"/>
            <a:ext cx="332509" cy="301337"/>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4119AAD-1FB9-4E04-8B6F-ECFDDCAA2926}"/>
              </a:ext>
            </a:extLst>
          </p:cNvPr>
          <p:cNvSpPr/>
          <p:nvPr/>
        </p:nvSpPr>
        <p:spPr>
          <a:xfrm rot="10800000">
            <a:off x="5171207" y="2708562"/>
            <a:ext cx="332509" cy="301337"/>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72BF721-4A7B-4F13-BB3F-470CC29EB455}"/>
              </a:ext>
            </a:extLst>
          </p:cNvPr>
          <p:cNvSpPr/>
          <p:nvPr/>
        </p:nvSpPr>
        <p:spPr>
          <a:xfrm rot="10800000">
            <a:off x="4845626" y="3670587"/>
            <a:ext cx="332509" cy="301337"/>
          </a:xfrm>
          <a:prstGeom prst="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llout: Bent Line 57">
            <a:extLst>
              <a:ext uri="{FF2B5EF4-FFF2-40B4-BE49-F238E27FC236}">
                <a16:creationId xmlns:a16="http://schemas.microsoft.com/office/drawing/2014/main" id="{41837887-39C5-4225-AE6D-7932CF058B2D}"/>
              </a:ext>
            </a:extLst>
          </p:cNvPr>
          <p:cNvSpPr/>
          <p:nvPr/>
        </p:nvSpPr>
        <p:spPr>
          <a:xfrm>
            <a:off x="7524750" y="1816100"/>
            <a:ext cx="1028700" cy="317500"/>
          </a:xfrm>
          <a:prstGeom prst="borderCallout2">
            <a:avLst>
              <a:gd name="adj1" fmla="val 27145"/>
              <a:gd name="adj2" fmla="val 683"/>
              <a:gd name="adj3" fmla="val 27414"/>
              <a:gd name="adj4" fmla="val -31421"/>
              <a:gd name="adj5" fmla="val 288821"/>
              <a:gd name="adj6" fmla="val -2021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swapFwd</a:t>
            </a:r>
            <a:endParaRPr lang="en-US" sz="1600" dirty="0"/>
          </a:p>
        </p:txBody>
      </p:sp>
      <p:sp>
        <p:nvSpPr>
          <p:cNvPr id="79" name="Callout: Bent Line 78">
            <a:extLst>
              <a:ext uri="{FF2B5EF4-FFF2-40B4-BE49-F238E27FC236}">
                <a16:creationId xmlns:a16="http://schemas.microsoft.com/office/drawing/2014/main" id="{00F3C0C5-8B7E-4872-BDE8-E30AD475F228}"/>
              </a:ext>
            </a:extLst>
          </p:cNvPr>
          <p:cNvSpPr/>
          <p:nvPr/>
        </p:nvSpPr>
        <p:spPr>
          <a:xfrm>
            <a:off x="2209800" y="4813300"/>
            <a:ext cx="1073150" cy="317500"/>
          </a:xfrm>
          <a:prstGeom prst="borderCallout2">
            <a:avLst>
              <a:gd name="adj1" fmla="val 29545"/>
              <a:gd name="adj2" fmla="val 101424"/>
              <a:gd name="adj3" fmla="val 29814"/>
              <a:gd name="adj4" fmla="val 138209"/>
              <a:gd name="adj5" fmla="val -289579"/>
              <a:gd name="adj6" fmla="val 247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swapBack</a:t>
            </a:r>
            <a:endParaRPr lang="en-US" sz="1600" dirty="0"/>
          </a:p>
        </p:txBody>
      </p:sp>
      <p:sp>
        <p:nvSpPr>
          <p:cNvPr id="80" name="Callout: Bent Line 79">
            <a:extLst>
              <a:ext uri="{FF2B5EF4-FFF2-40B4-BE49-F238E27FC236}">
                <a16:creationId xmlns:a16="http://schemas.microsoft.com/office/drawing/2014/main" id="{DEBA187A-4C03-466B-BC4C-90824C1E9AA8}"/>
              </a:ext>
            </a:extLst>
          </p:cNvPr>
          <p:cNvSpPr/>
          <p:nvPr/>
        </p:nvSpPr>
        <p:spPr>
          <a:xfrm>
            <a:off x="2202180" y="5308600"/>
            <a:ext cx="1096010" cy="317500"/>
          </a:xfrm>
          <a:prstGeom prst="borderCallout2">
            <a:avLst>
              <a:gd name="adj1" fmla="val 29545"/>
              <a:gd name="adj2" fmla="val 101424"/>
              <a:gd name="adj3" fmla="val 29814"/>
              <a:gd name="adj4" fmla="val 138209"/>
              <a:gd name="adj5" fmla="val -426379"/>
              <a:gd name="adj6" fmla="val 255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backtrack</a:t>
            </a:r>
          </a:p>
        </p:txBody>
      </p:sp>
      <p:cxnSp>
        <p:nvCxnSpPr>
          <p:cNvPr id="81" name="Straight Arrow Connector 80">
            <a:extLst>
              <a:ext uri="{FF2B5EF4-FFF2-40B4-BE49-F238E27FC236}">
                <a16:creationId xmlns:a16="http://schemas.microsoft.com/office/drawing/2014/main" id="{3217F253-47E6-45F7-922A-782FE26F36B7}"/>
              </a:ext>
            </a:extLst>
          </p:cNvPr>
          <p:cNvCxnSpPr>
            <a:cxnSpLocks/>
          </p:cNvCxnSpPr>
          <p:nvPr/>
        </p:nvCxnSpPr>
        <p:spPr>
          <a:xfrm flipV="1">
            <a:off x="4353889" y="4718050"/>
            <a:ext cx="424486" cy="430284"/>
          </a:xfrm>
          <a:prstGeom prst="straightConnector1">
            <a:avLst/>
          </a:prstGeom>
          <a:ln w="76200">
            <a:solidFill>
              <a:schemeClr val="accent4">
                <a:lumMod val="75000"/>
                <a:alpha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3C5AAF52-FC85-43BF-B8C8-1693C753791A}"/>
              </a:ext>
            </a:extLst>
          </p:cNvPr>
          <p:cNvSpPr/>
          <p:nvPr/>
        </p:nvSpPr>
        <p:spPr>
          <a:xfrm>
            <a:off x="3848810" y="5021560"/>
            <a:ext cx="805029" cy="400110"/>
          </a:xfrm>
          <a:prstGeom prst="rect">
            <a:avLst/>
          </a:prstGeom>
          <a:noFill/>
        </p:spPr>
        <p:txBody>
          <a:bodyPr wrap="none" lIns="91440" tIns="45720" rIns="91440" bIns="45720">
            <a:spAutoFit/>
          </a:bodyPr>
          <a:lstStyle/>
          <a:p>
            <a:pPr algn="ctr"/>
            <a:r>
              <a:rPr lang="en-US" sz="2000" b="1" cap="none" spc="0" dirty="0">
                <a:ln w="0"/>
                <a:solidFill>
                  <a:schemeClr val="accent1"/>
                </a:solidFill>
                <a:effectLst>
                  <a:outerShdw blurRad="38100" dist="25400" dir="5400000" algn="ctr" rotWithShape="0">
                    <a:srgbClr val="6E747A">
                      <a:alpha val="43000"/>
                    </a:srgbClr>
                  </a:outerShdw>
                </a:effectLst>
              </a:rPr>
              <a:t>Eject</a:t>
            </a:r>
          </a:p>
        </p:txBody>
      </p:sp>
      <p:sp>
        <p:nvSpPr>
          <p:cNvPr id="82" name="Rectangle 81">
            <a:extLst>
              <a:ext uri="{FF2B5EF4-FFF2-40B4-BE49-F238E27FC236}">
                <a16:creationId xmlns:a16="http://schemas.microsoft.com/office/drawing/2014/main" id="{6FE5B0EC-DDA0-F74C-B0D1-6D6A87CD4596}"/>
              </a:ext>
            </a:extLst>
          </p:cNvPr>
          <p:cNvSpPr/>
          <p:nvPr/>
        </p:nvSpPr>
        <p:spPr>
          <a:xfrm rot="19804150">
            <a:off x="4980177" y="3226361"/>
            <a:ext cx="1714089" cy="584775"/>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00B050"/>
                </a:solidFill>
                <a:effectLst>
                  <a:outerShdw blurRad="38100" dist="19050" dir="2700000" algn="tl" rotWithShape="0">
                    <a:schemeClr val="dk1">
                      <a:alpha val="40000"/>
                    </a:schemeClr>
                  </a:outerShdw>
                </a:effectLst>
              </a:rPr>
              <a:t>Deadlock Resolved!</a:t>
            </a:r>
          </a:p>
        </p:txBody>
      </p:sp>
    </p:spTree>
    <p:extLst>
      <p:ext uri="{BB962C8B-B14F-4D97-AF65-F5344CB8AC3E}">
        <p14:creationId xmlns:p14="http://schemas.microsoft.com/office/powerpoint/2010/main" val="18016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5"/>
                                        </p:tgtEl>
                                      </p:cBhvr>
                                    </p:animEffect>
                                    <p:set>
                                      <p:cBhvr>
                                        <p:cTn id="27" dur="1" fill="hold">
                                          <p:stCondLst>
                                            <p:cond delay="499"/>
                                          </p:stCondLst>
                                        </p:cTn>
                                        <p:tgtEl>
                                          <p:spTgt spid="7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6"/>
                                        </p:tgtEl>
                                      </p:cBhvr>
                                    </p:animEffect>
                                    <p:set>
                                      <p:cBhvr>
                                        <p:cTn id="30" dur="1" fill="hold">
                                          <p:stCondLst>
                                            <p:cond delay="499"/>
                                          </p:stCondLst>
                                        </p:cTn>
                                        <p:tgtEl>
                                          <p:spTgt spid="7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7"/>
                                        </p:tgtEl>
                                      </p:cBhvr>
                                    </p:animEffect>
                                    <p:set>
                                      <p:cBhvr>
                                        <p:cTn id="33" dur="1" fill="hold">
                                          <p:stCondLst>
                                            <p:cond delay="499"/>
                                          </p:stCondLst>
                                        </p:cTn>
                                        <p:tgtEl>
                                          <p:spTgt spid="7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8"/>
                                        </p:tgtEl>
                                      </p:cBhvr>
                                    </p:animEffect>
                                    <p:set>
                                      <p:cBhvr>
                                        <p:cTn id="36" dur="1" fill="hold">
                                          <p:stCondLst>
                                            <p:cond delay="499"/>
                                          </p:stCondLst>
                                        </p:cTn>
                                        <p:tgtEl>
                                          <p:spTgt spid="7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up)">
                                      <p:cBhvr>
                                        <p:cTn id="46" dur="500"/>
                                        <p:tgtEl>
                                          <p:spTgt spid="73"/>
                                        </p:tgtEl>
                                      </p:cBhvr>
                                    </p:animEffect>
                                  </p:childTnLst>
                                </p:cTn>
                              </p:par>
                              <p:par>
                                <p:cTn id="47" presetID="22" presetClass="entr" presetSubtype="1"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up)">
                                      <p:cBhvr>
                                        <p:cTn id="49" dur="500"/>
                                        <p:tgtEl>
                                          <p:spTgt spid="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73"/>
                                        </p:tgtEl>
                                      </p:cBhvr>
                                    </p:animEffect>
                                    <p:set>
                                      <p:cBhvr>
                                        <p:cTn id="62" dur="1" fill="hold">
                                          <p:stCondLst>
                                            <p:cond delay="499"/>
                                          </p:stCondLst>
                                        </p:cTn>
                                        <p:tgtEl>
                                          <p:spTgt spid="7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4"/>
                                        </p:tgtEl>
                                      </p:cBhvr>
                                    </p:animEffect>
                                    <p:set>
                                      <p:cBhvr>
                                        <p:cTn id="65" dur="1" fill="hold">
                                          <p:stCondLst>
                                            <p:cond delay="499"/>
                                          </p:stCondLst>
                                        </p:cTn>
                                        <p:tgtEl>
                                          <p:spTgt spid="7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2"/>
                                        </p:tgtEl>
                                      </p:cBhvr>
                                    </p:animEffect>
                                    <p:set>
                                      <p:cBhvr>
                                        <p:cTn id="70" dur="1" fill="hold">
                                          <p:stCondLst>
                                            <p:cond delay="499"/>
                                          </p:stCondLst>
                                        </p:cTn>
                                        <p:tgtEl>
                                          <p:spTgt spid="4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8"/>
                                        </p:tgtEl>
                                      </p:cBhvr>
                                    </p:animEffect>
                                    <p:set>
                                      <p:cBhvr>
                                        <p:cTn id="73" dur="1" fill="hold">
                                          <p:stCondLst>
                                            <p:cond delay="499"/>
                                          </p:stCondLst>
                                        </p:cTn>
                                        <p:tgtEl>
                                          <p:spTgt spid="5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9"/>
                                        </p:tgtEl>
                                      </p:cBhvr>
                                    </p:animEffect>
                                    <p:set>
                                      <p:cBhvr>
                                        <p:cTn id="76" dur="1" fill="hold">
                                          <p:stCondLst>
                                            <p:cond delay="499"/>
                                          </p:stCondLst>
                                        </p:cTn>
                                        <p:tgtEl>
                                          <p:spTgt spid="7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0" presetClass="path" presetSubtype="0" accel="50000" decel="50000" fill="hold" grpId="0" nodeType="clickEffect">
                                  <p:stCondLst>
                                    <p:cond delay="0"/>
                                  </p:stCondLst>
                                  <p:childTnLst>
                                    <p:animMotion origin="layout" path="M -6.25E-7 3.33333E-6 L -0.01393 3.33333E-6 C -0.02018 3.33333E-6 -0.02773 0.03865 -0.02773 0.07014 L -0.02773 0.14027 " pathEditMode="relative" rAng="0" ptsTypes="AAAA">
                                      <p:cBhvr>
                                        <p:cTn id="80" dur="2000" fill="hold"/>
                                        <p:tgtEl>
                                          <p:spTgt spid="36"/>
                                        </p:tgtEl>
                                        <p:attrNameLst>
                                          <p:attrName>ppt_x</p:attrName>
                                          <p:attrName>ppt_y</p:attrName>
                                        </p:attrNameLst>
                                      </p:cBhvr>
                                      <p:rCtr x="-1393" y="7014"/>
                                    </p:animMotion>
                                  </p:childTnLst>
                                </p:cTn>
                              </p:par>
                              <p:par>
                                <p:cTn id="81" presetID="1"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par>
                                <p:cTn id="83" presetID="0" presetClass="path" presetSubtype="0" accel="50000" decel="50000" fill="hold" grpId="0" nodeType="withEffect">
                                  <p:stCondLst>
                                    <p:cond delay="0"/>
                                  </p:stCondLst>
                                  <p:childTnLst>
                                    <p:animMotion origin="layout" path="M -0.00104 -0.00139 L -0.00104 0.03611 L -0.00104 -0.14028 L 0.02552 -0.14028 " pathEditMode="relative" ptsTypes="AAAA">
                                      <p:cBhvr>
                                        <p:cTn id="84" dur="2000" fill="hold"/>
                                        <p:tgtEl>
                                          <p:spTgt spid="38"/>
                                        </p:tgtEl>
                                        <p:attrNameLst>
                                          <p:attrName>ppt_x</p:attrName>
                                          <p:attrName>ppt_y</p:attrName>
                                        </p:attrNameLst>
                                      </p:cBhvr>
                                    </p:animMotion>
                                  </p:childTnLst>
                                </p:cTn>
                              </p:par>
                            </p:childTnLst>
                          </p:cTn>
                        </p:par>
                        <p:par>
                          <p:cTn id="85" fill="hold">
                            <p:stCondLst>
                              <p:cond delay="2000"/>
                            </p:stCondLst>
                            <p:childTnLst>
                              <p:par>
                                <p:cTn id="86" presetID="10" presetClass="exit" presetSubtype="0" fill="hold" grpId="1" nodeType="afterEffect">
                                  <p:stCondLst>
                                    <p:cond delay="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childTnLst>
                          </p:cTn>
                        </p:par>
                        <p:par>
                          <p:cTn id="89" fill="hold">
                            <p:stCondLst>
                              <p:cond delay="2500"/>
                            </p:stCondLst>
                            <p:childTnLst>
                              <p:par>
                                <p:cTn id="90" presetID="10" presetClass="exit" presetSubtype="0" fill="hold" nodeType="afterEffect">
                                  <p:stCondLst>
                                    <p:cond delay="0"/>
                                  </p:stCondLst>
                                  <p:childTnLst>
                                    <p:animEffect transition="out" filter="fade">
                                      <p:cBhvr>
                                        <p:cTn id="91" dur="500"/>
                                        <p:tgtEl>
                                          <p:spTgt spid="56"/>
                                        </p:tgtEl>
                                      </p:cBhvr>
                                    </p:animEffect>
                                    <p:set>
                                      <p:cBhvr>
                                        <p:cTn id="92" dur="1" fill="hold">
                                          <p:stCondLst>
                                            <p:cond delay="499"/>
                                          </p:stCondLst>
                                        </p:cTn>
                                        <p:tgtEl>
                                          <p:spTgt spid="5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0" presetClass="path" presetSubtype="0" accel="50000" decel="50000" fill="hold" grpId="1" nodeType="clickEffect">
                                  <p:stCondLst>
                                    <p:cond delay="0"/>
                                  </p:stCondLst>
                                  <p:childTnLst>
                                    <p:animMotion origin="layout" path="M -0.02773 0.13472 L -0.02851 0.18889 L -0.08789 0.29583 " pathEditMode="relative" ptsTypes="AAA">
                                      <p:cBhvr>
                                        <p:cTn id="96" dur="2000" fill="hold"/>
                                        <p:tgtEl>
                                          <p:spTgt spid="36"/>
                                        </p:tgtEl>
                                        <p:attrNameLst>
                                          <p:attrName>ppt_x</p:attrName>
                                          <p:attrName>ppt_y</p:attrName>
                                        </p:attrNameLst>
                                      </p:cBhvr>
                                    </p:animMotion>
                                  </p:childTnLst>
                                </p:cTn>
                              </p:par>
                              <p:par>
                                <p:cTn id="97" presetID="10"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fade">
                                      <p:cBhvr>
                                        <p:cTn id="99" dur="500"/>
                                        <p:tgtEl>
                                          <p:spTgt spid="84"/>
                                        </p:tgtEl>
                                      </p:cBhvr>
                                    </p:animEffect>
                                  </p:childTnLst>
                                </p:cTn>
                              </p:par>
                              <p:par>
                                <p:cTn id="100" presetID="10" presetClass="entr" presetSubtype="0" fill="hold"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fade">
                                      <p:cBhvr>
                                        <p:cTn id="107" dur="500"/>
                                        <p:tgtEl>
                                          <p:spTgt spid="8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2" nodeType="clickEffect">
                                  <p:stCondLst>
                                    <p:cond delay="0"/>
                                  </p:stCondLst>
                                  <p:childTnLst>
                                    <p:animEffect transition="out" filter="fade">
                                      <p:cBhvr>
                                        <p:cTn id="111" dur="500"/>
                                        <p:tgtEl>
                                          <p:spTgt spid="36"/>
                                        </p:tgtEl>
                                      </p:cBhvr>
                                    </p:animEffect>
                                    <p:set>
                                      <p:cBhvr>
                                        <p:cTn id="11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8" grpId="0" animBg="1"/>
      <p:bldP spid="75" grpId="0" animBg="1"/>
      <p:bldP spid="75" grpId="1" animBg="1"/>
      <p:bldP spid="76" grpId="0" animBg="1"/>
      <p:bldP spid="76" grpId="1" animBg="1"/>
      <p:bldP spid="77" grpId="0" animBg="1"/>
      <p:bldP spid="77" grpId="1" animBg="1"/>
      <p:bldP spid="78" grpId="0" animBg="1"/>
      <p:bldP spid="78" grpId="1" animBg="1"/>
      <p:bldP spid="58" grpId="0" animBg="1"/>
      <p:bldP spid="58" grpId="1" animBg="1"/>
      <p:bldP spid="79" grpId="0" animBg="1"/>
      <p:bldP spid="79" grpId="1" animBg="1"/>
      <p:bldP spid="80" grpId="0" animBg="1"/>
      <p:bldP spid="80" grpId="1" animBg="1"/>
      <p:bldP spid="84" grpId="0"/>
      <p:bldP spid="8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CE0440-3D94-437B-A806-AA2817A64943}"/>
              </a:ext>
            </a:extLst>
          </p:cNvPr>
          <p:cNvSpPr>
            <a:spLocks noGrp="1"/>
          </p:cNvSpPr>
          <p:nvPr>
            <p:ph type="sldNum" sz="quarter" idx="12"/>
          </p:nvPr>
        </p:nvSpPr>
        <p:spPr/>
        <p:txBody>
          <a:bodyPr/>
          <a:lstStyle/>
          <a:p>
            <a:fld id="{AE678206-0642-9F48-9727-6B519CB285FA}" type="slidenum">
              <a:rPr lang="en-US" smtClean="0"/>
              <a:t>66</a:t>
            </a:fld>
            <a:endParaRPr lang="en-US"/>
          </a:p>
        </p:txBody>
      </p:sp>
      <p:sp>
        <p:nvSpPr>
          <p:cNvPr id="4" name="Title 3">
            <a:extLst>
              <a:ext uri="{FF2B5EF4-FFF2-40B4-BE49-F238E27FC236}">
                <a16:creationId xmlns:a16="http://schemas.microsoft.com/office/drawing/2014/main" id="{68076935-7088-404F-B22B-74A53AE6EF6E}"/>
              </a:ext>
            </a:extLst>
          </p:cNvPr>
          <p:cNvSpPr>
            <a:spLocks noGrp="1"/>
          </p:cNvSpPr>
          <p:nvPr>
            <p:ph type="title"/>
          </p:nvPr>
        </p:nvSpPr>
        <p:spPr/>
        <p:txBody>
          <a:bodyPr/>
          <a:lstStyle/>
          <a:p>
            <a:r>
              <a:rPr lang="en-US" dirty="0"/>
              <a:t>SWAP</a:t>
            </a:r>
          </a:p>
        </p:txBody>
      </p:sp>
      <p:pic>
        <p:nvPicPr>
          <p:cNvPr id="5" name="Picture 4">
            <a:extLst>
              <a:ext uri="{FF2B5EF4-FFF2-40B4-BE49-F238E27FC236}">
                <a16:creationId xmlns:a16="http://schemas.microsoft.com/office/drawing/2014/main" id="{E25DDB59-79DA-4A68-964C-947F4A8A746E}"/>
              </a:ext>
            </a:extLst>
          </p:cNvPr>
          <p:cNvPicPr>
            <a:picLocks noChangeAspect="1"/>
          </p:cNvPicPr>
          <p:nvPr/>
        </p:nvPicPr>
        <p:blipFill rotWithShape="1">
          <a:blip r:embed="rId3"/>
          <a:srcRect b="2483"/>
          <a:stretch/>
        </p:blipFill>
        <p:spPr>
          <a:xfrm>
            <a:off x="1313036" y="1391737"/>
            <a:ext cx="9129412" cy="4114733"/>
          </a:xfrm>
          <a:prstGeom prst="rect">
            <a:avLst/>
          </a:prstGeom>
        </p:spPr>
      </p:pic>
      <p:sp>
        <p:nvSpPr>
          <p:cNvPr id="6" name="Rectangle 5">
            <a:extLst>
              <a:ext uri="{FF2B5EF4-FFF2-40B4-BE49-F238E27FC236}">
                <a16:creationId xmlns:a16="http://schemas.microsoft.com/office/drawing/2014/main" id="{FFB53F71-F904-4802-A460-AA481F994505}"/>
              </a:ext>
            </a:extLst>
          </p:cNvPr>
          <p:cNvSpPr/>
          <p:nvPr/>
        </p:nvSpPr>
        <p:spPr>
          <a:xfrm>
            <a:off x="6025896" y="1737361"/>
            <a:ext cx="4416552" cy="361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3">
            <a:extLst>
              <a:ext uri="{FF2B5EF4-FFF2-40B4-BE49-F238E27FC236}">
                <a16:creationId xmlns:a16="http://schemas.microsoft.com/office/drawing/2014/main" id="{0C6D522C-DF86-4D31-A4DA-3E673123A98B}"/>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1280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AB9534-DAB6-4EA2-B0CB-73563CA29FA4}"/>
              </a:ext>
            </a:extLst>
          </p:cNvPr>
          <p:cNvSpPr>
            <a:spLocks noGrp="1"/>
          </p:cNvSpPr>
          <p:nvPr>
            <p:ph type="sldNum" sz="quarter" idx="12"/>
          </p:nvPr>
        </p:nvSpPr>
        <p:spPr/>
        <p:txBody>
          <a:bodyPr/>
          <a:lstStyle/>
          <a:p>
            <a:fld id="{AE678206-0642-9F48-9727-6B519CB285FA}" type="slidenum">
              <a:rPr lang="en-US" smtClean="0"/>
              <a:t>67</a:t>
            </a:fld>
            <a:endParaRPr lang="en-US"/>
          </a:p>
        </p:txBody>
      </p:sp>
      <p:sp>
        <p:nvSpPr>
          <p:cNvPr id="4" name="Title 3">
            <a:extLst>
              <a:ext uri="{FF2B5EF4-FFF2-40B4-BE49-F238E27FC236}">
                <a16:creationId xmlns:a16="http://schemas.microsoft.com/office/drawing/2014/main" id="{EE788858-7C55-4D62-9C10-170ED2188D5A}"/>
              </a:ext>
            </a:extLst>
          </p:cNvPr>
          <p:cNvSpPr>
            <a:spLocks noGrp="1"/>
          </p:cNvSpPr>
          <p:nvPr>
            <p:ph type="title"/>
          </p:nvPr>
        </p:nvSpPr>
        <p:spPr/>
        <p:txBody>
          <a:bodyPr/>
          <a:lstStyle/>
          <a:p>
            <a:r>
              <a:rPr lang="en-US" dirty="0"/>
              <a:t>SWAP: Router microarchitecture</a:t>
            </a:r>
          </a:p>
        </p:txBody>
      </p:sp>
      <p:pic>
        <p:nvPicPr>
          <p:cNvPr id="5" name="Picture 4">
            <a:extLst>
              <a:ext uri="{FF2B5EF4-FFF2-40B4-BE49-F238E27FC236}">
                <a16:creationId xmlns:a16="http://schemas.microsoft.com/office/drawing/2014/main" id="{50DA2665-5B75-4242-8770-67E28798A52F}"/>
              </a:ext>
            </a:extLst>
          </p:cNvPr>
          <p:cNvPicPr>
            <a:picLocks noChangeAspect="1"/>
          </p:cNvPicPr>
          <p:nvPr/>
        </p:nvPicPr>
        <p:blipFill>
          <a:blip r:embed="rId3"/>
          <a:stretch>
            <a:fillRect/>
          </a:stretch>
        </p:blipFill>
        <p:spPr>
          <a:xfrm>
            <a:off x="3118925" y="1182584"/>
            <a:ext cx="5381266" cy="5122966"/>
          </a:xfrm>
          <a:prstGeom prst="rect">
            <a:avLst/>
          </a:prstGeom>
        </p:spPr>
      </p:pic>
      <p:sp>
        <p:nvSpPr>
          <p:cNvPr id="6" name="Footer Placeholder 3">
            <a:extLst>
              <a:ext uri="{FF2B5EF4-FFF2-40B4-BE49-F238E27FC236}">
                <a16:creationId xmlns:a16="http://schemas.microsoft.com/office/drawing/2014/main" id="{7504BCAD-2F0B-4EB5-8DFE-B69CFF73EE4A}"/>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4700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4058735160"/>
              </p:ext>
            </p:extLst>
          </p:nvPr>
        </p:nvGraphicFramePr>
        <p:xfrm>
          <a:off x="178665" y="1380203"/>
          <a:ext cx="11521440" cy="425196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138712089"/>
                  </a:ext>
                </a:extLst>
              </a:tr>
              <a:tr h="370840">
                <a:tc>
                  <a:txBody>
                    <a:bodyPr/>
                    <a:lstStyle/>
                    <a:p>
                      <a:pPr algn="ctr"/>
                      <a:r>
                        <a:rPr lang="en-US" dirty="0"/>
                        <a:t>BBR (S)</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r>
                        <a:rPr lang="en-US" dirty="0"/>
                        <a:t>    *</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extLst>
                  <a:ext uri="{0D108BD9-81ED-4DB2-BD59-A6C34878D82A}">
                    <a16:rowId xmlns:a16="http://schemas.microsoft.com/office/drawing/2014/main" val="2733182592"/>
                  </a:ext>
                </a:extLst>
              </a:tr>
              <a:tr h="370840">
                <a:tc>
                  <a:txBody>
                    <a:bodyPr/>
                    <a:lstStyle/>
                    <a:p>
                      <a:pPr algn="ctr"/>
                      <a:r>
                        <a:rPr lang="en-US" dirty="0"/>
                        <a:t>BINDU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393430542"/>
                  </a:ext>
                </a:extLst>
              </a:tr>
              <a:tr h="370840">
                <a:tc>
                  <a:txBody>
                    <a:bodyPr/>
                    <a:lstStyle/>
                    <a:p>
                      <a:pPr algn="ctr"/>
                      <a:r>
                        <a:rPr lang="en-US" dirty="0">
                          <a:highlight>
                            <a:srgbClr val="FFFF00"/>
                          </a:highlight>
                        </a:rPr>
                        <a:t>SWAP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45988822"/>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68</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D556BE4B-5853-4E43-A05D-11F0AA1B8559}"/>
                  </a:ext>
                </a:extLst>
              </p:cNvPr>
              <p:cNvGraphicFramePr>
                <a:graphicFrameLocks noChangeAspect="1"/>
              </p:cNvGraphicFramePr>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D556BE4B-5853-4E43-A05D-11F0AA1B8559}"/>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91305347-2448-469B-9C66-56464CBDE114}"/>
                  </a:ext>
                </a:extLst>
              </p:cNvPr>
              <p:cNvGraphicFramePr>
                <a:graphicFrameLocks noChangeAspect="1"/>
              </p:cNvGraphicFramePr>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91305347-2448-469B-9C66-56464CBDE114}"/>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8E839C04-3FD2-469D-8A76-166B391D8943}"/>
                  </a:ext>
                </a:extLst>
              </p:cNvPr>
              <p:cNvGraphicFramePr>
                <a:graphicFrameLocks noChangeAspect="1"/>
              </p:cNvGraphicFramePr>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8E839C04-3FD2-469D-8A76-166B391D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900386F4-24A1-4844-8793-18A3BDCDDA3E}"/>
                  </a:ext>
                </a:extLst>
              </p:cNvPr>
              <p:cNvGraphicFramePr>
                <a:graphicFrameLocks noChangeAspect="1"/>
              </p:cNvGraphicFramePr>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900386F4-24A1-4844-8793-18A3BDCDDA3E}"/>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A04F1ADE-EF6D-4331-A771-6750F7CC5598}"/>
                  </a:ext>
                </a:extLst>
              </p:cNvPr>
              <p:cNvGraphicFramePr>
                <a:graphicFrameLocks noChangeAspect="1"/>
              </p:cNvGraphicFramePr>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A04F1ADE-EF6D-4331-A771-6750F7CC5598}"/>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242A276C-CFC7-4D0D-A5AD-748EA96827E0}"/>
                  </a:ext>
                </a:extLst>
              </p:cNvPr>
              <p:cNvGraphicFramePr>
                <a:graphicFrameLocks noChangeAspect="1"/>
              </p:cNvGraphicFramePr>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242A276C-CFC7-4D0D-A5AD-748EA96827E0}"/>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D850CEA6-22A5-41FB-97BE-62F668511FC0}"/>
                  </a:ext>
                </a:extLst>
              </p:cNvPr>
              <p:cNvGraphicFramePr>
                <a:graphicFrameLocks noChangeAspect="1"/>
              </p:cNvGraphicFramePr>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D850CEA6-22A5-41FB-97BE-62F668511FC0}"/>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214C5B27-72C5-4EC0-8AE9-C0B322E6D1E2}"/>
                  </a:ext>
                </a:extLst>
              </p:cNvPr>
              <p:cNvGraphicFramePr>
                <a:graphicFrameLocks noChangeAspect="1"/>
              </p:cNvGraphicFramePr>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214C5B27-72C5-4EC0-8AE9-C0B322E6D1E2}"/>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E88F7783-2510-422C-A824-137F895C50B5}"/>
                  </a:ext>
                </a:extLst>
              </p:cNvPr>
              <p:cNvGraphicFramePr>
                <a:graphicFrameLocks noChangeAspect="1"/>
              </p:cNvGraphicFramePr>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E88F7783-2510-422C-A824-137F895C50B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8BA598D5-1094-4D94-9D1B-B588079291FB}"/>
                  </a:ext>
                </a:extLst>
              </p:cNvPr>
              <p:cNvGraphicFramePr>
                <a:graphicFrameLocks noChangeAspect="1"/>
              </p:cNvGraphicFramePr>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8BA598D5-1094-4D94-9D1B-B588079291FB}"/>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FE312ABD-D64B-433A-904A-A460D1FA4A7B}"/>
                  </a:ext>
                </a:extLst>
              </p:cNvPr>
              <p:cNvGraphicFramePr>
                <a:graphicFrameLocks noChangeAspect="1"/>
              </p:cNvGraphicFramePr>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FE312ABD-D64B-433A-904A-A460D1FA4A7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6B1D1996-F147-4DFA-A16B-B863EC5EB1CD}"/>
                  </a:ext>
                </a:extLst>
              </p:cNvPr>
              <p:cNvGraphicFramePr>
                <a:graphicFrameLocks noChangeAspect="1"/>
              </p:cNvGraphicFramePr>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6B1D1996-F147-4DFA-A16B-B863EC5EB1CD}"/>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66174C76-7C96-4642-B72C-7713837CC223}"/>
                  </a:ext>
                </a:extLst>
              </p:cNvPr>
              <p:cNvGraphicFramePr>
                <a:graphicFrameLocks noChangeAspect="1"/>
              </p:cNvGraphicFramePr>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66174C76-7C96-4642-B72C-7713837CC223}"/>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CB0E51E7-8DD5-401C-884A-421798A484D3}"/>
                  </a:ext>
                </a:extLst>
              </p:cNvPr>
              <p:cNvGraphicFramePr>
                <a:graphicFrameLocks noChangeAspect="1"/>
              </p:cNvGraphicFramePr>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CB0E51E7-8DD5-401C-884A-421798A484D3}"/>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3449741D-8FC7-462D-AE82-6DAB84C29DFC}"/>
                  </a:ext>
                </a:extLst>
              </p:cNvPr>
              <p:cNvGraphicFramePr>
                <a:graphicFrameLocks noChangeAspect="1"/>
              </p:cNvGraphicFramePr>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3449741D-8FC7-462D-AE82-6DAB84C29DF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67D97558-79DF-48D8-ADD7-797F68334C62}"/>
                  </a:ext>
                </a:extLst>
              </p:cNvPr>
              <p:cNvGraphicFramePr>
                <a:graphicFrameLocks noChangeAspect="1"/>
              </p:cNvGraphicFramePr>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67D97558-79DF-48D8-ADD7-797F68334C6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71B3E351-DADB-4CD0-8187-5057CC4558D5}"/>
                  </a:ext>
                </a:extLst>
              </p:cNvPr>
              <p:cNvGraphicFramePr>
                <a:graphicFrameLocks noChangeAspect="1"/>
              </p:cNvGraphicFramePr>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71B3E351-DADB-4CD0-8187-5057CC4558D5}"/>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4E556F0F-A8AC-4456-B5CD-DDD33A63F876}"/>
                  </a:ext>
                </a:extLst>
              </p:cNvPr>
              <p:cNvGraphicFramePr>
                <a:graphicFrameLocks noChangeAspect="1"/>
              </p:cNvGraphicFramePr>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4E556F0F-A8AC-4456-B5CD-DDD33A63F876}"/>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D4E0256C-1481-412C-A403-EA569A779142}"/>
                  </a:ext>
                </a:extLst>
              </p:cNvPr>
              <p:cNvGraphicFramePr>
                <a:graphicFrameLocks noChangeAspect="1"/>
              </p:cNvGraphicFramePr>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D4E0256C-1481-412C-A403-EA569A779142}"/>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6305167A-E9B1-41A3-836B-8D65D161F2D9}"/>
                  </a:ext>
                </a:extLst>
              </p:cNvPr>
              <p:cNvGraphicFramePr>
                <a:graphicFrameLocks noChangeAspect="1"/>
              </p:cNvGraphicFramePr>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6305167A-E9B1-41A3-836B-8D65D161F2D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24302D1A-0DCD-4843-8C2A-C723DDA4264C}"/>
                  </a:ext>
                </a:extLst>
              </p:cNvPr>
              <p:cNvGraphicFramePr>
                <a:graphicFrameLocks noChangeAspect="1"/>
              </p:cNvGraphicFramePr>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24302D1A-0DCD-4843-8C2A-C723DDA4264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103E1D82-E8FB-46B6-9902-87A9FE7E7D25}"/>
                  </a:ext>
                </a:extLst>
              </p:cNvPr>
              <p:cNvGraphicFramePr>
                <a:graphicFrameLocks noChangeAspect="1"/>
              </p:cNvGraphicFramePr>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103E1D82-E8FB-46B6-9902-87A9FE7E7D25}"/>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6E239696-BBEB-4A57-A81E-FC4C35D2A74F}"/>
                  </a:ext>
                </a:extLst>
              </p:cNvPr>
              <p:cNvGraphicFramePr>
                <a:graphicFrameLocks noChangeAspect="1"/>
              </p:cNvGraphicFramePr>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6E239696-BBEB-4A57-A81E-FC4C35D2A74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9EA9A1CB-7A69-4754-9A58-330FF3E4A8FC}"/>
                  </a:ext>
                </a:extLst>
              </p:cNvPr>
              <p:cNvGraphicFramePr>
                <a:graphicFrameLocks noChangeAspect="1"/>
              </p:cNvGraphicFramePr>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9EA9A1CB-7A69-4754-9A58-330FF3E4A8FC}"/>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E5911F18-7DAF-4696-9539-4055D6AEAE82}"/>
                  </a:ext>
                </a:extLst>
              </p:cNvPr>
              <p:cNvGraphicFramePr>
                <a:graphicFrameLocks noChangeAspect="1"/>
              </p:cNvGraphicFramePr>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E5911F18-7DAF-4696-9539-4055D6AEAE8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9104B045-8658-486F-8DC7-EC46D4ED9653}"/>
                  </a:ext>
                </a:extLst>
              </p:cNvPr>
              <p:cNvGraphicFramePr>
                <a:graphicFrameLocks noChangeAspect="1"/>
              </p:cNvGraphicFramePr>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9104B045-8658-486F-8DC7-EC46D4ED9653}"/>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020C2A72-87AA-42E5-8D25-2460B88E8943}"/>
                  </a:ext>
                </a:extLst>
              </p:cNvPr>
              <p:cNvGraphicFramePr>
                <a:graphicFrameLocks noChangeAspect="1"/>
              </p:cNvGraphicFramePr>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020C2A72-87AA-42E5-8D25-2460B88E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E18BEFDF-076D-44D2-9EE6-63FAC9D2A8F5}"/>
                  </a:ext>
                </a:extLst>
              </p:cNvPr>
              <p:cNvGraphicFramePr>
                <a:graphicFrameLocks noChangeAspect="1"/>
              </p:cNvGraphicFramePr>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E18BEFDF-076D-44D2-9EE6-63FAC9D2A8F5}"/>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6855CDA5-C4A4-46C8-A5A6-283DC7E80B7C}"/>
                  </a:ext>
                </a:extLst>
              </p:cNvPr>
              <p:cNvGraphicFramePr>
                <a:graphicFrameLocks noChangeAspect="1"/>
              </p:cNvGraphicFramePr>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6855CDA5-C4A4-46C8-A5A6-283DC7E80B7C}"/>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28B8A295-2D86-416A-B690-CCDED711655B}"/>
                  </a:ext>
                </a:extLst>
              </p:cNvPr>
              <p:cNvGraphicFramePr>
                <a:graphicFrameLocks noChangeAspect="1"/>
              </p:cNvGraphicFramePr>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28B8A295-2D86-416A-B690-CCDED711655B}"/>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612052E6-7E0E-48CC-AA4E-5135275B0939}"/>
                  </a:ext>
                </a:extLst>
              </p:cNvPr>
              <p:cNvGraphicFramePr>
                <a:graphicFrameLocks noChangeAspect="1"/>
              </p:cNvGraphicFramePr>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612052E6-7E0E-48CC-AA4E-5135275B0939}"/>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6828C230-AEDA-46A4-9A7E-0E0353E1A235}"/>
                  </a:ext>
                </a:extLst>
              </p:cNvPr>
              <p:cNvGraphicFramePr>
                <a:graphicFrameLocks noChangeAspect="1"/>
              </p:cNvGraphicFramePr>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6828C230-AEDA-46A4-9A7E-0E0353E1A235}"/>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6F9D3230-68D4-4A0D-B27B-1A0631030C70}"/>
                  </a:ext>
                </a:extLst>
              </p:cNvPr>
              <p:cNvGraphicFramePr>
                <a:graphicFrameLocks noChangeAspect="1"/>
              </p:cNvGraphicFramePr>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6F9D3230-68D4-4A0D-B27B-1A0631030C70}"/>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A10B6392-40E0-4B60-B123-B980C3C1C05E}"/>
                  </a:ext>
                </a:extLst>
              </p:cNvPr>
              <p:cNvGraphicFramePr>
                <a:graphicFrameLocks noChangeAspect="1"/>
              </p:cNvGraphicFramePr>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A10B6392-40E0-4B60-B123-B980C3C1C05E}"/>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ACAFDEA5-9E0B-436D-8CBF-1577D1345252}"/>
                  </a:ext>
                </a:extLst>
              </p:cNvPr>
              <p:cNvGraphicFramePr>
                <a:graphicFrameLocks noChangeAspect="1"/>
              </p:cNvGraphicFramePr>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ACAFDEA5-9E0B-436D-8CBF-1577D1345252}"/>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1BEAE87-E0C1-4776-9879-68F9C91FC1E1}"/>
                  </a:ext>
                </a:extLst>
              </p:cNvPr>
              <p:cNvGraphicFramePr>
                <a:graphicFrameLocks noChangeAspect="1"/>
              </p:cNvGraphicFramePr>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1BEAE87-E0C1-4776-9879-68F9C91FC1E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Green checkmark">
                <a:extLst>
                  <a:ext uri="{FF2B5EF4-FFF2-40B4-BE49-F238E27FC236}">
                    <a16:creationId xmlns:a16="http://schemas.microsoft.com/office/drawing/2014/main" id="{6F358F64-E8C5-4BB1-A61B-4E22F4ADB8C0}"/>
                  </a:ext>
                </a:extLst>
              </p:cNvPr>
              <p:cNvGraphicFramePr>
                <a:graphicFrameLocks noChangeAspect="1"/>
              </p:cNvGraphicFramePr>
              <p:nvPr/>
            </p:nvGraphicFramePr>
            <p:xfrm>
              <a:off x="2748765" y="446881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Green checkmark">
                <a:extLst>
                  <a:ext uri="{FF2B5EF4-FFF2-40B4-BE49-F238E27FC236}">
                    <a16:creationId xmlns:a16="http://schemas.microsoft.com/office/drawing/2014/main" id="{6F358F64-E8C5-4BB1-A61B-4E22F4ADB8C0}"/>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46881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Green checkmark">
                <a:extLst>
                  <a:ext uri="{FF2B5EF4-FFF2-40B4-BE49-F238E27FC236}">
                    <a16:creationId xmlns:a16="http://schemas.microsoft.com/office/drawing/2014/main" id="{1723D4CA-60F9-4177-A8FE-157896F02277}"/>
                  </a:ext>
                </a:extLst>
              </p:cNvPr>
              <p:cNvGraphicFramePr>
                <a:graphicFrameLocks noChangeAspect="1"/>
              </p:cNvGraphicFramePr>
              <p:nvPr/>
            </p:nvGraphicFramePr>
            <p:xfrm>
              <a:off x="4089745" y="450448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Green checkmark">
                <a:extLst>
                  <a:ext uri="{FF2B5EF4-FFF2-40B4-BE49-F238E27FC236}">
                    <a16:creationId xmlns:a16="http://schemas.microsoft.com/office/drawing/2014/main" id="{1723D4CA-60F9-4177-A8FE-157896F02277}"/>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450448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3D Model 45" descr="Green checkmark">
                <a:extLst>
                  <a:ext uri="{FF2B5EF4-FFF2-40B4-BE49-F238E27FC236}">
                    <a16:creationId xmlns:a16="http://schemas.microsoft.com/office/drawing/2014/main" id="{595EAA6A-981A-41E4-8960-AEAAA1B9E8A5}"/>
                  </a:ext>
                </a:extLst>
              </p:cNvPr>
              <p:cNvGraphicFramePr>
                <a:graphicFrameLocks noChangeAspect="1"/>
              </p:cNvGraphicFramePr>
              <p:nvPr/>
            </p:nvGraphicFramePr>
            <p:xfrm>
              <a:off x="5581791" y="44720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Model 45" descr="Green checkmark">
                <a:extLst>
                  <a:ext uri="{FF2B5EF4-FFF2-40B4-BE49-F238E27FC236}">
                    <a16:creationId xmlns:a16="http://schemas.microsoft.com/office/drawing/2014/main" id="{595EAA6A-981A-41E4-8960-AEAAA1B9E8A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4720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3D Model 46" descr="Green checkmark">
                <a:extLst>
                  <a:ext uri="{FF2B5EF4-FFF2-40B4-BE49-F238E27FC236}">
                    <a16:creationId xmlns:a16="http://schemas.microsoft.com/office/drawing/2014/main" id="{10EAE385-0B2A-43D1-9F40-EB4ED117FA8F}"/>
                  </a:ext>
                </a:extLst>
              </p:cNvPr>
              <p:cNvGraphicFramePr>
                <a:graphicFrameLocks noChangeAspect="1"/>
              </p:cNvGraphicFramePr>
              <p:nvPr/>
            </p:nvGraphicFramePr>
            <p:xfrm>
              <a:off x="7294481" y="447854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Green checkmark">
                <a:extLst>
                  <a:ext uri="{FF2B5EF4-FFF2-40B4-BE49-F238E27FC236}">
                    <a16:creationId xmlns:a16="http://schemas.microsoft.com/office/drawing/2014/main" id="{10EAE385-0B2A-43D1-9F40-EB4ED117FA8F}"/>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447854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8" name="3D Model 47" descr="Green checkmark">
                <a:extLst>
                  <a:ext uri="{FF2B5EF4-FFF2-40B4-BE49-F238E27FC236}">
                    <a16:creationId xmlns:a16="http://schemas.microsoft.com/office/drawing/2014/main" id="{2A5EF0EF-54E6-4C9E-BB76-8554BBCC07AB}"/>
                  </a:ext>
                </a:extLst>
              </p:cNvPr>
              <p:cNvGraphicFramePr>
                <a:graphicFrameLocks noChangeAspect="1"/>
              </p:cNvGraphicFramePr>
              <p:nvPr/>
            </p:nvGraphicFramePr>
            <p:xfrm>
              <a:off x="9048073" y="44752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Green checkmark">
                <a:extLst>
                  <a:ext uri="{FF2B5EF4-FFF2-40B4-BE49-F238E27FC236}">
                    <a16:creationId xmlns:a16="http://schemas.microsoft.com/office/drawing/2014/main" id="{2A5EF0EF-54E6-4C9E-BB76-8554BBCC07AB}"/>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4752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Red X">
                <a:extLst>
                  <a:ext uri="{FF2B5EF4-FFF2-40B4-BE49-F238E27FC236}">
                    <a16:creationId xmlns:a16="http://schemas.microsoft.com/office/drawing/2014/main" id="{5CBC52F5-94B9-44BC-BE9E-0F1836CC56D1}"/>
                  </a:ext>
                </a:extLst>
              </p:cNvPr>
              <p:cNvGraphicFramePr>
                <a:graphicFrameLocks noChangeAspect="1"/>
              </p:cNvGraphicFramePr>
              <p:nvPr/>
            </p:nvGraphicFramePr>
            <p:xfrm>
              <a:off x="10774394" y="451167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Red X">
                <a:extLst>
                  <a:ext uri="{FF2B5EF4-FFF2-40B4-BE49-F238E27FC236}">
                    <a16:creationId xmlns:a16="http://schemas.microsoft.com/office/drawing/2014/main" id="{5CBC52F5-94B9-44BC-BE9E-0F1836CC56D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51167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3D Model 49" descr="Green checkmark">
                <a:extLst>
                  <a:ext uri="{FF2B5EF4-FFF2-40B4-BE49-F238E27FC236}">
                    <a16:creationId xmlns:a16="http://schemas.microsoft.com/office/drawing/2014/main" id="{62071F42-1BC1-463F-A290-F601CC728AA3}"/>
                  </a:ext>
                </a:extLst>
              </p:cNvPr>
              <p:cNvGraphicFramePr>
                <a:graphicFrameLocks noChangeAspect="1"/>
              </p:cNvGraphicFramePr>
              <p:nvPr/>
            </p:nvGraphicFramePr>
            <p:xfrm>
              <a:off x="2747052" y="483697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3D Model 49" descr="Green checkmark">
                <a:extLst>
                  <a:ext uri="{FF2B5EF4-FFF2-40B4-BE49-F238E27FC236}">
                    <a16:creationId xmlns:a16="http://schemas.microsoft.com/office/drawing/2014/main" id="{62071F42-1BC1-463F-A290-F601CC728AA3}"/>
                  </a:ext>
                </a:extLst>
              </p:cNvPr>
              <p:cNvPicPr>
                <a:picLocks noGrp="1" noRot="1" noChangeAspect="1" noMove="1" noResize="1" noEditPoints="1" noAdjustHandles="1" noChangeArrowheads="1" noChangeShapeType="1" noCrop="1"/>
              </p:cNvPicPr>
              <p:nvPr/>
            </p:nvPicPr>
            <p:blipFill>
              <a:blip r:embed="rId6"/>
              <a:stretch>
                <a:fillRect/>
              </a:stretch>
            </p:blipFill>
            <p:spPr>
              <a:xfrm>
                <a:off x="2747052" y="483697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1" name="3D Model 50" descr="Green checkmark">
                <a:extLst>
                  <a:ext uri="{FF2B5EF4-FFF2-40B4-BE49-F238E27FC236}">
                    <a16:creationId xmlns:a16="http://schemas.microsoft.com/office/drawing/2014/main" id="{8834FD5A-2772-4010-B46E-B4FBEF5A274C}"/>
                  </a:ext>
                </a:extLst>
              </p:cNvPr>
              <p:cNvGraphicFramePr>
                <a:graphicFrameLocks noChangeAspect="1"/>
              </p:cNvGraphicFramePr>
              <p:nvPr/>
            </p:nvGraphicFramePr>
            <p:xfrm>
              <a:off x="4088032" y="487263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50" descr="Green checkmark">
                <a:extLst>
                  <a:ext uri="{FF2B5EF4-FFF2-40B4-BE49-F238E27FC236}">
                    <a16:creationId xmlns:a16="http://schemas.microsoft.com/office/drawing/2014/main" id="{8834FD5A-2772-4010-B46E-B4FBEF5A274C}"/>
                  </a:ext>
                </a:extLst>
              </p:cNvPr>
              <p:cNvPicPr>
                <a:picLocks noGrp="1" noRot="1" noChangeAspect="1" noMove="1" noResize="1" noEditPoints="1" noAdjustHandles="1" noChangeArrowheads="1" noChangeShapeType="1" noCrop="1"/>
              </p:cNvPicPr>
              <p:nvPr/>
            </p:nvPicPr>
            <p:blipFill>
              <a:blip r:embed="rId6"/>
              <a:stretch>
                <a:fillRect/>
              </a:stretch>
            </p:blipFill>
            <p:spPr>
              <a:xfrm>
                <a:off x="4088032" y="487263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3" name="3D Model 52" descr="Green checkmark">
                <a:extLst>
                  <a:ext uri="{FF2B5EF4-FFF2-40B4-BE49-F238E27FC236}">
                    <a16:creationId xmlns:a16="http://schemas.microsoft.com/office/drawing/2014/main" id="{4CCECA59-149B-4F29-9C04-2155DF527819}"/>
                  </a:ext>
                </a:extLst>
              </p:cNvPr>
              <p:cNvGraphicFramePr>
                <a:graphicFrameLocks noChangeAspect="1"/>
              </p:cNvGraphicFramePr>
              <p:nvPr/>
            </p:nvGraphicFramePr>
            <p:xfrm>
              <a:off x="7292768" y="48466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Green checkmark">
                <a:extLst>
                  <a:ext uri="{FF2B5EF4-FFF2-40B4-BE49-F238E27FC236}">
                    <a16:creationId xmlns:a16="http://schemas.microsoft.com/office/drawing/2014/main" id="{4CCECA59-149B-4F29-9C04-2155DF527819}"/>
                  </a:ext>
                </a:extLst>
              </p:cNvPr>
              <p:cNvPicPr>
                <a:picLocks noGrp="1" noRot="1" noChangeAspect="1" noMove="1" noResize="1" noEditPoints="1" noAdjustHandles="1" noChangeArrowheads="1" noChangeShapeType="1" noCrop="1"/>
              </p:cNvPicPr>
              <p:nvPr/>
            </p:nvPicPr>
            <p:blipFill>
              <a:blip r:embed="rId6"/>
              <a:stretch>
                <a:fillRect/>
              </a:stretch>
            </p:blipFill>
            <p:spPr>
              <a:xfrm>
                <a:off x="7292768" y="48466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4" name="3D Model 53" descr="Green checkmark">
                <a:extLst>
                  <a:ext uri="{FF2B5EF4-FFF2-40B4-BE49-F238E27FC236}">
                    <a16:creationId xmlns:a16="http://schemas.microsoft.com/office/drawing/2014/main" id="{6597C88F-A46A-4147-80C0-9456F28B3F0D}"/>
                  </a:ext>
                </a:extLst>
              </p:cNvPr>
              <p:cNvGraphicFramePr>
                <a:graphicFrameLocks noChangeAspect="1"/>
              </p:cNvGraphicFramePr>
              <p:nvPr/>
            </p:nvGraphicFramePr>
            <p:xfrm>
              <a:off x="9046360" y="48434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4" name="3D Model 53" descr="Green checkmark">
                <a:extLst>
                  <a:ext uri="{FF2B5EF4-FFF2-40B4-BE49-F238E27FC236}">
                    <a16:creationId xmlns:a16="http://schemas.microsoft.com/office/drawing/2014/main" id="{6597C88F-A46A-4147-80C0-9456F28B3F0D}"/>
                  </a:ext>
                </a:extLst>
              </p:cNvPr>
              <p:cNvPicPr>
                <a:picLocks noGrp="1" noRot="1" noChangeAspect="1" noMove="1" noResize="1" noEditPoints="1" noAdjustHandles="1" noChangeArrowheads="1" noChangeShapeType="1" noCrop="1"/>
              </p:cNvPicPr>
              <p:nvPr/>
            </p:nvPicPr>
            <p:blipFill>
              <a:blip r:embed="rId6"/>
              <a:stretch>
                <a:fillRect/>
              </a:stretch>
            </p:blipFill>
            <p:spPr>
              <a:xfrm>
                <a:off x="9046360" y="48434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5" name="3D Model 54" descr="Red X">
                <a:extLst>
                  <a:ext uri="{FF2B5EF4-FFF2-40B4-BE49-F238E27FC236}">
                    <a16:creationId xmlns:a16="http://schemas.microsoft.com/office/drawing/2014/main" id="{86141C87-7763-4277-A588-630E9432981B}"/>
                  </a:ext>
                </a:extLst>
              </p:cNvPr>
              <p:cNvGraphicFramePr>
                <a:graphicFrameLocks noChangeAspect="1"/>
              </p:cNvGraphicFramePr>
              <p:nvPr/>
            </p:nvGraphicFramePr>
            <p:xfrm>
              <a:off x="10772681" y="48798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Red X">
                <a:extLst>
                  <a:ext uri="{FF2B5EF4-FFF2-40B4-BE49-F238E27FC236}">
                    <a16:creationId xmlns:a16="http://schemas.microsoft.com/office/drawing/2014/main" id="{86141C87-7763-4277-A588-630E9432981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2681" y="48798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6" name="3D Model 55" descr="Red X">
                <a:extLst>
                  <a:ext uri="{FF2B5EF4-FFF2-40B4-BE49-F238E27FC236}">
                    <a16:creationId xmlns:a16="http://schemas.microsoft.com/office/drawing/2014/main" id="{6E700774-58B8-490E-9902-6DAABE3DBC03}"/>
                  </a:ext>
                </a:extLst>
              </p:cNvPr>
              <p:cNvGraphicFramePr>
                <a:graphicFrameLocks noChangeAspect="1"/>
              </p:cNvGraphicFramePr>
              <p:nvPr/>
            </p:nvGraphicFramePr>
            <p:xfrm>
              <a:off x="5664712" y="4908946"/>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6" name="3D Model 55" descr="Red X">
                <a:extLst>
                  <a:ext uri="{FF2B5EF4-FFF2-40B4-BE49-F238E27FC236}">
                    <a16:creationId xmlns:a16="http://schemas.microsoft.com/office/drawing/2014/main" id="{6E700774-58B8-490E-9902-6DAABE3DBC03}"/>
                  </a:ext>
                </a:extLst>
              </p:cNvPr>
              <p:cNvPicPr>
                <a:picLocks noGrp="1" noRot="1" noChangeAspect="1" noMove="1" noResize="1" noEditPoints="1" noAdjustHandles="1" noChangeArrowheads="1" noChangeShapeType="1" noCrop="1"/>
              </p:cNvPicPr>
              <p:nvPr/>
            </p:nvPicPr>
            <p:blipFill>
              <a:blip r:embed="rId7"/>
              <a:stretch>
                <a:fillRect/>
              </a:stretch>
            </p:blipFill>
            <p:spPr>
              <a:xfrm>
                <a:off x="5664712" y="4908946"/>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7" name="3D Model 56" descr="Green checkmark">
                <a:extLst>
                  <a:ext uri="{FF2B5EF4-FFF2-40B4-BE49-F238E27FC236}">
                    <a16:creationId xmlns:a16="http://schemas.microsoft.com/office/drawing/2014/main" id="{BAC21696-244F-429F-B8B7-59A9818ADE6F}"/>
                  </a:ext>
                </a:extLst>
              </p:cNvPr>
              <p:cNvGraphicFramePr>
                <a:graphicFrameLocks noChangeAspect="1"/>
              </p:cNvGraphicFramePr>
              <p:nvPr>
                <p:extLst>
                  <p:ext uri="{D42A27DB-BD31-4B8C-83A1-F6EECF244321}">
                    <p14:modId xmlns:p14="http://schemas.microsoft.com/office/powerpoint/2010/main" val="3017169520"/>
                  </p:ext>
                </p:extLst>
              </p:nvPr>
            </p:nvGraphicFramePr>
            <p:xfrm>
              <a:off x="2755614" y="517430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7" name="3D Model 56" descr="Green checkmark">
                <a:extLst>
                  <a:ext uri="{FF2B5EF4-FFF2-40B4-BE49-F238E27FC236}">
                    <a16:creationId xmlns:a16="http://schemas.microsoft.com/office/drawing/2014/main" id="{BAC21696-244F-429F-B8B7-59A9818ADE6F}"/>
                  </a:ext>
                </a:extLst>
              </p:cNvPr>
              <p:cNvPicPr>
                <a:picLocks noGrp="1" noRot="1" noChangeAspect="1" noMove="1" noResize="1" noEditPoints="1" noAdjustHandles="1" noChangeArrowheads="1" noChangeShapeType="1" noCrop="1"/>
              </p:cNvPicPr>
              <p:nvPr/>
            </p:nvPicPr>
            <p:blipFill>
              <a:blip r:embed="rId6"/>
              <a:stretch>
                <a:fillRect/>
              </a:stretch>
            </p:blipFill>
            <p:spPr>
              <a:xfrm>
                <a:off x="2755614" y="517430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8" name="3D Model 57" descr="Green checkmark">
                <a:extLst>
                  <a:ext uri="{FF2B5EF4-FFF2-40B4-BE49-F238E27FC236}">
                    <a16:creationId xmlns:a16="http://schemas.microsoft.com/office/drawing/2014/main" id="{824EC437-4E6E-42B0-8F0F-BC5DC7D366B6}"/>
                  </a:ext>
                </a:extLst>
              </p:cNvPr>
              <p:cNvGraphicFramePr>
                <a:graphicFrameLocks noChangeAspect="1"/>
              </p:cNvGraphicFramePr>
              <p:nvPr>
                <p:extLst>
                  <p:ext uri="{D42A27DB-BD31-4B8C-83A1-F6EECF244321}">
                    <p14:modId xmlns:p14="http://schemas.microsoft.com/office/powerpoint/2010/main" val="389060869"/>
                  </p:ext>
                </p:extLst>
              </p:nvPr>
            </p:nvGraphicFramePr>
            <p:xfrm>
              <a:off x="4096594" y="520997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 Model 57" descr="Green checkmark">
                <a:extLst>
                  <a:ext uri="{FF2B5EF4-FFF2-40B4-BE49-F238E27FC236}">
                    <a16:creationId xmlns:a16="http://schemas.microsoft.com/office/drawing/2014/main" id="{824EC437-4E6E-42B0-8F0F-BC5DC7D366B6}"/>
                  </a:ext>
                </a:extLst>
              </p:cNvPr>
              <p:cNvPicPr>
                <a:picLocks noGrp="1" noRot="1" noChangeAspect="1" noMove="1" noResize="1" noEditPoints="1" noAdjustHandles="1" noChangeArrowheads="1" noChangeShapeType="1" noCrop="1"/>
              </p:cNvPicPr>
              <p:nvPr/>
            </p:nvPicPr>
            <p:blipFill>
              <a:blip r:embed="rId6"/>
              <a:stretch>
                <a:fillRect/>
              </a:stretch>
            </p:blipFill>
            <p:spPr>
              <a:xfrm>
                <a:off x="4096594" y="520997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9" name="3D Model 58" descr="Green checkmark">
                <a:extLst>
                  <a:ext uri="{FF2B5EF4-FFF2-40B4-BE49-F238E27FC236}">
                    <a16:creationId xmlns:a16="http://schemas.microsoft.com/office/drawing/2014/main" id="{EC94B517-54E6-4EA3-B391-C5D939977B55}"/>
                  </a:ext>
                </a:extLst>
              </p:cNvPr>
              <p:cNvGraphicFramePr>
                <a:graphicFrameLocks noChangeAspect="1"/>
              </p:cNvGraphicFramePr>
              <p:nvPr>
                <p:extLst>
                  <p:ext uri="{D42A27DB-BD31-4B8C-83A1-F6EECF244321}">
                    <p14:modId xmlns:p14="http://schemas.microsoft.com/office/powerpoint/2010/main" val="1708259080"/>
                  </p:ext>
                </p:extLst>
              </p:nvPr>
            </p:nvGraphicFramePr>
            <p:xfrm>
              <a:off x="7301330" y="518403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 Model 58" descr="Green checkmark">
                <a:extLst>
                  <a:ext uri="{FF2B5EF4-FFF2-40B4-BE49-F238E27FC236}">
                    <a16:creationId xmlns:a16="http://schemas.microsoft.com/office/drawing/2014/main" id="{EC94B517-54E6-4EA3-B391-C5D939977B55}"/>
                  </a:ext>
                </a:extLst>
              </p:cNvPr>
              <p:cNvPicPr>
                <a:picLocks noGrp="1" noRot="1" noChangeAspect="1" noMove="1" noResize="1" noEditPoints="1" noAdjustHandles="1" noChangeArrowheads="1" noChangeShapeType="1" noCrop="1"/>
              </p:cNvPicPr>
              <p:nvPr/>
            </p:nvPicPr>
            <p:blipFill>
              <a:blip r:embed="rId6"/>
              <a:stretch>
                <a:fillRect/>
              </a:stretch>
            </p:blipFill>
            <p:spPr>
              <a:xfrm>
                <a:off x="7301330" y="518403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0" name="3D Model 59" descr="Green checkmark">
                <a:extLst>
                  <a:ext uri="{FF2B5EF4-FFF2-40B4-BE49-F238E27FC236}">
                    <a16:creationId xmlns:a16="http://schemas.microsoft.com/office/drawing/2014/main" id="{DBA4FDDA-8BBE-46C3-90C7-38A84CE1CF38}"/>
                  </a:ext>
                </a:extLst>
              </p:cNvPr>
              <p:cNvGraphicFramePr>
                <a:graphicFrameLocks noChangeAspect="1"/>
              </p:cNvGraphicFramePr>
              <p:nvPr>
                <p:extLst>
                  <p:ext uri="{D42A27DB-BD31-4B8C-83A1-F6EECF244321}">
                    <p14:modId xmlns:p14="http://schemas.microsoft.com/office/powerpoint/2010/main" val="1779739809"/>
                  </p:ext>
                </p:extLst>
              </p:nvPr>
            </p:nvGraphicFramePr>
            <p:xfrm>
              <a:off x="9054922" y="518079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descr="Green checkmark">
                <a:extLst>
                  <a:ext uri="{FF2B5EF4-FFF2-40B4-BE49-F238E27FC236}">
                    <a16:creationId xmlns:a16="http://schemas.microsoft.com/office/drawing/2014/main" id="{DBA4FDDA-8BBE-46C3-90C7-38A84CE1CF38}"/>
                  </a:ext>
                </a:extLst>
              </p:cNvPr>
              <p:cNvPicPr>
                <a:picLocks noGrp="1" noRot="1" noChangeAspect="1" noMove="1" noResize="1" noEditPoints="1" noAdjustHandles="1" noChangeArrowheads="1" noChangeShapeType="1" noCrop="1"/>
              </p:cNvPicPr>
              <p:nvPr/>
            </p:nvPicPr>
            <p:blipFill>
              <a:blip r:embed="rId6"/>
              <a:stretch>
                <a:fillRect/>
              </a:stretch>
            </p:blipFill>
            <p:spPr>
              <a:xfrm>
                <a:off x="9054922" y="518079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2" name="3D Model 61" descr="Red X">
                <a:extLst>
                  <a:ext uri="{FF2B5EF4-FFF2-40B4-BE49-F238E27FC236}">
                    <a16:creationId xmlns:a16="http://schemas.microsoft.com/office/drawing/2014/main" id="{2BDDB4CB-C380-4AA2-9B0C-753043E2BFE1}"/>
                  </a:ext>
                </a:extLst>
              </p:cNvPr>
              <p:cNvGraphicFramePr>
                <a:graphicFrameLocks noChangeAspect="1"/>
              </p:cNvGraphicFramePr>
              <p:nvPr>
                <p:extLst>
                  <p:ext uri="{D42A27DB-BD31-4B8C-83A1-F6EECF244321}">
                    <p14:modId xmlns:p14="http://schemas.microsoft.com/office/powerpoint/2010/main" val="1220301812"/>
                  </p:ext>
                </p:extLst>
              </p:nvPr>
            </p:nvGraphicFramePr>
            <p:xfrm>
              <a:off x="5673274" y="52462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2" name="3D Model 61" descr="Red X">
                <a:extLst>
                  <a:ext uri="{FF2B5EF4-FFF2-40B4-BE49-F238E27FC236}">
                    <a16:creationId xmlns:a16="http://schemas.microsoft.com/office/drawing/2014/main" id="{2BDDB4CB-C380-4AA2-9B0C-753043E2BFE1}"/>
                  </a:ext>
                </a:extLst>
              </p:cNvPr>
              <p:cNvPicPr>
                <a:picLocks noGrp="1" noRot="1" noChangeAspect="1" noMove="1" noResize="1" noEditPoints="1" noAdjustHandles="1" noChangeArrowheads="1" noChangeShapeType="1" noCrop="1"/>
              </p:cNvPicPr>
              <p:nvPr/>
            </p:nvPicPr>
            <p:blipFill>
              <a:blip r:embed="rId7"/>
              <a:stretch>
                <a:fillRect/>
              </a:stretch>
            </p:blipFill>
            <p:spPr>
              <a:xfrm>
                <a:off x="5673274" y="52462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3" name="3D Model 62" descr="Green checkmark">
                <a:extLst>
                  <a:ext uri="{FF2B5EF4-FFF2-40B4-BE49-F238E27FC236}">
                    <a16:creationId xmlns:a16="http://schemas.microsoft.com/office/drawing/2014/main" id="{4C843DDF-46D3-4941-A71F-E439E15277F3}"/>
                  </a:ext>
                </a:extLst>
              </p:cNvPr>
              <p:cNvGraphicFramePr>
                <a:graphicFrameLocks noChangeAspect="1"/>
              </p:cNvGraphicFramePr>
              <p:nvPr>
                <p:extLst>
                  <p:ext uri="{D42A27DB-BD31-4B8C-83A1-F6EECF244321}">
                    <p14:modId xmlns:p14="http://schemas.microsoft.com/office/powerpoint/2010/main" val="982373810"/>
                  </p:ext>
                </p:extLst>
              </p:nvPr>
            </p:nvGraphicFramePr>
            <p:xfrm>
              <a:off x="10707349" y="524072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3" name="3D Model 62" descr="Green checkmark">
                <a:extLst>
                  <a:ext uri="{FF2B5EF4-FFF2-40B4-BE49-F238E27FC236}">
                    <a16:creationId xmlns:a16="http://schemas.microsoft.com/office/drawing/2014/main" id="{4C843DDF-46D3-4941-A71F-E439E15277F3}"/>
                  </a:ext>
                </a:extLst>
              </p:cNvPr>
              <p:cNvPicPr>
                <a:picLocks noGrp="1" noRot="1" noChangeAspect="1" noMove="1" noResize="1" noEditPoints="1" noAdjustHandles="1" noChangeArrowheads="1" noChangeShapeType="1" noCrop="1"/>
              </p:cNvPicPr>
              <p:nvPr/>
            </p:nvPicPr>
            <p:blipFill>
              <a:blip r:embed="rId6"/>
              <a:stretch>
                <a:fillRect/>
              </a:stretch>
            </p:blipFill>
            <p:spPr>
              <a:xfrm>
                <a:off x="10707349" y="5240723"/>
                <a:ext cx="639168" cy="481834"/>
              </a:xfrm>
              <a:prstGeom prst="rect">
                <a:avLst/>
              </a:prstGeom>
            </p:spPr>
          </p:pic>
        </mc:Fallback>
      </mc:AlternateContent>
      <p:sp>
        <p:nvSpPr>
          <p:cNvPr id="61" name="Rectangle 60">
            <a:extLst>
              <a:ext uri="{FF2B5EF4-FFF2-40B4-BE49-F238E27FC236}">
                <a16:creationId xmlns:a16="http://schemas.microsoft.com/office/drawing/2014/main" id="{AA26A5F1-55A7-4C1F-95FF-FB2AE8EE0B79}"/>
              </a:ext>
            </a:extLst>
          </p:cNvPr>
          <p:cNvSpPr/>
          <p:nvPr/>
        </p:nvSpPr>
        <p:spPr>
          <a:xfrm>
            <a:off x="606056" y="5794747"/>
            <a:ext cx="10547498"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SWAP can provide routing and protocol level deadlock freedom, however there can be misrouting…</a:t>
            </a:r>
          </a:p>
        </p:txBody>
      </p:sp>
    </p:spTree>
    <p:extLst>
      <p:ext uri="{BB962C8B-B14F-4D97-AF65-F5344CB8AC3E}">
        <p14:creationId xmlns:p14="http://schemas.microsoft.com/office/powerpoint/2010/main" val="9734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22" presetClass="entr" presetSubtype="8"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2" presetClass="entr" presetSubtype="8"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par>
                                <p:cTn id="14" presetID="22" presetClass="entr" presetSubtype="8"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500"/>
                                        <p:tgtEl>
                                          <p:spTgt spid="60"/>
                                        </p:tgtEl>
                                      </p:cBhvr>
                                    </p:animEffect>
                                  </p:childTnLst>
                                </p:cTn>
                              </p:par>
                              <p:par>
                                <p:cTn id="17" presetID="22" presetClass="entr" presetSubtype="8"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500"/>
                                        <p:tgtEl>
                                          <p:spTgt spid="62"/>
                                        </p:tgtEl>
                                      </p:cBhvr>
                                    </p:animEffect>
                                  </p:childTnLst>
                                </p:cTn>
                              </p:par>
                              <p:par>
                                <p:cTn id="20" presetID="22" presetClass="entr" presetSubtype="8"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899126" y="4218326"/>
            <a:ext cx="10317249" cy="381000"/>
          </a:xfrm>
        </p:spPr>
        <p:txBody>
          <a:bodyPr>
            <a:noAutofit/>
          </a:bodyPr>
          <a:lstStyle/>
          <a:p>
            <a:r>
              <a:rPr lang="en-US" sz="2100" b="1" u="sng" dirty="0">
                <a:solidFill>
                  <a:schemeClr val="tx1"/>
                </a:solidFill>
              </a:rPr>
              <a:t>Mayank Parasar</a:t>
            </a:r>
            <a:r>
              <a:rPr lang="en-US" sz="2100" b="1" dirty="0">
                <a:solidFill>
                  <a:schemeClr val="tx1"/>
                </a:solidFill>
              </a:rPr>
              <a:t>, Hossein </a:t>
            </a:r>
            <a:r>
              <a:rPr lang="en-US" sz="2100" b="1" dirty="0" err="1">
                <a:solidFill>
                  <a:schemeClr val="tx1"/>
                </a:solidFill>
              </a:rPr>
              <a:t>Farrokhbakht</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Tushar Krishna, Joshua San Miguel</a:t>
            </a:r>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3037457" y="10275"/>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DRAIN*: </a:t>
            </a:r>
            <a:r>
              <a:rPr lang="en-US" sz="3800" u="sng" dirty="0">
                <a:solidFill>
                  <a:schemeClr val="accent2"/>
                </a:solidFill>
              </a:rPr>
              <a:t>D</a:t>
            </a:r>
            <a:r>
              <a:rPr lang="en-US" sz="3800" dirty="0">
                <a:solidFill>
                  <a:schemeClr val="accent2"/>
                </a:solidFill>
              </a:rPr>
              <a:t>eadlock </a:t>
            </a:r>
            <a:r>
              <a:rPr lang="en-US" sz="3800" u="sng" dirty="0">
                <a:solidFill>
                  <a:schemeClr val="accent2"/>
                </a:solidFill>
              </a:rPr>
              <a:t>R</a:t>
            </a:r>
            <a:r>
              <a:rPr lang="en-US" sz="3800" dirty="0">
                <a:solidFill>
                  <a:schemeClr val="accent2"/>
                </a:solidFill>
              </a:rPr>
              <a:t>emoval for </a:t>
            </a:r>
            <a:r>
              <a:rPr lang="en-US" sz="3800" u="sng" dirty="0">
                <a:solidFill>
                  <a:schemeClr val="accent2"/>
                </a:solidFill>
              </a:rPr>
              <a:t>A</a:t>
            </a:r>
            <a:r>
              <a:rPr lang="en-US" sz="3800" dirty="0">
                <a:solidFill>
                  <a:schemeClr val="accent2"/>
                </a:solidFill>
              </a:rPr>
              <a:t>rbitrary </a:t>
            </a:r>
            <a:r>
              <a:rPr lang="en-US" sz="3800" u="sng" dirty="0">
                <a:solidFill>
                  <a:schemeClr val="accent2"/>
                </a:solidFill>
              </a:rPr>
              <a:t>I</a:t>
            </a:r>
            <a:r>
              <a:rPr lang="en-US" sz="3800" dirty="0">
                <a:solidFill>
                  <a:schemeClr val="accent2"/>
                </a:solidFill>
              </a:rPr>
              <a:t>rregular </a:t>
            </a:r>
            <a:r>
              <a:rPr lang="en-US" sz="3800" u="sng" dirty="0">
                <a:solidFill>
                  <a:schemeClr val="accent2"/>
                </a:solidFill>
              </a:rPr>
              <a:t>N</a:t>
            </a:r>
            <a:r>
              <a:rPr lang="en-US" sz="3800" dirty="0">
                <a:solidFill>
                  <a:schemeClr val="accent2"/>
                </a:solidFill>
              </a:rPr>
              <a:t>etworks</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6082918" y="4938513"/>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1139688" y="4775070"/>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5"/>
          <a:stretch>
            <a:fillRect/>
          </a:stretch>
        </p:blipFill>
        <p:spPr>
          <a:xfrm>
            <a:off x="7371437" y="4750564"/>
            <a:ext cx="1472796" cy="1472796"/>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6"/>
          <a:stretch>
            <a:fillRect/>
          </a:stretch>
        </p:blipFill>
        <p:spPr>
          <a:xfrm>
            <a:off x="8444491" y="4787176"/>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7"/>
          <a:stretch>
            <a:fillRect/>
          </a:stretch>
        </p:blipFill>
        <p:spPr>
          <a:xfrm>
            <a:off x="10132752" y="4865499"/>
            <a:ext cx="923937" cy="1242927"/>
          </a:xfrm>
          <a:prstGeom prst="rect">
            <a:avLst/>
          </a:prstGeom>
        </p:spPr>
      </p:pic>
      <p:sp>
        <p:nvSpPr>
          <p:cNvPr id="2" name="TextBox 1">
            <a:extLst>
              <a:ext uri="{FF2B5EF4-FFF2-40B4-BE49-F238E27FC236}">
                <a16:creationId xmlns:a16="http://schemas.microsoft.com/office/drawing/2014/main" id="{B2B8112F-16A0-4473-BC75-187D98324D52}"/>
              </a:ext>
            </a:extLst>
          </p:cNvPr>
          <p:cNvSpPr txBox="1"/>
          <p:nvPr/>
        </p:nvSpPr>
        <p:spPr>
          <a:xfrm>
            <a:off x="0" y="6098796"/>
            <a:ext cx="11165747" cy="646331"/>
          </a:xfrm>
          <a:prstGeom prst="rect">
            <a:avLst/>
          </a:prstGeom>
          <a:noFill/>
        </p:spPr>
        <p:txBody>
          <a:bodyPr wrap="square" rtlCol="0">
            <a:spAutoFit/>
          </a:bodyPr>
          <a:lstStyle/>
          <a:p>
            <a:r>
              <a:rPr lang="en-US" i="1" dirty="0"/>
              <a:t>*Proceedings of 26th IEEE International Symposium on High-Performance Computer Architecture </a:t>
            </a:r>
            <a:r>
              <a:rPr lang="en-US" b="1" i="1" dirty="0"/>
              <a:t>(HPCA) 2020</a:t>
            </a:r>
            <a:endParaRPr lang="en-US" i="1" dirty="0"/>
          </a:p>
        </p:txBody>
      </p:sp>
    </p:spTree>
    <p:extLst>
      <p:ext uri="{BB962C8B-B14F-4D97-AF65-F5344CB8AC3E}">
        <p14:creationId xmlns:p14="http://schemas.microsoft.com/office/powerpoint/2010/main" val="239694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DC0D-BD44-1F47-ABC5-0DB28E33AC07}"/>
              </a:ext>
            </a:extLst>
          </p:cNvPr>
          <p:cNvSpPr>
            <a:spLocks noGrp="1"/>
          </p:cNvSpPr>
          <p:nvPr>
            <p:ph type="title"/>
          </p:nvPr>
        </p:nvSpPr>
        <p:spPr/>
        <p:txBody>
          <a:bodyPr/>
          <a:lstStyle/>
          <a:p>
            <a:r>
              <a:rPr lang="en-US" dirty="0"/>
              <a:t>Network on Chip</a:t>
            </a:r>
          </a:p>
        </p:txBody>
      </p:sp>
      <p:sp>
        <p:nvSpPr>
          <p:cNvPr id="5" name="Slide Number Placeholder 4">
            <a:extLst>
              <a:ext uri="{FF2B5EF4-FFF2-40B4-BE49-F238E27FC236}">
                <a16:creationId xmlns:a16="http://schemas.microsoft.com/office/drawing/2014/main" id="{68BCBD77-8001-E543-B000-6D96EF86CD31}"/>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7</a:t>
            </a:fld>
            <a:endParaRPr lang="en-US"/>
          </a:p>
        </p:txBody>
      </p:sp>
      <p:pic>
        <p:nvPicPr>
          <p:cNvPr id="6" name="Picture 5">
            <a:extLst>
              <a:ext uri="{FF2B5EF4-FFF2-40B4-BE49-F238E27FC236}">
                <a16:creationId xmlns:a16="http://schemas.microsoft.com/office/drawing/2014/main" id="{E093AE94-0B1E-49B5-9DE0-D933A84C0C09}"/>
              </a:ext>
            </a:extLst>
          </p:cNvPr>
          <p:cNvPicPr>
            <a:picLocks noChangeAspect="1"/>
          </p:cNvPicPr>
          <p:nvPr/>
        </p:nvPicPr>
        <p:blipFill rotWithShape="1">
          <a:blip r:embed="rId3"/>
          <a:srcRect l="586" t="5563" r="63801" b="30600"/>
          <a:stretch/>
        </p:blipFill>
        <p:spPr>
          <a:xfrm>
            <a:off x="1288034" y="1569858"/>
            <a:ext cx="3798087" cy="3829538"/>
          </a:xfrm>
          <a:prstGeom prst="rect">
            <a:avLst/>
          </a:prstGeom>
        </p:spPr>
      </p:pic>
      <p:grpSp>
        <p:nvGrpSpPr>
          <p:cNvPr id="35" name="Group 34">
            <a:extLst>
              <a:ext uri="{FF2B5EF4-FFF2-40B4-BE49-F238E27FC236}">
                <a16:creationId xmlns:a16="http://schemas.microsoft.com/office/drawing/2014/main" id="{F1F30B93-E157-46EA-AAEA-8A377338E812}"/>
              </a:ext>
            </a:extLst>
          </p:cNvPr>
          <p:cNvGrpSpPr/>
          <p:nvPr/>
        </p:nvGrpSpPr>
        <p:grpSpPr>
          <a:xfrm>
            <a:off x="5837983" y="1785881"/>
            <a:ext cx="3332637" cy="2788644"/>
            <a:chOff x="5919594" y="1691616"/>
            <a:chExt cx="3001706" cy="2710746"/>
          </a:xfrm>
        </p:grpSpPr>
        <p:grpSp>
          <p:nvGrpSpPr>
            <p:cNvPr id="37" name="Group 36">
              <a:extLst>
                <a:ext uri="{FF2B5EF4-FFF2-40B4-BE49-F238E27FC236}">
                  <a16:creationId xmlns:a16="http://schemas.microsoft.com/office/drawing/2014/main" id="{693D7B3B-5DE0-4139-8341-DC5FD3ABF183}"/>
                </a:ext>
              </a:extLst>
            </p:cNvPr>
            <p:cNvGrpSpPr/>
            <p:nvPr/>
          </p:nvGrpSpPr>
          <p:grpSpPr>
            <a:xfrm>
              <a:off x="5953354" y="1691616"/>
              <a:ext cx="2967946" cy="2687016"/>
              <a:chOff x="5275728" y="1913324"/>
              <a:chExt cx="2395071" cy="2209944"/>
            </a:xfrm>
          </p:grpSpPr>
          <p:sp>
            <p:nvSpPr>
              <p:cNvPr id="229" name="Rectangle 228">
                <a:extLst>
                  <a:ext uri="{FF2B5EF4-FFF2-40B4-BE49-F238E27FC236}">
                    <a16:creationId xmlns:a16="http://schemas.microsoft.com/office/drawing/2014/main" id="{2807FE7B-98BF-46AE-B0B5-5CAA247784DB}"/>
                  </a:ext>
                </a:extLst>
              </p:cNvPr>
              <p:cNvSpPr/>
              <p:nvPr/>
            </p:nvSpPr>
            <p:spPr>
              <a:xfrm>
                <a:off x="5275728" y="1913324"/>
                <a:ext cx="2395071" cy="220994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951777C2-B948-49CC-A0EA-2E92D11E41FB}"/>
                  </a:ext>
                </a:extLst>
              </p:cNvPr>
              <p:cNvSpPr/>
              <p:nvPr/>
            </p:nvSpPr>
            <p:spPr>
              <a:xfrm>
                <a:off x="6192763" y="2712728"/>
                <a:ext cx="602958" cy="6330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1" name="Straight Arrow Connector 230">
                <a:extLst>
                  <a:ext uri="{FF2B5EF4-FFF2-40B4-BE49-F238E27FC236}">
                    <a16:creationId xmlns:a16="http://schemas.microsoft.com/office/drawing/2014/main" id="{E506F6E5-D17C-49CB-BFA4-2FA4FD31DB8A}"/>
                  </a:ext>
                </a:extLst>
              </p:cNvPr>
              <p:cNvCxnSpPr>
                <a:cxnSpLocks/>
                <a:stCxn id="61" idx="2"/>
                <a:endCxn id="230" idx="1"/>
              </p:cNvCxnSpPr>
              <p:nvPr/>
            </p:nvCxnSpPr>
            <p:spPr>
              <a:xfrm flipV="1">
                <a:off x="5809309" y="3029232"/>
                <a:ext cx="383455" cy="158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2" name="Straight Arrow Connector 231">
                <a:extLst>
                  <a:ext uri="{FF2B5EF4-FFF2-40B4-BE49-F238E27FC236}">
                    <a16:creationId xmlns:a16="http://schemas.microsoft.com/office/drawing/2014/main" id="{2318A437-AC99-4310-AE53-0ED68F7E0652}"/>
                  </a:ext>
                </a:extLst>
              </p:cNvPr>
              <p:cNvCxnSpPr>
                <a:cxnSpLocks/>
              </p:cNvCxnSpPr>
              <p:nvPr/>
            </p:nvCxnSpPr>
            <p:spPr>
              <a:xfrm>
                <a:off x="5885807" y="2486823"/>
                <a:ext cx="267673" cy="261049"/>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3" name="Straight Arrow Connector 232">
                <a:extLst>
                  <a:ext uri="{FF2B5EF4-FFF2-40B4-BE49-F238E27FC236}">
                    <a16:creationId xmlns:a16="http://schemas.microsoft.com/office/drawing/2014/main" id="{41A32D15-FBDD-4D64-91CA-8AFF5F0C72E6}"/>
                  </a:ext>
                </a:extLst>
              </p:cNvPr>
              <p:cNvCxnSpPr>
                <a:cxnSpLocks/>
                <a:stCxn id="62" idx="2"/>
                <a:endCxn id="230" idx="3"/>
              </p:cNvCxnSpPr>
              <p:nvPr/>
            </p:nvCxnSpPr>
            <p:spPr>
              <a:xfrm flipH="1">
                <a:off x="6795721" y="3026135"/>
                <a:ext cx="349394" cy="3097"/>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4" name="Straight Arrow Connector 233">
                <a:extLst>
                  <a:ext uri="{FF2B5EF4-FFF2-40B4-BE49-F238E27FC236}">
                    <a16:creationId xmlns:a16="http://schemas.microsoft.com/office/drawing/2014/main" id="{88932C31-9014-4121-895C-063366E83B6F}"/>
                  </a:ext>
                </a:extLst>
              </p:cNvPr>
              <p:cNvCxnSpPr>
                <a:cxnSpLocks/>
                <a:stCxn id="58" idx="2"/>
                <a:endCxn id="230" idx="0"/>
              </p:cNvCxnSpPr>
              <p:nvPr/>
            </p:nvCxnSpPr>
            <p:spPr>
              <a:xfrm>
                <a:off x="6483372" y="2452042"/>
                <a:ext cx="10871" cy="260686"/>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35" name="Straight Arrow Connector 234">
                <a:extLst>
                  <a:ext uri="{FF2B5EF4-FFF2-40B4-BE49-F238E27FC236}">
                    <a16:creationId xmlns:a16="http://schemas.microsoft.com/office/drawing/2014/main" id="{3A6E1053-B97B-4E53-824C-1538D2971551}"/>
                  </a:ext>
                </a:extLst>
              </p:cNvPr>
              <p:cNvCxnSpPr>
                <a:cxnSpLocks/>
                <a:stCxn id="60" idx="2"/>
                <a:endCxn id="230" idx="2"/>
              </p:cNvCxnSpPr>
              <p:nvPr/>
            </p:nvCxnSpPr>
            <p:spPr>
              <a:xfrm flipH="1" flipV="1">
                <a:off x="6494243" y="3345736"/>
                <a:ext cx="4625" cy="270798"/>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grpSp>
          <p:nvGrpSpPr>
            <p:cNvPr id="38" name="Group 37">
              <a:extLst>
                <a:ext uri="{FF2B5EF4-FFF2-40B4-BE49-F238E27FC236}">
                  <a16:creationId xmlns:a16="http://schemas.microsoft.com/office/drawing/2014/main" id="{8FFDE602-09F4-47A9-A2C3-BBFCAFA48282}"/>
                </a:ext>
              </a:extLst>
            </p:cNvPr>
            <p:cNvGrpSpPr/>
            <p:nvPr/>
          </p:nvGrpSpPr>
          <p:grpSpPr>
            <a:xfrm>
              <a:off x="5996577" y="2755837"/>
              <a:ext cx="416650" cy="128663"/>
              <a:chOff x="4430653" y="2809391"/>
              <a:chExt cx="462884" cy="128663"/>
            </a:xfrm>
          </p:grpSpPr>
          <p:sp>
            <p:nvSpPr>
              <p:cNvPr id="221" name="Rectangle 220">
                <a:extLst>
                  <a:ext uri="{FF2B5EF4-FFF2-40B4-BE49-F238E27FC236}">
                    <a16:creationId xmlns:a16="http://schemas.microsoft.com/office/drawing/2014/main" id="{186A5E91-C948-4F58-AE74-E0E6E7FB8E2A}"/>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2" name="Straight Connector 221">
                <a:extLst>
                  <a:ext uri="{FF2B5EF4-FFF2-40B4-BE49-F238E27FC236}">
                    <a16:creationId xmlns:a16="http://schemas.microsoft.com/office/drawing/2014/main" id="{4A5FAF20-417E-4308-B140-48B651926E23}"/>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F06EBA21-ECE8-47D6-9788-BFBE1096C059}"/>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49A9A29C-B0F4-482C-9A6A-6B13B6C86DF3}"/>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5" name="Straight Connector 224">
                <a:extLst>
                  <a:ext uri="{FF2B5EF4-FFF2-40B4-BE49-F238E27FC236}">
                    <a16:creationId xmlns:a16="http://schemas.microsoft.com/office/drawing/2014/main" id="{4AC13C6E-BE74-4DA2-9B4F-BBF575E88BD0}"/>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0BB3FE7A-A9D5-4186-87F0-169416F64A57}"/>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67286A67-1D9F-45CC-9AC8-46955E72E312}"/>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AB221D17-77F2-40A6-9B72-7407DC70D22D}"/>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1C227348-0E58-4957-A743-8178A3CDD850}"/>
                </a:ext>
              </a:extLst>
            </p:cNvPr>
            <p:cNvGrpSpPr/>
            <p:nvPr/>
          </p:nvGrpSpPr>
          <p:grpSpPr>
            <a:xfrm rot="2615290">
              <a:off x="6143913" y="1935927"/>
              <a:ext cx="462884" cy="138088"/>
              <a:chOff x="4181559" y="2812481"/>
              <a:chExt cx="462884" cy="138088"/>
            </a:xfrm>
          </p:grpSpPr>
          <p:sp>
            <p:nvSpPr>
              <p:cNvPr id="213" name="Rectangle 212">
                <a:extLst>
                  <a:ext uri="{FF2B5EF4-FFF2-40B4-BE49-F238E27FC236}">
                    <a16:creationId xmlns:a16="http://schemas.microsoft.com/office/drawing/2014/main" id="{CA39B910-3E7D-4DBE-8117-B17FC81504EF}"/>
                  </a:ext>
                </a:extLst>
              </p:cNvPr>
              <p:cNvSpPr/>
              <p:nvPr/>
            </p:nvSpPr>
            <p:spPr>
              <a:xfrm>
                <a:off x="4181559" y="282241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4" name="Straight Connector 213">
                <a:extLst>
                  <a:ext uri="{FF2B5EF4-FFF2-40B4-BE49-F238E27FC236}">
                    <a16:creationId xmlns:a16="http://schemas.microsoft.com/office/drawing/2014/main" id="{1A863C53-7574-4E25-81AB-9573A5339D71}"/>
                  </a:ext>
                </a:extLst>
              </p:cNvPr>
              <p:cNvCxnSpPr>
                <a:cxnSpLocks/>
              </p:cNvCxnSpPr>
              <p:nvPr/>
            </p:nvCxnSpPr>
            <p:spPr>
              <a:xfrm>
                <a:off x="4229481" y="2812606"/>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3589DDF2-99AD-4E33-9200-97BA8875B054}"/>
                  </a:ext>
                </a:extLst>
              </p:cNvPr>
              <p:cNvCxnSpPr/>
              <p:nvPr/>
            </p:nvCxnSpPr>
            <p:spPr>
              <a:xfrm>
                <a:off x="4298498" y="2822824"/>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60503AE6-A0CF-4B40-9609-35A6948C24B0}"/>
                  </a:ext>
                </a:extLst>
              </p:cNvPr>
              <p:cNvCxnSpPr/>
              <p:nvPr/>
            </p:nvCxnSpPr>
            <p:spPr>
              <a:xfrm>
                <a:off x="4362235" y="2822023"/>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2294AF58-155D-4094-89DD-78BEFF0369F5}"/>
                  </a:ext>
                </a:extLst>
              </p:cNvPr>
              <p:cNvCxnSpPr/>
              <p:nvPr/>
            </p:nvCxnSpPr>
            <p:spPr>
              <a:xfrm>
                <a:off x="4413580" y="2822314"/>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D54FA8CD-DF08-4721-9973-4621B17FF6ED}"/>
                  </a:ext>
                </a:extLst>
              </p:cNvPr>
              <p:cNvCxnSpPr/>
              <p:nvPr/>
            </p:nvCxnSpPr>
            <p:spPr>
              <a:xfrm>
                <a:off x="4472022" y="281922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94F6CAEB-BE65-41BB-AF2D-5BA5F296222E}"/>
                  </a:ext>
                </a:extLst>
              </p:cNvPr>
              <p:cNvCxnSpPr/>
              <p:nvPr/>
            </p:nvCxnSpPr>
            <p:spPr>
              <a:xfrm>
                <a:off x="4532654" y="281922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205244B5-29C1-488B-A354-890ECD651C6C}"/>
                  </a:ext>
                </a:extLst>
              </p:cNvPr>
              <p:cNvCxnSpPr/>
              <p:nvPr/>
            </p:nvCxnSpPr>
            <p:spPr>
              <a:xfrm>
                <a:off x="4593284" y="281922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4DCB8162-2DA2-4FE8-9151-53DA01EC3B23}"/>
                </a:ext>
              </a:extLst>
            </p:cNvPr>
            <p:cNvGrpSpPr/>
            <p:nvPr/>
          </p:nvGrpSpPr>
          <p:grpSpPr>
            <a:xfrm>
              <a:off x="5998133" y="2914332"/>
              <a:ext cx="416650" cy="128663"/>
              <a:chOff x="4430653" y="2809391"/>
              <a:chExt cx="462884" cy="128663"/>
            </a:xfrm>
          </p:grpSpPr>
          <p:sp>
            <p:nvSpPr>
              <p:cNvPr id="205" name="Rectangle 204">
                <a:extLst>
                  <a:ext uri="{FF2B5EF4-FFF2-40B4-BE49-F238E27FC236}">
                    <a16:creationId xmlns:a16="http://schemas.microsoft.com/office/drawing/2014/main" id="{33DF20E5-AA97-4180-8973-EDE92D333455}"/>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6" name="Straight Connector 205">
                <a:extLst>
                  <a:ext uri="{FF2B5EF4-FFF2-40B4-BE49-F238E27FC236}">
                    <a16:creationId xmlns:a16="http://schemas.microsoft.com/office/drawing/2014/main" id="{6C889589-7F56-40B7-99B7-4EA58CEA08C0}"/>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F2DCFB4E-3A0A-4102-8939-8422A16C6EF6}"/>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E4BF11B4-A800-472A-B73F-8E0B570999BA}"/>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7F99CEFA-B283-4B79-B68F-3A2C57587497}"/>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FE532E2B-14AF-470D-B242-655CA1BD8238}"/>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2A5EEB6C-7BCB-49DF-8C92-F549B53EFCC2}"/>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4358A160-4EF1-4330-B1E9-7F7B3E302448}"/>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0A8B6416-54F7-4987-B158-7A354CB896DE}"/>
                </a:ext>
              </a:extLst>
            </p:cNvPr>
            <p:cNvGrpSpPr/>
            <p:nvPr/>
          </p:nvGrpSpPr>
          <p:grpSpPr>
            <a:xfrm>
              <a:off x="5993880" y="3075156"/>
              <a:ext cx="416650" cy="128663"/>
              <a:chOff x="4430653" y="2809391"/>
              <a:chExt cx="462884" cy="128663"/>
            </a:xfrm>
          </p:grpSpPr>
          <p:sp>
            <p:nvSpPr>
              <p:cNvPr id="197" name="Rectangle 196">
                <a:extLst>
                  <a:ext uri="{FF2B5EF4-FFF2-40B4-BE49-F238E27FC236}">
                    <a16:creationId xmlns:a16="http://schemas.microsoft.com/office/drawing/2014/main" id="{747BF055-2CBB-414A-89B1-5CB587305DA7}"/>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8" name="Straight Connector 197">
                <a:extLst>
                  <a:ext uri="{FF2B5EF4-FFF2-40B4-BE49-F238E27FC236}">
                    <a16:creationId xmlns:a16="http://schemas.microsoft.com/office/drawing/2014/main" id="{D6ED6BE0-A858-4F8E-B139-37C279E93995}"/>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A697505E-B03E-466C-8A20-BA01A5362711}"/>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BA598AE0-FE7D-4859-B0D9-3A4EDD924A52}"/>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49BFE56A-615E-4CB4-9211-3A8B96CD0FA4}"/>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F545E646-3B44-4D44-A782-B93A7872047D}"/>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3AFD3C76-8F89-442E-B25F-24296441AF0A}"/>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D1B489EA-93EE-400E-AC3E-279F67D6227B}"/>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AA5C9041-9010-4B78-85A7-BC81682F80D4}"/>
                </a:ext>
              </a:extLst>
            </p:cNvPr>
            <p:cNvGrpSpPr/>
            <p:nvPr/>
          </p:nvGrpSpPr>
          <p:grpSpPr>
            <a:xfrm>
              <a:off x="5996954" y="3237968"/>
              <a:ext cx="416650" cy="128663"/>
              <a:chOff x="4430653" y="2809391"/>
              <a:chExt cx="462884" cy="128663"/>
            </a:xfrm>
          </p:grpSpPr>
          <p:sp>
            <p:nvSpPr>
              <p:cNvPr id="189" name="Rectangle 188">
                <a:extLst>
                  <a:ext uri="{FF2B5EF4-FFF2-40B4-BE49-F238E27FC236}">
                    <a16:creationId xmlns:a16="http://schemas.microsoft.com/office/drawing/2014/main" id="{AAAAA457-D708-40EF-BC08-26FD04C72600}"/>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7A64CEC3-1CD0-4CF6-9DA8-C154A1E59134}"/>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C0848C72-6F5E-495A-B287-AAC945B9AB8C}"/>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132885B1-DA8F-4EBB-839A-0DB845FAD79C}"/>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45CEAECC-55A4-4095-B158-491D9E59E1E1}"/>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07999169-FFE3-4073-914E-3DDB65CBDD1E}"/>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EA56ECDD-EAFF-493C-B563-C29F71451314}"/>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91EC788E-0897-48C2-AE7A-9FFD44B5BA17}"/>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286C47B0-D04B-431B-867D-0A9C7B80F099}"/>
                </a:ext>
              </a:extLst>
            </p:cNvPr>
            <p:cNvGrpSpPr/>
            <p:nvPr/>
          </p:nvGrpSpPr>
          <p:grpSpPr>
            <a:xfrm rot="16200000">
              <a:off x="7347256" y="4078382"/>
              <a:ext cx="416650" cy="128663"/>
              <a:chOff x="4430653" y="2809391"/>
              <a:chExt cx="462884" cy="128663"/>
            </a:xfrm>
          </p:grpSpPr>
          <p:sp>
            <p:nvSpPr>
              <p:cNvPr id="181" name="Rectangle 180">
                <a:extLst>
                  <a:ext uri="{FF2B5EF4-FFF2-40B4-BE49-F238E27FC236}">
                    <a16:creationId xmlns:a16="http://schemas.microsoft.com/office/drawing/2014/main" id="{C96D8D70-BD1B-4127-9DB2-E3DB140DA9A6}"/>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DDAB2650-E728-47C6-A380-9D8E0C9360AD}"/>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CB8657E2-D21C-423F-A150-9EA9C8285E41}"/>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D5347D34-92AF-4526-B452-DC6A7B85C189}"/>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5396EC5E-5F99-4BAA-B304-ADC2441A8C38}"/>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97BB9E03-8A71-4FB2-8874-190288A624C4}"/>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E3E760AC-169A-4E99-A565-E1231A8C76E2}"/>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CF2D258D-4969-44A5-B304-02074A704CB6}"/>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AB7F0C09-89C3-44B4-B571-2B5D3FC22EB6}"/>
                </a:ext>
              </a:extLst>
            </p:cNvPr>
            <p:cNvGrpSpPr/>
            <p:nvPr/>
          </p:nvGrpSpPr>
          <p:grpSpPr>
            <a:xfrm rot="16200000">
              <a:off x="7505928" y="4077607"/>
              <a:ext cx="416650" cy="128663"/>
              <a:chOff x="4430653" y="2809391"/>
              <a:chExt cx="462884" cy="128663"/>
            </a:xfrm>
          </p:grpSpPr>
          <p:sp>
            <p:nvSpPr>
              <p:cNvPr id="173" name="Rectangle 172">
                <a:extLst>
                  <a:ext uri="{FF2B5EF4-FFF2-40B4-BE49-F238E27FC236}">
                    <a16:creationId xmlns:a16="http://schemas.microsoft.com/office/drawing/2014/main" id="{301F7AC2-ACF0-4169-8BAA-7995B53BE82E}"/>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4" name="Straight Connector 173">
                <a:extLst>
                  <a:ext uri="{FF2B5EF4-FFF2-40B4-BE49-F238E27FC236}">
                    <a16:creationId xmlns:a16="http://schemas.microsoft.com/office/drawing/2014/main" id="{814C6CC0-2753-4A32-92F1-241F5AFC1513}"/>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490E6BC5-0A75-40A0-892F-079804116EAF}"/>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7111A83D-0BD9-4AE9-9128-09C1BA9912E1}"/>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9AD0925E-C0C5-4860-979C-94AD3DCD7FF3}"/>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3327965-6456-468A-AFCA-A1A0DDCB41DB}"/>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0BCDFEB8-5405-4C9B-BD99-1F0F2891FCFB}"/>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C62E635-2694-4C42-80CA-4A02C88B5CDA}"/>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2E961364-7944-46C5-BAC1-E890F24D532D}"/>
                </a:ext>
              </a:extLst>
            </p:cNvPr>
            <p:cNvGrpSpPr/>
            <p:nvPr/>
          </p:nvGrpSpPr>
          <p:grpSpPr>
            <a:xfrm rot="16200000">
              <a:off x="7191323" y="4076648"/>
              <a:ext cx="416650" cy="128663"/>
              <a:chOff x="4430653" y="2809391"/>
              <a:chExt cx="462884" cy="128663"/>
            </a:xfrm>
          </p:grpSpPr>
          <p:sp>
            <p:nvSpPr>
              <p:cNvPr id="165" name="Rectangle 164">
                <a:extLst>
                  <a:ext uri="{FF2B5EF4-FFF2-40B4-BE49-F238E27FC236}">
                    <a16:creationId xmlns:a16="http://schemas.microsoft.com/office/drawing/2014/main" id="{5EF70B6C-A938-41EB-8D66-1BB0F2CAE476}"/>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6" name="Straight Connector 165">
                <a:extLst>
                  <a:ext uri="{FF2B5EF4-FFF2-40B4-BE49-F238E27FC236}">
                    <a16:creationId xmlns:a16="http://schemas.microsoft.com/office/drawing/2014/main" id="{091B738D-E1C9-441A-85C8-DCE186F3D606}"/>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E5E1DDD-B335-4010-82F0-908419C5FBA2}"/>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2A45C33D-6B13-46D0-9B4B-9D28BF9806FE}"/>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76C001DD-27D1-4CAC-B48B-14A619B15F90}"/>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508A4A72-496D-4393-AC70-F79EE611D4B0}"/>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80FAEE27-2EEC-4893-A32C-7876CD3CF327}"/>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BFE78DE7-867C-4313-B763-7C21F4478BC8}"/>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1A13357F-F949-49B0-AC1B-C2F73401F792}"/>
                </a:ext>
              </a:extLst>
            </p:cNvPr>
            <p:cNvGrpSpPr/>
            <p:nvPr/>
          </p:nvGrpSpPr>
          <p:grpSpPr>
            <a:xfrm rot="16200000">
              <a:off x="7029839" y="4077608"/>
              <a:ext cx="416650" cy="128663"/>
              <a:chOff x="4430653" y="2809391"/>
              <a:chExt cx="462884" cy="128663"/>
            </a:xfrm>
          </p:grpSpPr>
          <p:sp>
            <p:nvSpPr>
              <p:cNvPr id="157" name="Rectangle 156">
                <a:extLst>
                  <a:ext uri="{FF2B5EF4-FFF2-40B4-BE49-F238E27FC236}">
                    <a16:creationId xmlns:a16="http://schemas.microsoft.com/office/drawing/2014/main" id="{87AA5F96-6076-4B57-A4A3-E30828A1085C}"/>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76466211-328E-4373-841A-513736847A4E}"/>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E88F6E55-675C-4FB0-8C2A-5103322FE800}"/>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1CF0A910-4C66-4AAF-B3B7-4700BC966FE5}"/>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B5A0A706-79B1-4404-8631-F63530490A0E}"/>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BD2A0A6F-A6CF-437E-B31B-BEBC60AC171E}"/>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D804E1CC-DF46-424D-B7B6-858DB86AF9A6}"/>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2AEC014D-119D-445C-B435-681DF63CE541}"/>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11CAD51C-ABBF-44B1-B59F-6C34268102A6}"/>
                </a:ext>
              </a:extLst>
            </p:cNvPr>
            <p:cNvGrpSpPr/>
            <p:nvPr/>
          </p:nvGrpSpPr>
          <p:grpSpPr>
            <a:xfrm rot="16200000">
              <a:off x="7011582" y="1881678"/>
              <a:ext cx="416650" cy="128663"/>
              <a:chOff x="4430653" y="2809391"/>
              <a:chExt cx="462884" cy="128663"/>
            </a:xfrm>
          </p:grpSpPr>
          <p:sp>
            <p:nvSpPr>
              <p:cNvPr id="149" name="Rectangle 148">
                <a:extLst>
                  <a:ext uri="{FF2B5EF4-FFF2-40B4-BE49-F238E27FC236}">
                    <a16:creationId xmlns:a16="http://schemas.microsoft.com/office/drawing/2014/main" id="{7B82CCD5-BB9C-4624-8807-9E9B3E3B4F08}"/>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483F5881-2D76-48B1-B972-3A97ADACC7F4}"/>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1C2835CB-3609-425F-9FFC-77B6E2726DE3}"/>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210A4729-5B80-487D-8F3E-642E2437B8B5}"/>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FA11EEFA-EAD8-4122-AFB1-46E0AF7BB2E1}"/>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A27C651C-82B7-46BB-B722-FE6E376E9C9E}"/>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73FA3628-029F-4F4F-A0C5-378F5AF1BCB3}"/>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CDCB2733-F3DD-47C5-BDEF-DBFBB4876EB8}"/>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66BA5376-D6D5-4473-9F8C-355EF85F2C62}"/>
                </a:ext>
              </a:extLst>
            </p:cNvPr>
            <p:cNvGrpSpPr/>
            <p:nvPr/>
          </p:nvGrpSpPr>
          <p:grpSpPr>
            <a:xfrm rot="16200000">
              <a:off x="7174293" y="1878762"/>
              <a:ext cx="416650" cy="128663"/>
              <a:chOff x="4430653" y="2809391"/>
              <a:chExt cx="462884" cy="128663"/>
            </a:xfrm>
          </p:grpSpPr>
          <p:sp>
            <p:nvSpPr>
              <p:cNvPr id="141" name="Rectangle 140">
                <a:extLst>
                  <a:ext uri="{FF2B5EF4-FFF2-40B4-BE49-F238E27FC236}">
                    <a16:creationId xmlns:a16="http://schemas.microsoft.com/office/drawing/2014/main" id="{1F524E43-A309-4C11-8685-B01EE240DA32}"/>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C9B33666-BD0B-459F-A437-AAF7181DC7BF}"/>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ED8A5930-682C-423D-9373-064642588304}"/>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337F1484-9542-421B-96C8-AD162D6DD748}"/>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088A16A1-1C7B-45A9-9792-278CE7C605C1}"/>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A2E1E9C1-C8F8-423F-89D7-31182729DAF3}"/>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CDD95005-6A78-4890-B64B-3B842EBB280C}"/>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A0082ABF-5A11-4298-A23D-77375989293B}"/>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82B940E9-E513-4C0C-918A-05ABA6DDE573}"/>
                </a:ext>
              </a:extLst>
            </p:cNvPr>
            <p:cNvGrpSpPr/>
            <p:nvPr/>
          </p:nvGrpSpPr>
          <p:grpSpPr>
            <a:xfrm rot="16200000">
              <a:off x="7333915" y="1877685"/>
              <a:ext cx="416650" cy="128663"/>
              <a:chOff x="4430653" y="2809391"/>
              <a:chExt cx="462884" cy="128663"/>
            </a:xfrm>
          </p:grpSpPr>
          <p:sp>
            <p:nvSpPr>
              <p:cNvPr id="133" name="Rectangle 132">
                <a:extLst>
                  <a:ext uri="{FF2B5EF4-FFF2-40B4-BE49-F238E27FC236}">
                    <a16:creationId xmlns:a16="http://schemas.microsoft.com/office/drawing/2014/main" id="{EF443AEA-CEDD-4B94-81FC-334317A7BA82}"/>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FC0BDDFA-BCD4-427C-A57F-5A7D527C0229}"/>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36D6A317-98C7-4698-A4F6-D3A727502907}"/>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2A3F1334-E262-4C6B-B72C-C011D5074F8F}"/>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0A0CFD9D-98DE-4709-88FB-FEF6EE563EAE}"/>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E5C198CB-6684-4D09-9573-E8289D32887D}"/>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94CF7DF0-8DF2-49D3-9D60-3B254FDC8E6B}"/>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BB22B0C-998B-4DE8-9914-2A3CFB5B2496}"/>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0" name="Group 49">
              <a:extLst>
                <a:ext uri="{FF2B5EF4-FFF2-40B4-BE49-F238E27FC236}">
                  <a16:creationId xmlns:a16="http://schemas.microsoft.com/office/drawing/2014/main" id="{C4A43E7E-8AD9-48B4-9FA6-CB65E435E143}"/>
                </a:ext>
              </a:extLst>
            </p:cNvPr>
            <p:cNvGrpSpPr/>
            <p:nvPr/>
          </p:nvGrpSpPr>
          <p:grpSpPr>
            <a:xfrm rot="16200000">
              <a:off x="7498180" y="1880600"/>
              <a:ext cx="416650" cy="128663"/>
              <a:chOff x="4430653" y="2809391"/>
              <a:chExt cx="462884" cy="128663"/>
            </a:xfrm>
          </p:grpSpPr>
          <p:sp>
            <p:nvSpPr>
              <p:cNvPr id="125" name="Rectangle 124">
                <a:extLst>
                  <a:ext uri="{FF2B5EF4-FFF2-40B4-BE49-F238E27FC236}">
                    <a16:creationId xmlns:a16="http://schemas.microsoft.com/office/drawing/2014/main" id="{CC68416E-A62C-42EC-B6DA-495CCD43949A}"/>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BC1F7965-8483-45C1-845B-42730A24ADAE}"/>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594E705-660C-432D-BC3D-61793FFF16B7}"/>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08E48E30-E37B-4852-AB84-BD061B970634}"/>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63F46931-3049-4F1A-BE65-001B92D333F2}"/>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AF4433F8-9FF0-407C-8914-EAFAAF9BF768}"/>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6E7F3D04-F4C2-411E-99B6-87F1858046A7}"/>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099BB2EB-AD51-445A-8B54-0ADBFD01EE3A}"/>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9BEF8F10-2CD8-4D39-B263-B8E5C2F01D28}"/>
                </a:ext>
              </a:extLst>
            </p:cNvPr>
            <p:cNvGrpSpPr/>
            <p:nvPr/>
          </p:nvGrpSpPr>
          <p:grpSpPr>
            <a:xfrm rot="10800000">
              <a:off x="8451989" y="2754886"/>
              <a:ext cx="416650" cy="128663"/>
              <a:chOff x="4430653" y="2809391"/>
              <a:chExt cx="462884" cy="128663"/>
            </a:xfrm>
          </p:grpSpPr>
          <p:sp>
            <p:nvSpPr>
              <p:cNvPr id="117" name="Rectangle 116">
                <a:extLst>
                  <a:ext uri="{FF2B5EF4-FFF2-40B4-BE49-F238E27FC236}">
                    <a16:creationId xmlns:a16="http://schemas.microsoft.com/office/drawing/2014/main" id="{7CED4879-AFF3-4831-BFBA-82D2741A96B9}"/>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7AC9F75B-9EE2-4572-8545-F65F245B9962}"/>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3021D2FD-C152-49A8-8476-1C050E2D612D}"/>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4CFDC4CC-DF3F-4514-B2FC-4A719B22BDFD}"/>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91B3A184-0DCC-4C3B-82C9-CCCFB7103C1D}"/>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4052DE01-41DD-4565-9A76-16BE6AE47508}"/>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B01A92B6-FDB4-439B-9305-9AAA535B90E8}"/>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CAEC4BAA-0435-4375-98AB-34247D22E40D}"/>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0378D7A0-3EF8-476E-8A0C-BED27ACBB494}"/>
                </a:ext>
              </a:extLst>
            </p:cNvPr>
            <p:cNvGrpSpPr/>
            <p:nvPr/>
          </p:nvGrpSpPr>
          <p:grpSpPr>
            <a:xfrm>
              <a:off x="8452839" y="2912881"/>
              <a:ext cx="416650" cy="128663"/>
              <a:chOff x="4430653" y="2809391"/>
              <a:chExt cx="462884" cy="128663"/>
            </a:xfrm>
          </p:grpSpPr>
          <p:sp>
            <p:nvSpPr>
              <p:cNvPr id="109" name="Rectangle 108">
                <a:extLst>
                  <a:ext uri="{FF2B5EF4-FFF2-40B4-BE49-F238E27FC236}">
                    <a16:creationId xmlns:a16="http://schemas.microsoft.com/office/drawing/2014/main" id="{623E2F66-2DB3-461E-A6BC-A81B8908E438}"/>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A7D931EC-46BC-4FEA-8957-DEA4AC4B5DC2}"/>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FE91DD8C-5AC4-4A91-B29D-5B08693E770C}"/>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D8071781-F921-4E7B-9DCC-E8DE3B19666C}"/>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AAAE6691-6719-4450-A586-6985596907DD}"/>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60CA3E61-F490-43F9-A06E-0F7B03F155A5}"/>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94CCADA2-6E5E-4749-9AC9-0FDC66B20473}"/>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D5E9423D-7E09-4A86-9895-A9B6DD81E10E}"/>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3" name="Group 52">
              <a:extLst>
                <a:ext uri="{FF2B5EF4-FFF2-40B4-BE49-F238E27FC236}">
                  <a16:creationId xmlns:a16="http://schemas.microsoft.com/office/drawing/2014/main" id="{5B2EDB6F-FE78-4459-B0B5-F06934F61BF6}"/>
                </a:ext>
              </a:extLst>
            </p:cNvPr>
            <p:cNvGrpSpPr/>
            <p:nvPr/>
          </p:nvGrpSpPr>
          <p:grpSpPr>
            <a:xfrm>
              <a:off x="8452478" y="3067209"/>
              <a:ext cx="416650" cy="128663"/>
              <a:chOff x="4430653" y="2809391"/>
              <a:chExt cx="462884" cy="128663"/>
            </a:xfrm>
          </p:grpSpPr>
          <p:sp>
            <p:nvSpPr>
              <p:cNvPr id="101" name="Rectangle 100">
                <a:extLst>
                  <a:ext uri="{FF2B5EF4-FFF2-40B4-BE49-F238E27FC236}">
                    <a16:creationId xmlns:a16="http://schemas.microsoft.com/office/drawing/2014/main" id="{EE4D6D96-C2A8-4283-AD98-61C4A05F9D51}"/>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23553115-0E8A-445A-99E6-6718828C229B}"/>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F9A7B4A-6A0F-46E2-BA3C-4BA9195E4DB7}"/>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1F49F11A-5FC2-4D22-8CF2-F393D0EF22D6}"/>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B8748C5-EB13-4436-9E80-28BAF39C1051}"/>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4766B2DC-799C-416E-B3FE-ABC608B0C3D4}"/>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5AF5D2E9-FA4C-4542-9131-36EF928F9ED8}"/>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3B1ED915-16B0-4867-842C-B0B6479DFA6B}"/>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C8A114C6-45CE-4D2F-9D23-D655681D2EC3}"/>
                </a:ext>
              </a:extLst>
            </p:cNvPr>
            <p:cNvGrpSpPr/>
            <p:nvPr/>
          </p:nvGrpSpPr>
          <p:grpSpPr>
            <a:xfrm>
              <a:off x="8454796" y="3223383"/>
              <a:ext cx="416650" cy="128663"/>
              <a:chOff x="4430653" y="2809391"/>
              <a:chExt cx="462884" cy="128663"/>
            </a:xfrm>
          </p:grpSpPr>
          <p:sp>
            <p:nvSpPr>
              <p:cNvPr id="93" name="Rectangle 92">
                <a:extLst>
                  <a:ext uri="{FF2B5EF4-FFF2-40B4-BE49-F238E27FC236}">
                    <a16:creationId xmlns:a16="http://schemas.microsoft.com/office/drawing/2014/main" id="{5EFB955C-7CD2-4F2A-A24B-5DF9A24EED50}"/>
                  </a:ext>
                </a:extLst>
              </p:cNvPr>
              <p:cNvSpPr/>
              <p:nvPr/>
            </p:nvSpPr>
            <p:spPr>
              <a:xfrm>
                <a:off x="4430653" y="280939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B96B2768-101C-462B-B35F-BA784CF311E2}"/>
                  </a:ext>
                </a:extLst>
              </p:cNvPr>
              <p:cNvCxnSpPr/>
              <p:nvPr/>
            </p:nvCxnSpPr>
            <p:spPr>
              <a:xfrm>
                <a:off x="4486787" y="280939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0EB03B71-D6D3-407E-93CB-2E3861B78D45}"/>
                  </a:ext>
                </a:extLst>
              </p:cNvPr>
              <p:cNvCxnSpPr/>
              <p:nvPr/>
            </p:nvCxnSpPr>
            <p:spPr>
              <a:xfrm>
                <a:off x="4540866" y="2809391"/>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9150301C-7836-4068-9472-DEE209C3C3DC}"/>
                  </a:ext>
                </a:extLst>
              </p:cNvPr>
              <p:cNvCxnSpPr/>
              <p:nvPr/>
            </p:nvCxnSpPr>
            <p:spPr>
              <a:xfrm>
                <a:off x="4601498" y="281178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96723418-9598-43BC-BBBC-51823886A322}"/>
                  </a:ext>
                </a:extLst>
              </p:cNvPr>
              <p:cNvCxnSpPr/>
              <p:nvPr/>
            </p:nvCxnSpPr>
            <p:spPr>
              <a:xfrm>
                <a:off x="4658855"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DE906734-989E-4EA4-9A29-32815076009A}"/>
                  </a:ext>
                </a:extLst>
              </p:cNvPr>
              <p:cNvCxnSpPr/>
              <p:nvPr/>
            </p:nvCxnSpPr>
            <p:spPr>
              <a:xfrm>
                <a:off x="4726041"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00D2E71-33B2-4D8F-A440-82181FCEC454}"/>
                  </a:ext>
                </a:extLst>
              </p:cNvPr>
              <p:cNvCxnSpPr/>
              <p:nvPr/>
            </p:nvCxnSpPr>
            <p:spPr>
              <a:xfrm>
                <a:off x="4786672"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6584BB38-8DBB-406C-8362-176117EDD578}"/>
                  </a:ext>
                </a:extLst>
              </p:cNvPr>
              <p:cNvCxnSpPr/>
              <p:nvPr/>
            </p:nvCxnSpPr>
            <p:spPr>
              <a:xfrm>
                <a:off x="4847303" y="2812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981566ED-B45B-4C9D-9FEE-86D11C12989B}"/>
                </a:ext>
              </a:extLst>
            </p:cNvPr>
            <p:cNvGrpSpPr/>
            <p:nvPr/>
          </p:nvGrpSpPr>
          <p:grpSpPr>
            <a:xfrm rot="2615290">
              <a:off x="6252299" y="1837459"/>
              <a:ext cx="462884" cy="132390"/>
              <a:chOff x="4181260" y="2831862"/>
              <a:chExt cx="462884" cy="132390"/>
            </a:xfrm>
          </p:grpSpPr>
          <p:sp>
            <p:nvSpPr>
              <p:cNvPr id="85" name="Rectangle 84">
                <a:extLst>
                  <a:ext uri="{FF2B5EF4-FFF2-40B4-BE49-F238E27FC236}">
                    <a16:creationId xmlns:a16="http://schemas.microsoft.com/office/drawing/2014/main" id="{4D04CE44-EECC-46F8-9961-841C852DD3D6}"/>
                  </a:ext>
                </a:extLst>
              </p:cNvPr>
              <p:cNvSpPr/>
              <p:nvPr/>
            </p:nvSpPr>
            <p:spPr>
              <a:xfrm>
                <a:off x="4181260" y="2835502"/>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96DA1593-10CE-499E-AFC6-A453C3205946}"/>
                  </a:ext>
                </a:extLst>
              </p:cNvPr>
              <p:cNvCxnSpPr/>
              <p:nvPr/>
            </p:nvCxnSpPr>
            <p:spPr>
              <a:xfrm>
                <a:off x="4229383" y="2831863"/>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9B4D865-CA33-4AB4-9B08-6338140EEDBA}"/>
                  </a:ext>
                </a:extLst>
              </p:cNvPr>
              <p:cNvCxnSpPr/>
              <p:nvPr/>
            </p:nvCxnSpPr>
            <p:spPr>
              <a:xfrm>
                <a:off x="4283463" y="2831862"/>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CE830C0-872D-42F0-A3A6-4FCE94287B34}"/>
                  </a:ext>
                </a:extLst>
              </p:cNvPr>
              <p:cNvCxnSpPr/>
              <p:nvPr/>
            </p:nvCxnSpPr>
            <p:spPr>
              <a:xfrm>
                <a:off x="4344095" y="2834253"/>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7577FC78-3E6D-42DF-BA34-0373C50CAFE6}"/>
                  </a:ext>
                </a:extLst>
              </p:cNvPr>
              <p:cNvCxnSpPr/>
              <p:nvPr/>
            </p:nvCxnSpPr>
            <p:spPr>
              <a:xfrm>
                <a:off x="4401504" y="2834703"/>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4FC6345-61F2-42CC-8857-26BA9E668817}"/>
                  </a:ext>
                </a:extLst>
              </p:cNvPr>
              <p:cNvCxnSpPr/>
              <p:nvPr/>
            </p:nvCxnSpPr>
            <p:spPr>
              <a:xfrm>
                <a:off x="4469810" y="28360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A56BA274-B6E1-46D9-9BB1-C60DC1BEE354}"/>
                  </a:ext>
                </a:extLst>
              </p:cNvPr>
              <p:cNvCxnSpPr/>
              <p:nvPr/>
            </p:nvCxnSpPr>
            <p:spPr>
              <a:xfrm>
                <a:off x="4531499" y="2837287"/>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A6F113F2-B804-4D53-9987-AE2F4E543BE3}"/>
                  </a:ext>
                </a:extLst>
              </p:cNvPr>
              <p:cNvCxnSpPr/>
              <p:nvPr/>
            </p:nvCxnSpPr>
            <p:spPr>
              <a:xfrm>
                <a:off x="4593188" y="2838485"/>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5A5AA6D4-0BF5-49BC-971B-56F0B0EDC198}"/>
                </a:ext>
              </a:extLst>
            </p:cNvPr>
            <p:cNvGrpSpPr/>
            <p:nvPr/>
          </p:nvGrpSpPr>
          <p:grpSpPr>
            <a:xfrm rot="2615290">
              <a:off x="6036149" y="2041274"/>
              <a:ext cx="462884" cy="129438"/>
              <a:chOff x="4180953" y="2806088"/>
              <a:chExt cx="462884" cy="129438"/>
            </a:xfrm>
          </p:grpSpPr>
          <p:sp>
            <p:nvSpPr>
              <p:cNvPr id="77" name="Rectangle 76">
                <a:extLst>
                  <a:ext uri="{FF2B5EF4-FFF2-40B4-BE49-F238E27FC236}">
                    <a16:creationId xmlns:a16="http://schemas.microsoft.com/office/drawing/2014/main" id="{86EE0538-FDAE-4796-9A51-630F8E7D4483}"/>
                  </a:ext>
                </a:extLst>
              </p:cNvPr>
              <p:cNvSpPr/>
              <p:nvPr/>
            </p:nvSpPr>
            <p:spPr>
              <a:xfrm>
                <a:off x="4180953" y="2806868"/>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4BE0FBF1-A053-43DD-9CDF-2280B1833F79}"/>
                  </a:ext>
                </a:extLst>
              </p:cNvPr>
              <p:cNvCxnSpPr/>
              <p:nvPr/>
            </p:nvCxnSpPr>
            <p:spPr>
              <a:xfrm>
                <a:off x="4235874" y="280680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EF4189E-E1E2-4946-8B56-CE2CD5EE0688}"/>
                  </a:ext>
                </a:extLst>
              </p:cNvPr>
              <p:cNvCxnSpPr/>
              <p:nvPr/>
            </p:nvCxnSpPr>
            <p:spPr>
              <a:xfrm>
                <a:off x="4289952" y="2806810"/>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3F11C58-3261-46E3-B068-7970E40C1333}"/>
                  </a:ext>
                </a:extLst>
              </p:cNvPr>
              <p:cNvCxnSpPr/>
              <p:nvPr/>
            </p:nvCxnSpPr>
            <p:spPr>
              <a:xfrm>
                <a:off x="4350540" y="2809244"/>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083CE1A2-313C-4FE6-B6BE-9EE5892F9DDB}"/>
                  </a:ext>
                </a:extLst>
              </p:cNvPr>
              <p:cNvCxnSpPr/>
              <p:nvPr/>
            </p:nvCxnSpPr>
            <p:spPr>
              <a:xfrm>
                <a:off x="4404753" y="2806088"/>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C785F47-55B5-4F51-81FD-0B20D46D1D24}"/>
                  </a:ext>
                </a:extLst>
              </p:cNvPr>
              <p:cNvCxnSpPr/>
              <p:nvPr/>
            </p:nvCxnSpPr>
            <p:spPr>
              <a:xfrm>
                <a:off x="4473001" y="280741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7BA1707-4BE9-40A5-ADD9-0DF237BAECCB}"/>
                  </a:ext>
                </a:extLst>
              </p:cNvPr>
              <p:cNvCxnSpPr/>
              <p:nvPr/>
            </p:nvCxnSpPr>
            <p:spPr>
              <a:xfrm>
                <a:off x="4535705" y="280975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CD35436-B29A-499A-8266-FF63D43A7B1F}"/>
                  </a:ext>
                </a:extLst>
              </p:cNvPr>
              <p:cNvCxnSpPr/>
              <p:nvPr/>
            </p:nvCxnSpPr>
            <p:spPr>
              <a:xfrm>
                <a:off x="4593583" y="280650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17AFC72E-6DC5-4A6E-A82A-F93EBD235BCA}"/>
                </a:ext>
              </a:extLst>
            </p:cNvPr>
            <p:cNvGrpSpPr/>
            <p:nvPr/>
          </p:nvGrpSpPr>
          <p:grpSpPr>
            <a:xfrm rot="2615290">
              <a:off x="5919594" y="2158175"/>
              <a:ext cx="462884" cy="132724"/>
              <a:chOff x="4182480" y="2812753"/>
              <a:chExt cx="462884" cy="132724"/>
            </a:xfrm>
          </p:grpSpPr>
          <p:sp>
            <p:nvSpPr>
              <p:cNvPr id="69" name="Rectangle 68">
                <a:extLst>
                  <a:ext uri="{FF2B5EF4-FFF2-40B4-BE49-F238E27FC236}">
                    <a16:creationId xmlns:a16="http://schemas.microsoft.com/office/drawing/2014/main" id="{F60F2151-145B-4B1C-832D-019A4256DBD6}"/>
                  </a:ext>
                </a:extLst>
              </p:cNvPr>
              <p:cNvSpPr/>
              <p:nvPr/>
            </p:nvSpPr>
            <p:spPr>
              <a:xfrm>
                <a:off x="4182480" y="2812753"/>
                <a:ext cx="462884" cy="1281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AF836FAC-BBE8-4EB2-A8BD-D1CF5C73B104}"/>
                  </a:ext>
                </a:extLst>
              </p:cNvPr>
              <p:cNvCxnSpPr/>
              <p:nvPr/>
            </p:nvCxnSpPr>
            <p:spPr>
              <a:xfrm>
                <a:off x="4238927" y="281676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9D574D00-7C21-4307-B349-EC44381D3DAB}"/>
                  </a:ext>
                </a:extLst>
              </p:cNvPr>
              <p:cNvCxnSpPr/>
              <p:nvPr/>
            </p:nvCxnSpPr>
            <p:spPr>
              <a:xfrm>
                <a:off x="4293014" y="2816756"/>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5F40DA94-7586-4A6C-8168-DB83715DEFE0}"/>
                  </a:ext>
                </a:extLst>
              </p:cNvPr>
              <p:cNvCxnSpPr/>
              <p:nvPr/>
            </p:nvCxnSpPr>
            <p:spPr>
              <a:xfrm>
                <a:off x="4353637" y="2819156"/>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2093E4E-6785-4C50-98EE-97E32E1FAD9C}"/>
                  </a:ext>
                </a:extLst>
              </p:cNvPr>
              <p:cNvCxnSpPr/>
              <p:nvPr/>
            </p:nvCxnSpPr>
            <p:spPr>
              <a:xfrm>
                <a:off x="4413668" y="2816030"/>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04658D2-32EF-440F-9A9D-B7392A99527F}"/>
                  </a:ext>
                </a:extLst>
              </p:cNvPr>
              <p:cNvCxnSpPr/>
              <p:nvPr/>
            </p:nvCxnSpPr>
            <p:spPr>
              <a:xfrm>
                <a:off x="4478184" y="2819658"/>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1F716FF-0D1B-471B-8601-438872D5E371}"/>
                  </a:ext>
                </a:extLst>
              </p:cNvPr>
              <p:cNvCxnSpPr/>
              <p:nvPr/>
            </p:nvCxnSpPr>
            <p:spPr>
              <a:xfrm>
                <a:off x="4538768" y="2819710"/>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A7704F4-8634-40A2-A231-0CF39F0D9C02}"/>
                  </a:ext>
                </a:extLst>
              </p:cNvPr>
              <p:cNvCxnSpPr/>
              <p:nvPr/>
            </p:nvCxnSpPr>
            <p:spPr>
              <a:xfrm>
                <a:off x="4595830" y="2815419"/>
                <a:ext cx="0" cy="125767"/>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58" name="Diagonal Stripe 57">
              <a:extLst>
                <a:ext uri="{FF2B5EF4-FFF2-40B4-BE49-F238E27FC236}">
                  <a16:creationId xmlns:a16="http://schemas.microsoft.com/office/drawing/2014/main" id="{5B8F9F1E-78C4-490F-9849-2F4612136489}"/>
                </a:ext>
              </a:extLst>
            </p:cNvPr>
            <p:cNvSpPr/>
            <p:nvPr/>
          </p:nvSpPr>
          <p:spPr>
            <a:xfrm rot="13728709">
              <a:off x="7272980" y="2006117"/>
              <a:ext cx="385096" cy="395560"/>
            </a:xfrm>
            <a:prstGeom prst="diagStrip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Diagonal Stripe 58">
              <a:extLst>
                <a:ext uri="{FF2B5EF4-FFF2-40B4-BE49-F238E27FC236}">
                  <a16:creationId xmlns:a16="http://schemas.microsoft.com/office/drawing/2014/main" id="{6273BFB3-5B30-42BD-B463-41639333F5B0}"/>
                </a:ext>
              </a:extLst>
            </p:cNvPr>
            <p:cNvSpPr/>
            <p:nvPr/>
          </p:nvSpPr>
          <p:spPr>
            <a:xfrm rot="10610956">
              <a:off x="6361801" y="2079363"/>
              <a:ext cx="385096" cy="395560"/>
            </a:xfrm>
            <a:prstGeom prst="diagStrip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Diagonal Stripe 59">
              <a:extLst>
                <a:ext uri="{FF2B5EF4-FFF2-40B4-BE49-F238E27FC236}">
                  <a16:creationId xmlns:a16="http://schemas.microsoft.com/office/drawing/2014/main" id="{5334DC77-ADA2-4E07-90F2-5C9150D666FD}"/>
                </a:ext>
              </a:extLst>
            </p:cNvPr>
            <p:cNvSpPr/>
            <p:nvPr/>
          </p:nvSpPr>
          <p:spPr>
            <a:xfrm rot="2790891">
              <a:off x="7271010" y="3702631"/>
              <a:ext cx="385096" cy="395560"/>
            </a:xfrm>
            <a:prstGeom prst="diagStrip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Diagonal Stripe 60">
              <a:extLst>
                <a:ext uri="{FF2B5EF4-FFF2-40B4-BE49-F238E27FC236}">
                  <a16:creationId xmlns:a16="http://schemas.microsoft.com/office/drawing/2014/main" id="{2F294CF1-6EEC-4671-AC2C-E130CE4FE7F1}"/>
                </a:ext>
              </a:extLst>
            </p:cNvPr>
            <p:cNvSpPr/>
            <p:nvPr/>
          </p:nvSpPr>
          <p:spPr>
            <a:xfrm rot="8102007">
              <a:off x="6284012" y="2850641"/>
              <a:ext cx="385096" cy="395560"/>
            </a:xfrm>
            <a:prstGeom prst="diagStrip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2" name="Diagonal Stripe 61">
              <a:extLst>
                <a:ext uri="{FF2B5EF4-FFF2-40B4-BE49-F238E27FC236}">
                  <a16:creationId xmlns:a16="http://schemas.microsoft.com/office/drawing/2014/main" id="{3C8514B8-5C90-4BD4-954F-20A290D2E842}"/>
                </a:ext>
              </a:extLst>
            </p:cNvPr>
            <p:cNvSpPr/>
            <p:nvPr/>
          </p:nvSpPr>
          <p:spPr>
            <a:xfrm rot="18900000">
              <a:off x="8215332" y="2848725"/>
              <a:ext cx="385096" cy="395560"/>
            </a:xfrm>
            <a:prstGeom prst="diagStrip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63" name="Group 62">
              <a:extLst>
                <a:ext uri="{FF2B5EF4-FFF2-40B4-BE49-F238E27FC236}">
                  <a16:creationId xmlns:a16="http://schemas.microsoft.com/office/drawing/2014/main" id="{396CA90C-952D-47F6-8B91-F7D68F5D4016}"/>
                </a:ext>
              </a:extLst>
            </p:cNvPr>
            <p:cNvGrpSpPr/>
            <p:nvPr/>
          </p:nvGrpSpPr>
          <p:grpSpPr>
            <a:xfrm>
              <a:off x="7288225" y="2787941"/>
              <a:ext cx="363384" cy="492071"/>
              <a:chOff x="4238898" y="2442499"/>
              <a:chExt cx="363384" cy="492071"/>
            </a:xfrm>
          </p:grpSpPr>
          <p:cxnSp>
            <p:nvCxnSpPr>
              <p:cNvPr id="67" name="Straight Connector 66">
                <a:extLst>
                  <a:ext uri="{FF2B5EF4-FFF2-40B4-BE49-F238E27FC236}">
                    <a16:creationId xmlns:a16="http://schemas.microsoft.com/office/drawing/2014/main" id="{10858129-6042-4346-92F4-9F3EE8E213CD}"/>
                  </a:ext>
                </a:extLst>
              </p:cNvPr>
              <p:cNvCxnSpPr>
                <a:cxnSpLocks/>
              </p:cNvCxnSpPr>
              <p:nvPr/>
            </p:nvCxnSpPr>
            <p:spPr>
              <a:xfrm>
                <a:off x="4246044" y="2442499"/>
                <a:ext cx="356238" cy="48869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34A6767-11D9-4899-8B18-30F3CF78DBC3}"/>
                  </a:ext>
                </a:extLst>
              </p:cNvPr>
              <p:cNvCxnSpPr>
                <a:cxnSpLocks/>
              </p:cNvCxnSpPr>
              <p:nvPr/>
            </p:nvCxnSpPr>
            <p:spPr>
              <a:xfrm flipV="1">
                <a:off x="4238898" y="2444056"/>
                <a:ext cx="354438" cy="490514"/>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64" name="Rectangle 63">
              <a:extLst>
                <a:ext uri="{FF2B5EF4-FFF2-40B4-BE49-F238E27FC236}">
                  <a16:creationId xmlns:a16="http://schemas.microsoft.com/office/drawing/2014/main" id="{576FD31A-1259-499C-BD1F-C7FF21D12EB0}"/>
                </a:ext>
              </a:extLst>
            </p:cNvPr>
            <p:cNvSpPr/>
            <p:nvPr/>
          </p:nvSpPr>
          <p:spPr>
            <a:xfrm>
              <a:off x="7985963" y="1863891"/>
              <a:ext cx="747179" cy="3151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33CC"/>
                  </a:solidFill>
                </a:rPr>
                <a:t>Control</a:t>
              </a:r>
            </a:p>
          </p:txBody>
        </p:sp>
        <p:sp>
          <p:nvSpPr>
            <p:cNvPr id="65" name="Rectangle 64">
              <a:extLst>
                <a:ext uri="{FF2B5EF4-FFF2-40B4-BE49-F238E27FC236}">
                  <a16:creationId xmlns:a16="http://schemas.microsoft.com/office/drawing/2014/main" id="{BBBBA88C-97C7-4F2A-AF6B-9C7C1F6F6EF9}"/>
                </a:ext>
              </a:extLst>
            </p:cNvPr>
            <p:cNvSpPr/>
            <p:nvPr/>
          </p:nvSpPr>
          <p:spPr>
            <a:xfrm>
              <a:off x="7201994" y="3134287"/>
              <a:ext cx="534122" cy="276999"/>
            </a:xfrm>
            <a:prstGeom prst="rect">
              <a:avLst/>
            </a:prstGeom>
            <a:noFill/>
          </p:spPr>
          <p:txBody>
            <a:bodyPr wrap="none" lIns="91440" tIns="45720" rIns="91440" bIns="45720">
              <a:spAutoFit/>
            </a:bodyPr>
            <a:lstStyle/>
            <a:p>
              <a:pPr algn="ctr"/>
              <a:r>
                <a:rPr lang="en-US" sz="1200" b="0" cap="none" spc="0" dirty="0" err="1">
                  <a:ln w="0"/>
                  <a:solidFill>
                    <a:srgbClr val="0033CC"/>
                  </a:solidFill>
                  <a:effectLst>
                    <a:outerShdw blurRad="38100" dist="19050" dir="2700000" algn="tl" rotWithShape="0">
                      <a:schemeClr val="dk1">
                        <a:alpha val="40000"/>
                      </a:schemeClr>
                    </a:outerShdw>
                  </a:effectLst>
                </a:rPr>
                <a:t>Xbar</a:t>
              </a:r>
              <a:endParaRPr lang="en-US" sz="1200" b="0" cap="none" spc="0" dirty="0">
                <a:ln w="0"/>
                <a:solidFill>
                  <a:srgbClr val="0033CC"/>
                </a:solidFill>
                <a:effectLst>
                  <a:outerShdw blurRad="38100" dist="19050" dir="2700000" algn="tl" rotWithShape="0">
                    <a:schemeClr val="dk1">
                      <a:alpha val="40000"/>
                    </a:schemeClr>
                  </a:outerShdw>
                </a:effectLst>
              </a:endParaRPr>
            </a:p>
          </p:txBody>
        </p:sp>
        <p:sp>
          <p:nvSpPr>
            <p:cNvPr id="66" name="Rectangle 65">
              <a:extLst>
                <a:ext uri="{FF2B5EF4-FFF2-40B4-BE49-F238E27FC236}">
                  <a16:creationId xmlns:a16="http://schemas.microsoft.com/office/drawing/2014/main" id="{B98AB878-868D-47A0-9206-014A3CBA2D02}"/>
                </a:ext>
              </a:extLst>
            </p:cNvPr>
            <p:cNvSpPr/>
            <p:nvPr/>
          </p:nvSpPr>
          <p:spPr>
            <a:xfrm>
              <a:off x="8106181" y="4073265"/>
              <a:ext cx="714694" cy="329097"/>
            </a:xfrm>
            <a:prstGeom prst="rect">
              <a:avLst/>
            </a:prstGeom>
            <a:noFill/>
          </p:spPr>
          <p:txBody>
            <a:bodyPr wrap="none" lIns="91440" tIns="45720" rIns="91440" bIns="45720">
              <a:spAutoFit/>
            </a:bodyPr>
            <a:lstStyle/>
            <a:p>
              <a:pPr algn="ctr"/>
              <a:r>
                <a:rPr lang="en-US" sz="1600" dirty="0">
                  <a:ln w="0"/>
                  <a:solidFill>
                    <a:srgbClr val="0033CC"/>
                  </a:solidFill>
                  <a:effectLst>
                    <a:outerShdw blurRad="38100" dist="19050" dir="2700000" algn="tl" rotWithShape="0">
                      <a:schemeClr val="dk1">
                        <a:alpha val="40000"/>
                      </a:schemeClr>
                    </a:outerShdw>
                  </a:effectLst>
                </a:rPr>
                <a:t>Router</a:t>
              </a:r>
              <a:endParaRPr lang="en-US" sz="1600" b="0" cap="none" spc="0" dirty="0">
                <a:ln w="0"/>
                <a:solidFill>
                  <a:srgbClr val="0033CC"/>
                </a:solidFill>
                <a:effectLst>
                  <a:outerShdw blurRad="38100" dist="19050" dir="2700000" algn="tl" rotWithShape="0">
                    <a:schemeClr val="dk1">
                      <a:alpha val="40000"/>
                    </a:schemeClr>
                  </a:outerShdw>
                </a:effectLst>
              </a:endParaRPr>
            </a:p>
          </p:txBody>
        </p:sp>
      </p:grpSp>
      <p:grpSp>
        <p:nvGrpSpPr>
          <p:cNvPr id="236" name="Group 235">
            <a:extLst>
              <a:ext uri="{FF2B5EF4-FFF2-40B4-BE49-F238E27FC236}">
                <a16:creationId xmlns:a16="http://schemas.microsoft.com/office/drawing/2014/main" id="{E91C1F81-4903-443C-B0F0-01A745637450}"/>
              </a:ext>
            </a:extLst>
          </p:cNvPr>
          <p:cNvGrpSpPr/>
          <p:nvPr/>
        </p:nvGrpSpPr>
        <p:grpSpPr>
          <a:xfrm rot="20844102">
            <a:off x="5468790" y="1259938"/>
            <a:ext cx="376322" cy="668077"/>
            <a:chOff x="3877235" y="1911284"/>
            <a:chExt cx="376322" cy="668077"/>
          </a:xfrm>
        </p:grpSpPr>
        <p:cxnSp>
          <p:nvCxnSpPr>
            <p:cNvPr id="237" name="Straight Arrow Connector 236">
              <a:extLst>
                <a:ext uri="{FF2B5EF4-FFF2-40B4-BE49-F238E27FC236}">
                  <a16:creationId xmlns:a16="http://schemas.microsoft.com/office/drawing/2014/main" id="{6F489357-933B-46C2-AC13-EAEA333E0B34}"/>
                </a:ext>
              </a:extLst>
            </p:cNvPr>
            <p:cNvCxnSpPr>
              <a:cxnSpLocks/>
            </p:cNvCxnSpPr>
            <p:nvPr/>
          </p:nvCxnSpPr>
          <p:spPr>
            <a:xfrm>
              <a:off x="3877235" y="2017059"/>
              <a:ext cx="319987" cy="562302"/>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38" name="Straight Arrow Connector 237">
              <a:extLst>
                <a:ext uri="{FF2B5EF4-FFF2-40B4-BE49-F238E27FC236}">
                  <a16:creationId xmlns:a16="http://schemas.microsoft.com/office/drawing/2014/main" id="{AFEB0ACC-82A9-4BC4-BCA7-A513D57F0D3E}"/>
                </a:ext>
              </a:extLst>
            </p:cNvPr>
            <p:cNvCxnSpPr>
              <a:cxnSpLocks/>
            </p:cNvCxnSpPr>
            <p:nvPr/>
          </p:nvCxnSpPr>
          <p:spPr>
            <a:xfrm flipH="1" flipV="1">
              <a:off x="3947753" y="1911284"/>
              <a:ext cx="305804" cy="517444"/>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grpSp>
      <p:grpSp>
        <p:nvGrpSpPr>
          <p:cNvPr id="239" name="Group 238">
            <a:extLst>
              <a:ext uri="{FF2B5EF4-FFF2-40B4-BE49-F238E27FC236}">
                <a16:creationId xmlns:a16="http://schemas.microsoft.com/office/drawing/2014/main" id="{3CACA207-71DF-4888-97D8-781FF7C6B1DE}"/>
              </a:ext>
            </a:extLst>
          </p:cNvPr>
          <p:cNvGrpSpPr/>
          <p:nvPr/>
        </p:nvGrpSpPr>
        <p:grpSpPr>
          <a:xfrm rot="18000000">
            <a:off x="5480475" y="2921448"/>
            <a:ext cx="280452" cy="497881"/>
            <a:chOff x="3877235" y="1911284"/>
            <a:chExt cx="376322" cy="668077"/>
          </a:xfrm>
        </p:grpSpPr>
        <p:cxnSp>
          <p:nvCxnSpPr>
            <p:cNvPr id="240" name="Straight Arrow Connector 239">
              <a:extLst>
                <a:ext uri="{FF2B5EF4-FFF2-40B4-BE49-F238E27FC236}">
                  <a16:creationId xmlns:a16="http://schemas.microsoft.com/office/drawing/2014/main" id="{446E2EB3-82FE-4929-8D6F-5F643748E6F5}"/>
                </a:ext>
              </a:extLst>
            </p:cNvPr>
            <p:cNvCxnSpPr>
              <a:cxnSpLocks/>
            </p:cNvCxnSpPr>
            <p:nvPr/>
          </p:nvCxnSpPr>
          <p:spPr>
            <a:xfrm>
              <a:off x="3877235" y="2017059"/>
              <a:ext cx="319987" cy="562302"/>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41" name="Straight Arrow Connector 240">
              <a:extLst>
                <a:ext uri="{FF2B5EF4-FFF2-40B4-BE49-F238E27FC236}">
                  <a16:creationId xmlns:a16="http://schemas.microsoft.com/office/drawing/2014/main" id="{EF5CF3AC-13D1-4330-BCB2-6D84D7F69B52}"/>
                </a:ext>
              </a:extLst>
            </p:cNvPr>
            <p:cNvCxnSpPr>
              <a:cxnSpLocks/>
            </p:cNvCxnSpPr>
            <p:nvPr/>
          </p:nvCxnSpPr>
          <p:spPr>
            <a:xfrm flipH="1" flipV="1">
              <a:off x="3947753" y="1911284"/>
              <a:ext cx="305804" cy="517444"/>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grpSp>
      <p:grpSp>
        <p:nvGrpSpPr>
          <p:cNvPr id="242" name="Group 241">
            <a:extLst>
              <a:ext uri="{FF2B5EF4-FFF2-40B4-BE49-F238E27FC236}">
                <a16:creationId xmlns:a16="http://schemas.microsoft.com/office/drawing/2014/main" id="{204C28FC-AD25-4F46-AB4A-C1A5B80ADFE4}"/>
              </a:ext>
            </a:extLst>
          </p:cNvPr>
          <p:cNvGrpSpPr/>
          <p:nvPr/>
        </p:nvGrpSpPr>
        <p:grpSpPr>
          <a:xfrm rot="1800000">
            <a:off x="7426558" y="1187163"/>
            <a:ext cx="340384" cy="595106"/>
            <a:chOff x="3877235" y="1911284"/>
            <a:chExt cx="376322" cy="668077"/>
          </a:xfrm>
        </p:grpSpPr>
        <p:cxnSp>
          <p:nvCxnSpPr>
            <p:cNvPr id="243" name="Straight Arrow Connector 242">
              <a:extLst>
                <a:ext uri="{FF2B5EF4-FFF2-40B4-BE49-F238E27FC236}">
                  <a16:creationId xmlns:a16="http://schemas.microsoft.com/office/drawing/2014/main" id="{256BE672-489D-4482-BDE7-63D23878CADF}"/>
                </a:ext>
              </a:extLst>
            </p:cNvPr>
            <p:cNvCxnSpPr>
              <a:cxnSpLocks/>
            </p:cNvCxnSpPr>
            <p:nvPr/>
          </p:nvCxnSpPr>
          <p:spPr>
            <a:xfrm>
              <a:off x="3877235" y="2017059"/>
              <a:ext cx="319987" cy="562302"/>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44" name="Straight Arrow Connector 243">
              <a:extLst>
                <a:ext uri="{FF2B5EF4-FFF2-40B4-BE49-F238E27FC236}">
                  <a16:creationId xmlns:a16="http://schemas.microsoft.com/office/drawing/2014/main" id="{D106D774-5388-46A4-9753-97C6BF67C524}"/>
                </a:ext>
              </a:extLst>
            </p:cNvPr>
            <p:cNvCxnSpPr>
              <a:cxnSpLocks/>
            </p:cNvCxnSpPr>
            <p:nvPr/>
          </p:nvCxnSpPr>
          <p:spPr>
            <a:xfrm flipH="1" flipV="1">
              <a:off x="3947753" y="1911284"/>
              <a:ext cx="305804" cy="517444"/>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grpSp>
      <p:grpSp>
        <p:nvGrpSpPr>
          <p:cNvPr id="245" name="Group 244">
            <a:extLst>
              <a:ext uri="{FF2B5EF4-FFF2-40B4-BE49-F238E27FC236}">
                <a16:creationId xmlns:a16="http://schemas.microsoft.com/office/drawing/2014/main" id="{46BE208F-0F69-4510-AA10-69A72C0FF231}"/>
              </a:ext>
            </a:extLst>
          </p:cNvPr>
          <p:cNvGrpSpPr/>
          <p:nvPr/>
        </p:nvGrpSpPr>
        <p:grpSpPr>
          <a:xfrm rot="18000000">
            <a:off x="9365421" y="2867298"/>
            <a:ext cx="376322" cy="668077"/>
            <a:chOff x="3877235" y="1911284"/>
            <a:chExt cx="376322" cy="668077"/>
          </a:xfrm>
        </p:grpSpPr>
        <p:cxnSp>
          <p:nvCxnSpPr>
            <p:cNvPr id="246" name="Straight Arrow Connector 245">
              <a:extLst>
                <a:ext uri="{FF2B5EF4-FFF2-40B4-BE49-F238E27FC236}">
                  <a16:creationId xmlns:a16="http://schemas.microsoft.com/office/drawing/2014/main" id="{B38A5827-387C-481A-A922-3E7DF201209D}"/>
                </a:ext>
              </a:extLst>
            </p:cNvPr>
            <p:cNvCxnSpPr>
              <a:cxnSpLocks/>
            </p:cNvCxnSpPr>
            <p:nvPr/>
          </p:nvCxnSpPr>
          <p:spPr>
            <a:xfrm>
              <a:off x="3877235" y="2017059"/>
              <a:ext cx="319987" cy="562302"/>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47" name="Straight Arrow Connector 246">
              <a:extLst>
                <a:ext uri="{FF2B5EF4-FFF2-40B4-BE49-F238E27FC236}">
                  <a16:creationId xmlns:a16="http://schemas.microsoft.com/office/drawing/2014/main" id="{3066CBD5-74F4-44FC-86CE-B9ADE67982CE}"/>
                </a:ext>
              </a:extLst>
            </p:cNvPr>
            <p:cNvCxnSpPr>
              <a:cxnSpLocks/>
            </p:cNvCxnSpPr>
            <p:nvPr/>
          </p:nvCxnSpPr>
          <p:spPr>
            <a:xfrm flipH="1" flipV="1">
              <a:off x="3947753" y="1911284"/>
              <a:ext cx="305804" cy="517444"/>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grpSp>
      <p:sp>
        <p:nvSpPr>
          <p:cNvPr id="248" name="TextBox 247">
            <a:extLst>
              <a:ext uri="{FF2B5EF4-FFF2-40B4-BE49-F238E27FC236}">
                <a16:creationId xmlns:a16="http://schemas.microsoft.com/office/drawing/2014/main" id="{8041002E-1427-46AF-96C8-4F7468290272}"/>
              </a:ext>
            </a:extLst>
          </p:cNvPr>
          <p:cNvSpPr txBox="1"/>
          <p:nvPr/>
        </p:nvSpPr>
        <p:spPr>
          <a:xfrm>
            <a:off x="5239327" y="3348463"/>
            <a:ext cx="776860" cy="338554"/>
          </a:xfrm>
          <a:prstGeom prst="rect">
            <a:avLst/>
          </a:prstGeom>
          <a:noFill/>
        </p:spPr>
        <p:txBody>
          <a:bodyPr wrap="square" rtlCol="0">
            <a:spAutoFit/>
          </a:bodyPr>
          <a:lstStyle/>
          <a:p>
            <a:r>
              <a:rPr lang="en-US" sz="1600" b="1" u="sng" dirty="0">
                <a:solidFill>
                  <a:srgbClr val="220076"/>
                </a:solidFill>
              </a:rPr>
              <a:t>W</a:t>
            </a:r>
            <a:r>
              <a:rPr lang="en-US" sz="1600" b="1" dirty="0">
                <a:solidFill>
                  <a:srgbClr val="220076"/>
                </a:solidFill>
              </a:rPr>
              <a:t>est</a:t>
            </a:r>
          </a:p>
        </p:txBody>
      </p:sp>
      <p:sp>
        <p:nvSpPr>
          <p:cNvPr id="249" name="TextBox 248">
            <a:extLst>
              <a:ext uri="{FF2B5EF4-FFF2-40B4-BE49-F238E27FC236}">
                <a16:creationId xmlns:a16="http://schemas.microsoft.com/office/drawing/2014/main" id="{54219820-BAF2-433A-BFAC-850EFC3F241D}"/>
              </a:ext>
            </a:extLst>
          </p:cNvPr>
          <p:cNvSpPr txBox="1"/>
          <p:nvPr/>
        </p:nvSpPr>
        <p:spPr>
          <a:xfrm>
            <a:off x="9133441" y="3276270"/>
            <a:ext cx="678585" cy="338554"/>
          </a:xfrm>
          <a:prstGeom prst="rect">
            <a:avLst/>
          </a:prstGeom>
          <a:noFill/>
        </p:spPr>
        <p:txBody>
          <a:bodyPr wrap="square" rtlCol="0">
            <a:spAutoFit/>
          </a:bodyPr>
          <a:lstStyle/>
          <a:p>
            <a:r>
              <a:rPr lang="en-US" sz="1600" b="1" u="sng" dirty="0">
                <a:solidFill>
                  <a:srgbClr val="220076"/>
                </a:solidFill>
              </a:rPr>
              <a:t>E</a:t>
            </a:r>
            <a:r>
              <a:rPr lang="en-US" sz="1600" b="1" dirty="0">
                <a:solidFill>
                  <a:srgbClr val="220076"/>
                </a:solidFill>
              </a:rPr>
              <a:t>ast</a:t>
            </a:r>
          </a:p>
        </p:txBody>
      </p:sp>
      <p:sp>
        <p:nvSpPr>
          <p:cNvPr id="250" name="TextBox 249">
            <a:extLst>
              <a:ext uri="{FF2B5EF4-FFF2-40B4-BE49-F238E27FC236}">
                <a16:creationId xmlns:a16="http://schemas.microsoft.com/office/drawing/2014/main" id="{5C0301B7-5340-4DEF-8F24-8BCD9F0DAF64}"/>
              </a:ext>
            </a:extLst>
          </p:cNvPr>
          <p:cNvSpPr txBox="1"/>
          <p:nvPr/>
        </p:nvSpPr>
        <p:spPr>
          <a:xfrm>
            <a:off x="7678443" y="4644051"/>
            <a:ext cx="776860" cy="338554"/>
          </a:xfrm>
          <a:prstGeom prst="rect">
            <a:avLst/>
          </a:prstGeom>
          <a:noFill/>
        </p:spPr>
        <p:txBody>
          <a:bodyPr wrap="square" rtlCol="0">
            <a:spAutoFit/>
          </a:bodyPr>
          <a:lstStyle/>
          <a:p>
            <a:r>
              <a:rPr lang="en-US" sz="1600" b="1" u="sng" dirty="0">
                <a:solidFill>
                  <a:srgbClr val="220076"/>
                </a:solidFill>
              </a:rPr>
              <a:t>S</a:t>
            </a:r>
            <a:r>
              <a:rPr lang="en-US" sz="1600" b="1" dirty="0">
                <a:solidFill>
                  <a:srgbClr val="220076"/>
                </a:solidFill>
              </a:rPr>
              <a:t>outh</a:t>
            </a:r>
          </a:p>
        </p:txBody>
      </p:sp>
      <p:sp>
        <p:nvSpPr>
          <p:cNvPr id="251" name="TextBox 250">
            <a:extLst>
              <a:ext uri="{FF2B5EF4-FFF2-40B4-BE49-F238E27FC236}">
                <a16:creationId xmlns:a16="http://schemas.microsoft.com/office/drawing/2014/main" id="{8CC7CAE9-378A-48B4-828A-CF1AE9EEEBC7}"/>
              </a:ext>
            </a:extLst>
          </p:cNvPr>
          <p:cNvSpPr txBox="1"/>
          <p:nvPr/>
        </p:nvSpPr>
        <p:spPr>
          <a:xfrm>
            <a:off x="7662415" y="1453077"/>
            <a:ext cx="776860" cy="338554"/>
          </a:xfrm>
          <a:prstGeom prst="rect">
            <a:avLst/>
          </a:prstGeom>
          <a:noFill/>
        </p:spPr>
        <p:txBody>
          <a:bodyPr wrap="square" rtlCol="0">
            <a:spAutoFit/>
          </a:bodyPr>
          <a:lstStyle/>
          <a:p>
            <a:r>
              <a:rPr lang="en-US" sz="1600" b="1" u="sng" dirty="0">
                <a:solidFill>
                  <a:srgbClr val="220076"/>
                </a:solidFill>
              </a:rPr>
              <a:t>N</a:t>
            </a:r>
            <a:r>
              <a:rPr lang="en-US" sz="1600" b="1" dirty="0">
                <a:solidFill>
                  <a:srgbClr val="220076"/>
                </a:solidFill>
              </a:rPr>
              <a:t>orth</a:t>
            </a:r>
          </a:p>
        </p:txBody>
      </p:sp>
      <p:sp>
        <p:nvSpPr>
          <p:cNvPr id="252" name="TextBox 251">
            <a:extLst>
              <a:ext uri="{FF2B5EF4-FFF2-40B4-BE49-F238E27FC236}">
                <a16:creationId xmlns:a16="http://schemas.microsoft.com/office/drawing/2014/main" id="{D849CBE8-66B3-4121-9AA5-C29919324062}"/>
              </a:ext>
            </a:extLst>
          </p:cNvPr>
          <p:cNvSpPr txBox="1"/>
          <p:nvPr/>
        </p:nvSpPr>
        <p:spPr>
          <a:xfrm>
            <a:off x="5811534" y="1376794"/>
            <a:ext cx="776860" cy="338554"/>
          </a:xfrm>
          <a:prstGeom prst="rect">
            <a:avLst/>
          </a:prstGeom>
          <a:noFill/>
        </p:spPr>
        <p:txBody>
          <a:bodyPr wrap="square" rtlCol="0">
            <a:spAutoFit/>
          </a:bodyPr>
          <a:lstStyle/>
          <a:p>
            <a:r>
              <a:rPr lang="en-US" sz="1600" b="1" u="sng" dirty="0">
                <a:solidFill>
                  <a:srgbClr val="220076"/>
                </a:solidFill>
              </a:rPr>
              <a:t>C</a:t>
            </a:r>
            <a:r>
              <a:rPr lang="en-US" sz="1600" b="1" dirty="0">
                <a:solidFill>
                  <a:srgbClr val="220076"/>
                </a:solidFill>
              </a:rPr>
              <a:t>ore</a:t>
            </a:r>
          </a:p>
        </p:txBody>
      </p:sp>
      <p:sp>
        <p:nvSpPr>
          <p:cNvPr id="253" name="Rectangle 252">
            <a:extLst>
              <a:ext uri="{FF2B5EF4-FFF2-40B4-BE49-F238E27FC236}">
                <a16:creationId xmlns:a16="http://schemas.microsoft.com/office/drawing/2014/main" id="{CBF69D11-0EA8-404D-B87E-36CFE890F565}"/>
              </a:ext>
            </a:extLst>
          </p:cNvPr>
          <p:cNvSpPr/>
          <p:nvPr/>
        </p:nvSpPr>
        <p:spPr>
          <a:xfrm>
            <a:off x="5827394" y="3627770"/>
            <a:ext cx="755335" cy="307777"/>
          </a:xfrm>
          <a:prstGeom prst="rect">
            <a:avLst/>
          </a:prstGeom>
          <a:noFill/>
        </p:spPr>
        <p:txBody>
          <a:bodyPr wrap="none" lIns="91440" tIns="45720" rIns="91440" bIns="45720">
            <a:spAutoFit/>
          </a:bodyPr>
          <a:lstStyle/>
          <a:p>
            <a:pPr algn="ctr"/>
            <a:r>
              <a:rPr lang="en-US" sz="1400" dirty="0">
                <a:ln w="0"/>
                <a:solidFill>
                  <a:srgbClr val="0033CC"/>
                </a:solidFill>
                <a:effectLst>
                  <a:outerShdw blurRad="38100" dist="19050" dir="2700000" algn="tl" rotWithShape="0">
                    <a:schemeClr val="dk1">
                      <a:alpha val="40000"/>
                    </a:schemeClr>
                  </a:outerShdw>
                </a:effectLst>
              </a:rPr>
              <a:t>Buffers</a:t>
            </a:r>
            <a:endParaRPr lang="en-US" sz="1400" b="0" cap="none" spc="0" dirty="0">
              <a:ln w="0"/>
              <a:solidFill>
                <a:srgbClr val="0033CC"/>
              </a:solidFill>
              <a:effectLst>
                <a:outerShdw blurRad="38100" dist="19050" dir="2700000" algn="tl" rotWithShape="0">
                  <a:schemeClr val="dk1">
                    <a:alpha val="40000"/>
                  </a:schemeClr>
                </a:outerShdw>
              </a:effectLst>
            </a:endParaRPr>
          </a:p>
        </p:txBody>
      </p:sp>
      <p:sp>
        <p:nvSpPr>
          <p:cNvPr id="254" name="Oval 253">
            <a:extLst>
              <a:ext uri="{FF2B5EF4-FFF2-40B4-BE49-F238E27FC236}">
                <a16:creationId xmlns:a16="http://schemas.microsoft.com/office/drawing/2014/main" id="{F70C6A52-5E11-4E2B-A47B-6BF3F638C6C2}"/>
              </a:ext>
            </a:extLst>
          </p:cNvPr>
          <p:cNvSpPr/>
          <p:nvPr/>
        </p:nvSpPr>
        <p:spPr>
          <a:xfrm>
            <a:off x="7113875" y="4099359"/>
            <a:ext cx="889461" cy="4636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23640288-F73D-494C-9BEC-16C54091E11F}"/>
              </a:ext>
            </a:extLst>
          </p:cNvPr>
          <p:cNvSpPr/>
          <p:nvPr/>
        </p:nvSpPr>
        <p:spPr>
          <a:xfrm>
            <a:off x="7112584" y="1860143"/>
            <a:ext cx="889461" cy="4647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1BECB6EA-A7ED-43C7-96DA-81A5022519A4}"/>
              </a:ext>
            </a:extLst>
          </p:cNvPr>
          <p:cNvSpPr/>
          <p:nvPr/>
        </p:nvSpPr>
        <p:spPr>
          <a:xfrm rot="16200000">
            <a:off x="5745010" y="2961654"/>
            <a:ext cx="793172" cy="46105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9452A674-542E-4CA4-803F-8233634C2A98}"/>
              </a:ext>
            </a:extLst>
          </p:cNvPr>
          <p:cNvSpPr/>
          <p:nvPr/>
        </p:nvSpPr>
        <p:spPr>
          <a:xfrm rot="16200000">
            <a:off x="8417796" y="2909519"/>
            <a:ext cx="928861" cy="4636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21DAD95-EFA7-47F3-958F-E64738919FAE}"/>
              </a:ext>
            </a:extLst>
          </p:cNvPr>
          <p:cNvSpPr/>
          <p:nvPr/>
        </p:nvSpPr>
        <p:spPr>
          <a:xfrm rot="18900000">
            <a:off x="5801526" y="1943864"/>
            <a:ext cx="889461" cy="4647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06A595EA-9DC7-47F2-83E3-435B8296F7A0}"/>
              </a:ext>
            </a:extLst>
          </p:cNvPr>
          <p:cNvGrpSpPr/>
          <p:nvPr/>
        </p:nvGrpSpPr>
        <p:grpSpPr>
          <a:xfrm rot="1800000">
            <a:off x="7378006" y="4639116"/>
            <a:ext cx="376322" cy="668077"/>
            <a:chOff x="3877235" y="1911284"/>
            <a:chExt cx="376322" cy="668077"/>
          </a:xfrm>
        </p:grpSpPr>
        <p:cxnSp>
          <p:nvCxnSpPr>
            <p:cNvPr id="260" name="Straight Arrow Connector 259">
              <a:extLst>
                <a:ext uri="{FF2B5EF4-FFF2-40B4-BE49-F238E27FC236}">
                  <a16:creationId xmlns:a16="http://schemas.microsoft.com/office/drawing/2014/main" id="{554FA302-147E-4696-A6A9-4DE514031664}"/>
                </a:ext>
              </a:extLst>
            </p:cNvPr>
            <p:cNvCxnSpPr>
              <a:cxnSpLocks/>
            </p:cNvCxnSpPr>
            <p:nvPr/>
          </p:nvCxnSpPr>
          <p:spPr>
            <a:xfrm>
              <a:off x="3877235" y="2017059"/>
              <a:ext cx="319987" cy="562302"/>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61" name="Straight Arrow Connector 260">
              <a:extLst>
                <a:ext uri="{FF2B5EF4-FFF2-40B4-BE49-F238E27FC236}">
                  <a16:creationId xmlns:a16="http://schemas.microsoft.com/office/drawing/2014/main" id="{8AC6A85F-B8EA-4E9D-9044-D0495F472194}"/>
                </a:ext>
              </a:extLst>
            </p:cNvPr>
            <p:cNvCxnSpPr>
              <a:cxnSpLocks/>
            </p:cNvCxnSpPr>
            <p:nvPr/>
          </p:nvCxnSpPr>
          <p:spPr>
            <a:xfrm flipH="1" flipV="1">
              <a:off x="3947753" y="1911284"/>
              <a:ext cx="305804" cy="517444"/>
            </a:xfrm>
            <a:prstGeom prst="straightConnector1">
              <a:avLst/>
            </a:prstGeom>
            <a:ln w="53975">
              <a:solidFill>
                <a:schemeClr val="accent6">
                  <a:lumMod val="50000"/>
                </a:schemeClr>
              </a:solidFill>
              <a:tailEnd type="triangle"/>
            </a:ln>
          </p:spPr>
          <p:style>
            <a:lnRef idx="3">
              <a:schemeClr val="accent6"/>
            </a:lnRef>
            <a:fillRef idx="0">
              <a:schemeClr val="accent6"/>
            </a:fillRef>
            <a:effectRef idx="2">
              <a:schemeClr val="accent6"/>
            </a:effectRef>
            <a:fontRef idx="minor">
              <a:schemeClr val="tx1"/>
            </a:fontRef>
          </p:style>
        </p:cxnSp>
      </p:grpSp>
      <p:cxnSp>
        <p:nvCxnSpPr>
          <p:cNvPr id="8" name="Straight Connector 7">
            <a:extLst>
              <a:ext uri="{FF2B5EF4-FFF2-40B4-BE49-F238E27FC236}">
                <a16:creationId xmlns:a16="http://schemas.microsoft.com/office/drawing/2014/main" id="{919B3D53-C0FE-4DED-9F7D-B2BA45F74864}"/>
              </a:ext>
            </a:extLst>
          </p:cNvPr>
          <p:cNvCxnSpPr>
            <a:cxnSpLocks/>
          </p:cNvCxnSpPr>
          <p:nvPr/>
        </p:nvCxnSpPr>
        <p:spPr>
          <a:xfrm flipH="1">
            <a:off x="3779526" y="1778447"/>
            <a:ext cx="2102069" cy="1156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C15BEBB-5A61-46A1-AA08-281BB8ECD123}"/>
              </a:ext>
            </a:extLst>
          </p:cNvPr>
          <p:cNvCxnSpPr>
            <a:cxnSpLocks/>
          </p:cNvCxnSpPr>
          <p:nvPr/>
        </p:nvCxnSpPr>
        <p:spPr>
          <a:xfrm flipH="1" flipV="1">
            <a:off x="3732231" y="3307702"/>
            <a:ext cx="2159874" cy="1245476"/>
          </a:xfrm>
          <a:prstGeom prst="line">
            <a:avLst/>
          </a:prstGeom>
        </p:spPr>
        <p:style>
          <a:lnRef idx="1">
            <a:schemeClr val="accent1"/>
          </a:lnRef>
          <a:fillRef idx="0">
            <a:schemeClr val="accent1"/>
          </a:fillRef>
          <a:effectRef idx="0">
            <a:schemeClr val="accent1"/>
          </a:effectRef>
          <a:fontRef idx="minor">
            <a:schemeClr val="tx1"/>
          </a:fontRef>
        </p:style>
      </p:cxnSp>
      <p:sp>
        <p:nvSpPr>
          <p:cNvPr id="280" name="Rectangle 279">
            <a:extLst>
              <a:ext uri="{FF2B5EF4-FFF2-40B4-BE49-F238E27FC236}">
                <a16:creationId xmlns:a16="http://schemas.microsoft.com/office/drawing/2014/main" id="{1A5C969D-AF11-4CAD-80B7-AB123171826E}"/>
              </a:ext>
            </a:extLst>
          </p:cNvPr>
          <p:cNvSpPr/>
          <p:nvPr/>
        </p:nvSpPr>
        <p:spPr>
          <a:xfrm>
            <a:off x="5730158" y="5254658"/>
            <a:ext cx="379495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Router micro-architecture</a:t>
            </a:r>
          </a:p>
        </p:txBody>
      </p:sp>
      <p:sp>
        <p:nvSpPr>
          <p:cNvPr id="281" name="Oval 280">
            <a:extLst>
              <a:ext uri="{FF2B5EF4-FFF2-40B4-BE49-F238E27FC236}">
                <a16:creationId xmlns:a16="http://schemas.microsoft.com/office/drawing/2014/main" id="{88711F7E-A0CB-4EF4-8D8E-F6A213CB7AA5}"/>
              </a:ext>
            </a:extLst>
          </p:cNvPr>
          <p:cNvSpPr/>
          <p:nvPr/>
        </p:nvSpPr>
        <p:spPr>
          <a:xfrm rot="10800000">
            <a:off x="8148335" y="1929931"/>
            <a:ext cx="787128" cy="3827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498E9822-6528-45A6-B829-D3CCB69CC8E6}"/>
              </a:ext>
            </a:extLst>
          </p:cNvPr>
          <p:cNvSpPr/>
          <p:nvPr/>
        </p:nvSpPr>
        <p:spPr>
          <a:xfrm rot="10800000">
            <a:off x="7221223" y="2782623"/>
            <a:ext cx="660137" cy="838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332A2C4E-40B8-4ECF-9B17-ECE72E47B904}"/>
              </a:ext>
            </a:extLst>
          </p:cNvPr>
          <p:cNvSpPr/>
          <p:nvPr/>
        </p:nvSpPr>
        <p:spPr>
          <a:xfrm rot="5400000">
            <a:off x="9325988" y="2860885"/>
            <a:ext cx="413613" cy="6531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0100AEEA-CC11-4AB4-A4BD-569657326942}"/>
              </a:ext>
            </a:extLst>
          </p:cNvPr>
          <p:cNvSpPr/>
          <p:nvPr/>
        </p:nvSpPr>
        <p:spPr>
          <a:xfrm rot="10800000">
            <a:off x="7402452" y="1159769"/>
            <a:ext cx="413613" cy="6531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2866F80F-4AF7-4632-80D7-B704AFA34FE8}"/>
              </a:ext>
            </a:extLst>
          </p:cNvPr>
          <p:cNvSpPr/>
          <p:nvPr/>
        </p:nvSpPr>
        <p:spPr>
          <a:xfrm rot="10800000">
            <a:off x="7357144" y="4623781"/>
            <a:ext cx="413613" cy="6531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AD3B6731-4E07-4C60-BD3D-B40C1FF68A5F}"/>
              </a:ext>
            </a:extLst>
          </p:cNvPr>
          <p:cNvSpPr/>
          <p:nvPr/>
        </p:nvSpPr>
        <p:spPr>
          <a:xfrm rot="16026391">
            <a:off x="5396707" y="2847706"/>
            <a:ext cx="387224" cy="6531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EEB76D91-8549-47E1-AC28-F3A2769AF416}"/>
              </a:ext>
            </a:extLst>
          </p:cNvPr>
          <p:cNvSpPr/>
          <p:nvPr/>
        </p:nvSpPr>
        <p:spPr>
          <a:xfrm rot="18929530">
            <a:off x="5422916" y="1199331"/>
            <a:ext cx="475530" cy="8000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4" name="Picture 263">
            <a:extLst>
              <a:ext uri="{FF2B5EF4-FFF2-40B4-BE49-F238E27FC236}">
                <a16:creationId xmlns:a16="http://schemas.microsoft.com/office/drawing/2014/main" id="{E58F636E-EF42-C94D-AED8-224CFD0E28AD}"/>
              </a:ext>
            </a:extLst>
          </p:cNvPr>
          <p:cNvPicPr>
            <a:picLocks noChangeAspect="1"/>
          </p:cNvPicPr>
          <p:nvPr/>
        </p:nvPicPr>
        <p:blipFill rotWithShape="1">
          <a:blip r:embed="rId3"/>
          <a:srcRect l="9097" t="5750" r="75682" b="36018"/>
          <a:stretch/>
        </p:blipFill>
        <p:spPr>
          <a:xfrm>
            <a:off x="3038388" y="1577576"/>
            <a:ext cx="1623340" cy="3493298"/>
          </a:xfrm>
          <a:prstGeom prst="rect">
            <a:avLst/>
          </a:prstGeom>
        </p:spPr>
      </p:pic>
      <p:sp>
        <p:nvSpPr>
          <p:cNvPr id="3" name="Rectangle 2">
            <a:extLst>
              <a:ext uri="{FF2B5EF4-FFF2-40B4-BE49-F238E27FC236}">
                <a16:creationId xmlns:a16="http://schemas.microsoft.com/office/drawing/2014/main" id="{578CBA4F-B91F-544C-B303-44C0FFA9D650}"/>
              </a:ext>
            </a:extLst>
          </p:cNvPr>
          <p:cNvSpPr/>
          <p:nvPr/>
        </p:nvSpPr>
        <p:spPr>
          <a:xfrm>
            <a:off x="4668435" y="2231410"/>
            <a:ext cx="491708" cy="200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3" name="Picture 262" descr="Source: Intel Teraflops, IEEE Micro 2007">
            <a:extLst>
              <a:ext uri="{FF2B5EF4-FFF2-40B4-BE49-F238E27FC236}">
                <a16:creationId xmlns:a16="http://schemas.microsoft.com/office/drawing/2014/main" id="{A55AB402-9289-4E35-B7D8-ABFF8EFD9479}"/>
              </a:ext>
            </a:extLst>
          </p:cNvPr>
          <p:cNvPicPr>
            <a:picLocks noChangeAspect="1"/>
          </p:cNvPicPr>
          <p:nvPr/>
        </p:nvPicPr>
        <p:blipFill rotWithShape="1">
          <a:blip r:embed="rId4"/>
          <a:srcRect l="1680" t="2664" r="3390" b="14472"/>
          <a:stretch/>
        </p:blipFill>
        <p:spPr>
          <a:xfrm>
            <a:off x="4838700" y="1228725"/>
            <a:ext cx="5381625" cy="4352926"/>
          </a:xfrm>
          <a:prstGeom prst="rect">
            <a:avLst/>
          </a:prstGeom>
        </p:spPr>
      </p:pic>
      <p:sp>
        <p:nvSpPr>
          <p:cNvPr id="266" name="Rectangle 265">
            <a:extLst>
              <a:ext uri="{FF2B5EF4-FFF2-40B4-BE49-F238E27FC236}">
                <a16:creationId xmlns:a16="http://schemas.microsoft.com/office/drawing/2014/main" id="{5FD76543-99F5-45BE-A9CB-F4446C77153C}"/>
              </a:ext>
            </a:extLst>
          </p:cNvPr>
          <p:cNvSpPr/>
          <p:nvPr/>
        </p:nvSpPr>
        <p:spPr>
          <a:xfrm>
            <a:off x="5685152" y="1657146"/>
            <a:ext cx="1258622" cy="3648745"/>
          </a:xfrm>
          <a:prstGeom prst="rect">
            <a:avLst/>
          </a:prstGeom>
          <a:solidFill>
            <a:schemeClr val="accent1">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F84A55BE-B7D8-4CFD-AF14-D67D5D8FD575}"/>
              </a:ext>
            </a:extLst>
          </p:cNvPr>
          <p:cNvSpPr/>
          <p:nvPr/>
        </p:nvSpPr>
        <p:spPr>
          <a:xfrm>
            <a:off x="7893298" y="1652086"/>
            <a:ext cx="1258622" cy="3648745"/>
          </a:xfrm>
          <a:prstGeom prst="rect">
            <a:avLst/>
          </a:prstGeom>
          <a:solidFill>
            <a:schemeClr val="accent1">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828048AA-8AFA-4267-A5F4-492936AB9B98}"/>
              </a:ext>
            </a:extLst>
          </p:cNvPr>
          <p:cNvSpPr/>
          <p:nvPr/>
        </p:nvSpPr>
        <p:spPr>
          <a:xfrm>
            <a:off x="4503610" y="5567836"/>
            <a:ext cx="5999781" cy="461665"/>
          </a:xfrm>
          <a:prstGeom prst="rect">
            <a:avLst/>
          </a:prstGeom>
          <a:solidFill>
            <a:schemeClr val="bg1"/>
          </a:solid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Source: Intel Teraflops, IEEE Micro 2007</a:t>
            </a:r>
          </a:p>
        </p:txBody>
      </p:sp>
      <p:sp>
        <p:nvSpPr>
          <p:cNvPr id="265" name="Footer Placeholder 3">
            <a:extLst>
              <a:ext uri="{FF2B5EF4-FFF2-40B4-BE49-F238E27FC236}">
                <a16:creationId xmlns:a16="http://schemas.microsoft.com/office/drawing/2014/main" id="{8C381C93-EEBE-48E2-B49D-A88631726F84}"/>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303872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64"/>
                                        </p:tgtEl>
                                      </p:cBhvr>
                                    </p:animEffect>
                                    <p:set>
                                      <p:cBhvr>
                                        <p:cTn id="10" dur="1" fill="hold">
                                          <p:stCondLst>
                                            <p:cond delay="499"/>
                                          </p:stCondLst>
                                        </p:cTn>
                                        <p:tgtEl>
                                          <p:spTgt spid="26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fade">
                                      <p:cBhvr>
                                        <p:cTn id="16" dur="500"/>
                                        <p:tgtEl>
                                          <p:spTgt spid="236"/>
                                        </p:tgtEl>
                                      </p:cBhvr>
                                    </p:animEffect>
                                  </p:childTnLst>
                                </p:cTn>
                              </p:par>
                              <p:par>
                                <p:cTn id="17" presetID="10" presetClass="entr" presetSubtype="0" fill="hold" nodeType="withEffect">
                                  <p:stCondLst>
                                    <p:cond delay="0"/>
                                  </p:stCondLst>
                                  <p:childTnLst>
                                    <p:set>
                                      <p:cBhvr>
                                        <p:cTn id="18" dur="1" fill="hold">
                                          <p:stCondLst>
                                            <p:cond delay="0"/>
                                          </p:stCondLst>
                                        </p:cTn>
                                        <p:tgtEl>
                                          <p:spTgt spid="239"/>
                                        </p:tgtEl>
                                        <p:attrNameLst>
                                          <p:attrName>style.visibility</p:attrName>
                                        </p:attrNameLst>
                                      </p:cBhvr>
                                      <p:to>
                                        <p:strVal val="visible"/>
                                      </p:to>
                                    </p:set>
                                    <p:animEffect transition="in" filter="fade">
                                      <p:cBhvr>
                                        <p:cTn id="19" dur="500"/>
                                        <p:tgtEl>
                                          <p:spTgt spid="239"/>
                                        </p:tgtEl>
                                      </p:cBhvr>
                                    </p:animEffect>
                                  </p:childTnLst>
                                </p:cTn>
                              </p:par>
                              <p:par>
                                <p:cTn id="20" presetID="10" presetClass="entr" presetSubtype="0" fill="hold" nodeType="with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fade">
                                      <p:cBhvr>
                                        <p:cTn id="22" dur="500"/>
                                        <p:tgtEl>
                                          <p:spTgt spid="2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9"/>
                                        </p:tgtEl>
                                        <p:attrNameLst>
                                          <p:attrName>style.visibility</p:attrName>
                                        </p:attrNameLst>
                                      </p:cBhvr>
                                      <p:to>
                                        <p:strVal val="visible"/>
                                      </p:to>
                                    </p:set>
                                    <p:animEffect transition="in" filter="fade">
                                      <p:cBhvr>
                                        <p:cTn id="25" dur="500"/>
                                        <p:tgtEl>
                                          <p:spTgt spid="2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0"/>
                                        </p:tgtEl>
                                        <p:attrNameLst>
                                          <p:attrName>style.visibility</p:attrName>
                                        </p:attrNameLst>
                                      </p:cBhvr>
                                      <p:to>
                                        <p:strVal val="visible"/>
                                      </p:to>
                                    </p:set>
                                    <p:animEffect transition="in" filter="fade">
                                      <p:cBhvr>
                                        <p:cTn id="28" dur="500"/>
                                        <p:tgtEl>
                                          <p:spTgt spid="2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1"/>
                                        </p:tgtEl>
                                        <p:attrNameLst>
                                          <p:attrName>style.visibility</p:attrName>
                                        </p:attrNameLst>
                                      </p:cBhvr>
                                      <p:to>
                                        <p:strVal val="visible"/>
                                      </p:to>
                                    </p:set>
                                    <p:animEffect transition="in" filter="fade">
                                      <p:cBhvr>
                                        <p:cTn id="31" dur="500"/>
                                        <p:tgtEl>
                                          <p:spTgt spid="2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2"/>
                                        </p:tgtEl>
                                        <p:attrNameLst>
                                          <p:attrName>style.visibility</p:attrName>
                                        </p:attrNameLst>
                                      </p:cBhvr>
                                      <p:to>
                                        <p:strVal val="visible"/>
                                      </p:to>
                                    </p:set>
                                    <p:animEffect transition="in" filter="fade">
                                      <p:cBhvr>
                                        <p:cTn id="34" dur="500"/>
                                        <p:tgtEl>
                                          <p:spTgt spid="2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3"/>
                                        </p:tgtEl>
                                        <p:attrNameLst>
                                          <p:attrName>style.visibility</p:attrName>
                                        </p:attrNameLst>
                                      </p:cBhvr>
                                      <p:to>
                                        <p:strVal val="visible"/>
                                      </p:to>
                                    </p:set>
                                    <p:animEffect transition="in" filter="fade">
                                      <p:cBhvr>
                                        <p:cTn id="37" dur="500"/>
                                        <p:tgtEl>
                                          <p:spTgt spid="253"/>
                                        </p:tgtEl>
                                      </p:cBhvr>
                                    </p:animEffect>
                                  </p:childTnLst>
                                </p:cTn>
                              </p:par>
                              <p:par>
                                <p:cTn id="38" presetID="10" presetClass="entr" presetSubtype="0" fill="hold" nodeType="with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fade">
                                      <p:cBhvr>
                                        <p:cTn id="40" dur="500"/>
                                        <p:tgtEl>
                                          <p:spTgt spid="2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8"/>
                                        </p:tgtEl>
                                        <p:attrNameLst>
                                          <p:attrName>style.visibility</p:attrName>
                                        </p:attrNameLst>
                                      </p:cBhvr>
                                      <p:to>
                                        <p:strVal val="visible"/>
                                      </p:to>
                                    </p:set>
                                    <p:animEffect transition="in" filter="fade">
                                      <p:cBhvr>
                                        <p:cTn id="43" dur="500"/>
                                        <p:tgtEl>
                                          <p:spTgt spid="248"/>
                                        </p:tgtEl>
                                      </p:cBhvr>
                                    </p:animEffect>
                                  </p:childTnLst>
                                </p:cTn>
                              </p:par>
                              <p:par>
                                <p:cTn id="44" presetID="10" presetClass="entr" presetSubtype="0" fill="hold" nodeType="withEffect">
                                  <p:stCondLst>
                                    <p:cond delay="0"/>
                                  </p:stCondLst>
                                  <p:childTnLst>
                                    <p:set>
                                      <p:cBhvr>
                                        <p:cTn id="45" dur="1" fill="hold">
                                          <p:stCondLst>
                                            <p:cond delay="0"/>
                                          </p:stCondLst>
                                        </p:cTn>
                                        <p:tgtEl>
                                          <p:spTgt spid="262"/>
                                        </p:tgtEl>
                                        <p:attrNameLst>
                                          <p:attrName>style.visibility</p:attrName>
                                        </p:attrNameLst>
                                      </p:cBhvr>
                                      <p:to>
                                        <p:strVal val="visible"/>
                                      </p:to>
                                    </p:set>
                                    <p:animEffect transition="in" filter="fade">
                                      <p:cBhvr>
                                        <p:cTn id="46" dur="500"/>
                                        <p:tgtEl>
                                          <p:spTgt spid="262"/>
                                        </p:tgtEl>
                                      </p:cBhvr>
                                    </p:animEffect>
                                  </p:childTnLst>
                                </p:cTn>
                              </p:par>
                              <p:par>
                                <p:cTn id="47" presetID="10" presetClass="entr" presetSubtype="0" fill="hold" nodeType="withEffect">
                                  <p:stCondLst>
                                    <p:cond delay="0"/>
                                  </p:stCondLst>
                                  <p:childTnLst>
                                    <p:set>
                                      <p:cBhvr>
                                        <p:cTn id="48" dur="1" fill="hold">
                                          <p:stCondLst>
                                            <p:cond delay="0"/>
                                          </p:stCondLst>
                                        </p:cTn>
                                        <p:tgtEl>
                                          <p:spTgt spid="259"/>
                                        </p:tgtEl>
                                        <p:attrNameLst>
                                          <p:attrName>style.visibility</p:attrName>
                                        </p:attrNameLst>
                                      </p:cBhvr>
                                      <p:to>
                                        <p:strVal val="visible"/>
                                      </p:to>
                                    </p:set>
                                    <p:animEffect transition="in" filter="fade">
                                      <p:cBhvr>
                                        <p:cTn id="49" dur="500"/>
                                        <p:tgtEl>
                                          <p:spTgt spid="259"/>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0"/>
                                        </p:tgtEl>
                                        <p:attrNameLst>
                                          <p:attrName>style.visibility</p:attrName>
                                        </p:attrNameLst>
                                      </p:cBhvr>
                                      <p:to>
                                        <p:strVal val="visible"/>
                                      </p:to>
                                    </p:set>
                                    <p:animEffect transition="in" filter="fade">
                                      <p:cBhvr>
                                        <p:cTn id="55" dur="500"/>
                                        <p:tgtEl>
                                          <p:spTgt spid="28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fade">
                                      <p:cBhvr>
                                        <p:cTn id="60" dur="500"/>
                                        <p:tgtEl>
                                          <p:spTgt spid="25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5"/>
                                        </p:tgtEl>
                                        <p:attrNameLst>
                                          <p:attrName>style.visibility</p:attrName>
                                        </p:attrNameLst>
                                      </p:cBhvr>
                                      <p:to>
                                        <p:strVal val="visible"/>
                                      </p:to>
                                    </p:set>
                                    <p:animEffect transition="in" filter="fade">
                                      <p:cBhvr>
                                        <p:cTn id="63" dur="500"/>
                                        <p:tgtEl>
                                          <p:spTgt spid="2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6"/>
                                        </p:tgtEl>
                                        <p:attrNameLst>
                                          <p:attrName>style.visibility</p:attrName>
                                        </p:attrNameLst>
                                      </p:cBhvr>
                                      <p:to>
                                        <p:strVal val="visible"/>
                                      </p:to>
                                    </p:set>
                                    <p:animEffect transition="in" filter="fade">
                                      <p:cBhvr>
                                        <p:cTn id="66" dur="500"/>
                                        <p:tgtEl>
                                          <p:spTgt spid="25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7"/>
                                        </p:tgtEl>
                                        <p:attrNameLst>
                                          <p:attrName>style.visibility</p:attrName>
                                        </p:attrNameLst>
                                      </p:cBhvr>
                                      <p:to>
                                        <p:strVal val="visible"/>
                                      </p:to>
                                    </p:set>
                                    <p:animEffect transition="in" filter="fade">
                                      <p:cBhvr>
                                        <p:cTn id="69" dur="500"/>
                                        <p:tgtEl>
                                          <p:spTgt spid="25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8"/>
                                        </p:tgtEl>
                                        <p:attrNameLst>
                                          <p:attrName>style.visibility</p:attrName>
                                        </p:attrNameLst>
                                      </p:cBhvr>
                                      <p:to>
                                        <p:strVal val="visible"/>
                                      </p:to>
                                    </p:set>
                                    <p:animEffect transition="in" filter="fade">
                                      <p:cBhvr>
                                        <p:cTn id="72" dur="500"/>
                                        <p:tgtEl>
                                          <p:spTgt spid="2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254"/>
                                        </p:tgtEl>
                                      </p:cBhvr>
                                    </p:animEffect>
                                    <p:set>
                                      <p:cBhvr>
                                        <p:cTn id="77" dur="1" fill="hold">
                                          <p:stCondLst>
                                            <p:cond delay="499"/>
                                          </p:stCondLst>
                                        </p:cTn>
                                        <p:tgtEl>
                                          <p:spTgt spid="25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55"/>
                                        </p:tgtEl>
                                      </p:cBhvr>
                                    </p:animEffect>
                                    <p:set>
                                      <p:cBhvr>
                                        <p:cTn id="80" dur="1" fill="hold">
                                          <p:stCondLst>
                                            <p:cond delay="499"/>
                                          </p:stCondLst>
                                        </p:cTn>
                                        <p:tgtEl>
                                          <p:spTgt spid="25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56"/>
                                        </p:tgtEl>
                                      </p:cBhvr>
                                    </p:animEffect>
                                    <p:set>
                                      <p:cBhvr>
                                        <p:cTn id="83" dur="1" fill="hold">
                                          <p:stCondLst>
                                            <p:cond delay="499"/>
                                          </p:stCondLst>
                                        </p:cTn>
                                        <p:tgtEl>
                                          <p:spTgt spid="25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7"/>
                                        </p:tgtEl>
                                      </p:cBhvr>
                                    </p:animEffect>
                                    <p:set>
                                      <p:cBhvr>
                                        <p:cTn id="86" dur="1" fill="hold">
                                          <p:stCondLst>
                                            <p:cond delay="499"/>
                                          </p:stCondLst>
                                        </p:cTn>
                                        <p:tgtEl>
                                          <p:spTgt spid="25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58"/>
                                        </p:tgtEl>
                                      </p:cBhvr>
                                    </p:animEffect>
                                    <p:set>
                                      <p:cBhvr>
                                        <p:cTn id="89" dur="1" fill="hold">
                                          <p:stCondLst>
                                            <p:cond delay="499"/>
                                          </p:stCondLst>
                                        </p:cTn>
                                        <p:tgtEl>
                                          <p:spTgt spid="25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81"/>
                                        </p:tgtEl>
                                        <p:attrNameLst>
                                          <p:attrName>style.visibility</p:attrName>
                                        </p:attrNameLst>
                                      </p:cBhvr>
                                      <p:to>
                                        <p:strVal val="visible"/>
                                      </p:to>
                                    </p:set>
                                    <p:animEffect transition="in" filter="fade">
                                      <p:cBhvr>
                                        <p:cTn id="94" dur="500"/>
                                        <p:tgtEl>
                                          <p:spTgt spid="28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82"/>
                                        </p:tgtEl>
                                        <p:attrNameLst>
                                          <p:attrName>style.visibility</p:attrName>
                                        </p:attrNameLst>
                                      </p:cBhvr>
                                      <p:to>
                                        <p:strVal val="visible"/>
                                      </p:to>
                                    </p:set>
                                    <p:animEffect transition="in" filter="fade">
                                      <p:cBhvr>
                                        <p:cTn id="99" dur="500"/>
                                        <p:tgtEl>
                                          <p:spTgt spid="282"/>
                                        </p:tgtEl>
                                      </p:cBhvr>
                                    </p:animEffect>
                                  </p:childTnLst>
                                </p:cTn>
                              </p:par>
                              <p:par>
                                <p:cTn id="100" presetID="10" presetClass="exit" presetSubtype="0" fill="hold" grpId="1" nodeType="withEffect">
                                  <p:stCondLst>
                                    <p:cond delay="0"/>
                                  </p:stCondLst>
                                  <p:childTnLst>
                                    <p:animEffect transition="out" filter="fade">
                                      <p:cBhvr>
                                        <p:cTn id="101" dur="500"/>
                                        <p:tgtEl>
                                          <p:spTgt spid="281"/>
                                        </p:tgtEl>
                                      </p:cBhvr>
                                    </p:animEffect>
                                    <p:set>
                                      <p:cBhvr>
                                        <p:cTn id="102" dur="1" fill="hold">
                                          <p:stCondLst>
                                            <p:cond delay="499"/>
                                          </p:stCondLst>
                                        </p:cTn>
                                        <p:tgtEl>
                                          <p:spTgt spid="28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82"/>
                                        </p:tgtEl>
                                      </p:cBhvr>
                                    </p:animEffect>
                                    <p:set>
                                      <p:cBhvr>
                                        <p:cTn id="107" dur="1" fill="hold">
                                          <p:stCondLst>
                                            <p:cond delay="499"/>
                                          </p:stCondLst>
                                        </p:cTn>
                                        <p:tgtEl>
                                          <p:spTgt spid="282"/>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283"/>
                                        </p:tgtEl>
                                        <p:attrNameLst>
                                          <p:attrName>style.visibility</p:attrName>
                                        </p:attrNameLst>
                                      </p:cBhvr>
                                      <p:to>
                                        <p:strVal val="visible"/>
                                      </p:to>
                                    </p:set>
                                    <p:animEffect transition="in" filter="fade">
                                      <p:cBhvr>
                                        <p:cTn id="110" dur="500"/>
                                        <p:tgtEl>
                                          <p:spTgt spid="2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84"/>
                                        </p:tgtEl>
                                        <p:attrNameLst>
                                          <p:attrName>style.visibility</p:attrName>
                                        </p:attrNameLst>
                                      </p:cBhvr>
                                      <p:to>
                                        <p:strVal val="visible"/>
                                      </p:to>
                                    </p:set>
                                    <p:animEffect transition="in" filter="fade">
                                      <p:cBhvr>
                                        <p:cTn id="113" dur="500"/>
                                        <p:tgtEl>
                                          <p:spTgt spid="28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85"/>
                                        </p:tgtEl>
                                        <p:attrNameLst>
                                          <p:attrName>style.visibility</p:attrName>
                                        </p:attrNameLst>
                                      </p:cBhvr>
                                      <p:to>
                                        <p:strVal val="visible"/>
                                      </p:to>
                                    </p:set>
                                    <p:animEffect transition="in" filter="fade">
                                      <p:cBhvr>
                                        <p:cTn id="116" dur="500"/>
                                        <p:tgtEl>
                                          <p:spTgt spid="28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86"/>
                                        </p:tgtEl>
                                        <p:attrNameLst>
                                          <p:attrName>style.visibility</p:attrName>
                                        </p:attrNameLst>
                                      </p:cBhvr>
                                      <p:to>
                                        <p:strVal val="visible"/>
                                      </p:to>
                                    </p:set>
                                    <p:animEffect transition="in" filter="fade">
                                      <p:cBhvr>
                                        <p:cTn id="119" dur="500"/>
                                        <p:tgtEl>
                                          <p:spTgt spid="28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87"/>
                                        </p:tgtEl>
                                        <p:attrNameLst>
                                          <p:attrName>style.visibility</p:attrName>
                                        </p:attrNameLst>
                                      </p:cBhvr>
                                      <p:to>
                                        <p:strVal val="visible"/>
                                      </p:to>
                                    </p:set>
                                    <p:animEffect transition="in" filter="fade">
                                      <p:cBhvr>
                                        <p:cTn id="122" dur="500"/>
                                        <p:tgtEl>
                                          <p:spTgt spid="28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63"/>
                                        </p:tgtEl>
                                        <p:attrNameLst>
                                          <p:attrName>style.visibility</p:attrName>
                                        </p:attrNameLst>
                                      </p:cBhvr>
                                      <p:to>
                                        <p:strVal val="visible"/>
                                      </p:to>
                                    </p:set>
                                    <p:animEffect transition="in" filter="fade">
                                      <p:cBhvr>
                                        <p:cTn id="127" dur="500"/>
                                        <p:tgtEl>
                                          <p:spTgt spid="26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68"/>
                                        </p:tgtEl>
                                        <p:attrNameLst>
                                          <p:attrName>style.visibility</p:attrName>
                                        </p:attrNameLst>
                                      </p:cBhvr>
                                      <p:to>
                                        <p:strVal val="visible"/>
                                      </p:to>
                                    </p:set>
                                    <p:animEffect transition="in" filter="fade">
                                      <p:cBhvr>
                                        <p:cTn id="130" dur="500"/>
                                        <p:tgtEl>
                                          <p:spTgt spid="268"/>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66"/>
                                        </p:tgtEl>
                                        <p:attrNameLst>
                                          <p:attrName>style.visibility</p:attrName>
                                        </p:attrNameLst>
                                      </p:cBhvr>
                                      <p:to>
                                        <p:strVal val="visible"/>
                                      </p:to>
                                    </p:set>
                                    <p:animEffect transition="in" filter="fade">
                                      <p:cBhvr>
                                        <p:cTn id="135" dur="500"/>
                                        <p:tgtEl>
                                          <p:spTgt spid="26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67"/>
                                        </p:tgtEl>
                                        <p:attrNameLst>
                                          <p:attrName>style.visibility</p:attrName>
                                        </p:attrNameLst>
                                      </p:cBhvr>
                                      <p:to>
                                        <p:strVal val="visible"/>
                                      </p:to>
                                    </p:set>
                                    <p:animEffect transition="in" filter="fade">
                                      <p:cBhvr>
                                        <p:cTn id="138"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P spid="249" grpId="0"/>
      <p:bldP spid="250" grpId="0"/>
      <p:bldP spid="251" grpId="0"/>
      <p:bldP spid="252" grpId="0"/>
      <p:bldP spid="253" grpId="0"/>
      <p:bldP spid="254" grpId="0" animBg="1"/>
      <p:bldP spid="254" grpId="1" animBg="1"/>
      <p:bldP spid="255" grpId="0" animBg="1"/>
      <p:bldP spid="255" grpId="1" animBg="1"/>
      <p:bldP spid="256" grpId="0" animBg="1"/>
      <p:bldP spid="256" grpId="1" animBg="1"/>
      <p:bldP spid="257" grpId="0" animBg="1"/>
      <p:bldP spid="257" grpId="1" animBg="1"/>
      <p:bldP spid="258" grpId="0" animBg="1"/>
      <p:bldP spid="258" grpId="1" animBg="1"/>
      <p:bldP spid="280" grpId="0"/>
      <p:bldP spid="281" grpId="0" animBg="1"/>
      <p:bldP spid="281" grpId="1" animBg="1"/>
      <p:bldP spid="282" grpId="0" animBg="1"/>
      <p:bldP spid="282" grpId="1" animBg="1"/>
      <p:bldP spid="283" grpId="0" animBg="1"/>
      <p:bldP spid="284" grpId="0" animBg="1"/>
      <p:bldP spid="285" grpId="0" animBg="1"/>
      <p:bldP spid="286" grpId="0" animBg="1"/>
      <p:bldP spid="287" grpId="0" animBg="1"/>
      <p:bldP spid="3" grpId="0" animBg="1"/>
      <p:bldP spid="266" grpId="0" animBg="1"/>
      <p:bldP spid="267" grpId="0" animBg="1"/>
      <p:bldP spid="26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23A2-B7F4-E944-BE19-F27132F9404C}"/>
              </a:ext>
            </a:extLst>
          </p:cNvPr>
          <p:cNvSpPr>
            <a:spLocks noGrp="1"/>
          </p:cNvSpPr>
          <p:nvPr>
            <p:ph type="title"/>
          </p:nvPr>
        </p:nvSpPr>
        <p:spPr/>
        <p:txBody>
          <a:bodyPr/>
          <a:lstStyle/>
          <a:p>
            <a:r>
              <a:rPr lang="en-US" dirty="0"/>
              <a:t>Traffic Deadlock</a:t>
            </a:r>
          </a:p>
        </p:txBody>
      </p:sp>
      <p:sp>
        <p:nvSpPr>
          <p:cNvPr id="4" name="Footer Placeholder 3">
            <a:extLst>
              <a:ext uri="{FF2B5EF4-FFF2-40B4-BE49-F238E27FC236}">
                <a16:creationId xmlns:a16="http://schemas.microsoft.com/office/drawing/2014/main" id="{26ED9759-923A-7B40-9E00-F3A99291F6B8}"/>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F0015389-8360-0140-80F2-B767BBAF74C2}"/>
              </a:ext>
            </a:extLst>
          </p:cNvPr>
          <p:cNvSpPr>
            <a:spLocks noGrp="1"/>
          </p:cNvSpPr>
          <p:nvPr>
            <p:ph type="sldNum" sz="quarter" idx="12"/>
          </p:nvPr>
        </p:nvSpPr>
        <p:spPr/>
        <p:txBody>
          <a:bodyPr/>
          <a:lstStyle/>
          <a:p>
            <a:fld id="{0D1D0697-F66A-EE4C-B4D3-9802540BCCA0}" type="slidenum">
              <a:rPr lang="en-US" smtClean="0"/>
              <a:t>70</a:t>
            </a:fld>
            <a:endParaRPr lang="en-US"/>
          </a:p>
        </p:txBody>
      </p:sp>
      <p:grpSp>
        <p:nvGrpSpPr>
          <p:cNvPr id="20" name="Group 19">
            <a:extLst>
              <a:ext uri="{FF2B5EF4-FFF2-40B4-BE49-F238E27FC236}">
                <a16:creationId xmlns:a16="http://schemas.microsoft.com/office/drawing/2014/main" id="{A181B4CB-8EE8-C24D-A303-E6B1E7458CF1}"/>
              </a:ext>
            </a:extLst>
          </p:cNvPr>
          <p:cNvGrpSpPr/>
          <p:nvPr/>
        </p:nvGrpSpPr>
        <p:grpSpPr>
          <a:xfrm>
            <a:off x="642898" y="1443809"/>
            <a:ext cx="2833375" cy="4141414"/>
            <a:chOff x="631022" y="1901009"/>
            <a:chExt cx="2833375" cy="4141414"/>
          </a:xfrm>
        </p:grpSpPr>
        <p:grpSp>
          <p:nvGrpSpPr>
            <p:cNvPr id="11" name="Group 10">
              <a:extLst>
                <a:ext uri="{FF2B5EF4-FFF2-40B4-BE49-F238E27FC236}">
                  <a16:creationId xmlns:a16="http://schemas.microsoft.com/office/drawing/2014/main" id="{7E5F59CF-E5C1-854C-93E1-BEAD1B6C3E99}"/>
                </a:ext>
              </a:extLst>
            </p:cNvPr>
            <p:cNvGrpSpPr/>
            <p:nvPr/>
          </p:nvGrpSpPr>
          <p:grpSpPr>
            <a:xfrm>
              <a:off x="631023" y="3281481"/>
              <a:ext cx="2833374" cy="2760942"/>
              <a:chOff x="1058535" y="2331455"/>
              <a:chExt cx="2833374" cy="2760942"/>
            </a:xfrm>
          </p:grpSpPr>
          <p:pic>
            <p:nvPicPr>
              <p:cNvPr id="7" name="Picture 6">
                <a:extLst>
                  <a:ext uri="{FF2B5EF4-FFF2-40B4-BE49-F238E27FC236}">
                    <a16:creationId xmlns:a16="http://schemas.microsoft.com/office/drawing/2014/main" id="{A7E7980D-B4D1-9C4E-9B22-6DA53BC12753}"/>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8" name="Picture 7">
                <a:extLst>
                  <a:ext uri="{FF2B5EF4-FFF2-40B4-BE49-F238E27FC236}">
                    <a16:creationId xmlns:a16="http://schemas.microsoft.com/office/drawing/2014/main" id="{66354F4C-F2BC-6C4D-901A-1A082790B914}"/>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9" name="Picture 8">
                <a:extLst>
                  <a:ext uri="{FF2B5EF4-FFF2-40B4-BE49-F238E27FC236}">
                    <a16:creationId xmlns:a16="http://schemas.microsoft.com/office/drawing/2014/main" id="{51D34736-132C-1F43-A60A-624B01EA9F32}"/>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10" name="Picture 9">
                <a:extLst>
                  <a:ext uri="{FF2B5EF4-FFF2-40B4-BE49-F238E27FC236}">
                    <a16:creationId xmlns:a16="http://schemas.microsoft.com/office/drawing/2014/main" id="{54DEE890-9304-4747-8F55-FBAFB507DC9A}"/>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16" name="Picture 15">
              <a:extLst>
                <a:ext uri="{FF2B5EF4-FFF2-40B4-BE49-F238E27FC236}">
                  <a16:creationId xmlns:a16="http://schemas.microsoft.com/office/drawing/2014/main" id="{6ED9422B-3DE4-FA49-9763-4277F09A8950}"/>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17" name="Picture 16">
              <a:extLst>
                <a:ext uri="{FF2B5EF4-FFF2-40B4-BE49-F238E27FC236}">
                  <a16:creationId xmlns:a16="http://schemas.microsoft.com/office/drawing/2014/main" id="{768D24D9-77C6-C349-9B30-11899002A71E}"/>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19" name="Graphic 18" descr="Alarm clock">
            <a:extLst>
              <a:ext uri="{FF2B5EF4-FFF2-40B4-BE49-F238E27FC236}">
                <a16:creationId xmlns:a16="http://schemas.microsoft.com/office/drawing/2014/main" id="{9140E263-7585-D045-9DAB-887929681F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8177" y="3070121"/>
            <a:ext cx="914400" cy="914400"/>
          </a:xfrm>
          <a:prstGeom prst="rect">
            <a:avLst/>
          </a:prstGeom>
        </p:spPr>
      </p:pic>
      <p:pic>
        <p:nvPicPr>
          <p:cNvPr id="22" name="Graphic 21" descr="Car">
            <a:extLst>
              <a:ext uri="{FF2B5EF4-FFF2-40B4-BE49-F238E27FC236}">
                <a16:creationId xmlns:a16="http://schemas.microsoft.com/office/drawing/2014/main" id="{54C52598-0A39-8841-B1A8-4B14170744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817015" y="5128022"/>
            <a:ext cx="914400" cy="914400"/>
          </a:xfrm>
          <a:prstGeom prst="rect">
            <a:avLst/>
          </a:prstGeom>
        </p:spPr>
      </p:pic>
      <p:pic>
        <p:nvPicPr>
          <p:cNvPr id="23" name="Graphic 22" descr="Car">
            <a:extLst>
              <a:ext uri="{FF2B5EF4-FFF2-40B4-BE49-F238E27FC236}">
                <a16:creationId xmlns:a16="http://schemas.microsoft.com/office/drawing/2014/main" id="{5858641B-324C-2649-9550-20657A18F7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232045" y="4416817"/>
            <a:ext cx="914401" cy="914400"/>
          </a:xfrm>
          <a:prstGeom prst="rect">
            <a:avLst/>
          </a:prstGeom>
        </p:spPr>
      </p:pic>
      <p:pic>
        <p:nvPicPr>
          <p:cNvPr id="24" name="Graphic 23" descr="Car">
            <a:extLst>
              <a:ext uri="{FF2B5EF4-FFF2-40B4-BE49-F238E27FC236}">
                <a16:creationId xmlns:a16="http://schemas.microsoft.com/office/drawing/2014/main" id="{03843A86-5E23-DE40-A98E-3CED34C120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2318622" y="2379227"/>
            <a:ext cx="914401" cy="914400"/>
          </a:xfrm>
          <a:prstGeom prst="rect">
            <a:avLst/>
          </a:prstGeom>
        </p:spPr>
      </p:pic>
      <p:pic>
        <p:nvPicPr>
          <p:cNvPr id="25" name="Graphic 24" descr="Car">
            <a:extLst>
              <a:ext uri="{FF2B5EF4-FFF2-40B4-BE49-F238E27FC236}">
                <a16:creationId xmlns:a16="http://schemas.microsoft.com/office/drawing/2014/main" id="{23FF69FF-F405-DA46-827D-3F496855D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126" y="3080486"/>
            <a:ext cx="914400" cy="914400"/>
          </a:xfrm>
          <a:prstGeom prst="rect">
            <a:avLst/>
          </a:prstGeom>
        </p:spPr>
      </p:pic>
      <p:pic>
        <p:nvPicPr>
          <p:cNvPr id="27" name="Graphic 26" descr="Arrow Rotate left">
            <a:extLst>
              <a:ext uri="{FF2B5EF4-FFF2-40B4-BE49-F238E27FC236}">
                <a16:creationId xmlns:a16="http://schemas.microsoft.com/office/drawing/2014/main" id="{DDF37AC0-7D59-3247-ABAE-0E14174CCA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flipV="1">
            <a:off x="2026991" y="3609444"/>
            <a:ext cx="631472" cy="631475"/>
          </a:xfrm>
          <a:prstGeom prst="rect">
            <a:avLst/>
          </a:prstGeom>
        </p:spPr>
      </p:pic>
      <p:pic>
        <p:nvPicPr>
          <p:cNvPr id="28" name="Graphic 27" descr="Arrow Rotate left">
            <a:extLst>
              <a:ext uri="{FF2B5EF4-FFF2-40B4-BE49-F238E27FC236}">
                <a16:creationId xmlns:a16="http://schemas.microsoft.com/office/drawing/2014/main" id="{CD245DA4-3A15-DD4E-BF66-1AB52736B8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flipV="1">
            <a:off x="2046338" y="4162806"/>
            <a:ext cx="631472" cy="631475"/>
          </a:xfrm>
          <a:prstGeom prst="rect">
            <a:avLst/>
          </a:prstGeom>
        </p:spPr>
      </p:pic>
      <p:pic>
        <p:nvPicPr>
          <p:cNvPr id="29" name="Graphic 28" descr="Arrow Rotate left">
            <a:extLst>
              <a:ext uri="{FF2B5EF4-FFF2-40B4-BE49-F238E27FC236}">
                <a16:creationId xmlns:a16="http://schemas.microsoft.com/office/drawing/2014/main" id="{24876C99-28AB-774B-999C-DAC17A0E55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V="1">
            <a:off x="1428113" y="4168585"/>
            <a:ext cx="631472" cy="631475"/>
          </a:xfrm>
          <a:prstGeom prst="rect">
            <a:avLst/>
          </a:prstGeom>
        </p:spPr>
      </p:pic>
      <p:pic>
        <p:nvPicPr>
          <p:cNvPr id="30" name="Graphic 29" descr="Arrow Rotate left">
            <a:extLst>
              <a:ext uri="{FF2B5EF4-FFF2-40B4-BE49-F238E27FC236}">
                <a16:creationId xmlns:a16="http://schemas.microsoft.com/office/drawing/2014/main" id="{5759A045-DCD4-D342-93B4-8EE5A99B3D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flipV="1">
            <a:off x="1437789" y="3612417"/>
            <a:ext cx="631472" cy="631470"/>
          </a:xfrm>
          <a:prstGeom prst="rect">
            <a:avLst/>
          </a:prstGeom>
        </p:spPr>
      </p:pic>
      <p:grpSp>
        <p:nvGrpSpPr>
          <p:cNvPr id="31" name="Group 30">
            <a:extLst>
              <a:ext uri="{FF2B5EF4-FFF2-40B4-BE49-F238E27FC236}">
                <a16:creationId xmlns:a16="http://schemas.microsoft.com/office/drawing/2014/main" id="{567B7FAA-2E17-ED49-9930-EC0A7C5032AE}"/>
              </a:ext>
            </a:extLst>
          </p:cNvPr>
          <p:cNvGrpSpPr/>
          <p:nvPr/>
        </p:nvGrpSpPr>
        <p:grpSpPr>
          <a:xfrm>
            <a:off x="4580143" y="1428419"/>
            <a:ext cx="2833375" cy="4141414"/>
            <a:chOff x="631022" y="1901009"/>
            <a:chExt cx="2833375" cy="4141414"/>
          </a:xfrm>
        </p:grpSpPr>
        <p:grpSp>
          <p:nvGrpSpPr>
            <p:cNvPr id="32" name="Group 31">
              <a:extLst>
                <a:ext uri="{FF2B5EF4-FFF2-40B4-BE49-F238E27FC236}">
                  <a16:creationId xmlns:a16="http://schemas.microsoft.com/office/drawing/2014/main" id="{81E1D78B-10DF-B240-A044-B31D8413F197}"/>
                </a:ext>
              </a:extLst>
            </p:cNvPr>
            <p:cNvGrpSpPr/>
            <p:nvPr/>
          </p:nvGrpSpPr>
          <p:grpSpPr>
            <a:xfrm>
              <a:off x="631023" y="3281481"/>
              <a:ext cx="2833374" cy="2760942"/>
              <a:chOff x="1058535" y="2331455"/>
              <a:chExt cx="2833374" cy="2760942"/>
            </a:xfrm>
          </p:grpSpPr>
          <p:pic>
            <p:nvPicPr>
              <p:cNvPr id="35" name="Picture 34">
                <a:extLst>
                  <a:ext uri="{FF2B5EF4-FFF2-40B4-BE49-F238E27FC236}">
                    <a16:creationId xmlns:a16="http://schemas.microsoft.com/office/drawing/2014/main" id="{0F283917-44BE-9B46-A9E1-A034D19E7C16}"/>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36" name="Picture 35">
                <a:extLst>
                  <a:ext uri="{FF2B5EF4-FFF2-40B4-BE49-F238E27FC236}">
                    <a16:creationId xmlns:a16="http://schemas.microsoft.com/office/drawing/2014/main" id="{D5DA8099-EC9C-374B-BCF3-CAEA3A1DAC79}"/>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37" name="Picture 36">
                <a:extLst>
                  <a:ext uri="{FF2B5EF4-FFF2-40B4-BE49-F238E27FC236}">
                    <a16:creationId xmlns:a16="http://schemas.microsoft.com/office/drawing/2014/main" id="{808994A3-AC64-0E4A-942A-29CD79F5DADC}"/>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38" name="Picture 37">
                <a:extLst>
                  <a:ext uri="{FF2B5EF4-FFF2-40B4-BE49-F238E27FC236}">
                    <a16:creationId xmlns:a16="http://schemas.microsoft.com/office/drawing/2014/main" id="{AE9A4B13-BCAF-D248-A419-D4C12339C08B}"/>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33" name="Picture 32">
              <a:extLst>
                <a:ext uri="{FF2B5EF4-FFF2-40B4-BE49-F238E27FC236}">
                  <a16:creationId xmlns:a16="http://schemas.microsoft.com/office/drawing/2014/main" id="{05168E22-B170-514B-8D7E-73342E59452A}"/>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34" name="Picture 33">
              <a:extLst>
                <a:ext uri="{FF2B5EF4-FFF2-40B4-BE49-F238E27FC236}">
                  <a16:creationId xmlns:a16="http://schemas.microsoft.com/office/drawing/2014/main" id="{07203BB5-E4D1-5A41-9EA0-13EFBBCEBA95}"/>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39" name="Graphic 38" descr="Car">
            <a:extLst>
              <a:ext uri="{FF2B5EF4-FFF2-40B4-BE49-F238E27FC236}">
                <a16:creationId xmlns:a16="http://schemas.microsoft.com/office/drawing/2014/main" id="{B593DBEC-D4EE-974D-9771-3E7A0521C7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4847297" y="3721371"/>
            <a:ext cx="914400" cy="914400"/>
          </a:xfrm>
          <a:prstGeom prst="rect">
            <a:avLst/>
          </a:prstGeom>
        </p:spPr>
      </p:pic>
      <p:pic>
        <p:nvPicPr>
          <p:cNvPr id="40" name="Graphic 39" descr="Car">
            <a:extLst>
              <a:ext uri="{FF2B5EF4-FFF2-40B4-BE49-F238E27FC236}">
                <a16:creationId xmlns:a16="http://schemas.microsoft.com/office/drawing/2014/main" id="{938CA0CD-71B5-3643-A50E-3DAABDB02A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537657" y="4411608"/>
            <a:ext cx="914401" cy="914400"/>
          </a:xfrm>
          <a:prstGeom prst="rect">
            <a:avLst/>
          </a:prstGeom>
        </p:spPr>
      </p:pic>
      <p:pic>
        <p:nvPicPr>
          <p:cNvPr id="41" name="Graphic 40" descr="Car">
            <a:extLst>
              <a:ext uri="{FF2B5EF4-FFF2-40B4-BE49-F238E27FC236}">
                <a16:creationId xmlns:a16="http://schemas.microsoft.com/office/drawing/2014/main" id="{64929CAD-170E-5644-8C3E-8DD2D26DE5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flipH="1">
            <a:off x="6239857" y="3765800"/>
            <a:ext cx="914401" cy="914400"/>
          </a:xfrm>
          <a:prstGeom prst="rect">
            <a:avLst/>
          </a:prstGeom>
        </p:spPr>
      </p:pic>
      <p:pic>
        <p:nvPicPr>
          <p:cNvPr id="42" name="Graphic 41" descr="Car">
            <a:extLst>
              <a:ext uri="{FF2B5EF4-FFF2-40B4-BE49-F238E27FC236}">
                <a16:creationId xmlns:a16="http://schemas.microsoft.com/office/drawing/2014/main" id="{9064252A-E9E3-564A-BE49-1B99E4C311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5957" y="3064776"/>
            <a:ext cx="914400" cy="914400"/>
          </a:xfrm>
          <a:prstGeom prst="rect">
            <a:avLst/>
          </a:prstGeom>
        </p:spPr>
      </p:pic>
      <p:grpSp>
        <p:nvGrpSpPr>
          <p:cNvPr id="43" name="Group 42">
            <a:extLst>
              <a:ext uri="{FF2B5EF4-FFF2-40B4-BE49-F238E27FC236}">
                <a16:creationId xmlns:a16="http://schemas.microsoft.com/office/drawing/2014/main" id="{D7981164-46D6-CE4E-8D59-16749C8259DC}"/>
              </a:ext>
            </a:extLst>
          </p:cNvPr>
          <p:cNvGrpSpPr/>
          <p:nvPr/>
        </p:nvGrpSpPr>
        <p:grpSpPr>
          <a:xfrm>
            <a:off x="8425762" y="1414569"/>
            <a:ext cx="2833375" cy="4141414"/>
            <a:chOff x="631022" y="1901009"/>
            <a:chExt cx="2833375" cy="4141414"/>
          </a:xfrm>
        </p:grpSpPr>
        <p:grpSp>
          <p:nvGrpSpPr>
            <p:cNvPr id="44" name="Group 43">
              <a:extLst>
                <a:ext uri="{FF2B5EF4-FFF2-40B4-BE49-F238E27FC236}">
                  <a16:creationId xmlns:a16="http://schemas.microsoft.com/office/drawing/2014/main" id="{C6882812-A4FF-A24E-9660-E5A6774B42AA}"/>
                </a:ext>
              </a:extLst>
            </p:cNvPr>
            <p:cNvGrpSpPr/>
            <p:nvPr/>
          </p:nvGrpSpPr>
          <p:grpSpPr>
            <a:xfrm>
              <a:off x="631023" y="3281481"/>
              <a:ext cx="2833374" cy="2760942"/>
              <a:chOff x="1058535" y="2331455"/>
              <a:chExt cx="2833374" cy="2760942"/>
            </a:xfrm>
          </p:grpSpPr>
          <p:pic>
            <p:nvPicPr>
              <p:cNvPr id="47" name="Picture 46">
                <a:extLst>
                  <a:ext uri="{FF2B5EF4-FFF2-40B4-BE49-F238E27FC236}">
                    <a16:creationId xmlns:a16="http://schemas.microsoft.com/office/drawing/2014/main" id="{92FAD3C8-FED1-A446-B6C1-0CF899465340}"/>
                  </a:ext>
                </a:extLst>
              </p:cNvPr>
              <p:cNvPicPr>
                <a:picLocks noChangeAspect="1"/>
              </p:cNvPicPr>
              <p:nvPr/>
            </p:nvPicPr>
            <p:blipFill rotWithShape="1">
              <a:blip r:embed="rId3"/>
              <a:srcRect b="7428"/>
              <a:stretch/>
            </p:blipFill>
            <p:spPr>
              <a:xfrm>
                <a:off x="1058535" y="2331455"/>
                <a:ext cx="1416687" cy="1380471"/>
              </a:xfrm>
              <a:prstGeom prst="rect">
                <a:avLst/>
              </a:prstGeom>
            </p:spPr>
          </p:pic>
          <p:pic>
            <p:nvPicPr>
              <p:cNvPr id="48" name="Picture 47">
                <a:extLst>
                  <a:ext uri="{FF2B5EF4-FFF2-40B4-BE49-F238E27FC236}">
                    <a16:creationId xmlns:a16="http://schemas.microsoft.com/office/drawing/2014/main" id="{7F921907-78C2-0049-8CB8-DDD3A79F0735}"/>
                  </a:ext>
                </a:extLst>
              </p:cNvPr>
              <p:cNvPicPr>
                <a:picLocks noChangeAspect="1"/>
              </p:cNvPicPr>
              <p:nvPr/>
            </p:nvPicPr>
            <p:blipFill rotWithShape="1">
              <a:blip r:embed="rId3"/>
              <a:srcRect b="7428"/>
              <a:stretch/>
            </p:blipFill>
            <p:spPr>
              <a:xfrm>
                <a:off x="2475222" y="2331455"/>
                <a:ext cx="1416687" cy="1380471"/>
              </a:xfrm>
              <a:prstGeom prst="rect">
                <a:avLst/>
              </a:prstGeom>
            </p:spPr>
          </p:pic>
          <p:pic>
            <p:nvPicPr>
              <p:cNvPr id="49" name="Picture 48">
                <a:extLst>
                  <a:ext uri="{FF2B5EF4-FFF2-40B4-BE49-F238E27FC236}">
                    <a16:creationId xmlns:a16="http://schemas.microsoft.com/office/drawing/2014/main" id="{78CE6C41-12F8-9B46-8833-368117EC6B13}"/>
                  </a:ext>
                </a:extLst>
              </p:cNvPr>
              <p:cNvPicPr>
                <a:picLocks noChangeAspect="1"/>
              </p:cNvPicPr>
              <p:nvPr/>
            </p:nvPicPr>
            <p:blipFill rotWithShape="1">
              <a:blip r:embed="rId3"/>
              <a:srcRect b="7428"/>
              <a:stretch/>
            </p:blipFill>
            <p:spPr>
              <a:xfrm>
                <a:off x="2475222" y="3711926"/>
                <a:ext cx="1416687" cy="1380471"/>
              </a:xfrm>
              <a:prstGeom prst="rect">
                <a:avLst/>
              </a:prstGeom>
            </p:spPr>
          </p:pic>
          <p:pic>
            <p:nvPicPr>
              <p:cNvPr id="50" name="Picture 49">
                <a:extLst>
                  <a:ext uri="{FF2B5EF4-FFF2-40B4-BE49-F238E27FC236}">
                    <a16:creationId xmlns:a16="http://schemas.microsoft.com/office/drawing/2014/main" id="{36B8B8E1-427C-7240-8957-FA9DC6684DA0}"/>
                  </a:ext>
                </a:extLst>
              </p:cNvPr>
              <p:cNvPicPr>
                <a:picLocks noChangeAspect="1"/>
              </p:cNvPicPr>
              <p:nvPr/>
            </p:nvPicPr>
            <p:blipFill rotWithShape="1">
              <a:blip r:embed="rId3"/>
              <a:srcRect b="7428"/>
              <a:stretch/>
            </p:blipFill>
            <p:spPr>
              <a:xfrm>
                <a:off x="1058535" y="3711926"/>
                <a:ext cx="1416687" cy="1380471"/>
              </a:xfrm>
              <a:prstGeom prst="rect">
                <a:avLst/>
              </a:prstGeom>
            </p:spPr>
          </p:pic>
        </p:grpSp>
        <p:pic>
          <p:nvPicPr>
            <p:cNvPr id="45" name="Picture 44">
              <a:extLst>
                <a:ext uri="{FF2B5EF4-FFF2-40B4-BE49-F238E27FC236}">
                  <a16:creationId xmlns:a16="http://schemas.microsoft.com/office/drawing/2014/main" id="{0BC5F9F3-752B-854B-BB12-ED9727B65D86}"/>
                </a:ext>
              </a:extLst>
            </p:cNvPr>
            <p:cNvPicPr>
              <a:picLocks noChangeAspect="1"/>
            </p:cNvPicPr>
            <p:nvPr/>
          </p:nvPicPr>
          <p:blipFill rotWithShape="1">
            <a:blip r:embed="rId3"/>
            <a:srcRect b="7428"/>
            <a:stretch/>
          </p:blipFill>
          <p:spPr>
            <a:xfrm>
              <a:off x="2047710" y="1901010"/>
              <a:ext cx="1416687" cy="1380471"/>
            </a:xfrm>
            <a:prstGeom prst="rect">
              <a:avLst/>
            </a:prstGeom>
          </p:spPr>
        </p:pic>
        <p:pic>
          <p:nvPicPr>
            <p:cNvPr id="46" name="Picture 45">
              <a:extLst>
                <a:ext uri="{FF2B5EF4-FFF2-40B4-BE49-F238E27FC236}">
                  <a16:creationId xmlns:a16="http://schemas.microsoft.com/office/drawing/2014/main" id="{C03071F1-08F8-A546-9557-6FA10E5C4309}"/>
                </a:ext>
              </a:extLst>
            </p:cNvPr>
            <p:cNvPicPr>
              <a:picLocks noChangeAspect="1"/>
            </p:cNvPicPr>
            <p:nvPr/>
          </p:nvPicPr>
          <p:blipFill rotWithShape="1">
            <a:blip r:embed="rId3"/>
            <a:srcRect b="7428"/>
            <a:stretch/>
          </p:blipFill>
          <p:spPr>
            <a:xfrm>
              <a:off x="631022" y="1901009"/>
              <a:ext cx="1416687" cy="1380471"/>
            </a:xfrm>
            <a:prstGeom prst="rect">
              <a:avLst/>
            </a:prstGeom>
          </p:spPr>
        </p:pic>
      </p:grpSp>
      <p:pic>
        <p:nvPicPr>
          <p:cNvPr id="51" name="Graphic 50" descr="Car">
            <a:extLst>
              <a:ext uri="{FF2B5EF4-FFF2-40B4-BE49-F238E27FC236}">
                <a16:creationId xmlns:a16="http://schemas.microsoft.com/office/drawing/2014/main" id="{B1CCE492-7D7C-BF40-9CB1-712C0E38A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75926" y="1658072"/>
            <a:ext cx="914400" cy="914400"/>
          </a:xfrm>
          <a:prstGeom prst="rect">
            <a:avLst/>
          </a:prstGeom>
        </p:spPr>
      </p:pic>
      <p:pic>
        <p:nvPicPr>
          <p:cNvPr id="52" name="Graphic 51" descr="Car">
            <a:extLst>
              <a:ext uri="{FF2B5EF4-FFF2-40B4-BE49-F238E27FC236}">
                <a16:creationId xmlns:a16="http://schemas.microsoft.com/office/drawing/2014/main" id="{CE2FC687-0FA1-8040-B5A2-B1510238D4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flipH="1">
            <a:off x="8674130" y="3751951"/>
            <a:ext cx="914401" cy="914400"/>
          </a:xfrm>
          <a:prstGeom prst="rect">
            <a:avLst/>
          </a:prstGeom>
        </p:spPr>
      </p:pic>
      <p:pic>
        <p:nvPicPr>
          <p:cNvPr id="53" name="Graphic 52" descr="Car">
            <a:extLst>
              <a:ext uri="{FF2B5EF4-FFF2-40B4-BE49-F238E27FC236}">
                <a16:creationId xmlns:a16="http://schemas.microsoft.com/office/drawing/2014/main" id="{684B4719-6F96-964D-B3CB-AA5BF27480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397064" y="4428276"/>
            <a:ext cx="914401" cy="914400"/>
          </a:xfrm>
          <a:prstGeom prst="rect">
            <a:avLst/>
          </a:prstGeom>
        </p:spPr>
      </p:pic>
      <p:pic>
        <p:nvPicPr>
          <p:cNvPr id="54" name="Graphic 53" descr="Car">
            <a:extLst>
              <a:ext uri="{FF2B5EF4-FFF2-40B4-BE49-F238E27FC236}">
                <a16:creationId xmlns:a16="http://schemas.microsoft.com/office/drawing/2014/main" id="{5340EF33-953E-3549-BC05-78B1B46F2D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0075706" y="3732162"/>
            <a:ext cx="914400" cy="914400"/>
          </a:xfrm>
          <a:prstGeom prst="rect">
            <a:avLst/>
          </a:prstGeom>
        </p:spPr>
      </p:pic>
      <p:pic>
        <p:nvPicPr>
          <p:cNvPr id="55" name="Picture 54" descr="A picture containing light&#10;&#10;Description automatically generated">
            <a:extLst>
              <a:ext uri="{FF2B5EF4-FFF2-40B4-BE49-F238E27FC236}">
                <a16:creationId xmlns:a16="http://schemas.microsoft.com/office/drawing/2014/main" id="{B22C70B1-80B2-DD40-9EBD-8A2B76E685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6478" y="3187037"/>
            <a:ext cx="753282" cy="596477"/>
          </a:xfrm>
          <a:prstGeom prst="rect">
            <a:avLst/>
          </a:prstGeom>
        </p:spPr>
      </p:pic>
      <p:sp>
        <p:nvSpPr>
          <p:cNvPr id="56" name="Rounded Rectangular Callout 55">
            <a:extLst>
              <a:ext uri="{FF2B5EF4-FFF2-40B4-BE49-F238E27FC236}">
                <a16:creationId xmlns:a16="http://schemas.microsoft.com/office/drawing/2014/main" id="{05598B14-BAB0-664A-9F49-D68DA69FAF06}"/>
              </a:ext>
            </a:extLst>
          </p:cNvPr>
          <p:cNvSpPr/>
          <p:nvPr/>
        </p:nvSpPr>
        <p:spPr>
          <a:xfrm>
            <a:off x="3377816" y="2164774"/>
            <a:ext cx="1335979" cy="685550"/>
          </a:xfrm>
          <a:prstGeom prst="wedgeRoundRectCallout">
            <a:avLst>
              <a:gd name="adj1" fmla="val 457"/>
              <a:gd name="adj2" fmla="val 1146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Oblivious Movement</a:t>
            </a:r>
          </a:p>
        </p:txBody>
      </p:sp>
      <p:sp>
        <p:nvSpPr>
          <p:cNvPr id="57" name="Rectangle 56">
            <a:extLst>
              <a:ext uri="{FF2B5EF4-FFF2-40B4-BE49-F238E27FC236}">
                <a16:creationId xmlns:a16="http://schemas.microsoft.com/office/drawing/2014/main" id="{3AA313C9-A3B6-5041-9E8F-7D885EC0409D}"/>
              </a:ext>
            </a:extLst>
          </p:cNvPr>
          <p:cNvSpPr/>
          <p:nvPr/>
        </p:nvSpPr>
        <p:spPr>
          <a:xfrm>
            <a:off x="1448702" y="4007928"/>
            <a:ext cx="1276311" cy="40011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spTree>
    <p:extLst>
      <p:ext uri="{BB962C8B-B14F-4D97-AF65-F5344CB8AC3E}">
        <p14:creationId xmlns:p14="http://schemas.microsoft.com/office/powerpoint/2010/main" val="231892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25 0.00556 L 0.01093 -0.20741 " pathEditMode="relative" rAng="0" ptsTypes="AA">
                                      <p:cBhvr>
                                        <p:cTn id="6" dur="2000" fill="hold"/>
                                        <p:tgtEl>
                                          <p:spTgt spid="22"/>
                                        </p:tgtEl>
                                        <p:attrNameLst>
                                          <p:attrName>ppt_x</p:attrName>
                                          <p:attrName>ppt_y</p:attrName>
                                        </p:attrNameLst>
                                      </p:cBhvr>
                                      <p:rCtr x="378" y="-10648"/>
                                    </p:animMotion>
                                  </p:childTnLst>
                                </p:cTn>
                              </p:par>
                              <p:par>
                                <p:cTn id="7" presetID="0" presetClass="path" presetSubtype="0" accel="50000" decel="50000" fill="hold" nodeType="withEffect">
                                  <p:stCondLst>
                                    <p:cond delay="0"/>
                                  </p:stCondLst>
                                  <p:childTnLst>
                                    <p:animMotion origin="layout" path="M 0.00222 0.00092 L -0.1302 0.00092 " pathEditMode="relative" ptsTypes="AA">
                                      <p:cBhvr>
                                        <p:cTn id="8" dur="2000" fill="hold"/>
                                        <p:tgtEl>
                                          <p:spTgt spid="23"/>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494 -0.00486 L 0.09349 -0.00486 " pathEditMode="relative" ptsTypes="AA">
                                      <p:cBhvr>
                                        <p:cTn id="10" dur="2000" fill="hold"/>
                                        <p:tgtEl>
                                          <p:spTgt spid="2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313 -0.00324 L 0.00313 0.20115 " pathEditMode="relative" ptsTypes="AA">
                                      <p:cBhvr>
                                        <p:cTn id="12" dur="2000" fill="hold"/>
                                        <p:tgtEl>
                                          <p:spTgt spid="2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32" presetClass="emph" presetSubtype="0" repeatCount="0" fill="hold" nodeType="withEffect">
                                  <p:stCondLst>
                                    <p:cond delay="0"/>
                                  </p:stCondLst>
                                  <p:childTnLst>
                                    <p:animRot by="120000">
                                      <p:cBhvr>
                                        <p:cTn id="31" dur="200" fill="hold">
                                          <p:stCondLst>
                                            <p:cond delay="0"/>
                                          </p:stCondLst>
                                        </p:cTn>
                                        <p:tgtEl>
                                          <p:spTgt spid="19"/>
                                        </p:tgtEl>
                                        <p:attrNameLst>
                                          <p:attrName>r</p:attrName>
                                        </p:attrNameLst>
                                      </p:cBhvr>
                                    </p:animRot>
                                    <p:animRot by="-240000">
                                      <p:cBhvr>
                                        <p:cTn id="32" dur="400" fill="hold">
                                          <p:stCondLst>
                                            <p:cond delay="400"/>
                                          </p:stCondLst>
                                        </p:cTn>
                                        <p:tgtEl>
                                          <p:spTgt spid="19"/>
                                        </p:tgtEl>
                                        <p:attrNameLst>
                                          <p:attrName>r</p:attrName>
                                        </p:attrNameLst>
                                      </p:cBhvr>
                                    </p:animRot>
                                    <p:animRot by="240000">
                                      <p:cBhvr>
                                        <p:cTn id="33" dur="400" fill="hold">
                                          <p:stCondLst>
                                            <p:cond delay="800"/>
                                          </p:stCondLst>
                                        </p:cTn>
                                        <p:tgtEl>
                                          <p:spTgt spid="19"/>
                                        </p:tgtEl>
                                        <p:attrNameLst>
                                          <p:attrName>r</p:attrName>
                                        </p:attrNameLst>
                                      </p:cBhvr>
                                    </p:animRot>
                                    <p:animRot by="-240000">
                                      <p:cBhvr>
                                        <p:cTn id="34" dur="400" fill="hold">
                                          <p:stCondLst>
                                            <p:cond delay="1200"/>
                                          </p:stCondLst>
                                        </p:cTn>
                                        <p:tgtEl>
                                          <p:spTgt spid="19"/>
                                        </p:tgtEl>
                                        <p:attrNameLst>
                                          <p:attrName>r</p:attrName>
                                        </p:attrNameLst>
                                      </p:cBhvr>
                                    </p:animRot>
                                    <p:animRot by="120000">
                                      <p:cBhvr>
                                        <p:cTn id="35" dur="400" fill="hold">
                                          <p:stCondLst>
                                            <p:cond delay="1600"/>
                                          </p:stCondLst>
                                        </p:cTn>
                                        <p:tgtEl>
                                          <p:spTgt spid="19"/>
                                        </p:tgtEl>
                                        <p:attrNameLst>
                                          <p:attrName>r</p:attrName>
                                        </p:attrNameLst>
                                      </p:cBhvr>
                                    </p:animRot>
                                  </p:childTnLst>
                                </p:cTn>
                              </p:par>
                              <p:par>
                                <p:cTn id="36" presetID="1"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17 0.00718 L -0.0017 -0.29236 L 0.06354 -0.29236 " pathEditMode="relative" rAng="0" ptsTypes="AAA">
                                      <p:cBhvr>
                                        <p:cTn id="53" dur="2000" fill="hold"/>
                                        <p:tgtEl>
                                          <p:spTgt spid="39"/>
                                        </p:tgtEl>
                                        <p:attrNameLst>
                                          <p:attrName>ppt_x</p:attrName>
                                          <p:attrName>ppt_y</p:attrName>
                                        </p:attrNameLst>
                                      </p:cBhvr>
                                      <p:rCtr x="3255" y="-14977"/>
                                    </p:animMotion>
                                  </p:childTnLst>
                                </p:cTn>
                              </p:par>
                              <p:par>
                                <p:cTn id="54" presetID="8" presetClass="emph" presetSubtype="0" fill="hold" nodeType="withEffect">
                                  <p:stCondLst>
                                    <p:cond delay="0"/>
                                  </p:stCondLst>
                                  <p:childTnLst>
                                    <p:animRot by="5400000">
                                      <p:cBhvr>
                                        <p:cTn id="55" dur="2000" fill="hold"/>
                                        <p:tgtEl>
                                          <p:spTgt spid="39"/>
                                        </p:tgtEl>
                                        <p:attrNameLst>
                                          <p:attrName>r</p:attrName>
                                        </p:attrNameLst>
                                      </p:cBhvr>
                                    </p:animRot>
                                  </p:childTnLst>
                                </p:cTn>
                              </p:par>
                              <p:par>
                                <p:cTn id="56" presetID="0" presetClass="path" presetSubtype="0" accel="50000" decel="50000" fill="hold" nodeType="withEffect">
                                  <p:stCondLst>
                                    <p:cond delay="0"/>
                                  </p:stCondLst>
                                  <p:childTnLst>
                                    <p:animMotion origin="layout" path="M 0.00416 -0.00185 L -0.06107 0.00162 L -0.06107 -0.10046 " pathEditMode="relative" rAng="0" ptsTypes="AAA">
                                      <p:cBhvr>
                                        <p:cTn id="57" dur="2000" fill="hold"/>
                                        <p:tgtEl>
                                          <p:spTgt spid="40"/>
                                        </p:tgtEl>
                                        <p:attrNameLst>
                                          <p:attrName>ppt_x</p:attrName>
                                          <p:attrName>ppt_y</p:attrName>
                                        </p:attrNameLst>
                                      </p:cBhvr>
                                      <p:rCtr x="-3268" y="-4769"/>
                                    </p:animMotion>
                                  </p:childTnLst>
                                </p:cTn>
                              </p:par>
                              <p:par>
                                <p:cTn id="58" presetID="8" presetClass="emph" presetSubtype="0" fill="hold" nodeType="withEffect">
                                  <p:stCondLst>
                                    <p:cond delay="0"/>
                                  </p:stCondLst>
                                  <p:childTnLst>
                                    <p:animRot by="-5400000">
                                      <p:cBhvr>
                                        <p:cTn id="59" dur="2000" fill="hold"/>
                                        <p:tgtEl>
                                          <p:spTgt spid="40"/>
                                        </p:tgtEl>
                                        <p:attrNameLst>
                                          <p:attrName>r</p:attrName>
                                        </p:attrNameLst>
                                      </p:cBhvr>
                                    </p:animRot>
                                  </p:childTnLst>
                                </p:cTn>
                              </p:par>
                              <p:par>
                                <p:cTn id="60" presetID="8" presetClass="emph" presetSubtype="0" fill="hold" nodeType="withEffect">
                                  <p:stCondLst>
                                    <p:cond delay="0"/>
                                  </p:stCondLst>
                                  <p:childTnLst>
                                    <p:animRot by="10800000">
                                      <p:cBhvr>
                                        <p:cTn id="61" dur="2000" fill="hold"/>
                                        <p:tgtEl>
                                          <p:spTgt spid="40"/>
                                        </p:tgtEl>
                                        <p:attrNameLst>
                                          <p:attrName>r</p:attrName>
                                        </p:attrNameLst>
                                      </p:cBhvr>
                                    </p:animRot>
                                  </p:childTnLst>
                                </p:cTn>
                              </p:par>
                              <p:par>
                                <p:cTn id="62" presetID="8" presetClass="emph" presetSubtype="0" fill="hold" nodeType="withEffect">
                                  <p:stCondLst>
                                    <p:cond delay="0"/>
                                  </p:stCondLst>
                                  <p:childTnLst>
                                    <p:animRot by="5400000">
                                      <p:cBhvr>
                                        <p:cTn id="63" dur="2000" fill="hold"/>
                                        <p:tgtEl>
                                          <p:spTgt spid="41"/>
                                        </p:tgtEl>
                                        <p:attrNameLst>
                                          <p:attrName>r</p:attrName>
                                        </p:attrNameLst>
                                      </p:cBhvr>
                                    </p:animRot>
                                  </p:childTnLst>
                                </p:cTn>
                              </p:par>
                              <p:par>
                                <p:cTn id="64" presetID="0" presetClass="path" presetSubtype="0" accel="50000" decel="50000" fill="hold" nodeType="withEffect">
                                  <p:stCondLst>
                                    <p:cond delay="0"/>
                                  </p:stCondLst>
                                  <p:childTnLst>
                                    <p:animMotion origin="layout" path="M 0.00299 -0.01319 L 0.00299 0.10625 L -0.05651 0.10625 " pathEditMode="relative" rAng="0" ptsTypes="AAA">
                                      <p:cBhvr>
                                        <p:cTn id="65" dur="2000" fill="hold"/>
                                        <p:tgtEl>
                                          <p:spTgt spid="41"/>
                                        </p:tgtEl>
                                        <p:attrNameLst>
                                          <p:attrName>ppt_x</p:attrName>
                                          <p:attrName>ppt_y</p:attrName>
                                        </p:attrNameLst>
                                      </p:cBhvr>
                                      <p:rCtr x="-2982" y="5972"/>
                                    </p:animMotion>
                                  </p:childTnLst>
                                </p:cTn>
                              </p:par>
                              <p:par>
                                <p:cTn id="66" presetID="0" presetClass="path" presetSubtype="0" accel="50000" decel="50000" fill="hold" nodeType="withEffect">
                                  <p:stCondLst>
                                    <p:cond delay="0"/>
                                  </p:stCondLst>
                                  <p:childTnLst>
                                    <p:animMotion origin="layout" path="M -0.00573 -0.00116 L 0.05469 -0.00116 L 0.05469 0.09421 " pathEditMode="relative" rAng="0" ptsTypes="AAA">
                                      <p:cBhvr>
                                        <p:cTn id="67" dur="2000" fill="hold"/>
                                        <p:tgtEl>
                                          <p:spTgt spid="42"/>
                                        </p:tgtEl>
                                        <p:attrNameLst>
                                          <p:attrName>ppt_x</p:attrName>
                                          <p:attrName>ppt_y</p:attrName>
                                        </p:attrNameLst>
                                      </p:cBhvr>
                                      <p:rCtr x="3021" y="4769"/>
                                    </p:animMotion>
                                  </p:childTnLst>
                                </p:cTn>
                              </p:par>
                              <p:par>
                                <p:cTn id="68" presetID="8" presetClass="emph" presetSubtype="0" fill="hold" nodeType="withEffect">
                                  <p:stCondLst>
                                    <p:cond delay="0"/>
                                  </p:stCondLst>
                                  <p:childTnLst>
                                    <p:animRot by="5400000">
                                      <p:cBhvr>
                                        <p:cTn id="69" dur="2000" fill="hold"/>
                                        <p:tgtEl>
                                          <p:spTgt spid="42"/>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00104 -0.00185 L 0.13932 -0.00185 " pathEditMode="relative" ptsTypes="AA">
                                      <p:cBhvr>
                                        <p:cTn id="89" dur="2000" fill="hold"/>
                                        <p:tgtEl>
                                          <p:spTgt spid="51"/>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0013 0.00324 L -0.0013 -0.36806 " pathEditMode="relative" ptsTypes="AA">
                                      <p:cBhvr>
                                        <p:cTn id="91" dur="2000" fill="hold"/>
                                        <p:tgtEl>
                                          <p:spTgt spid="52"/>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00091 -0.01204 L 0.00091 0.18796 " pathEditMode="relative" ptsTypes="AA">
                                      <p:cBhvr>
                                        <p:cTn id="93" dur="2000" fill="hold"/>
                                        <p:tgtEl>
                                          <p:spTgt spid="54"/>
                                        </p:tgtEl>
                                        <p:attrNameLst>
                                          <p:attrName>ppt_x</p:attrName>
                                          <p:attrName>ppt_y</p:attrName>
                                        </p:attrNameLst>
                                      </p:cBhvr>
                                    </p:animMotion>
                                  </p:childTnLst>
                                </p:cTn>
                              </p:par>
                              <p:par>
                                <p:cTn id="94" presetID="0" presetClass="path" presetSubtype="0" accel="50000" decel="50000" fill="hold" nodeType="withEffect">
                                  <p:stCondLst>
                                    <p:cond delay="0"/>
                                  </p:stCondLst>
                                  <p:childTnLst>
                                    <p:animMotion origin="layout" path="M 0.0043 -0.00232 L -0.11354 -0.00232 " pathEditMode="relative" ptsTypes="AA">
                                      <p:cBhvr>
                                        <p:cTn id="95" dur="2000" fill="hold"/>
                                        <p:tgtEl>
                                          <p:spTgt spid="53"/>
                                        </p:tgtEl>
                                        <p:attrNameLst>
                                          <p:attrName>ppt_x</p:attrName>
                                          <p:attrName>ppt_y</p:attrName>
                                        </p:attrNameLst>
                                      </p:cBhvr>
                                    </p:animMotion>
                                  </p:childTnLst>
                                </p:cTn>
                              </p:par>
                            </p:childTnLst>
                          </p:cTn>
                        </p:par>
                        <p:par>
                          <p:cTn id="96" fill="hold">
                            <p:stCondLst>
                              <p:cond delay="2000"/>
                            </p:stCondLst>
                            <p:childTnLst>
                              <p:par>
                                <p:cTn id="97" presetID="10" presetClass="exit" presetSubtype="0" fill="hold" nodeType="after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3"/>
                                        </p:tgtEl>
                                      </p:cBhvr>
                                    </p:animEffect>
                                    <p:set>
                                      <p:cBhvr>
                                        <p:cTn id="108"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8A347-0D01-4743-9456-D988316A49B9}"/>
              </a:ext>
            </a:extLst>
          </p:cNvPr>
          <p:cNvSpPr>
            <a:spLocks noGrp="1"/>
          </p:cNvSpPr>
          <p:nvPr>
            <p:ph type="title"/>
          </p:nvPr>
        </p:nvSpPr>
        <p:spPr/>
        <p:txBody>
          <a:bodyPr/>
          <a:lstStyle/>
          <a:p>
            <a:r>
              <a:rPr lang="en-US" dirty="0"/>
              <a:t>Virtual ring (DRAIN-Path) over topology</a:t>
            </a:r>
          </a:p>
        </p:txBody>
      </p:sp>
      <p:sp>
        <p:nvSpPr>
          <p:cNvPr id="4" name="Footer Placeholder 3">
            <a:extLst>
              <a:ext uri="{FF2B5EF4-FFF2-40B4-BE49-F238E27FC236}">
                <a16:creationId xmlns:a16="http://schemas.microsoft.com/office/drawing/2014/main" id="{1F603A15-C1EB-4F4E-AB15-85F40DA69910}"/>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E39A77DB-902D-4E53-A258-9E51D1812294}"/>
              </a:ext>
            </a:extLst>
          </p:cNvPr>
          <p:cNvSpPr>
            <a:spLocks noGrp="1"/>
          </p:cNvSpPr>
          <p:nvPr>
            <p:ph type="sldNum" sz="quarter" idx="12"/>
          </p:nvPr>
        </p:nvSpPr>
        <p:spPr/>
        <p:txBody>
          <a:bodyPr/>
          <a:lstStyle/>
          <a:p>
            <a:fld id="{0D1D0697-F66A-EE4C-B4D3-9802540BCCA0}" type="slidenum">
              <a:rPr lang="en-US" smtClean="0"/>
              <a:t>71</a:t>
            </a:fld>
            <a:endParaRPr lang="en-US"/>
          </a:p>
        </p:txBody>
      </p:sp>
      <p:sp>
        <p:nvSpPr>
          <p:cNvPr id="11" name="Content Placeholder 2">
            <a:extLst>
              <a:ext uri="{FF2B5EF4-FFF2-40B4-BE49-F238E27FC236}">
                <a16:creationId xmlns:a16="http://schemas.microsoft.com/office/drawing/2014/main" id="{3138EEC9-71ED-384E-9D06-F94D86E6D8C2}"/>
              </a:ext>
            </a:extLst>
          </p:cNvPr>
          <p:cNvSpPr>
            <a:spLocks noGrp="1"/>
          </p:cNvSpPr>
          <p:nvPr>
            <p:ph idx="1"/>
          </p:nvPr>
        </p:nvSpPr>
        <p:spPr>
          <a:xfrm>
            <a:off x="354776" y="5095339"/>
            <a:ext cx="10707879" cy="1322865"/>
          </a:xfrm>
        </p:spPr>
        <p:txBody>
          <a:bodyPr>
            <a:normAutofit/>
          </a:bodyPr>
          <a:lstStyle/>
          <a:p>
            <a:r>
              <a:rPr lang="en-US" dirty="0"/>
              <a:t>Every link is spun exactly once, simultaneously</a:t>
            </a:r>
          </a:p>
          <a:p>
            <a:r>
              <a:rPr lang="en-US" dirty="0"/>
              <a:t>Oblivious packet movement over the virtual ring</a:t>
            </a:r>
          </a:p>
        </p:txBody>
      </p:sp>
      <p:grpSp>
        <p:nvGrpSpPr>
          <p:cNvPr id="71" name="Group 70">
            <a:extLst>
              <a:ext uri="{FF2B5EF4-FFF2-40B4-BE49-F238E27FC236}">
                <a16:creationId xmlns:a16="http://schemas.microsoft.com/office/drawing/2014/main" id="{6631D620-216C-4BE9-8911-82C080D265C0}"/>
              </a:ext>
            </a:extLst>
          </p:cNvPr>
          <p:cNvGrpSpPr/>
          <p:nvPr/>
        </p:nvGrpSpPr>
        <p:grpSpPr>
          <a:xfrm>
            <a:off x="6997155" y="1496851"/>
            <a:ext cx="3719592" cy="2850330"/>
            <a:chOff x="2675661" y="2800349"/>
            <a:chExt cx="2095926" cy="1606112"/>
          </a:xfrm>
        </p:grpSpPr>
        <p:sp>
          <p:nvSpPr>
            <p:cNvPr id="34" name="Rectangle: Rounded Corners 33">
              <a:extLst>
                <a:ext uri="{FF2B5EF4-FFF2-40B4-BE49-F238E27FC236}">
                  <a16:creationId xmlns:a16="http://schemas.microsoft.com/office/drawing/2014/main" id="{350C66B3-88EA-4A4D-BB83-981703B5CA3C}"/>
                </a:ext>
              </a:extLst>
            </p:cNvPr>
            <p:cNvSpPr/>
            <p:nvPr/>
          </p:nvSpPr>
          <p:spPr>
            <a:xfrm>
              <a:off x="2675661" y="349855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35" name="Rectangle: Rounded Corners 34">
              <a:extLst>
                <a:ext uri="{FF2B5EF4-FFF2-40B4-BE49-F238E27FC236}">
                  <a16:creationId xmlns:a16="http://schemas.microsoft.com/office/drawing/2014/main" id="{8B89936B-B4F5-432D-8B9F-C346B56471B0}"/>
                </a:ext>
              </a:extLst>
            </p:cNvPr>
            <p:cNvSpPr/>
            <p:nvPr/>
          </p:nvSpPr>
          <p:spPr>
            <a:xfrm>
              <a:off x="2679206" y="4118785"/>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6" name="Rectangle: Rounded Corners 35">
              <a:extLst>
                <a:ext uri="{FF2B5EF4-FFF2-40B4-BE49-F238E27FC236}">
                  <a16:creationId xmlns:a16="http://schemas.microsoft.com/office/drawing/2014/main" id="{3CD66262-82DF-4462-9A0D-078B25FCE6A4}"/>
                </a:ext>
              </a:extLst>
            </p:cNvPr>
            <p:cNvSpPr/>
            <p:nvPr/>
          </p:nvSpPr>
          <p:spPr>
            <a:xfrm>
              <a:off x="3288806" y="4111695"/>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7" name="Rectangle: Rounded Corners 36">
              <a:extLst>
                <a:ext uri="{FF2B5EF4-FFF2-40B4-BE49-F238E27FC236}">
                  <a16:creationId xmlns:a16="http://schemas.microsoft.com/office/drawing/2014/main" id="{348A2608-38A0-4846-859A-5EBF98B8F3D6}"/>
                </a:ext>
              </a:extLst>
            </p:cNvPr>
            <p:cNvSpPr/>
            <p:nvPr/>
          </p:nvSpPr>
          <p:spPr>
            <a:xfrm>
              <a:off x="3281716" y="349855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38" name="Rectangle: Rounded Corners 37">
              <a:extLst>
                <a:ext uri="{FF2B5EF4-FFF2-40B4-BE49-F238E27FC236}">
                  <a16:creationId xmlns:a16="http://schemas.microsoft.com/office/drawing/2014/main" id="{AC878FBE-B0EB-46B9-9CE6-19D20907ADBE}"/>
                </a:ext>
              </a:extLst>
            </p:cNvPr>
            <p:cNvSpPr/>
            <p:nvPr/>
          </p:nvSpPr>
          <p:spPr>
            <a:xfrm>
              <a:off x="3880682" y="280034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39" name="Rectangle: Rounded Corners 38">
              <a:extLst>
                <a:ext uri="{FF2B5EF4-FFF2-40B4-BE49-F238E27FC236}">
                  <a16:creationId xmlns:a16="http://schemas.microsoft.com/office/drawing/2014/main" id="{1D050F15-30E2-4F36-81C5-4114C3AED6D2}"/>
                </a:ext>
              </a:extLst>
            </p:cNvPr>
            <p:cNvSpPr/>
            <p:nvPr/>
          </p:nvSpPr>
          <p:spPr>
            <a:xfrm>
              <a:off x="3884227" y="349501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0" name="Rectangle: Rounded Corners 39">
              <a:extLst>
                <a:ext uri="{FF2B5EF4-FFF2-40B4-BE49-F238E27FC236}">
                  <a16:creationId xmlns:a16="http://schemas.microsoft.com/office/drawing/2014/main" id="{8FF3C2BA-7551-41CE-AD2A-781364C84CE5}"/>
                </a:ext>
              </a:extLst>
            </p:cNvPr>
            <p:cNvSpPr/>
            <p:nvPr/>
          </p:nvSpPr>
          <p:spPr>
            <a:xfrm>
              <a:off x="4504459" y="349855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41" name="Rectangle: Rounded Corners 40">
              <a:extLst>
                <a:ext uri="{FF2B5EF4-FFF2-40B4-BE49-F238E27FC236}">
                  <a16:creationId xmlns:a16="http://schemas.microsoft.com/office/drawing/2014/main" id="{2B35734F-F324-44F2-9AE7-EF99BD6D1D4E}"/>
                </a:ext>
              </a:extLst>
            </p:cNvPr>
            <p:cNvSpPr/>
            <p:nvPr/>
          </p:nvSpPr>
          <p:spPr>
            <a:xfrm>
              <a:off x="4497368" y="280035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cxnSp>
          <p:nvCxnSpPr>
            <p:cNvPr id="42" name="Straight Connector 41">
              <a:extLst>
                <a:ext uri="{FF2B5EF4-FFF2-40B4-BE49-F238E27FC236}">
                  <a16:creationId xmlns:a16="http://schemas.microsoft.com/office/drawing/2014/main" id="{2FF05A10-8A45-4F7B-BB90-FBB9943A0344}"/>
                </a:ext>
              </a:extLst>
            </p:cNvPr>
            <p:cNvCxnSpPr>
              <a:cxnSpLocks/>
            </p:cNvCxnSpPr>
            <p:nvPr/>
          </p:nvCxnSpPr>
          <p:spPr>
            <a:xfrm flipV="1">
              <a:off x="2947089" y="4266961"/>
              <a:ext cx="319336" cy="7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27F8BB-5698-48C7-965D-726D736A9CC8}"/>
                </a:ext>
              </a:extLst>
            </p:cNvPr>
            <p:cNvCxnSpPr>
              <a:cxnSpLocks/>
              <a:stCxn id="34" idx="3"/>
              <a:endCxn id="37" idx="1"/>
            </p:cNvCxnSpPr>
            <p:nvPr/>
          </p:nvCxnSpPr>
          <p:spPr>
            <a:xfrm>
              <a:off x="2942789" y="3642389"/>
              <a:ext cx="338927"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8ADFB7-7007-44C2-A15C-19384DD360F4}"/>
                </a:ext>
              </a:extLst>
            </p:cNvPr>
            <p:cNvCxnSpPr>
              <a:cxnSpLocks/>
              <a:stCxn id="37" idx="3"/>
              <a:endCxn id="39" idx="1"/>
            </p:cNvCxnSpPr>
            <p:nvPr/>
          </p:nvCxnSpPr>
          <p:spPr>
            <a:xfrm flipV="1">
              <a:off x="3548844" y="3638849"/>
              <a:ext cx="335383" cy="3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05823-2FFC-4889-A34D-5A971B890378}"/>
                </a:ext>
              </a:extLst>
            </p:cNvPr>
            <p:cNvCxnSpPr>
              <a:cxnSpLocks/>
              <a:stCxn id="39" idx="3"/>
              <a:endCxn id="40" idx="1"/>
            </p:cNvCxnSpPr>
            <p:nvPr/>
          </p:nvCxnSpPr>
          <p:spPr>
            <a:xfrm>
              <a:off x="4151355" y="3638849"/>
              <a:ext cx="353104" cy="354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7FE921-9142-455D-9E52-1B8FDBCB8BC0}"/>
                </a:ext>
              </a:extLst>
            </p:cNvPr>
            <p:cNvCxnSpPr>
              <a:cxnSpLocks/>
              <a:stCxn id="38" idx="3"/>
              <a:endCxn id="41" idx="1"/>
            </p:cNvCxnSpPr>
            <p:nvPr/>
          </p:nvCxnSpPr>
          <p:spPr>
            <a:xfrm>
              <a:off x="4147810" y="2944187"/>
              <a:ext cx="349558"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69FAAF-5A0A-4208-BB15-905096098052}"/>
                </a:ext>
              </a:extLst>
            </p:cNvPr>
            <p:cNvCxnSpPr>
              <a:cxnSpLocks/>
              <a:stCxn id="34" idx="2"/>
              <a:endCxn id="35" idx="0"/>
            </p:cNvCxnSpPr>
            <p:nvPr/>
          </p:nvCxnSpPr>
          <p:spPr>
            <a:xfrm>
              <a:off x="2809225" y="3786227"/>
              <a:ext cx="3545" cy="3325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BA860B-AF73-4926-BCE8-A8EAC6A14D84}"/>
                </a:ext>
              </a:extLst>
            </p:cNvPr>
            <p:cNvCxnSpPr>
              <a:cxnSpLocks/>
              <a:stCxn id="37" idx="2"/>
              <a:endCxn id="36" idx="0"/>
            </p:cNvCxnSpPr>
            <p:nvPr/>
          </p:nvCxnSpPr>
          <p:spPr>
            <a:xfrm>
              <a:off x="3415280" y="3786230"/>
              <a:ext cx="7090" cy="3254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E119C58-E9B7-4549-B1DA-0B80A112A23C}"/>
                </a:ext>
              </a:extLst>
            </p:cNvPr>
            <p:cNvCxnSpPr>
              <a:cxnSpLocks/>
              <a:stCxn id="38" idx="2"/>
              <a:endCxn id="39" idx="0"/>
            </p:cNvCxnSpPr>
            <p:nvPr/>
          </p:nvCxnSpPr>
          <p:spPr>
            <a:xfrm>
              <a:off x="4014246" y="3088025"/>
              <a:ext cx="3545" cy="4069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CFBED96-893E-4BC9-B39D-F2A0BB8148BF}"/>
                </a:ext>
              </a:extLst>
            </p:cNvPr>
            <p:cNvCxnSpPr>
              <a:cxnSpLocks/>
              <a:stCxn id="41" idx="2"/>
              <a:endCxn id="40" idx="0"/>
            </p:cNvCxnSpPr>
            <p:nvPr/>
          </p:nvCxnSpPr>
          <p:spPr>
            <a:xfrm>
              <a:off x="4630932" y="3088028"/>
              <a:ext cx="7091" cy="4105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370753B-529B-3240-A29A-F379CABA1DF9}"/>
              </a:ext>
            </a:extLst>
          </p:cNvPr>
          <p:cNvGrpSpPr/>
          <p:nvPr/>
        </p:nvGrpSpPr>
        <p:grpSpPr>
          <a:xfrm>
            <a:off x="1205212" y="1599859"/>
            <a:ext cx="3134851" cy="2751917"/>
            <a:chOff x="751874" y="1987087"/>
            <a:chExt cx="3134851" cy="2751917"/>
          </a:xfrm>
        </p:grpSpPr>
        <p:grpSp>
          <p:nvGrpSpPr>
            <p:cNvPr id="49" name="Group 48">
              <a:extLst>
                <a:ext uri="{FF2B5EF4-FFF2-40B4-BE49-F238E27FC236}">
                  <a16:creationId xmlns:a16="http://schemas.microsoft.com/office/drawing/2014/main" id="{0A1598DD-2D10-7C4C-89B9-0EAFDC2D7C03}"/>
                </a:ext>
              </a:extLst>
            </p:cNvPr>
            <p:cNvGrpSpPr/>
            <p:nvPr/>
          </p:nvGrpSpPr>
          <p:grpSpPr>
            <a:xfrm>
              <a:off x="751874" y="1987087"/>
              <a:ext cx="3134851" cy="2751917"/>
              <a:chOff x="751874" y="1987087"/>
              <a:chExt cx="3134851" cy="2751917"/>
            </a:xfrm>
          </p:grpSpPr>
          <p:grpSp>
            <p:nvGrpSpPr>
              <p:cNvPr id="33" name="Group 32">
                <a:extLst>
                  <a:ext uri="{FF2B5EF4-FFF2-40B4-BE49-F238E27FC236}">
                    <a16:creationId xmlns:a16="http://schemas.microsoft.com/office/drawing/2014/main" id="{2CED16D3-251B-4EF0-8459-BF8BEE11F3ED}"/>
                  </a:ext>
                </a:extLst>
              </p:cNvPr>
              <p:cNvGrpSpPr/>
              <p:nvPr/>
            </p:nvGrpSpPr>
            <p:grpSpPr>
              <a:xfrm>
                <a:off x="751874" y="1987087"/>
                <a:ext cx="3134851" cy="2751917"/>
                <a:chOff x="513708" y="1620252"/>
                <a:chExt cx="1505164" cy="1426036"/>
              </a:xfrm>
            </p:grpSpPr>
            <p:sp>
              <p:nvSpPr>
                <p:cNvPr id="3" name="Rectangle: Rounded Corners 2">
                  <a:extLst>
                    <a:ext uri="{FF2B5EF4-FFF2-40B4-BE49-F238E27FC236}">
                      <a16:creationId xmlns:a16="http://schemas.microsoft.com/office/drawing/2014/main" id="{50CBA364-7BFA-42BC-9C49-85E589D4718C}"/>
                    </a:ext>
                  </a:extLst>
                </p:cNvPr>
                <p:cNvSpPr/>
                <p:nvPr/>
              </p:nvSpPr>
              <p:spPr>
                <a:xfrm>
                  <a:off x="513708" y="1623676"/>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0" name="Rectangle: Rounded Corners 9">
                  <a:extLst>
                    <a:ext uri="{FF2B5EF4-FFF2-40B4-BE49-F238E27FC236}">
                      <a16:creationId xmlns:a16="http://schemas.microsoft.com/office/drawing/2014/main" id="{7E73003D-06E4-4C7E-90FD-FE9D592A12AD}"/>
                    </a:ext>
                  </a:extLst>
                </p:cNvPr>
                <p:cNvSpPr/>
                <p:nvPr/>
              </p:nvSpPr>
              <p:spPr>
                <a:xfrm>
                  <a:off x="1128446" y="162196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Rectangle: Rounded Corners 11">
                  <a:extLst>
                    <a:ext uri="{FF2B5EF4-FFF2-40B4-BE49-F238E27FC236}">
                      <a16:creationId xmlns:a16="http://schemas.microsoft.com/office/drawing/2014/main" id="{DAD8BDFC-07C6-45D3-92AD-FC184DE93620}"/>
                    </a:ext>
                  </a:extLst>
                </p:cNvPr>
                <p:cNvSpPr/>
                <p:nvPr/>
              </p:nvSpPr>
              <p:spPr>
                <a:xfrm>
                  <a:off x="1742824" y="162025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Rectangle: Rounded Corners 12">
                  <a:extLst>
                    <a:ext uri="{FF2B5EF4-FFF2-40B4-BE49-F238E27FC236}">
                      <a16:creationId xmlns:a16="http://schemas.microsoft.com/office/drawing/2014/main" id="{ADC43229-021E-4ADF-9A6D-D4D8A302FFC0}"/>
                    </a:ext>
                  </a:extLst>
                </p:cNvPr>
                <p:cNvSpPr/>
                <p:nvPr/>
              </p:nvSpPr>
              <p:spPr>
                <a:xfrm>
                  <a:off x="522269" y="217640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Rectangle: Rounded Corners 13">
                  <a:extLst>
                    <a:ext uri="{FF2B5EF4-FFF2-40B4-BE49-F238E27FC236}">
                      <a16:creationId xmlns:a16="http://schemas.microsoft.com/office/drawing/2014/main" id="{EF14B28A-A90B-4AB2-8293-BFAB5D49069A}"/>
                    </a:ext>
                  </a:extLst>
                </p:cNvPr>
                <p:cNvSpPr/>
                <p:nvPr/>
              </p:nvSpPr>
              <p:spPr>
                <a:xfrm>
                  <a:off x="1126733" y="218497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Rectangle: Rounded Corners 14">
                  <a:extLst>
                    <a:ext uri="{FF2B5EF4-FFF2-40B4-BE49-F238E27FC236}">
                      <a16:creationId xmlns:a16="http://schemas.microsoft.com/office/drawing/2014/main" id="{3B602ADD-99D2-4B80-A6CC-705AE1CEE861}"/>
                    </a:ext>
                  </a:extLst>
                </p:cNvPr>
                <p:cNvSpPr/>
                <p:nvPr/>
              </p:nvSpPr>
              <p:spPr>
                <a:xfrm>
                  <a:off x="1751744" y="2172984"/>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Rectangle: Rounded Corners 15">
                  <a:extLst>
                    <a:ext uri="{FF2B5EF4-FFF2-40B4-BE49-F238E27FC236}">
                      <a16:creationId xmlns:a16="http://schemas.microsoft.com/office/drawing/2014/main" id="{F2B79358-980A-44AF-B63F-84851B8AB573}"/>
                    </a:ext>
                  </a:extLst>
                </p:cNvPr>
                <p:cNvSpPr/>
                <p:nvPr/>
              </p:nvSpPr>
              <p:spPr>
                <a:xfrm>
                  <a:off x="520557" y="2750049"/>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7" name="Rectangle: Rounded Corners 16">
                  <a:extLst>
                    <a:ext uri="{FF2B5EF4-FFF2-40B4-BE49-F238E27FC236}">
                      <a16:creationId xmlns:a16="http://schemas.microsoft.com/office/drawing/2014/main" id="{DABD9268-7316-4DC3-9C3B-2963D93F1C0B}"/>
                    </a:ext>
                  </a:extLst>
                </p:cNvPr>
                <p:cNvSpPr/>
                <p:nvPr/>
              </p:nvSpPr>
              <p:spPr>
                <a:xfrm>
                  <a:off x="1104472" y="2758612"/>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8" name="Rectangle: Rounded Corners 17">
                  <a:extLst>
                    <a:ext uri="{FF2B5EF4-FFF2-40B4-BE49-F238E27FC236}">
                      <a16:creationId xmlns:a16="http://schemas.microsoft.com/office/drawing/2014/main" id="{23047CF3-1828-4F06-A4F6-146CFA4F851A}"/>
                    </a:ext>
                  </a:extLst>
                </p:cNvPr>
                <p:cNvSpPr/>
                <p:nvPr/>
              </p:nvSpPr>
              <p:spPr>
                <a:xfrm>
                  <a:off x="1728766" y="2756181"/>
                  <a:ext cx="267128" cy="287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8" name="Straight Connector 7">
                  <a:extLst>
                    <a:ext uri="{FF2B5EF4-FFF2-40B4-BE49-F238E27FC236}">
                      <a16:creationId xmlns:a16="http://schemas.microsoft.com/office/drawing/2014/main" id="{879419A6-6911-46FC-8AEC-87CFE9E8C2C0}"/>
                    </a:ext>
                  </a:extLst>
                </p:cNvPr>
                <p:cNvCxnSpPr>
                  <a:cxnSpLocks/>
                  <a:endCxn id="17" idx="1"/>
                </p:cNvCxnSpPr>
                <p:nvPr/>
              </p:nvCxnSpPr>
              <p:spPr>
                <a:xfrm flipV="1">
                  <a:off x="785136" y="2902450"/>
                  <a:ext cx="319336" cy="7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D019C-0852-4047-892B-A72E44258E24}"/>
                    </a:ext>
                  </a:extLst>
                </p:cNvPr>
                <p:cNvCxnSpPr>
                  <a:cxnSpLocks/>
                </p:cNvCxnSpPr>
                <p:nvPr/>
              </p:nvCxnSpPr>
              <p:spPr>
                <a:xfrm>
                  <a:off x="780836" y="2320247"/>
                  <a:ext cx="3505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3EB42BC-7047-4F67-B103-D7960500B836}"/>
                    </a:ext>
                  </a:extLst>
                </p:cNvPr>
                <p:cNvCxnSpPr>
                  <a:cxnSpLocks/>
                </p:cNvCxnSpPr>
                <p:nvPr/>
              </p:nvCxnSpPr>
              <p:spPr>
                <a:xfrm flipV="1">
                  <a:off x="1393861" y="2316021"/>
                  <a:ext cx="35663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B693A2-D91F-45C8-9B9C-28E108C774A8}"/>
                    </a:ext>
                  </a:extLst>
                </p:cNvPr>
                <p:cNvCxnSpPr>
                  <a:cxnSpLocks/>
                </p:cNvCxnSpPr>
                <p:nvPr/>
              </p:nvCxnSpPr>
              <p:spPr>
                <a:xfrm>
                  <a:off x="789397" y="1766103"/>
                  <a:ext cx="35048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07816B-8DB2-474B-A251-6F5AC7FA8E83}"/>
                    </a:ext>
                  </a:extLst>
                </p:cNvPr>
                <p:cNvCxnSpPr>
                  <a:cxnSpLocks/>
                </p:cNvCxnSpPr>
                <p:nvPr/>
              </p:nvCxnSpPr>
              <p:spPr>
                <a:xfrm flipV="1">
                  <a:off x="661089" y="2466754"/>
                  <a:ext cx="0" cy="2698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67E5A-04FF-447B-B36F-71826F14D956}"/>
                    </a:ext>
                  </a:extLst>
                </p:cNvPr>
                <p:cNvCxnSpPr>
                  <a:cxnSpLocks/>
                </p:cNvCxnSpPr>
                <p:nvPr/>
              </p:nvCxnSpPr>
              <p:spPr>
                <a:xfrm flipV="1">
                  <a:off x="643365" y="1896140"/>
                  <a:ext cx="0" cy="2698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18EAEE-31D8-4574-848C-8AF1FE7DB3EC}"/>
                    </a:ext>
                  </a:extLst>
                </p:cNvPr>
                <p:cNvCxnSpPr>
                  <a:cxnSpLocks/>
                </p:cNvCxnSpPr>
                <p:nvPr/>
              </p:nvCxnSpPr>
              <p:spPr>
                <a:xfrm flipV="1">
                  <a:off x="1264440" y="1900482"/>
                  <a:ext cx="0" cy="2888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7F8393-ABCD-4AF5-8739-19BA2D5F8C4B}"/>
                    </a:ext>
                  </a:extLst>
                </p:cNvPr>
                <p:cNvCxnSpPr>
                  <a:cxnSpLocks/>
                  <a:stCxn id="15" idx="0"/>
                </p:cNvCxnSpPr>
                <p:nvPr/>
              </p:nvCxnSpPr>
              <p:spPr>
                <a:xfrm flipH="1" flipV="1">
                  <a:off x="1883375" y="1900482"/>
                  <a:ext cx="1933" cy="2725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ECCB8A-DF4B-4BD1-A164-245011587ADC}"/>
                    </a:ext>
                  </a:extLst>
                </p:cNvPr>
                <p:cNvCxnSpPr>
                  <a:cxnSpLocks/>
                </p:cNvCxnSpPr>
                <p:nvPr/>
              </p:nvCxnSpPr>
              <p:spPr>
                <a:xfrm flipV="1">
                  <a:off x="1883375" y="2463133"/>
                  <a:ext cx="0" cy="293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184139-E73C-4C7A-872A-AAD50DE945AB}"/>
                    </a:ext>
                  </a:extLst>
                </p:cNvPr>
                <p:cNvCxnSpPr>
                  <a:cxnSpLocks/>
                </p:cNvCxnSpPr>
                <p:nvPr/>
              </p:nvCxnSpPr>
              <p:spPr>
                <a:xfrm flipV="1">
                  <a:off x="1260297" y="2472647"/>
                  <a:ext cx="0" cy="295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1FD83C10-4ECB-C34A-A4A5-AA026FFB0EAF}"/>
                  </a:ext>
                </a:extLst>
              </p:cNvPr>
              <p:cNvCxnSpPr>
                <a:cxnSpLocks/>
              </p:cNvCxnSpPr>
              <p:nvPr/>
            </p:nvCxnSpPr>
            <p:spPr>
              <a:xfrm flipV="1">
                <a:off x="2523888" y="4474726"/>
                <a:ext cx="742777"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B89EA059-F35B-2846-9B16-3806FCA8E2F3}"/>
                </a:ext>
              </a:extLst>
            </p:cNvPr>
            <p:cNvCxnSpPr>
              <a:cxnSpLocks/>
            </p:cNvCxnSpPr>
            <p:nvPr/>
          </p:nvCxnSpPr>
          <p:spPr>
            <a:xfrm flipV="1">
              <a:off x="2597930" y="2256825"/>
              <a:ext cx="742777"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Right Arrow 66">
            <a:extLst>
              <a:ext uri="{FF2B5EF4-FFF2-40B4-BE49-F238E27FC236}">
                <a16:creationId xmlns:a16="http://schemas.microsoft.com/office/drawing/2014/main" id="{63722C13-80BD-5A45-A451-A5790F88A17B}"/>
              </a:ext>
            </a:extLst>
          </p:cNvPr>
          <p:cNvSpPr/>
          <p:nvPr/>
        </p:nvSpPr>
        <p:spPr>
          <a:xfrm rot="5400000">
            <a:off x="-52106" y="2721644"/>
            <a:ext cx="2219631"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ight Arrow 69">
            <a:extLst>
              <a:ext uri="{FF2B5EF4-FFF2-40B4-BE49-F238E27FC236}">
                <a16:creationId xmlns:a16="http://schemas.microsoft.com/office/drawing/2014/main" id="{0C8C455E-6C17-564D-B7E4-59B953CAEB03}"/>
              </a:ext>
            </a:extLst>
          </p:cNvPr>
          <p:cNvSpPr/>
          <p:nvPr/>
        </p:nvSpPr>
        <p:spPr>
          <a:xfrm>
            <a:off x="1001177" y="3790483"/>
            <a:ext cx="178551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ight Arrow 71">
            <a:extLst>
              <a:ext uri="{FF2B5EF4-FFF2-40B4-BE49-F238E27FC236}">
                <a16:creationId xmlns:a16="http://schemas.microsoft.com/office/drawing/2014/main" id="{154713D2-4893-F247-9694-674613B2E5D4}"/>
              </a:ext>
            </a:extLst>
          </p:cNvPr>
          <p:cNvSpPr/>
          <p:nvPr/>
        </p:nvSpPr>
        <p:spPr>
          <a:xfrm rot="16200000">
            <a:off x="1933856" y="2835440"/>
            <a:ext cx="1934805"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a:extLst>
              <a:ext uri="{FF2B5EF4-FFF2-40B4-BE49-F238E27FC236}">
                <a16:creationId xmlns:a16="http://schemas.microsoft.com/office/drawing/2014/main" id="{622857B5-8541-A343-A52F-47C7611AD885}"/>
              </a:ext>
            </a:extLst>
          </p:cNvPr>
          <p:cNvSpPr/>
          <p:nvPr/>
        </p:nvSpPr>
        <p:spPr>
          <a:xfrm>
            <a:off x="2827248" y="1864659"/>
            <a:ext cx="1607117"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a:extLst>
              <a:ext uri="{FF2B5EF4-FFF2-40B4-BE49-F238E27FC236}">
                <a16:creationId xmlns:a16="http://schemas.microsoft.com/office/drawing/2014/main" id="{946FBD55-C5E3-A046-B347-16055A543467}"/>
              </a:ext>
            </a:extLst>
          </p:cNvPr>
          <p:cNvSpPr/>
          <p:nvPr/>
        </p:nvSpPr>
        <p:spPr>
          <a:xfrm rot="5400000">
            <a:off x="3820357" y="2238217"/>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a:extLst>
              <a:ext uri="{FF2B5EF4-FFF2-40B4-BE49-F238E27FC236}">
                <a16:creationId xmlns:a16="http://schemas.microsoft.com/office/drawing/2014/main" id="{0D295047-82E6-2847-B63D-38EB4FD01005}"/>
              </a:ext>
            </a:extLst>
          </p:cNvPr>
          <p:cNvSpPr/>
          <p:nvPr/>
        </p:nvSpPr>
        <p:spPr>
          <a:xfrm rot="10800000">
            <a:off x="1614696" y="2604263"/>
            <a:ext cx="2726941"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a:extLst>
              <a:ext uri="{FF2B5EF4-FFF2-40B4-BE49-F238E27FC236}">
                <a16:creationId xmlns:a16="http://schemas.microsoft.com/office/drawing/2014/main" id="{5F20232D-7E38-3447-93CC-42BE01CD6A04}"/>
              </a:ext>
            </a:extLst>
          </p:cNvPr>
          <p:cNvSpPr/>
          <p:nvPr/>
        </p:nvSpPr>
        <p:spPr>
          <a:xfrm rot="16200000">
            <a:off x="1116478" y="2177351"/>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a:extLst>
              <a:ext uri="{FF2B5EF4-FFF2-40B4-BE49-F238E27FC236}">
                <a16:creationId xmlns:a16="http://schemas.microsoft.com/office/drawing/2014/main" id="{23427859-2D89-8344-86FF-4A8CDCAB55A2}"/>
              </a:ext>
            </a:extLst>
          </p:cNvPr>
          <p:cNvSpPr/>
          <p:nvPr/>
        </p:nvSpPr>
        <p:spPr>
          <a:xfrm>
            <a:off x="1629954" y="1586029"/>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a:extLst>
              <a:ext uri="{FF2B5EF4-FFF2-40B4-BE49-F238E27FC236}">
                <a16:creationId xmlns:a16="http://schemas.microsoft.com/office/drawing/2014/main" id="{B0504E70-5A3E-0947-AA01-F618DB35397C}"/>
              </a:ext>
            </a:extLst>
          </p:cNvPr>
          <p:cNvSpPr/>
          <p:nvPr/>
        </p:nvSpPr>
        <p:spPr>
          <a:xfrm rot="5400000">
            <a:off x="1845077" y="2334295"/>
            <a:ext cx="147728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Arrow 78">
            <a:extLst>
              <a:ext uri="{FF2B5EF4-FFF2-40B4-BE49-F238E27FC236}">
                <a16:creationId xmlns:a16="http://schemas.microsoft.com/office/drawing/2014/main" id="{32CE14B5-0EC2-3B48-9DF1-C54BFFBA2DEF}"/>
              </a:ext>
            </a:extLst>
          </p:cNvPr>
          <p:cNvSpPr/>
          <p:nvPr/>
        </p:nvSpPr>
        <p:spPr>
          <a:xfrm>
            <a:off x="2761879" y="2951532"/>
            <a:ext cx="1477280"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a:extLst>
              <a:ext uri="{FF2B5EF4-FFF2-40B4-BE49-F238E27FC236}">
                <a16:creationId xmlns:a16="http://schemas.microsoft.com/office/drawing/2014/main" id="{3ECD3F0A-8A2A-4F4C-9A82-0559A546D6EE}"/>
              </a:ext>
            </a:extLst>
          </p:cNvPr>
          <p:cNvSpPr/>
          <p:nvPr/>
        </p:nvSpPr>
        <p:spPr>
          <a:xfrm rot="5400000">
            <a:off x="3838570" y="3500347"/>
            <a:ext cx="1093112"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a:extLst>
              <a:ext uri="{FF2B5EF4-FFF2-40B4-BE49-F238E27FC236}">
                <a16:creationId xmlns:a16="http://schemas.microsoft.com/office/drawing/2014/main" id="{B27D439B-A819-104E-B9D8-F6FFD2B92B53}"/>
              </a:ext>
            </a:extLst>
          </p:cNvPr>
          <p:cNvSpPr/>
          <p:nvPr/>
        </p:nvSpPr>
        <p:spPr>
          <a:xfrm rot="10800000">
            <a:off x="2735673" y="4145704"/>
            <a:ext cx="163124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a:extLst>
              <a:ext uri="{FF2B5EF4-FFF2-40B4-BE49-F238E27FC236}">
                <a16:creationId xmlns:a16="http://schemas.microsoft.com/office/drawing/2014/main" id="{DC7B0753-281D-C945-A9E0-BD99C884572F}"/>
              </a:ext>
            </a:extLst>
          </p:cNvPr>
          <p:cNvSpPr/>
          <p:nvPr/>
        </p:nvSpPr>
        <p:spPr>
          <a:xfrm rot="10800000">
            <a:off x="1186698" y="4163143"/>
            <a:ext cx="163124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a:extLst>
              <a:ext uri="{FF2B5EF4-FFF2-40B4-BE49-F238E27FC236}">
                <a16:creationId xmlns:a16="http://schemas.microsoft.com/office/drawing/2014/main" id="{35E4113A-11B2-1041-8147-6ADEB04FF381}"/>
              </a:ext>
            </a:extLst>
          </p:cNvPr>
          <p:cNvSpPr/>
          <p:nvPr/>
        </p:nvSpPr>
        <p:spPr>
          <a:xfrm rot="16200000">
            <a:off x="733993" y="3552163"/>
            <a:ext cx="1187046"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a:extLst>
              <a:ext uri="{FF2B5EF4-FFF2-40B4-BE49-F238E27FC236}">
                <a16:creationId xmlns:a16="http://schemas.microsoft.com/office/drawing/2014/main" id="{0DCA18AD-551A-E448-8FD7-B384C27BCA82}"/>
              </a:ext>
            </a:extLst>
          </p:cNvPr>
          <p:cNvSpPr/>
          <p:nvPr/>
        </p:nvSpPr>
        <p:spPr>
          <a:xfrm>
            <a:off x="1389083" y="3096092"/>
            <a:ext cx="1109120"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DEC999AD-BA32-A848-BFA2-EEC6F793B76B}"/>
              </a:ext>
            </a:extLst>
          </p:cNvPr>
          <p:cNvSpPr/>
          <p:nvPr/>
        </p:nvSpPr>
        <p:spPr>
          <a:xfrm rot="5400000">
            <a:off x="2223550" y="3326091"/>
            <a:ext cx="641259"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1B3B7CC7-AAFC-5743-B2C7-40C75C092BCF}"/>
              </a:ext>
            </a:extLst>
          </p:cNvPr>
          <p:cNvSpPr/>
          <p:nvPr/>
        </p:nvSpPr>
        <p:spPr>
          <a:xfrm>
            <a:off x="2551855" y="3602356"/>
            <a:ext cx="1344319"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E86A04AE-4A2A-1845-92E8-F2F8F51E190C}"/>
              </a:ext>
            </a:extLst>
          </p:cNvPr>
          <p:cNvSpPr/>
          <p:nvPr/>
        </p:nvSpPr>
        <p:spPr>
          <a:xfrm rot="16200000">
            <a:off x="2716926" y="2643907"/>
            <a:ext cx="2248068"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E82DDC70-630A-9C42-ACE5-3A17C56482CA}"/>
              </a:ext>
            </a:extLst>
          </p:cNvPr>
          <p:cNvSpPr/>
          <p:nvPr/>
        </p:nvSpPr>
        <p:spPr>
          <a:xfrm rot="10800000">
            <a:off x="969821" y="1430313"/>
            <a:ext cx="2926348" cy="331171"/>
          </a:xfrm>
          <a:prstGeom prst="rightArrow">
            <a:avLst>
              <a:gd name="adj1" fmla="val 37449"/>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a:extLst>
              <a:ext uri="{FF2B5EF4-FFF2-40B4-BE49-F238E27FC236}">
                <a16:creationId xmlns:a16="http://schemas.microsoft.com/office/drawing/2014/main" id="{576C4C55-0CBC-FE46-9767-B556EFCC8E71}"/>
              </a:ext>
            </a:extLst>
          </p:cNvPr>
          <p:cNvSpPr/>
          <p:nvPr/>
        </p:nvSpPr>
        <p:spPr>
          <a:xfrm>
            <a:off x="7234188" y="2642355"/>
            <a:ext cx="881239" cy="277068"/>
          </a:xfrm>
          <a:prstGeom prst="rightArrow">
            <a:avLst>
              <a:gd name="adj1" fmla="val 42071"/>
              <a:gd name="adj2" fmla="val 89135"/>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a:extLst>
              <a:ext uri="{FF2B5EF4-FFF2-40B4-BE49-F238E27FC236}">
                <a16:creationId xmlns:a16="http://schemas.microsoft.com/office/drawing/2014/main" id="{423CBB09-CA26-2E4F-A325-4680018CDAB8}"/>
              </a:ext>
            </a:extLst>
          </p:cNvPr>
          <p:cNvSpPr/>
          <p:nvPr/>
        </p:nvSpPr>
        <p:spPr>
          <a:xfrm rot="5400000">
            <a:off x="7804771" y="2906816"/>
            <a:ext cx="590183"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F9FC1B92-9D85-1244-8AA6-C9D96AD20AE8}"/>
              </a:ext>
            </a:extLst>
          </p:cNvPr>
          <p:cNvSpPr/>
          <p:nvPr/>
        </p:nvSpPr>
        <p:spPr>
          <a:xfrm rot="10800000">
            <a:off x="7221612" y="3048542"/>
            <a:ext cx="890634" cy="331171"/>
          </a:xfrm>
          <a:prstGeom prst="rightArrow">
            <a:avLst>
              <a:gd name="adj1" fmla="val 31174"/>
              <a:gd name="adj2" fmla="val 782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ight Arrow 95">
            <a:extLst>
              <a:ext uri="{FF2B5EF4-FFF2-40B4-BE49-F238E27FC236}">
                <a16:creationId xmlns:a16="http://schemas.microsoft.com/office/drawing/2014/main" id="{5457EAC9-279B-E340-9B5D-2D552E93906C}"/>
              </a:ext>
            </a:extLst>
          </p:cNvPr>
          <p:cNvSpPr/>
          <p:nvPr/>
        </p:nvSpPr>
        <p:spPr>
          <a:xfrm rot="5400000">
            <a:off x="7053353" y="3462493"/>
            <a:ext cx="663438"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Arrow 96">
            <a:extLst>
              <a:ext uri="{FF2B5EF4-FFF2-40B4-BE49-F238E27FC236}">
                <a16:creationId xmlns:a16="http://schemas.microsoft.com/office/drawing/2014/main" id="{E761AC48-BA79-A44B-8D42-52E4882F32E3}"/>
              </a:ext>
            </a:extLst>
          </p:cNvPr>
          <p:cNvSpPr/>
          <p:nvPr/>
        </p:nvSpPr>
        <p:spPr>
          <a:xfrm>
            <a:off x="7466769" y="3748687"/>
            <a:ext cx="786096"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a:extLst>
              <a:ext uri="{FF2B5EF4-FFF2-40B4-BE49-F238E27FC236}">
                <a16:creationId xmlns:a16="http://schemas.microsoft.com/office/drawing/2014/main" id="{06FE8B2F-6A6D-7447-80CE-3BEA0BB8BDCE}"/>
              </a:ext>
            </a:extLst>
          </p:cNvPr>
          <p:cNvSpPr/>
          <p:nvPr/>
        </p:nvSpPr>
        <p:spPr>
          <a:xfrm rot="16200000">
            <a:off x="7576813" y="3118335"/>
            <a:ext cx="128313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a:extLst>
              <a:ext uri="{FF2B5EF4-FFF2-40B4-BE49-F238E27FC236}">
                <a16:creationId xmlns:a16="http://schemas.microsoft.com/office/drawing/2014/main" id="{ADD41743-DFDB-CC44-8162-734F94C2434D}"/>
              </a:ext>
            </a:extLst>
          </p:cNvPr>
          <p:cNvSpPr/>
          <p:nvPr/>
        </p:nvSpPr>
        <p:spPr>
          <a:xfrm>
            <a:off x="8193766" y="2518042"/>
            <a:ext cx="2585250"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a:extLst>
              <a:ext uri="{FF2B5EF4-FFF2-40B4-BE49-F238E27FC236}">
                <a16:creationId xmlns:a16="http://schemas.microsoft.com/office/drawing/2014/main" id="{A52DD127-2E63-F049-B836-4BB44354C944}"/>
              </a:ext>
            </a:extLst>
          </p:cNvPr>
          <p:cNvSpPr/>
          <p:nvPr/>
        </p:nvSpPr>
        <p:spPr>
          <a:xfrm rot="16200000">
            <a:off x="10203394" y="1947768"/>
            <a:ext cx="107899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Arrow 100">
            <a:extLst>
              <a:ext uri="{FF2B5EF4-FFF2-40B4-BE49-F238E27FC236}">
                <a16:creationId xmlns:a16="http://schemas.microsoft.com/office/drawing/2014/main" id="{09686400-5A0E-3045-B4B5-F315B1DE6BBA}"/>
              </a:ext>
            </a:extLst>
          </p:cNvPr>
          <p:cNvSpPr/>
          <p:nvPr/>
        </p:nvSpPr>
        <p:spPr>
          <a:xfrm rot="10800000">
            <a:off x="9058275" y="1416664"/>
            <a:ext cx="1684992"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a:extLst>
              <a:ext uri="{FF2B5EF4-FFF2-40B4-BE49-F238E27FC236}">
                <a16:creationId xmlns:a16="http://schemas.microsoft.com/office/drawing/2014/main" id="{DCB08EA8-DCD6-BE43-9A9A-211B5A5A70BC}"/>
              </a:ext>
            </a:extLst>
          </p:cNvPr>
          <p:cNvSpPr/>
          <p:nvPr/>
        </p:nvSpPr>
        <p:spPr>
          <a:xfrm rot="5400000">
            <a:off x="8604388" y="1864400"/>
            <a:ext cx="976116"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Bent-Up Arrow 104">
            <a:extLst>
              <a:ext uri="{FF2B5EF4-FFF2-40B4-BE49-F238E27FC236}">
                <a16:creationId xmlns:a16="http://schemas.microsoft.com/office/drawing/2014/main" id="{BC0ED5F5-2D21-F74F-8745-770CDB162D59}"/>
              </a:ext>
            </a:extLst>
          </p:cNvPr>
          <p:cNvSpPr/>
          <p:nvPr/>
        </p:nvSpPr>
        <p:spPr>
          <a:xfrm>
            <a:off x="9169097" y="2021523"/>
            <a:ext cx="508237" cy="510531"/>
          </a:xfrm>
          <a:prstGeom prst="bentUpArrow">
            <a:avLst>
              <a:gd name="adj1" fmla="val 18384"/>
              <a:gd name="adj2" fmla="val 25000"/>
              <a:gd name="adj3" fmla="val 4925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ight Arrow 105">
            <a:extLst>
              <a:ext uri="{FF2B5EF4-FFF2-40B4-BE49-F238E27FC236}">
                <a16:creationId xmlns:a16="http://schemas.microsoft.com/office/drawing/2014/main" id="{8FF41F2D-B638-1841-B236-DE9108F12FE0}"/>
              </a:ext>
            </a:extLst>
          </p:cNvPr>
          <p:cNvSpPr/>
          <p:nvPr/>
        </p:nvSpPr>
        <p:spPr>
          <a:xfrm>
            <a:off x="9545837" y="1881317"/>
            <a:ext cx="847183"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ight Arrow 106">
            <a:extLst>
              <a:ext uri="{FF2B5EF4-FFF2-40B4-BE49-F238E27FC236}">
                <a16:creationId xmlns:a16="http://schemas.microsoft.com/office/drawing/2014/main" id="{362FCCAE-601B-B942-B06C-B1C7EA1D797D}"/>
              </a:ext>
            </a:extLst>
          </p:cNvPr>
          <p:cNvSpPr/>
          <p:nvPr/>
        </p:nvSpPr>
        <p:spPr>
          <a:xfrm rot="5400000">
            <a:off x="9676639" y="2462436"/>
            <a:ext cx="1174683"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ight Arrow 107">
            <a:extLst>
              <a:ext uri="{FF2B5EF4-FFF2-40B4-BE49-F238E27FC236}">
                <a16:creationId xmlns:a16="http://schemas.microsoft.com/office/drawing/2014/main" id="{4E3D684D-8536-2C42-8151-26AE62404FE2}"/>
              </a:ext>
            </a:extLst>
          </p:cNvPr>
          <p:cNvSpPr/>
          <p:nvPr/>
        </p:nvSpPr>
        <p:spPr>
          <a:xfrm rot="10800000">
            <a:off x="8379197" y="2996270"/>
            <a:ext cx="189983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ight Arrow 108">
            <a:extLst>
              <a:ext uri="{FF2B5EF4-FFF2-40B4-BE49-F238E27FC236}">
                <a16:creationId xmlns:a16="http://schemas.microsoft.com/office/drawing/2014/main" id="{162B0E1E-7275-1E45-81B3-6915572FA539}"/>
              </a:ext>
            </a:extLst>
          </p:cNvPr>
          <p:cNvSpPr/>
          <p:nvPr/>
        </p:nvSpPr>
        <p:spPr>
          <a:xfrm rot="5400000">
            <a:off x="7979763" y="3588091"/>
            <a:ext cx="1115191"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Arrow 109">
            <a:extLst>
              <a:ext uri="{FF2B5EF4-FFF2-40B4-BE49-F238E27FC236}">
                <a16:creationId xmlns:a16="http://schemas.microsoft.com/office/drawing/2014/main" id="{1DBDBC98-5695-614E-969E-0937A872BCE1}"/>
              </a:ext>
            </a:extLst>
          </p:cNvPr>
          <p:cNvSpPr/>
          <p:nvPr/>
        </p:nvSpPr>
        <p:spPr>
          <a:xfrm rot="10800000">
            <a:off x="6896099" y="4129772"/>
            <a:ext cx="1654285"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a:extLst>
              <a:ext uri="{FF2B5EF4-FFF2-40B4-BE49-F238E27FC236}">
                <a16:creationId xmlns:a16="http://schemas.microsoft.com/office/drawing/2014/main" id="{76052E20-D7ED-944B-B370-7901F6E702C1}"/>
              </a:ext>
            </a:extLst>
          </p:cNvPr>
          <p:cNvSpPr/>
          <p:nvPr/>
        </p:nvSpPr>
        <p:spPr>
          <a:xfrm rot="16200000">
            <a:off x="6325486" y="3341087"/>
            <a:ext cx="1411632" cy="331171"/>
          </a:xfrm>
          <a:prstGeom prst="rightArrow">
            <a:avLst>
              <a:gd name="adj1" fmla="val 31174"/>
              <a:gd name="adj2" fmla="val 753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9EC5912D-1F3B-8643-9057-6AAB82ED6C22}"/>
              </a:ext>
            </a:extLst>
          </p:cNvPr>
          <p:cNvSpPr txBox="1"/>
          <p:nvPr/>
        </p:nvSpPr>
        <p:spPr>
          <a:xfrm>
            <a:off x="2074719" y="4577024"/>
            <a:ext cx="976549" cy="523220"/>
          </a:xfrm>
          <a:prstGeom prst="rect">
            <a:avLst/>
          </a:prstGeom>
          <a:noFill/>
        </p:spPr>
        <p:txBody>
          <a:bodyPr wrap="none" rtlCol="0">
            <a:spAutoFit/>
          </a:bodyPr>
          <a:lstStyle/>
          <a:p>
            <a:r>
              <a:rPr lang="en-US" sz="2800" dirty="0"/>
              <a:t>Mesh</a:t>
            </a:r>
          </a:p>
        </p:txBody>
      </p:sp>
      <p:sp>
        <p:nvSpPr>
          <p:cNvPr id="113" name="TextBox 112">
            <a:extLst>
              <a:ext uri="{FF2B5EF4-FFF2-40B4-BE49-F238E27FC236}">
                <a16:creationId xmlns:a16="http://schemas.microsoft.com/office/drawing/2014/main" id="{7382322E-F709-7B47-B04E-AE5664F3E073}"/>
              </a:ext>
            </a:extLst>
          </p:cNvPr>
          <p:cNvSpPr txBox="1"/>
          <p:nvPr/>
        </p:nvSpPr>
        <p:spPr>
          <a:xfrm>
            <a:off x="8401370" y="4436471"/>
            <a:ext cx="1568058" cy="523220"/>
          </a:xfrm>
          <a:prstGeom prst="rect">
            <a:avLst/>
          </a:prstGeom>
          <a:noFill/>
        </p:spPr>
        <p:txBody>
          <a:bodyPr wrap="none" rtlCol="0">
            <a:spAutoFit/>
          </a:bodyPr>
          <a:lstStyle/>
          <a:p>
            <a:r>
              <a:rPr lang="en-US" sz="2800" dirty="0"/>
              <a:t>Irregular</a:t>
            </a:r>
          </a:p>
        </p:txBody>
      </p:sp>
    </p:spTree>
    <p:extLst>
      <p:ext uri="{BB962C8B-B14F-4D97-AF65-F5344CB8AC3E}">
        <p14:creationId xmlns:p14="http://schemas.microsoft.com/office/powerpoint/2010/main" val="3536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0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0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0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0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0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1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7" grpId="0" animBg="1"/>
      <p:bldP spid="70"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6" grpId="1" animBg="1"/>
      <p:bldP spid="87" grpId="0" animBg="1"/>
      <p:bldP spid="88"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3" grpId="0" animBg="1"/>
      <p:bldP spid="105" grpId="0" animBg="1"/>
      <p:bldP spid="106" grpId="0" animBg="1"/>
      <p:bldP spid="107" grpId="0" animBg="1"/>
      <p:bldP spid="108" grpId="0" animBg="1"/>
      <p:bldP spid="109" grpId="0" animBg="1"/>
      <p:bldP spid="110" grpId="0" animBg="1"/>
      <p:bldP spid="111" grpId="0" animBg="1"/>
      <p:bldP spid="112" grpId="0"/>
      <p:bldP spid="1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EFD4-E08B-A640-A5FE-BA2C626AF67F}"/>
              </a:ext>
            </a:extLst>
          </p:cNvPr>
          <p:cNvSpPr>
            <a:spLocks noGrp="1"/>
          </p:cNvSpPr>
          <p:nvPr>
            <p:ph type="title"/>
          </p:nvPr>
        </p:nvSpPr>
        <p:spPr/>
        <p:txBody>
          <a:bodyPr/>
          <a:lstStyle/>
          <a:p>
            <a:r>
              <a:rPr lang="en-US" dirty="0"/>
              <a:t>DRAIN to resolve Routing Deadlock</a:t>
            </a:r>
          </a:p>
        </p:txBody>
      </p:sp>
      <p:sp>
        <p:nvSpPr>
          <p:cNvPr id="4" name="Footer Placeholder 3">
            <a:extLst>
              <a:ext uri="{FF2B5EF4-FFF2-40B4-BE49-F238E27FC236}">
                <a16:creationId xmlns:a16="http://schemas.microsoft.com/office/drawing/2014/main" id="{6E0BE491-D7C9-F242-9D12-E793282C9CC1}"/>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03EF91A-B4B7-F24A-B3BC-A324B316EE08}"/>
              </a:ext>
            </a:extLst>
          </p:cNvPr>
          <p:cNvSpPr>
            <a:spLocks noGrp="1"/>
          </p:cNvSpPr>
          <p:nvPr>
            <p:ph type="sldNum" sz="quarter" idx="12"/>
          </p:nvPr>
        </p:nvSpPr>
        <p:spPr/>
        <p:txBody>
          <a:bodyPr/>
          <a:lstStyle/>
          <a:p>
            <a:fld id="{0D1D0697-F66A-EE4C-B4D3-9802540BCCA0}" type="slidenum">
              <a:rPr lang="en-US" smtClean="0"/>
              <a:t>72</a:t>
            </a:fld>
            <a:endParaRPr lang="en-US"/>
          </a:p>
        </p:txBody>
      </p:sp>
      <p:pic>
        <p:nvPicPr>
          <p:cNvPr id="6" name="Picture 5">
            <a:extLst>
              <a:ext uri="{FF2B5EF4-FFF2-40B4-BE49-F238E27FC236}">
                <a16:creationId xmlns:a16="http://schemas.microsoft.com/office/drawing/2014/main" id="{E6593785-48F8-8B4D-A292-AAA02C39CEE0}"/>
              </a:ext>
            </a:extLst>
          </p:cNvPr>
          <p:cNvPicPr>
            <a:picLocks noChangeAspect="1"/>
          </p:cNvPicPr>
          <p:nvPr/>
        </p:nvPicPr>
        <p:blipFill>
          <a:blip r:embed="rId3"/>
          <a:stretch>
            <a:fillRect/>
          </a:stretch>
        </p:blipFill>
        <p:spPr>
          <a:xfrm>
            <a:off x="1006848" y="1945725"/>
            <a:ext cx="3657600" cy="3378200"/>
          </a:xfrm>
          <a:prstGeom prst="rect">
            <a:avLst/>
          </a:prstGeom>
        </p:spPr>
      </p:pic>
      <p:sp>
        <p:nvSpPr>
          <p:cNvPr id="7" name="Callout: Line 5">
            <a:extLst>
              <a:ext uri="{FF2B5EF4-FFF2-40B4-BE49-F238E27FC236}">
                <a16:creationId xmlns:a16="http://schemas.microsoft.com/office/drawing/2014/main" id="{C8B1B3E9-7AC8-2049-A085-AF4BEBBBF1D0}"/>
              </a:ext>
            </a:extLst>
          </p:cNvPr>
          <p:cNvSpPr/>
          <p:nvPr/>
        </p:nvSpPr>
        <p:spPr>
          <a:xfrm flipH="1">
            <a:off x="2114365" y="1188149"/>
            <a:ext cx="1221134" cy="479342"/>
          </a:xfrm>
          <a:prstGeom prst="borderCallout1">
            <a:avLst>
              <a:gd name="adj1" fmla="val 40329"/>
              <a:gd name="adj2" fmla="val 2133"/>
              <a:gd name="adj3" fmla="val 232137"/>
              <a:gd name="adj4" fmla="val -3537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Pkt destination</a:t>
            </a:r>
          </a:p>
        </p:txBody>
      </p:sp>
      <p:pic>
        <p:nvPicPr>
          <p:cNvPr id="8" name="Picture 7">
            <a:extLst>
              <a:ext uri="{FF2B5EF4-FFF2-40B4-BE49-F238E27FC236}">
                <a16:creationId xmlns:a16="http://schemas.microsoft.com/office/drawing/2014/main" id="{2FA63A65-E51B-AB43-88C8-21B4BB77077A}"/>
              </a:ext>
            </a:extLst>
          </p:cNvPr>
          <p:cNvPicPr>
            <a:picLocks noChangeAspect="1"/>
          </p:cNvPicPr>
          <p:nvPr/>
        </p:nvPicPr>
        <p:blipFill>
          <a:blip r:embed="rId4"/>
          <a:stretch>
            <a:fillRect/>
          </a:stretch>
        </p:blipFill>
        <p:spPr>
          <a:xfrm>
            <a:off x="2835648" y="2279123"/>
            <a:ext cx="1739900" cy="1473200"/>
          </a:xfrm>
          <a:prstGeom prst="rect">
            <a:avLst/>
          </a:prstGeom>
        </p:spPr>
      </p:pic>
      <p:pic>
        <p:nvPicPr>
          <p:cNvPr id="9" name="Picture 8">
            <a:extLst>
              <a:ext uri="{FF2B5EF4-FFF2-40B4-BE49-F238E27FC236}">
                <a16:creationId xmlns:a16="http://schemas.microsoft.com/office/drawing/2014/main" id="{FBE63FAF-2CA5-1844-AE45-C798BE29E907}"/>
              </a:ext>
            </a:extLst>
          </p:cNvPr>
          <p:cNvPicPr>
            <a:picLocks noChangeAspect="1"/>
          </p:cNvPicPr>
          <p:nvPr/>
        </p:nvPicPr>
        <p:blipFill>
          <a:blip r:embed="rId5"/>
          <a:stretch>
            <a:fillRect/>
          </a:stretch>
        </p:blipFill>
        <p:spPr>
          <a:xfrm>
            <a:off x="1544357" y="3634825"/>
            <a:ext cx="1587500" cy="1219200"/>
          </a:xfrm>
          <a:prstGeom prst="rect">
            <a:avLst/>
          </a:prstGeom>
        </p:spPr>
      </p:pic>
      <p:sp>
        <p:nvSpPr>
          <p:cNvPr id="10" name="Callout: Line 6">
            <a:extLst>
              <a:ext uri="{FF2B5EF4-FFF2-40B4-BE49-F238E27FC236}">
                <a16:creationId xmlns:a16="http://schemas.microsoft.com/office/drawing/2014/main" id="{B920B5B4-F8E4-3548-8F02-38D894289401}"/>
              </a:ext>
            </a:extLst>
          </p:cNvPr>
          <p:cNvSpPr/>
          <p:nvPr/>
        </p:nvSpPr>
        <p:spPr>
          <a:xfrm flipH="1">
            <a:off x="1113689" y="5659959"/>
            <a:ext cx="1104297" cy="373125"/>
          </a:xfrm>
          <a:prstGeom prst="borderCallout1">
            <a:avLst>
              <a:gd name="adj1" fmla="val -6425"/>
              <a:gd name="adj2" fmla="val 44726"/>
              <a:gd name="adj3" fmla="val -286887"/>
              <a:gd name="adj4" fmla="val 15124"/>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Pkt Route</a:t>
            </a:r>
          </a:p>
        </p:txBody>
      </p:sp>
      <p:pic>
        <p:nvPicPr>
          <p:cNvPr id="11" name="Picture 10">
            <a:extLst>
              <a:ext uri="{FF2B5EF4-FFF2-40B4-BE49-F238E27FC236}">
                <a16:creationId xmlns:a16="http://schemas.microsoft.com/office/drawing/2014/main" id="{B1550E65-52C4-6D48-9C9C-1F624B582D17}"/>
              </a:ext>
            </a:extLst>
          </p:cNvPr>
          <p:cNvPicPr>
            <a:picLocks noChangeAspect="1"/>
          </p:cNvPicPr>
          <p:nvPr/>
        </p:nvPicPr>
        <p:blipFill>
          <a:blip r:embed="rId6"/>
          <a:stretch>
            <a:fillRect/>
          </a:stretch>
        </p:blipFill>
        <p:spPr>
          <a:xfrm>
            <a:off x="4030195" y="4085721"/>
            <a:ext cx="381000" cy="368300"/>
          </a:xfrm>
          <a:prstGeom prst="rect">
            <a:avLst/>
          </a:prstGeom>
        </p:spPr>
      </p:pic>
      <p:sp>
        <p:nvSpPr>
          <p:cNvPr id="12" name="Rectangle 11">
            <a:extLst>
              <a:ext uri="{FF2B5EF4-FFF2-40B4-BE49-F238E27FC236}">
                <a16:creationId xmlns:a16="http://schemas.microsoft.com/office/drawing/2014/main" id="{74F95568-7973-3843-99AF-69BFAFFF96E5}"/>
              </a:ext>
            </a:extLst>
          </p:cNvPr>
          <p:cNvSpPr/>
          <p:nvPr/>
        </p:nvSpPr>
        <p:spPr>
          <a:xfrm rot="20700000">
            <a:off x="2983329" y="2793335"/>
            <a:ext cx="1056700"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sp>
        <p:nvSpPr>
          <p:cNvPr id="13" name="Rectangle 12">
            <a:extLst>
              <a:ext uri="{FF2B5EF4-FFF2-40B4-BE49-F238E27FC236}">
                <a16:creationId xmlns:a16="http://schemas.microsoft.com/office/drawing/2014/main" id="{0D75AB9C-2750-F84F-ACD6-1EA18D61BE93}"/>
              </a:ext>
            </a:extLst>
          </p:cNvPr>
          <p:cNvSpPr/>
          <p:nvPr/>
        </p:nvSpPr>
        <p:spPr>
          <a:xfrm rot="20700000">
            <a:off x="1612909" y="4034807"/>
            <a:ext cx="1056700"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pic>
        <p:nvPicPr>
          <p:cNvPr id="14" name="Picture 13">
            <a:extLst>
              <a:ext uri="{FF2B5EF4-FFF2-40B4-BE49-F238E27FC236}">
                <a16:creationId xmlns:a16="http://schemas.microsoft.com/office/drawing/2014/main" id="{38CB4781-A3A5-8A40-85BC-C2C51FA42D0E}"/>
              </a:ext>
            </a:extLst>
          </p:cNvPr>
          <p:cNvPicPr>
            <a:picLocks noChangeAspect="1"/>
          </p:cNvPicPr>
          <p:nvPr/>
        </p:nvPicPr>
        <p:blipFill>
          <a:blip r:embed="rId7"/>
          <a:stretch>
            <a:fillRect/>
          </a:stretch>
        </p:blipFill>
        <p:spPr>
          <a:xfrm>
            <a:off x="5103641" y="1079709"/>
            <a:ext cx="2501900" cy="1333500"/>
          </a:xfrm>
          <a:prstGeom prst="rect">
            <a:avLst/>
          </a:prstGeom>
        </p:spPr>
      </p:pic>
      <p:pic>
        <p:nvPicPr>
          <p:cNvPr id="15" name="Picture 14">
            <a:extLst>
              <a:ext uri="{FF2B5EF4-FFF2-40B4-BE49-F238E27FC236}">
                <a16:creationId xmlns:a16="http://schemas.microsoft.com/office/drawing/2014/main" id="{EA80CF03-A4A4-F04F-8B34-A0514248DB7C}"/>
              </a:ext>
            </a:extLst>
          </p:cNvPr>
          <p:cNvPicPr>
            <a:picLocks noChangeAspect="1"/>
          </p:cNvPicPr>
          <p:nvPr/>
        </p:nvPicPr>
        <p:blipFill>
          <a:blip r:embed="rId8"/>
          <a:stretch>
            <a:fillRect/>
          </a:stretch>
        </p:blipFill>
        <p:spPr>
          <a:xfrm>
            <a:off x="1460951" y="2043866"/>
            <a:ext cx="3200400" cy="335280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792FFA68-69C2-8247-B858-274BA145A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6752" y="3281366"/>
            <a:ext cx="753282" cy="596477"/>
          </a:xfrm>
          <a:prstGeom prst="rect">
            <a:avLst/>
          </a:prstGeom>
        </p:spPr>
      </p:pic>
      <p:pic>
        <p:nvPicPr>
          <p:cNvPr id="19" name="Picture 18">
            <a:extLst>
              <a:ext uri="{FF2B5EF4-FFF2-40B4-BE49-F238E27FC236}">
                <a16:creationId xmlns:a16="http://schemas.microsoft.com/office/drawing/2014/main" id="{C6AB6DC3-1CF9-214F-8974-8B28AEBF03E3}"/>
              </a:ext>
            </a:extLst>
          </p:cNvPr>
          <p:cNvPicPr>
            <a:picLocks noChangeAspect="1"/>
          </p:cNvPicPr>
          <p:nvPr/>
        </p:nvPicPr>
        <p:blipFill>
          <a:blip r:embed="rId10"/>
          <a:stretch>
            <a:fillRect/>
          </a:stretch>
        </p:blipFill>
        <p:spPr>
          <a:xfrm>
            <a:off x="9400988" y="5433426"/>
            <a:ext cx="1270000" cy="571500"/>
          </a:xfrm>
          <a:prstGeom prst="rect">
            <a:avLst/>
          </a:prstGeom>
        </p:spPr>
      </p:pic>
      <p:sp>
        <p:nvSpPr>
          <p:cNvPr id="20" name="TextBox 19">
            <a:extLst>
              <a:ext uri="{FF2B5EF4-FFF2-40B4-BE49-F238E27FC236}">
                <a16:creationId xmlns:a16="http://schemas.microsoft.com/office/drawing/2014/main" id="{F71F4A76-AB77-234F-8C2F-5BC05DF530BC}"/>
              </a:ext>
            </a:extLst>
          </p:cNvPr>
          <p:cNvSpPr txBox="1"/>
          <p:nvPr/>
        </p:nvSpPr>
        <p:spPr>
          <a:xfrm>
            <a:off x="3788490" y="5774038"/>
            <a:ext cx="4615020" cy="461665"/>
          </a:xfrm>
          <a:prstGeom prst="rect">
            <a:avLst/>
          </a:prstGeom>
          <a:noFill/>
        </p:spPr>
        <p:txBody>
          <a:bodyPr wrap="square" rtlCol="0">
            <a:spAutoFit/>
          </a:bodyPr>
          <a:lstStyle/>
          <a:p>
            <a:pPr algn="ctr"/>
            <a:r>
              <a:rPr lang="en-US" sz="2400" dirty="0"/>
              <a:t>Irregular 3x3 Mesh topology</a:t>
            </a:r>
          </a:p>
        </p:txBody>
      </p:sp>
      <p:sp>
        <p:nvSpPr>
          <p:cNvPr id="22" name="Callout: Line 5">
            <a:extLst>
              <a:ext uri="{FF2B5EF4-FFF2-40B4-BE49-F238E27FC236}">
                <a16:creationId xmlns:a16="http://schemas.microsoft.com/office/drawing/2014/main" id="{1470DE01-A301-A443-A9FB-9D344B2A592D}"/>
              </a:ext>
            </a:extLst>
          </p:cNvPr>
          <p:cNvSpPr/>
          <p:nvPr/>
        </p:nvSpPr>
        <p:spPr>
          <a:xfrm flipH="1">
            <a:off x="671886" y="1493620"/>
            <a:ext cx="1100353" cy="304498"/>
          </a:xfrm>
          <a:prstGeom prst="borderCallout1">
            <a:avLst>
              <a:gd name="adj1" fmla="val 40329"/>
              <a:gd name="adj2" fmla="val 2133"/>
              <a:gd name="adj3" fmla="val 232137"/>
              <a:gd name="adj4" fmla="val -35376"/>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DRAIN Path</a:t>
            </a:r>
          </a:p>
        </p:txBody>
      </p:sp>
      <p:pic>
        <p:nvPicPr>
          <p:cNvPr id="3" name="Picture 2">
            <a:extLst>
              <a:ext uri="{FF2B5EF4-FFF2-40B4-BE49-F238E27FC236}">
                <a16:creationId xmlns:a16="http://schemas.microsoft.com/office/drawing/2014/main" id="{1F68928D-BB02-484D-8B4E-BE435D5EB6E5}"/>
              </a:ext>
            </a:extLst>
          </p:cNvPr>
          <p:cNvPicPr>
            <a:picLocks noChangeAspect="1"/>
          </p:cNvPicPr>
          <p:nvPr/>
        </p:nvPicPr>
        <p:blipFill>
          <a:blip r:embed="rId11"/>
          <a:stretch>
            <a:fillRect/>
          </a:stretch>
        </p:blipFill>
        <p:spPr>
          <a:xfrm>
            <a:off x="7202481" y="1937268"/>
            <a:ext cx="4064000" cy="3390900"/>
          </a:xfrm>
          <a:prstGeom prst="rect">
            <a:avLst/>
          </a:prstGeom>
        </p:spPr>
      </p:pic>
    </p:spTree>
    <p:extLst>
      <p:ext uri="{BB962C8B-B14F-4D97-AF65-F5344CB8AC3E}">
        <p14:creationId xmlns:p14="http://schemas.microsoft.com/office/powerpoint/2010/main" val="7492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2" grpId="0"/>
      <p:bldP spid="12" grpId="1"/>
      <p:bldP spid="13" grpId="0"/>
      <p:bldP spid="13" grpId="1"/>
      <p:bldP spid="20" grpId="0"/>
      <p:bldP spid="22" grpId="0" animBg="1"/>
      <p:bldP spid="2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6DA3-085B-D74E-80C2-A7A2353EDF90}"/>
              </a:ext>
            </a:extLst>
          </p:cNvPr>
          <p:cNvSpPr>
            <a:spLocks noGrp="1"/>
          </p:cNvSpPr>
          <p:nvPr>
            <p:ph type="title"/>
          </p:nvPr>
        </p:nvSpPr>
        <p:spPr/>
        <p:txBody>
          <a:bodyPr/>
          <a:lstStyle/>
          <a:p>
            <a:r>
              <a:rPr lang="en-US" dirty="0"/>
              <a:t>DRAIN to resolve Protocol Deadlock</a:t>
            </a:r>
          </a:p>
        </p:txBody>
      </p:sp>
      <p:pic>
        <p:nvPicPr>
          <p:cNvPr id="6" name="Content Placeholder 5">
            <a:extLst>
              <a:ext uri="{FF2B5EF4-FFF2-40B4-BE49-F238E27FC236}">
                <a16:creationId xmlns:a16="http://schemas.microsoft.com/office/drawing/2014/main" id="{83EAAA33-7B93-7648-A305-1A12640EA497}"/>
              </a:ext>
            </a:extLst>
          </p:cNvPr>
          <p:cNvPicPr>
            <a:picLocks noGrp="1" noChangeAspect="1"/>
          </p:cNvPicPr>
          <p:nvPr>
            <p:ph idx="1"/>
          </p:nvPr>
        </p:nvPicPr>
        <p:blipFill>
          <a:blip r:embed="rId3"/>
          <a:stretch>
            <a:fillRect/>
          </a:stretch>
        </p:blipFill>
        <p:spPr>
          <a:xfrm>
            <a:off x="955016" y="1769604"/>
            <a:ext cx="3657600" cy="3378200"/>
          </a:xfrm>
          <a:prstGeom prst="rect">
            <a:avLst/>
          </a:prstGeom>
        </p:spPr>
      </p:pic>
      <p:sp>
        <p:nvSpPr>
          <p:cNvPr id="4" name="Footer Placeholder 3">
            <a:extLst>
              <a:ext uri="{FF2B5EF4-FFF2-40B4-BE49-F238E27FC236}">
                <a16:creationId xmlns:a16="http://schemas.microsoft.com/office/drawing/2014/main" id="{7B078342-6500-394A-8C4D-D75A529E930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3DF0D9C6-C8F0-0442-B852-34E8EA741C3D}"/>
              </a:ext>
            </a:extLst>
          </p:cNvPr>
          <p:cNvSpPr>
            <a:spLocks noGrp="1"/>
          </p:cNvSpPr>
          <p:nvPr>
            <p:ph type="sldNum" sz="quarter" idx="12"/>
          </p:nvPr>
        </p:nvSpPr>
        <p:spPr/>
        <p:txBody>
          <a:bodyPr/>
          <a:lstStyle/>
          <a:p>
            <a:fld id="{0D1D0697-F66A-EE4C-B4D3-9802540BCCA0}" type="slidenum">
              <a:rPr lang="en-US" smtClean="0"/>
              <a:t>73</a:t>
            </a:fld>
            <a:endParaRPr lang="en-US"/>
          </a:p>
        </p:txBody>
      </p:sp>
      <p:pic>
        <p:nvPicPr>
          <p:cNvPr id="7" name="Picture 6">
            <a:extLst>
              <a:ext uri="{FF2B5EF4-FFF2-40B4-BE49-F238E27FC236}">
                <a16:creationId xmlns:a16="http://schemas.microsoft.com/office/drawing/2014/main" id="{42D6BDFF-8D7E-4348-B8E1-796AFE2F70DC}"/>
              </a:ext>
            </a:extLst>
          </p:cNvPr>
          <p:cNvPicPr>
            <a:picLocks noChangeAspect="1"/>
          </p:cNvPicPr>
          <p:nvPr/>
        </p:nvPicPr>
        <p:blipFill>
          <a:blip r:embed="rId4"/>
          <a:stretch>
            <a:fillRect/>
          </a:stretch>
        </p:blipFill>
        <p:spPr>
          <a:xfrm>
            <a:off x="3977196" y="3906028"/>
            <a:ext cx="381000" cy="368300"/>
          </a:xfrm>
          <a:prstGeom prst="rect">
            <a:avLst/>
          </a:prstGeom>
        </p:spPr>
      </p:pic>
      <p:pic>
        <p:nvPicPr>
          <p:cNvPr id="8" name="Picture 7">
            <a:extLst>
              <a:ext uri="{FF2B5EF4-FFF2-40B4-BE49-F238E27FC236}">
                <a16:creationId xmlns:a16="http://schemas.microsoft.com/office/drawing/2014/main" id="{9C2BEF1D-5567-6248-946B-78EF7666BAC1}"/>
              </a:ext>
            </a:extLst>
          </p:cNvPr>
          <p:cNvPicPr>
            <a:picLocks noChangeAspect="1"/>
          </p:cNvPicPr>
          <p:nvPr/>
        </p:nvPicPr>
        <p:blipFill>
          <a:blip r:embed="rId5"/>
          <a:stretch>
            <a:fillRect/>
          </a:stretch>
        </p:blipFill>
        <p:spPr>
          <a:xfrm>
            <a:off x="451644" y="1147383"/>
            <a:ext cx="304800" cy="317500"/>
          </a:xfrm>
          <a:prstGeom prst="rect">
            <a:avLst/>
          </a:prstGeom>
        </p:spPr>
      </p:pic>
      <p:pic>
        <p:nvPicPr>
          <p:cNvPr id="9" name="Picture 8">
            <a:extLst>
              <a:ext uri="{FF2B5EF4-FFF2-40B4-BE49-F238E27FC236}">
                <a16:creationId xmlns:a16="http://schemas.microsoft.com/office/drawing/2014/main" id="{2EF0B8AA-8B4B-0C4B-94BC-0E14EDCE4FD2}"/>
              </a:ext>
            </a:extLst>
          </p:cNvPr>
          <p:cNvPicPr>
            <a:picLocks noChangeAspect="1"/>
          </p:cNvPicPr>
          <p:nvPr/>
        </p:nvPicPr>
        <p:blipFill>
          <a:blip r:embed="rId6"/>
          <a:stretch>
            <a:fillRect/>
          </a:stretch>
        </p:blipFill>
        <p:spPr>
          <a:xfrm>
            <a:off x="2705596" y="1155893"/>
            <a:ext cx="317500" cy="317500"/>
          </a:xfrm>
          <a:prstGeom prst="rect">
            <a:avLst/>
          </a:prstGeom>
        </p:spPr>
      </p:pic>
      <p:sp>
        <p:nvSpPr>
          <p:cNvPr id="10" name="TextBox 9">
            <a:extLst>
              <a:ext uri="{FF2B5EF4-FFF2-40B4-BE49-F238E27FC236}">
                <a16:creationId xmlns:a16="http://schemas.microsoft.com/office/drawing/2014/main" id="{DF45D032-BD54-294F-81BE-E13063B6021D}"/>
              </a:ext>
            </a:extLst>
          </p:cNvPr>
          <p:cNvSpPr txBox="1"/>
          <p:nvPr/>
        </p:nvSpPr>
        <p:spPr>
          <a:xfrm>
            <a:off x="772132" y="1114004"/>
            <a:ext cx="1533048" cy="369332"/>
          </a:xfrm>
          <a:prstGeom prst="rect">
            <a:avLst/>
          </a:prstGeom>
          <a:noFill/>
        </p:spPr>
        <p:txBody>
          <a:bodyPr wrap="none" rtlCol="0">
            <a:spAutoFit/>
          </a:bodyPr>
          <a:lstStyle/>
          <a:p>
            <a:r>
              <a:rPr lang="en-US" dirty="0"/>
              <a:t>Response Pkt</a:t>
            </a:r>
          </a:p>
        </p:txBody>
      </p:sp>
      <p:sp>
        <p:nvSpPr>
          <p:cNvPr id="11" name="TextBox 10">
            <a:extLst>
              <a:ext uri="{FF2B5EF4-FFF2-40B4-BE49-F238E27FC236}">
                <a16:creationId xmlns:a16="http://schemas.microsoft.com/office/drawing/2014/main" id="{7F97CD4C-4708-5048-879A-6082B6936E1E}"/>
              </a:ext>
            </a:extLst>
          </p:cNvPr>
          <p:cNvSpPr txBox="1"/>
          <p:nvPr/>
        </p:nvSpPr>
        <p:spPr>
          <a:xfrm>
            <a:off x="3021718" y="1106719"/>
            <a:ext cx="1408014" cy="369332"/>
          </a:xfrm>
          <a:prstGeom prst="rect">
            <a:avLst/>
          </a:prstGeom>
          <a:noFill/>
        </p:spPr>
        <p:txBody>
          <a:bodyPr wrap="none" rtlCol="0">
            <a:spAutoFit/>
          </a:bodyPr>
          <a:lstStyle/>
          <a:p>
            <a:r>
              <a:rPr lang="en-US" dirty="0"/>
              <a:t>Request Pkt</a:t>
            </a:r>
          </a:p>
        </p:txBody>
      </p:sp>
      <p:sp>
        <p:nvSpPr>
          <p:cNvPr id="13" name="TextBox 12">
            <a:extLst>
              <a:ext uri="{FF2B5EF4-FFF2-40B4-BE49-F238E27FC236}">
                <a16:creationId xmlns:a16="http://schemas.microsoft.com/office/drawing/2014/main" id="{9B5337DF-AC99-B84F-98B5-DB1361035DEC}"/>
              </a:ext>
            </a:extLst>
          </p:cNvPr>
          <p:cNvSpPr txBox="1"/>
          <p:nvPr/>
        </p:nvSpPr>
        <p:spPr>
          <a:xfrm>
            <a:off x="1930497" y="5048649"/>
            <a:ext cx="1654620" cy="369332"/>
          </a:xfrm>
          <a:prstGeom prst="rect">
            <a:avLst/>
          </a:prstGeom>
          <a:noFill/>
        </p:spPr>
        <p:txBody>
          <a:bodyPr wrap="none" rtlCol="0">
            <a:spAutoFit/>
          </a:bodyPr>
          <a:lstStyle/>
          <a:p>
            <a:r>
              <a:rPr lang="en-US" dirty="0"/>
              <a:t>Irregular Mesh</a:t>
            </a:r>
          </a:p>
        </p:txBody>
      </p:sp>
      <p:pic>
        <p:nvPicPr>
          <p:cNvPr id="15" name="Picture 14">
            <a:extLst>
              <a:ext uri="{FF2B5EF4-FFF2-40B4-BE49-F238E27FC236}">
                <a16:creationId xmlns:a16="http://schemas.microsoft.com/office/drawing/2014/main" id="{C3BCC809-120D-084B-B2E6-3AC046B19143}"/>
              </a:ext>
            </a:extLst>
          </p:cNvPr>
          <p:cNvPicPr>
            <a:picLocks noChangeAspect="1"/>
          </p:cNvPicPr>
          <p:nvPr/>
        </p:nvPicPr>
        <p:blipFill>
          <a:blip r:embed="rId7"/>
          <a:stretch>
            <a:fillRect/>
          </a:stretch>
        </p:blipFill>
        <p:spPr>
          <a:xfrm>
            <a:off x="1336016" y="1881295"/>
            <a:ext cx="3200400" cy="3352800"/>
          </a:xfrm>
          <a:prstGeom prst="rect">
            <a:avLst/>
          </a:prstGeom>
        </p:spPr>
      </p:pic>
      <p:pic>
        <p:nvPicPr>
          <p:cNvPr id="16" name="Picture 15">
            <a:extLst>
              <a:ext uri="{FF2B5EF4-FFF2-40B4-BE49-F238E27FC236}">
                <a16:creationId xmlns:a16="http://schemas.microsoft.com/office/drawing/2014/main" id="{538F2E4D-B9B4-0C40-991C-DB23F4D45247}"/>
              </a:ext>
            </a:extLst>
          </p:cNvPr>
          <p:cNvPicPr>
            <a:picLocks noChangeAspect="1"/>
          </p:cNvPicPr>
          <p:nvPr/>
        </p:nvPicPr>
        <p:blipFill>
          <a:blip r:embed="rId8"/>
          <a:stretch>
            <a:fillRect/>
          </a:stretch>
        </p:blipFill>
        <p:spPr>
          <a:xfrm>
            <a:off x="5146270" y="1038571"/>
            <a:ext cx="2501900" cy="1333500"/>
          </a:xfrm>
          <a:prstGeom prst="rect">
            <a:avLst/>
          </a:prstGeom>
        </p:spPr>
      </p:pic>
      <p:pic>
        <p:nvPicPr>
          <p:cNvPr id="17" name="Picture 16" descr="A picture containing light&#10;&#10;Description automatically generated">
            <a:extLst>
              <a:ext uri="{FF2B5EF4-FFF2-40B4-BE49-F238E27FC236}">
                <a16:creationId xmlns:a16="http://schemas.microsoft.com/office/drawing/2014/main" id="{93737864-17DC-BA47-8954-15DD6C3D1C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5223" y="3160465"/>
            <a:ext cx="753282" cy="596477"/>
          </a:xfrm>
          <a:prstGeom prst="rect">
            <a:avLst/>
          </a:prstGeom>
        </p:spPr>
      </p:pic>
      <p:pic>
        <p:nvPicPr>
          <p:cNvPr id="18" name="Picture 17">
            <a:extLst>
              <a:ext uri="{FF2B5EF4-FFF2-40B4-BE49-F238E27FC236}">
                <a16:creationId xmlns:a16="http://schemas.microsoft.com/office/drawing/2014/main" id="{ED45D859-AC34-2A48-A5F2-EB535DCDE2BD}"/>
              </a:ext>
            </a:extLst>
          </p:cNvPr>
          <p:cNvPicPr>
            <a:picLocks noChangeAspect="1"/>
          </p:cNvPicPr>
          <p:nvPr/>
        </p:nvPicPr>
        <p:blipFill>
          <a:blip r:embed="rId10"/>
          <a:stretch>
            <a:fillRect/>
          </a:stretch>
        </p:blipFill>
        <p:spPr>
          <a:xfrm>
            <a:off x="7368568" y="1809017"/>
            <a:ext cx="3670300" cy="3390900"/>
          </a:xfrm>
          <a:prstGeom prst="rect">
            <a:avLst/>
          </a:prstGeom>
        </p:spPr>
      </p:pic>
      <p:cxnSp>
        <p:nvCxnSpPr>
          <p:cNvPr id="21" name="Straight Arrow Connector 20">
            <a:extLst>
              <a:ext uri="{FF2B5EF4-FFF2-40B4-BE49-F238E27FC236}">
                <a16:creationId xmlns:a16="http://schemas.microsoft.com/office/drawing/2014/main" id="{A329A597-31D7-0C42-8023-E723B6E48F55}"/>
              </a:ext>
            </a:extLst>
          </p:cNvPr>
          <p:cNvCxnSpPr>
            <a:cxnSpLocks/>
          </p:cNvCxnSpPr>
          <p:nvPr/>
        </p:nvCxnSpPr>
        <p:spPr>
          <a:xfrm flipV="1">
            <a:off x="8606885" y="4755310"/>
            <a:ext cx="285820" cy="11950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057CD6-DB80-264A-A7B1-79A4F3D1603D}"/>
              </a:ext>
            </a:extLst>
          </p:cNvPr>
          <p:cNvCxnSpPr>
            <a:cxnSpLocks/>
          </p:cNvCxnSpPr>
          <p:nvPr/>
        </p:nvCxnSpPr>
        <p:spPr>
          <a:xfrm flipV="1">
            <a:off x="8606885" y="5021199"/>
            <a:ext cx="762198" cy="918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C601512-F60B-BF4F-8D4F-E5097048CE67}"/>
              </a:ext>
            </a:extLst>
          </p:cNvPr>
          <p:cNvSpPr txBox="1"/>
          <p:nvPr/>
        </p:nvSpPr>
        <p:spPr>
          <a:xfrm>
            <a:off x="1775367" y="5898264"/>
            <a:ext cx="8086188" cy="461665"/>
          </a:xfrm>
          <a:prstGeom prst="rect">
            <a:avLst/>
          </a:prstGeom>
          <a:noFill/>
        </p:spPr>
        <p:txBody>
          <a:bodyPr wrap="none" rtlCol="0">
            <a:spAutoFit/>
          </a:bodyPr>
          <a:lstStyle/>
          <a:p>
            <a:r>
              <a:rPr lang="en-US" sz="2400" dirty="0"/>
              <a:t>Response Packet is unblocked and reaches its destination</a:t>
            </a:r>
          </a:p>
        </p:txBody>
      </p:sp>
      <p:pic>
        <p:nvPicPr>
          <p:cNvPr id="27" name="Picture 26">
            <a:extLst>
              <a:ext uri="{FF2B5EF4-FFF2-40B4-BE49-F238E27FC236}">
                <a16:creationId xmlns:a16="http://schemas.microsoft.com/office/drawing/2014/main" id="{25FD7F12-12C9-3847-A81E-F0C1742B0717}"/>
              </a:ext>
            </a:extLst>
          </p:cNvPr>
          <p:cNvPicPr>
            <a:picLocks noChangeAspect="1"/>
          </p:cNvPicPr>
          <p:nvPr/>
        </p:nvPicPr>
        <p:blipFill>
          <a:blip r:embed="rId11"/>
          <a:stretch>
            <a:fillRect/>
          </a:stretch>
        </p:blipFill>
        <p:spPr>
          <a:xfrm>
            <a:off x="9813895" y="5286646"/>
            <a:ext cx="1270000" cy="571500"/>
          </a:xfrm>
          <a:prstGeom prst="rect">
            <a:avLst/>
          </a:prstGeom>
        </p:spPr>
      </p:pic>
      <p:sp>
        <p:nvSpPr>
          <p:cNvPr id="20" name="Callout: Line 5">
            <a:extLst>
              <a:ext uri="{FF2B5EF4-FFF2-40B4-BE49-F238E27FC236}">
                <a16:creationId xmlns:a16="http://schemas.microsoft.com/office/drawing/2014/main" id="{0118E443-A007-ED40-B0B6-DAE5B379590F}"/>
              </a:ext>
            </a:extLst>
          </p:cNvPr>
          <p:cNvSpPr/>
          <p:nvPr/>
        </p:nvSpPr>
        <p:spPr>
          <a:xfrm flipH="1">
            <a:off x="309201" y="5479785"/>
            <a:ext cx="1533049" cy="461664"/>
          </a:xfrm>
          <a:prstGeom prst="borderCallout1">
            <a:avLst>
              <a:gd name="adj1" fmla="val 9055"/>
              <a:gd name="adj2" fmla="val 97880"/>
              <a:gd name="adj3" fmla="val -198302"/>
              <a:gd name="adj4" fmla="val 35971"/>
            </a:avLst>
          </a:prstGeom>
          <a:ln w="38100">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Response Packet Blocked</a:t>
            </a:r>
          </a:p>
        </p:txBody>
      </p:sp>
      <p:sp>
        <p:nvSpPr>
          <p:cNvPr id="3" name="Rounded Rectangle 2">
            <a:extLst>
              <a:ext uri="{FF2B5EF4-FFF2-40B4-BE49-F238E27FC236}">
                <a16:creationId xmlns:a16="http://schemas.microsoft.com/office/drawing/2014/main" id="{EE5DA0C4-DB13-EE48-841A-2B71FE1CAFC7}"/>
              </a:ext>
            </a:extLst>
          </p:cNvPr>
          <p:cNvSpPr/>
          <p:nvPr/>
        </p:nvSpPr>
        <p:spPr>
          <a:xfrm>
            <a:off x="2757807" y="5478580"/>
            <a:ext cx="1564105" cy="497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Protocol Deadlock!</a:t>
            </a:r>
          </a:p>
        </p:txBody>
      </p:sp>
      <p:sp>
        <p:nvSpPr>
          <p:cNvPr id="12" name="Right Arrow 11">
            <a:extLst>
              <a:ext uri="{FF2B5EF4-FFF2-40B4-BE49-F238E27FC236}">
                <a16:creationId xmlns:a16="http://schemas.microsoft.com/office/drawing/2014/main" id="{5231F911-3A66-FB48-8E0E-1BFB59BBA3CB}"/>
              </a:ext>
            </a:extLst>
          </p:cNvPr>
          <p:cNvSpPr/>
          <p:nvPr/>
        </p:nvSpPr>
        <p:spPr>
          <a:xfrm>
            <a:off x="2047703" y="5514995"/>
            <a:ext cx="565484" cy="424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7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6" grpId="0"/>
      <p:bldP spid="20" grpId="0" animBg="1"/>
      <p:bldP spid="3"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C0C4DD-AD3F-4D4C-ADDD-442D22B0A53A}"/>
              </a:ext>
            </a:extLst>
          </p:cNvPr>
          <p:cNvSpPr>
            <a:spLocks noGrp="1"/>
          </p:cNvSpPr>
          <p:nvPr>
            <p:ph type="sldNum" sz="quarter" idx="12"/>
          </p:nvPr>
        </p:nvSpPr>
        <p:spPr/>
        <p:txBody>
          <a:bodyPr/>
          <a:lstStyle/>
          <a:p>
            <a:fld id="{AE678206-0642-9F48-9727-6B519CB285FA}" type="slidenum">
              <a:rPr lang="en-US" smtClean="0"/>
              <a:t>74</a:t>
            </a:fld>
            <a:endParaRPr lang="en-US" dirty="0"/>
          </a:p>
        </p:txBody>
      </p:sp>
      <p:sp>
        <p:nvSpPr>
          <p:cNvPr id="4" name="Title 3">
            <a:extLst>
              <a:ext uri="{FF2B5EF4-FFF2-40B4-BE49-F238E27FC236}">
                <a16:creationId xmlns:a16="http://schemas.microsoft.com/office/drawing/2014/main" id="{B34F379A-B791-4C2B-BAFF-EDB856E78008}"/>
              </a:ext>
            </a:extLst>
          </p:cNvPr>
          <p:cNvSpPr>
            <a:spLocks noGrp="1"/>
          </p:cNvSpPr>
          <p:nvPr>
            <p:ph type="title"/>
          </p:nvPr>
        </p:nvSpPr>
        <p:spPr/>
        <p:txBody>
          <a:bodyPr/>
          <a:lstStyle/>
          <a:p>
            <a:r>
              <a:rPr lang="en-US" dirty="0"/>
              <a:t>DRAIN: Router microarchitecture</a:t>
            </a:r>
          </a:p>
        </p:txBody>
      </p:sp>
      <p:sp>
        <p:nvSpPr>
          <p:cNvPr id="5" name="Content Placeholder 1">
            <a:extLst>
              <a:ext uri="{FF2B5EF4-FFF2-40B4-BE49-F238E27FC236}">
                <a16:creationId xmlns:a16="http://schemas.microsoft.com/office/drawing/2014/main" id="{A443B933-0821-4A42-92DD-F749A4ECF79E}"/>
              </a:ext>
            </a:extLst>
          </p:cNvPr>
          <p:cNvSpPr txBox="1">
            <a:spLocks/>
          </p:cNvSpPr>
          <p:nvPr/>
        </p:nvSpPr>
        <p:spPr>
          <a:xfrm>
            <a:off x="381000" y="1262956"/>
            <a:ext cx="5937738" cy="4596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Turn-Table</a:t>
            </a:r>
          </a:p>
          <a:p>
            <a:endParaRPr lang="en-US" dirty="0"/>
          </a:p>
          <a:p>
            <a:r>
              <a:rPr lang="en-US" dirty="0"/>
              <a:t>Epoch register</a:t>
            </a:r>
          </a:p>
          <a:p>
            <a:endParaRPr lang="en-US" dirty="0"/>
          </a:p>
          <a:p>
            <a:r>
              <a:rPr lang="en-US" dirty="0"/>
              <a:t>Credit freeze</a:t>
            </a:r>
          </a:p>
          <a:p>
            <a:endParaRPr lang="en-US" dirty="0"/>
          </a:p>
          <a:p>
            <a:r>
              <a:rPr lang="en-US" dirty="0"/>
              <a:t>Full-Drain Counter</a:t>
            </a:r>
          </a:p>
        </p:txBody>
      </p:sp>
      <p:pic>
        <p:nvPicPr>
          <p:cNvPr id="6" name="Picture 5">
            <a:extLst>
              <a:ext uri="{FF2B5EF4-FFF2-40B4-BE49-F238E27FC236}">
                <a16:creationId xmlns:a16="http://schemas.microsoft.com/office/drawing/2014/main" id="{CBCAF139-8F8C-4B99-BE0A-ADD94F2CE061}"/>
              </a:ext>
            </a:extLst>
          </p:cNvPr>
          <p:cNvPicPr>
            <a:picLocks noChangeAspect="1"/>
          </p:cNvPicPr>
          <p:nvPr/>
        </p:nvPicPr>
        <p:blipFill>
          <a:blip r:embed="rId3"/>
          <a:stretch>
            <a:fillRect/>
          </a:stretch>
        </p:blipFill>
        <p:spPr>
          <a:xfrm>
            <a:off x="6823964" y="1024200"/>
            <a:ext cx="4817052" cy="4551706"/>
          </a:xfrm>
          <a:prstGeom prst="rect">
            <a:avLst/>
          </a:prstGeom>
        </p:spPr>
      </p:pic>
      <p:sp>
        <p:nvSpPr>
          <p:cNvPr id="7" name="Rectangle 6">
            <a:extLst>
              <a:ext uri="{FF2B5EF4-FFF2-40B4-BE49-F238E27FC236}">
                <a16:creationId xmlns:a16="http://schemas.microsoft.com/office/drawing/2014/main" id="{D0652F5B-E7BF-43EC-8150-A802B987C960}"/>
              </a:ext>
            </a:extLst>
          </p:cNvPr>
          <p:cNvSpPr/>
          <p:nvPr/>
        </p:nvSpPr>
        <p:spPr>
          <a:xfrm>
            <a:off x="808813" y="5804732"/>
            <a:ext cx="9859376" cy="440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DRAIN is completely decentralized and requires relatively low hardware overhead</a:t>
            </a:r>
          </a:p>
        </p:txBody>
      </p:sp>
      <p:pic>
        <p:nvPicPr>
          <p:cNvPr id="8" name="Picture 7">
            <a:extLst>
              <a:ext uri="{FF2B5EF4-FFF2-40B4-BE49-F238E27FC236}">
                <a16:creationId xmlns:a16="http://schemas.microsoft.com/office/drawing/2014/main" id="{E482BA44-129F-AF4E-B0AE-CC5120374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4208" y="1191893"/>
            <a:ext cx="4886180" cy="4398578"/>
          </a:xfrm>
          <a:prstGeom prst="rect">
            <a:avLst/>
          </a:prstGeom>
        </p:spPr>
      </p:pic>
      <p:sp>
        <p:nvSpPr>
          <p:cNvPr id="9" name="Footer Placeholder 3">
            <a:extLst>
              <a:ext uri="{FF2B5EF4-FFF2-40B4-BE49-F238E27FC236}">
                <a16:creationId xmlns:a16="http://schemas.microsoft.com/office/drawing/2014/main" id="{FA6848BE-953C-9143-B8B9-CA245A135B57}"/>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3137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fade">
                                      <p:cBhvr>
                                        <p:cTn id="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399684302"/>
              </p:ext>
            </p:extLst>
          </p:nvPr>
        </p:nvGraphicFramePr>
        <p:xfrm>
          <a:off x="178665" y="1380203"/>
          <a:ext cx="11521440" cy="462280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138712089"/>
                  </a:ext>
                </a:extLst>
              </a:tr>
              <a:tr h="370840">
                <a:tc>
                  <a:txBody>
                    <a:bodyPr/>
                    <a:lstStyle/>
                    <a:p>
                      <a:pPr algn="ctr"/>
                      <a:r>
                        <a:rPr lang="en-US" dirty="0"/>
                        <a:t>BBR (S)</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r>
                        <a:rPr lang="en-US" dirty="0"/>
                        <a:t>    *</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extLst>
                  <a:ext uri="{0D108BD9-81ED-4DB2-BD59-A6C34878D82A}">
                    <a16:rowId xmlns:a16="http://schemas.microsoft.com/office/drawing/2014/main" val="2733182592"/>
                  </a:ext>
                </a:extLst>
              </a:tr>
              <a:tr h="370840">
                <a:tc>
                  <a:txBody>
                    <a:bodyPr/>
                    <a:lstStyle/>
                    <a:p>
                      <a:pPr algn="ctr"/>
                      <a:r>
                        <a:rPr lang="en-US" dirty="0"/>
                        <a:t>BINDU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393430542"/>
                  </a:ext>
                </a:extLst>
              </a:tr>
              <a:tr h="370840">
                <a:tc>
                  <a:txBody>
                    <a:bodyPr/>
                    <a:lstStyle/>
                    <a:p>
                      <a:pPr algn="ctr"/>
                      <a:r>
                        <a:rPr lang="en-US" dirty="0"/>
                        <a:t>SWAP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45988822"/>
                  </a:ext>
                </a:extLst>
              </a:tr>
              <a:tr h="370840">
                <a:tc>
                  <a:txBody>
                    <a:bodyPr/>
                    <a:lstStyle/>
                    <a:p>
                      <a:pPr algn="ctr"/>
                      <a:r>
                        <a:rPr lang="en-US" dirty="0">
                          <a:highlight>
                            <a:srgbClr val="FFFF00"/>
                          </a:highlight>
                        </a:rPr>
                        <a:t>DRAIN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3097265930"/>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75</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D556BE4B-5853-4E43-A05D-11F0AA1B8559}"/>
                  </a:ext>
                </a:extLst>
              </p:cNvPr>
              <p:cNvGraphicFramePr>
                <a:graphicFrameLocks noChangeAspect="1"/>
              </p:cNvGraphicFramePr>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D556BE4B-5853-4E43-A05D-11F0AA1B8559}"/>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91305347-2448-469B-9C66-56464CBDE114}"/>
                  </a:ext>
                </a:extLst>
              </p:cNvPr>
              <p:cNvGraphicFramePr>
                <a:graphicFrameLocks noChangeAspect="1"/>
              </p:cNvGraphicFramePr>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91305347-2448-469B-9C66-56464CBDE114}"/>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8E839C04-3FD2-469D-8A76-166B391D8943}"/>
                  </a:ext>
                </a:extLst>
              </p:cNvPr>
              <p:cNvGraphicFramePr>
                <a:graphicFrameLocks noChangeAspect="1"/>
              </p:cNvGraphicFramePr>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8E839C04-3FD2-469D-8A76-166B391D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900386F4-24A1-4844-8793-18A3BDCDDA3E}"/>
                  </a:ext>
                </a:extLst>
              </p:cNvPr>
              <p:cNvGraphicFramePr>
                <a:graphicFrameLocks noChangeAspect="1"/>
              </p:cNvGraphicFramePr>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900386F4-24A1-4844-8793-18A3BDCDDA3E}"/>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A04F1ADE-EF6D-4331-A771-6750F7CC5598}"/>
                  </a:ext>
                </a:extLst>
              </p:cNvPr>
              <p:cNvGraphicFramePr>
                <a:graphicFrameLocks noChangeAspect="1"/>
              </p:cNvGraphicFramePr>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A04F1ADE-EF6D-4331-A771-6750F7CC5598}"/>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242A276C-CFC7-4D0D-A5AD-748EA96827E0}"/>
                  </a:ext>
                </a:extLst>
              </p:cNvPr>
              <p:cNvGraphicFramePr>
                <a:graphicFrameLocks noChangeAspect="1"/>
              </p:cNvGraphicFramePr>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242A276C-CFC7-4D0D-A5AD-748EA96827E0}"/>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D850CEA6-22A5-41FB-97BE-62F668511FC0}"/>
                  </a:ext>
                </a:extLst>
              </p:cNvPr>
              <p:cNvGraphicFramePr>
                <a:graphicFrameLocks noChangeAspect="1"/>
              </p:cNvGraphicFramePr>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D850CEA6-22A5-41FB-97BE-62F668511FC0}"/>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214C5B27-72C5-4EC0-8AE9-C0B322E6D1E2}"/>
                  </a:ext>
                </a:extLst>
              </p:cNvPr>
              <p:cNvGraphicFramePr>
                <a:graphicFrameLocks noChangeAspect="1"/>
              </p:cNvGraphicFramePr>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214C5B27-72C5-4EC0-8AE9-C0B322E6D1E2}"/>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E88F7783-2510-422C-A824-137F895C50B5}"/>
                  </a:ext>
                </a:extLst>
              </p:cNvPr>
              <p:cNvGraphicFramePr>
                <a:graphicFrameLocks noChangeAspect="1"/>
              </p:cNvGraphicFramePr>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E88F7783-2510-422C-A824-137F895C50B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8BA598D5-1094-4D94-9D1B-B588079291FB}"/>
                  </a:ext>
                </a:extLst>
              </p:cNvPr>
              <p:cNvGraphicFramePr>
                <a:graphicFrameLocks noChangeAspect="1"/>
              </p:cNvGraphicFramePr>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8BA598D5-1094-4D94-9D1B-B588079291FB}"/>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FE312ABD-D64B-433A-904A-A460D1FA4A7B}"/>
                  </a:ext>
                </a:extLst>
              </p:cNvPr>
              <p:cNvGraphicFramePr>
                <a:graphicFrameLocks noChangeAspect="1"/>
              </p:cNvGraphicFramePr>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FE312ABD-D64B-433A-904A-A460D1FA4A7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6B1D1996-F147-4DFA-A16B-B863EC5EB1CD}"/>
                  </a:ext>
                </a:extLst>
              </p:cNvPr>
              <p:cNvGraphicFramePr>
                <a:graphicFrameLocks noChangeAspect="1"/>
              </p:cNvGraphicFramePr>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6B1D1996-F147-4DFA-A16B-B863EC5EB1CD}"/>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66174C76-7C96-4642-B72C-7713837CC223}"/>
                  </a:ext>
                </a:extLst>
              </p:cNvPr>
              <p:cNvGraphicFramePr>
                <a:graphicFrameLocks noChangeAspect="1"/>
              </p:cNvGraphicFramePr>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66174C76-7C96-4642-B72C-7713837CC223}"/>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CB0E51E7-8DD5-401C-884A-421798A484D3}"/>
                  </a:ext>
                </a:extLst>
              </p:cNvPr>
              <p:cNvGraphicFramePr>
                <a:graphicFrameLocks noChangeAspect="1"/>
              </p:cNvGraphicFramePr>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CB0E51E7-8DD5-401C-884A-421798A484D3}"/>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3449741D-8FC7-462D-AE82-6DAB84C29DFC}"/>
                  </a:ext>
                </a:extLst>
              </p:cNvPr>
              <p:cNvGraphicFramePr>
                <a:graphicFrameLocks noChangeAspect="1"/>
              </p:cNvGraphicFramePr>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3449741D-8FC7-462D-AE82-6DAB84C29DF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67D97558-79DF-48D8-ADD7-797F68334C62}"/>
                  </a:ext>
                </a:extLst>
              </p:cNvPr>
              <p:cNvGraphicFramePr>
                <a:graphicFrameLocks noChangeAspect="1"/>
              </p:cNvGraphicFramePr>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67D97558-79DF-48D8-ADD7-797F68334C6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71B3E351-DADB-4CD0-8187-5057CC4558D5}"/>
                  </a:ext>
                </a:extLst>
              </p:cNvPr>
              <p:cNvGraphicFramePr>
                <a:graphicFrameLocks noChangeAspect="1"/>
              </p:cNvGraphicFramePr>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71B3E351-DADB-4CD0-8187-5057CC4558D5}"/>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4E556F0F-A8AC-4456-B5CD-DDD33A63F876}"/>
                  </a:ext>
                </a:extLst>
              </p:cNvPr>
              <p:cNvGraphicFramePr>
                <a:graphicFrameLocks noChangeAspect="1"/>
              </p:cNvGraphicFramePr>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4E556F0F-A8AC-4456-B5CD-DDD33A63F876}"/>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D4E0256C-1481-412C-A403-EA569A779142}"/>
                  </a:ext>
                </a:extLst>
              </p:cNvPr>
              <p:cNvGraphicFramePr>
                <a:graphicFrameLocks noChangeAspect="1"/>
              </p:cNvGraphicFramePr>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D4E0256C-1481-412C-A403-EA569A779142}"/>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6305167A-E9B1-41A3-836B-8D65D161F2D9}"/>
                  </a:ext>
                </a:extLst>
              </p:cNvPr>
              <p:cNvGraphicFramePr>
                <a:graphicFrameLocks noChangeAspect="1"/>
              </p:cNvGraphicFramePr>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6305167A-E9B1-41A3-836B-8D65D161F2D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24302D1A-0DCD-4843-8C2A-C723DDA4264C}"/>
                  </a:ext>
                </a:extLst>
              </p:cNvPr>
              <p:cNvGraphicFramePr>
                <a:graphicFrameLocks noChangeAspect="1"/>
              </p:cNvGraphicFramePr>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24302D1A-0DCD-4843-8C2A-C723DDA4264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103E1D82-E8FB-46B6-9902-87A9FE7E7D25}"/>
                  </a:ext>
                </a:extLst>
              </p:cNvPr>
              <p:cNvGraphicFramePr>
                <a:graphicFrameLocks noChangeAspect="1"/>
              </p:cNvGraphicFramePr>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103E1D82-E8FB-46B6-9902-87A9FE7E7D25}"/>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6E239696-BBEB-4A57-A81E-FC4C35D2A74F}"/>
                  </a:ext>
                </a:extLst>
              </p:cNvPr>
              <p:cNvGraphicFramePr>
                <a:graphicFrameLocks noChangeAspect="1"/>
              </p:cNvGraphicFramePr>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6E239696-BBEB-4A57-A81E-FC4C35D2A74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9EA9A1CB-7A69-4754-9A58-330FF3E4A8FC}"/>
                  </a:ext>
                </a:extLst>
              </p:cNvPr>
              <p:cNvGraphicFramePr>
                <a:graphicFrameLocks noChangeAspect="1"/>
              </p:cNvGraphicFramePr>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9EA9A1CB-7A69-4754-9A58-330FF3E4A8FC}"/>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E5911F18-7DAF-4696-9539-4055D6AEAE82}"/>
                  </a:ext>
                </a:extLst>
              </p:cNvPr>
              <p:cNvGraphicFramePr>
                <a:graphicFrameLocks noChangeAspect="1"/>
              </p:cNvGraphicFramePr>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E5911F18-7DAF-4696-9539-4055D6AEAE8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9104B045-8658-486F-8DC7-EC46D4ED9653}"/>
                  </a:ext>
                </a:extLst>
              </p:cNvPr>
              <p:cNvGraphicFramePr>
                <a:graphicFrameLocks noChangeAspect="1"/>
              </p:cNvGraphicFramePr>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9104B045-8658-486F-8DC7-EC46D4ED9653}"/>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020C2A72-87AA-42E5-8D25-2460B88E8943}"/>
                  </a:ext>
                </a:extLst>
              </p:cNvPr>
              <p:cNvGraphicFramePr>
                <a:graphicFrameLocks noChangeAspect="1"/>
              </p:cNvGraphicFramePr>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020C2A72-87AA-42E5-8D25-2460B88E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E18BEFDF-076D-44D2-9EE6-63FAC9D2A8F5}"/>
                  </a:ext>
                </a:extLst>
              </p:cNvPr>
              <p:cNvGraphicFramePr>
                <a:graphicFrameLocks noChangeAspect="1"/>
              </p:cNvGraphicFramePr>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E18BEFDF-076D-44D2-9EE6-63FAC9D2A8F5}"/>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6855CDA5-C4A4-46C8-A5A6-283DC7E80B7C}"/>
                  </a:ext>
                </a:extLst>
              </p:cNvPr>
              <p:cNvGraphicFramePr>
                <a:graphicFrameLocks noChangeAspect="1"/>
              </p:cNvGraphicFramePr>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6855CDA5-C4A4-46C8-A5A6-283DC7E80B7C}"/>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28B8A295-2D86-416A-B690-CCDED711655B}"/>
                  </a:ext>
                </a:extLst>
              </p:cNvPr>
              <p:cNvGraphicFramePr>
                <a:graphicFrameLocks noChangeAspect="1"/>
              </p:cNvGraphicFramePr>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28B8A295-2D86-416A-B690-CCDED711655B}"/>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612052E6-7E0E-48CC-AA4E-5135275B0939}"/>
                  </a:ext>
                </a:extLst>
              </p:cNvPr>
              <p:cNvGraphicFramePr>
                <a:graphicFrameLocks noChangeAspect="1"/>
              </p:cNvGraphicFramePr>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612052E6-7E0E-48CC-AA4E-5135275B0939}"/>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6828C230-AEDA-46A4-9A7E-0E0353E1A235}"/>
                  </a:ext>
                </a:extLst>
              </p:cNvPr>
              <p:cNvGraphicFramePr>
                <a:graphicFrameLocks noChangeAspect="1"/>
              </p:cNvGraphicFramePr>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6828C230-AEDA-46A4-9A7E-0E0353E1A235}"/>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6F9D3230-68D4-4A0D-B27B-1A0631030C70}"/>
                  </a:ext>
                </a:extLst>
              </p:cNvPr>
              <p:cNvGraphicFramePr>
                <a:graphicFrameLocks noChangeAspect="1"/>
              </p:cNvGraphicFramePr>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6F9D3230-68D4-4A0D-B27B-1A0631030C70}"/>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A10B6392-40E0-4B60-B123-B980C3C1C05E}"/>
                  </a:ext>
                </a:extLst>
              </p:cNvPr>
              <p:cNvGraphicFramePr>
                <a:graphicFrameLocks noChangeAspect="1"/>
              </p:cNvGraphicFramePr>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A10B6392-40E0-4B60-B123-B980C3C1C05E}"/>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ACAFDEA5-9E0B-436D-8CBF-1577D1345252}"/>
                  </a:ext>
                </a:extLst>
              </p:cNvPr>
              <p:cNvGraphicFramePr>
                <a:graphicFrameLocks noChangeAspect="1"/>
              </p:cNvGraphicFramePr>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ACAFDEA5-9E0B-436D-8CBF-1577D1345252}"/>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1BEAE87-E0C1-4776-9879-68F9C91FC1E1}"/>
                  </a:ext>
                </a:extLst>
              </p:cNvPr>
              <p:cNvGraphicFramePr>
                <a:graphicFrameLocks noChangeAspect="1"/>
              </p:cNvGraphicFramePr>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1BEAE87-E0C1-4776-9879-68F9C91FC1E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Green checkmark">
                <a:extLst>
                  <a:ext uri="{FF2B5EF4-FFF2-40B4-BE49-F238E27FC236}">
                    <a16:creationId xmlns:a16="http://schemas.microsoft.com/office/drawing/2014/main" id="{6F358F64-E8C5-4BB1-A61B-4E22F4ADB8C0}"/>
                  </a:ext>
                </a:extLst>
              </p:cNvPr>
              <p:cNvGraphicFramePr>
                <a:graphicFrameLocks noChangeAspect="1"/>
              </p:cNvGraphicFramePr>
              <p:nvPr/>
            </p:nvGraphicFramePr>
            <p:xfrm>
              <a:off x="2748765" y="446881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Green checkmark">
                <a:extLst>
                  <a:ext uri="{FF2B5EF4-FFF2-40B4-BE49-F238E27FC236}">
                    <a16:creationId xmlns:a16="http://schemas.microsoft.com/office/drawing/2014/main" id="{6F358F64-E8C5-4BB1-A61B-4E22F4ADB8C0}"/>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46881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Green checkmark">
                <a:extLst>
                  <a:ext uri="{FF2B5EF4-FFF2-40B4-BE49-F238E27FC236}">
                    <a16:creationId xmlns:a16="http://schemas.microsoft.com/office/drawing/2014/main" id="{1723D4CA-60F9-4177-A8FE-157896F02277}"/>
                  </a:ext>
                </a:extLst>
              </p:cNvPr>
              <p:cNvGraphicFramePr>
                <a:graphicFrameLocks noChangeAspect="1"/>
              </p:cNvGraphicFramePr>
              <p:nvPr/>
            </p:nvGraphicFramePr>
            <p:xfrm>
              <a:off x="4089745" y="450448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Green checkmark">
                <a:extLst>
                  <a:ext uri="{FF2B5EF4-FFF2-40B4-BE49-F238E27FC236}">
                    <a16:creationId xmlns:a16="http://schemas.microsoft.com/office/drawing/2014/main" id="{1723D4CA-60F9-4177-A8FE-157896F02277}"/>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450448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3D Model 45" descr="Green checkmark">
                <a:extLst>
                  <a:ext uri="{FF2B5EF4-FFF2-40B4-BE49-F238E27FC236}">
                    <a16:creationId xmlns:a16="http://schemas.microsoft.com/office/drawing/2014/main" id="{595EAA6A-981A-41E4-8960-AEAAA1B9E8A5}"/>
                  </a:ext>
                </a:extLst>
              </p:cNvPr>
              <p:cNvGraphicFramePr>
                <a:graphicFrameLocks noChangeAspect="1"/>
              </p:cNvGraphicFramePr>
              <p:nvPr/>
            </p:nvGraphicFramePr>
            <p:xfrm>
              <a:off x="5581791" y="44720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Model 45" descr="Green checkmark">
                <a:extLst>
                  <a:ext uri="{FF2B5EF4-FFF2-40B4-BE49-F238E27FC236}">
                    <a16:creationId xmlns:a16="http://schemas.microsoft.com/office/drawing/2014/main" id="{595EAA6A-981A-41E4-8960-AEAAA1B9E8A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4720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3D Model 46" descr="Green checkmark">
                <a:extLst>
                  <a:ext uri="{FF2B5EF4-FFF2-40B4-BE49-F238E27FC236}">
                    <a16:creationId xmlns:a16="http://schemas.microsoft.com/office/drawing/2014/main" id="{10EAE385-0B2A-43D1-9F40-EB4ED117FA8F}"/>
                  </a:ext>
                </a:extLst>
              </p:cNvPr>
              <p:cNvGraphicFramePr>
                <a:graphicFrameLocks noChangeAspect="1"/>
              </p:cNvGraphicFramePr>
              <p:nvPr/>
            </p:nvGraphicFramePr>
            <p:xfrm>
              <a:off x="7294481" y="447854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Green checkmark">
                <a:extLst>
                  <a:ext uri="{FF2B5EF4-FFF2-40B4-BE49-F238E27FC236}">
                    <a16:creationId xmlns:a16="http://schemas.microsoft.com/office/drawing/2014/main" id="{10EAE385-0B2A-43D1-9F40-EB4ED117FA8F}"/>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447854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8" name="3D Model 47" descr="Green checkmark">
                <a:extLst>
                  <a:ext uri="{FF2B5EF4-FFF2-40B4-BE49-F238E27FC236}">
                    <a16:creationId xmlns:a16="http://schemas.microsoft.com/office/drawing/2014/main" id="{2A5EF0EF-54E6-4C9E-BB76-8554BBCC07AB}"/>
                  </a:ext>
                </a:extLst>
              </p:cNvPr>
              <p:cNvGraphicFramePr>
                <a:graphicFrameLocks noChangeAspect="1"/>
              </p:cNvGraphicFramePr>
              <p:nvPr/>
            </p:nvGraphicFramePr>
            <p:xfrm>
              <a:off x="9048073" y="44752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Green checkmark">
                <a:extLst>
                  <a:ext uri="{FF2B5EF4-FFF2-40B4-BE49-F238E27FC236}">
                    <a16:creationId xmlns:a16="http://schemas.microsoft.com/office/drawing/2014/main" id="{2A5EF0EF-54E6-4C9E-BB76-8554BBCC07AB}"/>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4752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Red X">
                <a:extLst>
                  <a:ext uri="{FF2B5EF4-FFF2-40B4-BE49-F238E27FC236}">
                    <a16:creationId xmlns:a16="http://schemas.microsoft.com/office/drawing/2014/main" id="{5CBC52F5-94B9-44BC-BE9E-0F1836CC56D1}"/>
                  </a:ext>
                </a:extLst>
              </p:cNvPr>
              <p:cNvGraphicFramePr>
                <a:graphicFrameLocks noChangeAspect="1"/>
              </p:cNvGraphicFramePr>
              <p:nvPr/>
            </p:nvGraphicFramePr>
            <p:xfrm>
              <a:off x="10774394" y="451167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Red X">
                <a:extLst>
                  <a:ext uri="{FF2B5EF4-FFF2-40B4-BE49-F238E27FC236}">
                    <a16:creationId xmlns:a16="http://schemas.microsoft.com/office/drawing/2014/main" id="{5CBC52F5-94B9-44BC-BE9E-0F1836CC56D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51167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3D Model 49" descr="Green checkmark">
                <a:extLst>
                  <a:ext uri="{FF2B5EF4-FFF2-40B4-BE49-F238E27FC236}">
                    <a16:creationId xmlns:a16="http://schemas.microsoft.com/office/drawing/2014/main" id="{62071F42-1BC1-463F-A290-F601CC728AA3}"/>
                  </a:ext>
                </a:extLst>
              </p:cNvPr>
              <p:cNvGraphicFramePr>
                <a:graphicFrameLocks noChangeAspect="1"/>
              </p:cNvGraphicFramePr>
              <p:nvPr/>
            </p:nvGraphicFramePr>
            <p:xfrm>
              <a:off x="2747052" y="483697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3D Model 49" descr="Green checkmark">
                <a:extLst>
                  <a:ext uri="{FF2B5EF4-FFF2-40B4-BE49-F238E27FC236}">
                    <a16:creationId xmlns:a16="http://schemas.microsoft.com/office/drawing/2014/main" id="{62071F42-1BC1-463F-A290-F601CC728AA3}"/>
                  </a:ext>
                </a:extLst>
              </p:cNvPr>
              <p:cNvPicPr>
                <a:picLocks noGrp="1" noRot="1" noChangeAspect="1" noMove="1" noResize="1" noEditPoints="1" noAdjustHandles="1" noChangeArrowheads="1" noChangeShapeType="1" noCrop="1"/>
              </p:cNvPicPr>
              <p:nvPr/>
            </p:nvPicPr>
            <p:blipFill>
              <a:blip r:embed="rId6"/>
              <a:stretch>
                <a:fillRect/>
              </a:stretch>
            </p:blipFill>
            <p:spPr>
              <a:xfrm>
                <a:off x="2747052" y="483697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1" name="3D Model 50" descr="Green checkmark">
                <a:extLst>
                  <a:ext uri="{FF2B5EF4-FFF2-40B4-BE49-F238E27FC236}">
                    <a16:creationId xmlns:a16="http://schemas.microsoft.com/office/drawing/2014/main" id="{8834FD5A-2772-4010-B46E-B4FBEF5A274C}"/>
                  </a:ext>
                </a:extLst>
              </p:cNvPr>
              <p:cNvGraphicFramePr>
                <a:graphicFrameLocks noChangeAspect="1"/>
              </p:cNvGraphicFramePr>
              <p:nvPr/>
            </p:nvGraphicFramePr>
            <p:xfrm>
              <a:off x="4088032" y="487263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50" descr="Green checkmark">
                <a:extLst>
                  <a:ext uri="{FF2B5EF4-FFF2-40B4-BE49-F238E27FC236}">
                    <a16:creationId xmlns:a16="http://schemas.microsoft.com/office/drawing/2014/main" id="{8834FD5A-2772-4010-B46E-B4FBEF5A274C}"/>
                  </a:ext>
                </a:extLst>
              </p:cNvPr>
              <p:cNvPicPr>
                <a:picLocks noGrp="1" noRot="1" noChangeAspect="1" noMove="1" noResize="1" noEditPoints="1" noAdjustHandles="1" noChangeArrowheads="1" noChangeShapeType="1" noCrop="1"/>
              </p:cNvPicPr>
              <p:nvPr/>
            </p:nvPicPr>
            <p:blipFill>
              <a:blip r:embed="rId6"/>
              <a:stretch>
                <a:fillRect/>
              </a:stretch>
            </p:blipFill>
            <p:spPr>
              <a:xfrm>
                <a:off x="4088032" y="487263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3" name="3D Model 52" descr="Green checkmark">
                <a:extLst>
                  <a:ext uri="{FF2B5EF4-FFF2-40B4-BE49-F238E27FC236}">
                    <a16:creationId xmlns:a16="http://schemas.microsoft.com/office/drawing/2014/main" id="{4CCECA59-149B-4F29-9C04-2155DF527819}"/>
                  </a:ext>
                </a:extLst>
              </p:cNvPr>
              <p:cNvGraphicFramePr>
                <a:graphicFrameLocks noChangeAspect="1"/>
              </p:cNvGraphicFramePr>
              <p:nvPr/>
            </p:nvGraphicFramePr>
            <p:xfrm>
              <a:off x="7292768" y="48466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Green checkmark">
                <a:extLst>
                  <a:ext uri="{FF2B5EF4-FFF2-40B4-BE49-F238E27FC236}">
                    <a16:creationId xmlns:a16="http://schemas.microsoft.com/office/drawing/2014/main" id="{4CCECA59-149B-4F29-9C04-2155DF527819}"/>
                  </a:ext>
                </a:extLst>
              </p:cNvPr>
              <p:cNvPicPr>
                <a:picLocks noGrp="1" noRot="1" noChangeAspect="1" noMove="1" noResize="1" noEditPoints="1" noAdjustHandles="1" noChangeArrowheads="1" noChangeShapeType="1" noCrop="1"/>
              </p:cNvPicPr>
              <p:nvPr/>
            </p:nvPicPr>
            <p:blipFill>
              <a:blip r:embed="rId6"/>
              <a:stretch>
                <a:fillRect/>
              </a:stretch>
            </p:blipFill>
            <p:spPr>
              <a:xfrm>
                <a:off x="7292768" y="48466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4" name="3D Model 53" descr="Green checkmark">
                <a:extLst>
                  <a:ext uri="{FF2B5EF4-FFF2-40B4-BE49-F238E27FC236}">
                    <a16:creationId xmlns:a16="http://schemas.microsoft.com/office/drawing/2014/main" id="{6597C88F-A46A-4147-80C0-9456F28B3F0D}"/>
                  </a:ext>
                </a:extLst>
              </p:cNvPr>
              <p:cNvGraphicFramePr>
                <a:graphicFrameLocks noChangeAspect="1"/>
              </p:cNvGraphicFramePr>
              <p:nvPr/>
            </p:nvGraphicFramePr>
            <p:xfrm>
              <a:off x="9046360" y="48434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4" name="3D Model 53" descr="Green checkmark">
                <a:extLst>
                  <a:ext uri="{FF2B5EF4-FFF2-40B4-BE49-F238E27FC236}">
                    <a16:creationId xmlns:a16="http://schemas.microsoft.com/office/drawing/2014/main" id="{6597C88F-A46A-4147-80C0-9456F28B3F0D}"/>
                  </a:ext>
                </a:extLst>
              </p:cNvPr>
              <p:cNvPicPr>
                <a:picLocks noGrp="1" noRot="1" noChangeAspect="1" noMove="1" noResize="1" noEditPoints="1" noAdjustHandles="1" noChangeArrowheads="1" noChangeShapeType="1" noCrop="1"/>
              </p:cNvPicPr>
              <p:nvPr/>
            </p:nvPicPr>
            <p:blipFill>
              <a:blip r:embed="rId6"/>
              <a:stretch>
                <a:fillRect/>
              </a:stretch>
            </p:blipFill>
            <p:spPr>
              <a:xfrm>
                <a:off x="9046360" y="48434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5" name="3D Model 54" descr="Red X">
                <a:extLst>
                  <a:ext uri="{FF2B5EF4-FFF2-40B4-BE49-F238E27FC236}">
                    <a16:creationId xmlns:a16="http://schemas.microsoft.com/office/drawing/2014/main" id="{86141C87-7763-4277-A588-630E9432981B}"/>
                  </a:ext>
                </a:extLst>
              </p:cNvPr>
              <p:cNvGraphicFramePr>
                <a:graphicFrameLocks noChangeAspect="1"/>
              </p:cNvGraphicFramePr>
              <p:nvPr/>
            </p:nvGraphicFramePr>
            <p:xfrm>
              <a:off x="10772681" y="48798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Red X">
                <a:extLst>
                  <a:ext uri="{FF2B5EF4-FFF2-40B4-BE49-F238E27FC236}">
                    <a16:creationId xmlns:a16="http://schemas.microsoft.com/office/drawing/2014/main" id="{86141C87-7763-4277-A588-630E9432981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2681" y="48798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6" name="3D Model 55" descr="Red X">
                <a:extLst>
                  <a:ext uri="{FF2B5EF4-FFF2-40B4-BE49-F238E27FC236}">
                    <a16:creationId xmlns:a16="http://schemas.microsoft.com/office/drawing/2014/main" id="{6E700774-58B8-490E-9902-6DAABE3DBC03}"/>
                  </a:ext>
                </a:extLst>
              </p:cNvPr>
              <p:cNvGraphicFramePr>
                <a:graphicFrameLocks noChangeAspect="1"/>
              </p:cNvGraphicFramePr>
              <p:nvPr/>
            </p:nvGraphicFramePr>
            <p:xfrm>
              <a:off x="5664712" y="4908946"/>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6" name="3D Model 55" descr="Red X">
                <a:extLst>
                  <a:ext uri="{FF2B5EF4-FFF2-40B4-BE49-F238E27FC236}">
                    <a16:creationId xmlns:a16="http://schemas.microsoft.com/office/drawing/2014/main" id="{6E700774-58B8-490E-9902-6DAABE3DBC03}"/>
                  </a:ext>
                </a:extLst>
              </p:cNvPr>
              <p:cNvPicPr>
                <a:picLocks noGrp="1" noRot="1" noChangeAspect="1" noMove="1" noResize="1" noEditPoints="1" noAdjustHandles="1" noChangeArrowheads="1" noChangeShapeType="1" noCrop="1"/>
              </p:cNvPicPr>
              <p:nvPr/>
            </p:nvPicPr>
            <p:blipFill>
              <a:blip r:embed="rId7"/>
              <a:stretch>
                <a:fillRect/>
              </a:stretch>
            </p:blipFill>
            <p:spPr>
              <a:xfrm>
                <a:off x="5664712" y="4908946"/>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7" name="3D Model 56" descr="Green checkmark">
                <a:extLst>
                  <a:ext uri="{FF2B5EF4-FFF2-40B4-BE49-F238E27FC236}">
                    <a16:creationId xmlns:a16="http://schemas.microsoft.com/office/drawing/2014/main" id="{BAC21696-244F-429F-B8B7-59A9818ADE6F}"/>
                  </a:ext>
                </a:extLst>
              </p:cNvPr>
              <p:cNvGraphicFramePr>
                <a:graphicFrameLocks noChangeAspect="1"/>
              </p:cNvGraphicFramePr>
              <p:nvPr/>
            </p:nvGraphicFramePr>
            <p:xfrm>
              <a:off x="2755614" y="517430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7" name="3D Model 56" descr="Green checkmark">
                <a:extLst>
                  <a:ext uri="{FF2B5EF4-FFF2-40B4-BE49-F238E27FC236}">
                    <a16:creationId xmlns:a16="http://schemas.microsoft.com/office/drawing/2014/main" id="{BAC21696-244F-429F-B8B7-59A9818ADE6F}"/>
                  </a:ext>
                </a:extLst>
              </p:cNvPr>
              <p:cNvPicPr>
                <a:picLocks noGrp="1" noRot="1" noChangeAspect="1" noMove="1" noResize="1" noEditPoints="1" noAdjustHandles="1" noChangeArrowheads="1" noChangeShapeType="1" noCrop="1"/>
              </p:cNvPicPr>
              <p:nvPr/>
            </p:nvPicPr>
            <p:blipFill>
              <a:blip r:embed="rId6"/>
              <a:stretch>
                <a:fillRect/>
              </a:stretch>
            </p:blipFill>
            <p:spPr>
              <a:xfrm>
                <a:off x="2755614" y="517430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8" name="3D Model 57" descr="Green checkmark">
                <a:extLst>
                  <a:ext uri="{FF2B5EF4-FFF2-40B4-BE49-F238E27FC236}">
                    <a16:creationId xmlns:a16="http://schemas.microsoft.com/office/drawing/2014/main" id="{824EC437-4E6E-42B0-8F0F-BC5DC7D366B6}"/>
                  </a:ext>
                </a:extLst>
              </p:cNvPr>
              <p:cNvGraphicFramePr>
                <a:graphicFrameLocks noChangeAspect="1"/>
              </p:cNvGraphicFramePr>
              <p:nvPr/>
            </p:nvGraphicFramePr>
            <p:xfrm>
              <a:off x="4096594" y="520997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 Model 57" descr="Green checkmark">
                <a:extLst>
                  <a:ext uri="{FF2B5EF4-FFF2-40B4-BE49-F238E27FC236}">
                    <a16:creationId xmlns:a16="http://schemas.microsoft.com/office/drawing/2014/main" id="{824EC437-4E6E-42B0-8F0F-BC5DC7D366B6}"/>
                  </a:ext>
                </a:extLst>
              </p:cNvPr>
              <p:cNvPicPr>
                <a:picLocks noGrp="1" noRot="1" noChangeAspect="1" noMove="1" noResize="1" noEditPoints="1" noAdjustHandles="1" noChangeArrowheads="1" noChangeShapeType="1" noCrop="1"/>
              </p:cNvPicPr>
              <p:nvPr/>
            </p:nvPicPr>
            <p:blipFill>
              <a:blip r:embed="rId6"/>
              <a:stretch>
                <a:fillRect/>
              </a:stretch>
            </p:blipFill>
            <p:spPr>
              <a:xfrm>
                <a:off x="4096594" y="520997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9" name="3D Model 58" descr="Green checkmark">
                <a:extLst>
                  <a:ext uri="{FF2B5EF4-FFF2-40B4-BE49-F238E27FC236}">
                    <a16:creationId xmlns:a16="http://schemas.microsoft.com/office/drawing/2014/main" id="{EC94B517-54E6-4EA3-B391-C5D939977B55}"/>
                  </a:ext>
                </a:extLst>
              </p:cNvPr>
              <p:cNvGraphicFramePr>
                <a:graphicFrameLocks noChangeAspect="1"/>
              </p:cNvGraphicFramePr>
              <p:nvPr/>
            </p:nvGraphicFramePr>
            <p:xfrm>
              <a:off x="7301330" y="518403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 Model 58" descr="Green checkmark">
                <a:extLst>
                  <a:ext uri="{FF2B5EF4-FFF2-40B4-BE49-F238E27FC236}">
                    <a16:creationId xmlns:a16="http://schemas.microsoft.com/office/drawing/2014/main" id="{EC94B517-54E6-4EA3-B391-C5D939977B55}"/>
                  </a:ext>
                </a:extLst>
              </p:cNvPr>
              <p:cNvPicPr>
                <a:picLocks noGrp="1" noRot="1" noChangeAspect="1" noMove="1" noResize="1" noEditPoints="1" noAdjustHandles="1" noChangeArrowheads="1" noChangeShapeType="1" noCrop="1"/>
              </p:cNvPicPr>
              <p:nvPr/>
            </p:nvPicPr>
            <p:blipFill>
              <a:blip r:embed="rId6"/>
              <a:stretch>
                <a:fillRect/>
              </a:stretch>
            </p:blipFill>
            <p:spPr>
              <a:xfrm>
                <a:off x="7301330" y="518403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0" name="3D Model 59" descr="Green checkmark">
                <a:extLst>
                  <a:ext uri="{FF2B5EF4-FFF2-40B4-BE49-F238E27FC236}">
                    <a16:creationId xmlns:a16="http://schemas.microsoft.com/office/drawing/2014/main" id="{DBA4FDDA-8BBE-46C3-90C7-38A84CE1CF38}"/>
                  </a:ext>
                </a:extLst>
              </p:cNvPr>
              <p:cNvGraphicFramePr>
                <a:graphicFrameLocks noChangeAspect="1"/>
              </p:cNvGraphicFramePr>
              <p:nvPr/>
            </p:nvGraphicFramePr>
            <p:xfrm>
              <a:off x="9054922" y="518079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descr="Green checkmark">
                <a:extLst>
                  <a:ext uri="{FF2B5EF4-FFF2-40B4-BE49-F238E27FC236}">
                    <a16:creationId xmlns:a16="http://schemas.microsoft.com/office/drawing/2014/main" id="{DBA4FDDA-8BBE-46C3-90C7-38A84CE1CF38}"/>
                  </a:ext>
                </a:extLst>
              </p:cNvPr>
              <p:cNvPicPr>
                <a:picLocks noGrp="1" noRot="1" noChangeAspect="1" noMove="1" noResize="1" noEditPoints="1" noAdjustHandles="1" noChangeArrowheads="1" noChangeShapeType="1" noCrop="1"/>
              </p:cNvPicPr>
              <p:nvPr/>
            </p:nvPicPr>
            <p:blipFill>
              <a:blip r:embed="rId6"/>
              <a:stretch>
                <a:fillRect/>
              </a:stretch>
            </p:blipFill>
            <p:spPr>
              <a:xfrm>
                <a:off x="9054922" y="518079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2" name="3D Model 61" descr="Red X">
                <a:extLst>
                  <a:ext uri="{FF2B5EF4-FFF2-40B4-BE49-F238E27FC236}">
                    <a16:creationId xmlns:a16="http://schemas.microsoft.com/office/drawing/2014/main" id="{2BDDB4CB-C380-4AA2-9B0C-753043E2BFE1}"/>
                  </a:ext>
                </a:extLst>
              </p:cNvPr>
              <p:cNvGraphicFramePr>
                <a:graphicFrameLocks noChangeAspect="1"/>
              </p:cNvGraphicFramePr>
              <p:nvPr/>
            </p:nvGraphicFramePr>
            <p:xfrm>
              <a:off x="5673274" y="52462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2" name="3D Model 61" descr="Red X">
                <a:extLst>
                  <a:ext uri="{FF2B5EF4-FFF2-40B4-BE49-F238E27FC236}">
                    <a16:creationId xmlns:a16="http://schemas.microsoft.com/office/drawing/2014/main" id="{2BDDB4CB-C380-4AA2-9B0C-753043E2BFE1}"/>
                  </a:ext>
                </a:extLst>
              </p:cNvPr>
              <p:cNvPicPr>
                <a:picLocks noGrp="1" noRot="1" noChangeAspect="1" noMove="1" noResize="1" noEditPoints="1" noAdjustHandles="1" noChangeArrowheads="1" noChangeShapeType="1" noCrop="1"/>
              </p:cNvPicPr>
              <p:nvPr/>
            </p:nvPicPr>
            <p:blipFill>
              <a:blip r:embed="rId7"/>
              <a:stretch>
                <a:fillRect/>
              </a:stretch>
            </p:blipFill>
            <p:spPr>
              <a:xfrm>
                <a:off x="5673274" y="52462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3" name="3D Model 62" descr="Green checkmark">
                <a:extLst>
                  <a:ext uri="{FF2B5EF4-FFF2-40B4-BE49-F238E27FC236}">
                    <a16:creationId xmlns:a16="http://schemas.microsoft.com/office/drawing/2014/main" id="{4C843DDF-46D3-4941-A71F-E439E15277F3}"/>
                  </a:ext>
                </a:extLst>
              </p:cNvPr>
              <p:cNvGraphicFramePr>
                <a:graphicFrameLocks noChangeAspect="1"/>
              </p:cNvGraphicFramePr>
              <p:nvPr/>
            </p:nvGraphicFramePr>
            <p:xfrm>
              <a:off x="10707349" y="524072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3" name="3D Model 62" descr="Green checkmark">
                <a:extLst>
                  <a:ext uri="{FF2B5EF4-FFF2-40B4-BE49-F238E27FC236}">
                    <a16:creationId xmlns:a16="http://schemas.microsoft.com/office/drawing/2014/main" id="{4C843DDF-46D3-4941-A71F-E439E15277F3}"/>
                  </a:ext>
                </a:extLst>
              </p:cNvPr>
              <p:cNvPicPr>
                <a:picLocks noGrp="1" noRot="1" noChangeAspect="1" noMove="1" noResize="1" noEditPoints="1" noAdjustHandles="1" noChangeArrowheads="1" noChangeShapeType="1" noCrop="1"/>
              </p:cNvPicPr>
              <p:nvPr/>
            </p:nvPicPr>
            <p:blipFill>
              <a:blip r:embed="rId6"/>
              <a:stretch>
                <a:fillRect/>
              </a:stretch>
            </p:blipFill>
            <p:spPr>
              <a:xfrm>
                <a:off x="10707349" y="524072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1" name="3D Model 60" descr="Green checkmark">
                <a:extLst>
                  <a:ext uri="{FF2B5EF4-FFF2-40B4-BE49-F238E27FC236}">
                    <a16:creationId xmlns:a16="http://schemas.microsoft.com/office/drawing/2014/main" id="{E62FAF2D-9565-4193-8D2B-AC377E08C455}"/>
                  </a:ext>
                </a:extLst>
              </p:cNvPr>
              <p:cNvGraphicFramePr>
                <a:graphicFrameLocks noChangeAspect="1"/>
              </p:cNvGraphicFramePr>
              <p:nvPr>
                <p:extLst>
                  <p:ext uri="{D42A27DB-BD31-4B8C-83A1-F6EECF244321}">
                    <p14:modId xmlns:p14="http://schemas.microsoft.com/office/powerpoint/2010/main" val="2418359349"/>
                  </p:ext>
                </p:extLst>
              </p:nvPr>
            </p:nvGraphicFramePr>
            <p:xfrm>
              <a:off x="2743627" y="554246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3D Model 60" descr="Green checkmark">
                <a:extLst>
                  <a:ext uri="{FF2B5EF4-FFF2-40B4-BE49-F238E27FC236}">
                    <a16:creationId xmlns:a16="http://schemas.microsoft.com/office/drawing/2014/main" id="{E62FAF2D-9565-4193-8D2B-AC377E08C455}"/>
                  </a:ext>
                </a:extLst>
              </p:cNvPr>
              <p:cNvPicPr>
                <a:picLocks noGrp="1" noRot="1" noChangeAspect="1" noMove="1" noResize="1" noEditPoints="1" noAdjustHandles="1" noChangeArrowheads="1" noChangeShapeType="1" noCrop="1"/>
              </p:cNvPicPr>
              <p:nvPr/>
            </p:nvPicPr>
            <p:blipFill>
              <a:blip r:embed="rId6"/>
              <a:stretch>
                <a:fillRect/>
              </a:stretch>
            </p:blipFill>
            <p:spPr>
              <a:xfrm>
                <a:off x="2743627" y="554246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4" name="3D Model 63" descr="Green checkmark">
                <a:extLst>
                  <a:ext uri="{FF2B5EF4-FFF2-40B4-BE49-F238E27FC236}">
                    <a16:creationId xmlns:a16="http://schemas.microsoft.com/office/drawing/2014/main" id="{E8747A20-6773-438E-A84D-7F5E0858251A}"/>
                  </a:ext>
                </a:extLst>
              </p:cNvPr>
              <p:cNvGraphicFramePr>
                <a:graphicFrameLocks noChangeAspect="1"/>
              </p:cNvGraphicFramePr>
              <p:nvPr>
                <p:extLst>
                  <p:ext uri="{D42A27DB-BD31-4B8C-83A1-F6EECF244321}">
                    <p14:modId xmlns:p14="http://schemas.microsoft.com/office/powerpoint/2010/main" val="2952792253"/>
                  </p:ext>
                </p:extLst>
              </p:nvPr>
            </p:nvGraphicFramePr>
            <p:xfrm>
              <a:off x="4084607" y="557813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3D Model 63" descr="Green checkmark">
                <a:extLst>
                  <a:ext uri="{FF2B5EF4-FFF2-40B4-BE49-F238E27FC236}">
                    <a16:creationId xmlns:a16="http://schemas.microsoft.com/office/drawing/2014/main" id="{E8747A20-6773-438E-A84D-7F5E0858251A}"/>
                  </a:ext>
                </a:extLst>
              </p:cNvPr>
              <p:cNvPicPr>
                <a:picLocks noGrp="1" noRot="1" noChangeAspect="1" noMove="1" noResize="1" noEditPoints="1" noAdjustHandles="1" noChangeArrowheads="1" noChangeShapeType="1" noCrop="1"/>
              </p:cNvPicPr>
              <p:nvPr/>
            </p:nvPicPr>
            <p:blipFill>
              <a:blip r:embed="rId6"/>
              <a:stretch>
                <a:fillRect/>
              </a:stretch>
            </p:blipFill>
            <p:spPr>
              <a:xfrm>
                <a:off x="4084607" y="557813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5" name="3D Model 64" descr="Green checkmark">
                <a:extLst>
                  <a:ext uri="{FF2B5EF4-FFF2-40B4-BE49-F238E27FC236}">
                    <a16:creationId xmlns:a16="http://schemas.microsoft.com/office/drawing/2014/main" id="{4D4721B4-AD18-4DAC-B18B-3F2A7A01F834}"/>
                  </a:ext>
                </a:extLst>
              </p:cNvPr>
              <p:cNvGraphicFramePr>
                <a:graphicFrameLocks noChangeAspect="1"/>
              </p:cNvGraphicFramePr>
              <p:nvPr>
                <p:extLst>
                  <p:ext uri="{D42A27DB-BD31-4B8C-83A1-F6EECF244321}">
                    <p14:modId xmlns:p14="http://schemas.microsoft.com/office/powerpoint/2010/main" val="4163442435"/>
                  </p:ext>
                </p:extLst>
              </p:nvPr>
            </p:nvGraphicFramePr>
            <p:xfrm>
              <a:off x="7289343" y="5552190"/>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5" name="3D Model 64" descr="Green checkmark">
                <a:extLst>
                  <a:ext uri="{FF2B5EF4-FFF2-40B4-BE49-F238E27FC236}">
                    <a16:creationId xmlns:a16="http://schemas.microsoft.com/office/drawing/2014/main" id="{4D4721B4-AD18-4DAC-B18B-3F2A7A01F834}"/>
                  </a:ext>
                </a:extLst>
              </p:cNvPr>
              <p:cNvPicPr>
                <a:picLocks noGrp="1" noRot="1" noChangeAspect="1" noMove="1" noResize="1" noEditPoints="1" noAdjustHandles="1" noChangeArrowheads="1" noChangeShapeType="1" noCrop="1"/>
              </p:cNvPicPr>
              <p:nvPr/>
            </p:nvPicPr>
            <p:blipFill>
              <a:blip r:embed="rId6"/>
              <a:stretch>
                <a:fillRect/>
              </a:stretch>
            </p:blipFill>
            <p:spPr>
              <a:xfrm>
                <a:off x="7289343" y="5552190"/>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6" name="3D Model 65" descr="Green checkmark">
                <a:extLst>
                  <a:ext uri="{FF2B5EF4-FFF2-40B4-BE49-F238E27FC236}">
                    <a16:creationId xmlns:a16="http://schemas.microsoft.com/office/drawing/2014/main" id="{F9F1F5EF-14B9-45AA-BD0E-DA09165778F1}"/>
                  </a:ext>
                </a:extLst>
              </p:cNvPr>
              <p:cNvGraphicFramePr>
                <a:graphicFrameLocks noChangeAspect="1"/>
              </p:cNvGraphicFramePr>
              <p:nvPr>
                <p:extLst>
                  <p:ext uri="{D42A27DB-BD31-4B8C-83A1-F6EECF244321}">
                    <p14:modId xmlns:p14="http://schemas.microsoft.com/office/powerpoint/2010/main" val="425208975"/>
                  </p:ext>
                </p:extLst>
              </p:nvPr>
            </p:nvGraphicFramePr>
            <p:xfrm>
              <a:off x="9042935" y="55489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Green checkmark">
                <a:extLst>
                  <a:ext uri="{FF2B5EF4-FFF2-40B4-BE49-F238E27FC236}">
                    <a16:creationId xmlns:a16="http://schemas.microsoft.com/office/drawing/2014/main" id="{F9F1F5EF-14B9-45AA-BD0E-DA09165778F1}"/>
                  </a:ext>
                </a:extLst>
              </p:cNvPr>
              <p:cNvPicPr>
                <a:picLocks noGrp="1" noRot="1" noChangeAspect="1" noMove="1" noResize="1" noEditPoints="1" noAdjustHandles="1" noChangeArrowheads="1" noChangeShapeType="1" noCrop="1"/>
              </p:cNvPicPr>
              <p:nvPr/>
            </p:nvPicPr>
            <p:blipFill>
              <a:blip r:embed="rId6"/>
              <a:stretch>
                <a:fillRect/>
              </a:stretch>
            </p:blipFill>
            <p:spPr>
              <a:xfrm>
                <a:off x="9042935" y="55489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7" name="3D Model 66" descr="Red X">
                <a:extLst>
                  <a:ext uri="{FF2B5EF4-FFF2-40B4-BE49-F238E27FC236}">
                    <a16:creationId xmlns:a16="http://schemas.microsoft.com/office/drawing/2014/main" id="{6C09D55F-E60E-4E17-A43B-B05D7BAAA82E}"/>
                  </a:ext>
                </a:extLst>
              </p:cNvPr>
              <p:cNvGraphicFramePr>
                <a:graphicFrameLocks noChangeAspect="1"/>
              </p:cNvGraphicFramePr>
              <p:nvPr>
                <p:extLst>
                  <p:ext uri="{D42A27DB-BD31-4B8C-83A1-F6EECF244321}">
                    <p14:modId xmlns:p14="http://schemas.microsoft.com/office/powerpoint/2010/main" val="2858750886"/>
                  </p:ext>
                </p:extLst>
              </p:nvPr>
            </p:nvGraphicFramePr>
            <p:xfrm>
              <a:off x="5661287" y="561443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7" name="3D Model 66" descr="Red X">
                <a:extLst>
                  <a:ext uri="{FF2B5EF4-FFF2-40B4-BE49-F238E27FC236}">
                    <a16:creationId xmlns:a16="http://schemas.microsoft.com/office/drawing/2014/main" id="{6C09D55F-E60E-4E17-A43B-B05D7BAAA82E}"/>
                  </a:ext>
                </a:extLst>
              </p:cNvPr>
              <p:cNvPicPr>
                <a:picLocks noGrp="1" noRot="1" noChangeAspect="1" noMove="1" noResize="1" noEditPoints="1" noAdjustHandles="1" noChangeArrowheads="1" noChangeShapeType="1" noCrop="1"/>
              </p:cNvPicPr>
              <p:nvPr/>
            </p:nvPicPr>
            <p:blipFill>
              <a:blip r:embed="rId7"/>
              <a:stretch>
                <a:fillRect/>
              </a:stretch>
            </p:blipFill>
            <p:spPr>
              <a:xfrm>
                <a:off x="5661287" y="561443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8" name="3D Model 67" descr="Green checkmark">
                <a:extLst>
                  <a:ext uri="{FF2B5EF4-FFF2-40B4-BE49-F238E27FC236}">
                    <a16:creationId xmlns:a16="http://schemas.microsoft.com/office/drawing/2014/main" id="{2153EF59-8989-43F8-A53B-616256C657F6}"/>
                  </a:ext>
                </a:extLst>
              </p:cNvPr>
              <p:cNvGraphicFramePr>
                <a:graphicFrameLocks noChangeAspect="1"/>
              </p:cNvGraphicFramePr>
              <p:nvPr>
                <p:extLst>
                  <p:ext uri="{D42A27DB-BD31-4B8C-83A1-F6EECF244321}">
                    <p14:modId xmlns:p14="http://schemas.microsoft.com/office/powerpoint/2010/main" val="4080961835"/>
                  </p:ext>
                </p:extLst>
              </p:nvPr>
            </p:nvGraphicFramePr>
            <p:xfrm>
              <a:off x="10695362" y="5608880"/>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8" name="3D Model 67" descr="Green checkmark">
                <a:extLst>
                  <a:ext uri="{FF2B5EF4-FFF2-40B4-BE49-F238E27FC236}">
                    <a16:creationId xmlns:a16="http://schemas.microsoft.com/office/drawing/2014/main" id="{2153EF59-8989-43F8-A53B-616256C657F6}"/>
                  </a:ext>
                </a:extLst>
              </p:cNvPr>
              <p:cNvPicPr>
                <a:picLocks noGrp="1" noRot="1" noChangeAspect="1" noMove="1" noResize="1" noEditPoints="1" noAdjustHandles="1" noChangeArrowheads="1" noChangeShapeType="1" noCrop="1"/>
              </p:cNvPicPr>
              <p:nvPr/>
            </p:nvPicPr>
            <p:blipFill>
              <a:blip r:embed="rId6"/>
              <a:stretch>
                <a:fillRect/>
              </a:stretch>
            </p:blipFill>
            <p:spPr>
              <a:xfrm>
                <a:off x="10695362" y="5608880"/>
                <a:ext cx="639168" cy="481834"/>
              </a:xfrm>
              <a:prstGeom prst="rect">
                <a:avLst/>
              </a:prstGeom>
            </p:spPr>
          </p:pic>
        </mc:Fallback>
      </mc:AlternateContent>
      <p:sp>
        <p:nvSpPr>
          <p:cNvPr id="69" name="Rectangle 68">
            <a:extLst>
              <a:ext uri="{FF2B5EF4-FFF2-40B4-BE49-F238E27FC236}">
                <a16:creationId xmlns:a16="http://schemas.microsoft.com/office/drawing/2014/main" id="{1D7A0183-AF7C-457B-B73A-0CC20D0F888B}"/>
              </a:ext>
            </a:extLst>
          </p:cNvPr>
          <p:cNvSpPr/>
          <p:nvPr/>
        </p:nvSpPr>
        <p:spPr>
          <a:xfrm>
            <a:off x="637954" y="6007398"/>
            <a:ext cx="10547498"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DRAIN can provide routing and protocol level deadlock freedom, however there can be misrouting…</a:t>
            </a:r>
          </a:p>
        </p:txBody>
      </p:sp>
    </p:spTree>
    <p:extLst>
      <p:ext uri="{BB962C8B-B14F-4D97-AF65-F5344CB8AC3E}">
        <p14:creationId xmlns:p14="http://schemas.microsoft.com/office/powerpoint/2010/main" val="60142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par>
                                <p:cTn id="8" presetID="22" presetClass="entr" presetSubtype="8"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left)">
                                      <p:cBhvr>
                                        <p:cTn id="10" dur="500"/>
                                        <p:tgtEl>
                                          <p:spTgt spid="64"/>
                                        </p:tgtEl>
                                      </p:cBhvr>
                                    </p:animEffect>
                                  </p:childTnLst>
                                </p:cTn>
                              </p:par>
                              <p:par>
                                <p:cTn id="11" presetID="22" presetClass="entr" presetSubtype="8"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left)">
                                      <p:cBhvr>
                                        <p:cTn id="13" dur="500"/>
                                        <p:tgtEl>
                                          <p:spTgt spid="65"/>
                                        </p:tgtEl>
                                      </p:cBhvr>
                                    </p:animEffect>
                                  </p:childTnLst>
                                </p:cTn>
                              </p:par>
                              <p:par>
                                <p:cTn id="14" presetID="22" presetClass="entr" presetSubtype="8"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left)">
                                      <p:cBhvr>
                                        <p:cTn id="16" dur="500"/>
                                        <p:tgtEl>
                                          <p:spTgt spid="66"/>
                                        </p:tgtEl>
                                      </p:cBhvr>
                                    </p:animEffect>
                                  </p:childTnLst>
                                </p:cTn>
                              </p:par>
                              <p:par>
                                <p:cTn id="17" presetID="22" presetClass="entr" presetSubtype="8"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par>
                                <p:cTn id="20" presetID="22" presetClass="entr" presetSubtype="8"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EC8E-7874-4EA8-9FAD-95F22813CBC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4E32C51-9A51-4A61-B6E1-91E5BC2D047A}"/>
              </a:ext>
            </a:extLst>
          </p:cNvPr>
          <p:cNvSpPr>
            <a:spLocks noGrp="1"/>
          </p:cNvSpPr>
          <p:nvPr>
            <p:ph idx="1"/>
          </p:nvPr>
        </p:nvSpPr>
        <p:spPr>
          <a:xfrm>
            <a:off x="393107" y="1028700"/>
            <a:ext cx="10707879" cy="5333999"/>
          </a:xfrm>
        </p:spPr>
        <p:txBody>
          <a:bodyPr>
            <a:normAutofit fontScale="77500" lnSpcReduction="20000"/>
          </a:bodyPr>
          <a:lstStyle/>
          <a:p>
            <a:r>
              <a:rPr lang="en-US" dirty="0"/>
              <a:t>Introduction</a:t>
            </a:r>
          </a:p>
          <a:p>
            <a:r>
              <a:rPr lang="en-US" dirty="0"/>
              <a:t>Prior Work in Deadlock Freedom</a:t>
            </a:r>
          </a:p>
          <a:p>
            <a:pPr lvl="1"/>
            <a:r>
              <a:rPr lang="en-US" dirty="0"/>
              <a:t>Proactive</a:t>
            </a:r>
          </a:p>
          <a:p>
            <a:pPr lvl="1"/>
            <a:r>
              <a:rPr lang="en-US" dirty="0"/>
              <a:t>Reactive</a:t>
            </a:r>
          </a:p>
          <a:p>
            <a:r>
              <a:rPr lang="en-US" dirty="0"/>
              <a:t>Contribution: Subactive Technique</a:t>
            </a:r>
          </a:p>
          <a:p>
            <a:pPr lvl="1"/>
            <a:r>
              <a:rPr lang="en-US" dirty="0"/>
              <a:t>BBR</a:t>
            </a:r>
          </a:p>
          <a:p>
            <a:pPr lvl="1"/>
            <a:r>
              <a:rPr lang="en-US" dirty="0"/>
              <a:t>BINDU</a:t>
            </a:r>
          </a:p>
          <a:p>
            <a:pPr lvl="1"/>
            <a:r>
              <a:rPr lang="en-US" dirty="0"/>
              <a:t>DRAIN</a:t>
            </a:r>
          </a:p>
          <a:p>
            <a:pPr lvl="1"/>
            <a:r>
              <a:rPr lang="en-US" dirty="0"/>
              <a:t>SWAP</a:t>
            </a:r>
          </a:p>
          <a:p>
            <a:pPr lvl="1"/>
            <a:r>
              <a:rPr lang="en-US" dirty="0"/>
              <a:t>SEEC</a:t>
            </a:r>
          </a:p>
          <a:p>
            <a:r>
              <a:rPr lang="en-US" dirty="0">
                <a:solidFill>
                  <a:schemeClr val="bg2">
                    <a:lumMod val="90000"/>
                  </a:schemeClr>
                </a:solidFill>
              </a:rPr>
              <a:t>DRAGON Tool</a:t>
            </a:r>
          </a:p>
          <a:p>
            <a:r>
              <a:rPr lang="en-US" dirty="0">
                <a:solidFill>
                  <a:schemeClr val="bg2">
                    <a:lumMod val="90000"/>
                  </a:schemeClr>
                </a:solidFill>
              </a:rPr>
              <a:t>Conclusion</a:t>
            </a:r>
          </a:p>
        </p:txBody>
      </p:sp>
      <p:sp>
        <p:nvSpPr>
          <p:cNvPr id="4" name="Footer Placeholder 3">
            <a:extLst>
              <a:ext uri="{FF2B5EF4-FFF2-40B4-BE49-F238E27FC236}">
                <a16:creationId xmlns:a16="http://schemas.microsoft.com/office/drawing/2014/main" id="{EA2D229F-0395-403E-BE2F-0A57DD502A2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6A4E10F-7116-45CE-8CCA-E7D006FD7F6E}"/>
              </a:ext>
            </a:extLst>
          </p:cNvPr>
          <p:cNvSpPr>
            <a:spLocks noGrp="1"/>
          </p:cNvSpPr>
          <p:nvPr>
            <p:ph type="sldNum" sz="quarter" idx="12"/>
          </p:nvPr>
        </p:nvSpPr>
        <p:spPr/>
        <p:txBody>
          <a:bodyPr/>
          <a:lstStyle/>
          <a:p>
            <a:fld id="{0D1D0697-F66A-EE4C-B4D3-9802540BCCA0}" type="slidenum">
              <a:rPr lang="en-US" smtClean="0"/>
              <a:t>76</a:t>
            </a:fld>
            <a:endParaRPr lang="en-US"/>
          </a:p>
        </p:txBody>
      </p:sp>
      <p:pic>
        <p:nvPicPr>
          <p:cNvPr id="6" name="Graphic 5" descr="Right pointing backhand index">
            <a:extLst>
              <a:ext uri="{FF2B5EF4-FFF2-40B4-BE49-F238E27FC236}">
                <a16:creationId xmlns:a16="http://schemas.microsoft.com/office/drawing/2014/main" id="{488F88F2-8AA5-41DA-8FA1-5184E9874C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28" y="2763175"/>
            <a:ext cx="601717" cy="601717"/>
          </a:xfrm>
          <a:prstGeom prst="rect">
            <a:avLst/>
          </a:prstGeom>
        </p:spPr>
      </p:pic>
      <p:pic>
        <p:nvPicPr>
          <p:cNvPr id="7" name="Graphic 6" descr="Thumbs up sign">
            <a:extLst>
              <a:ext uri="{FF2B5EF4-FFF2-40B4-BE49-F238E27FC236}">
                <a16:creationId xmlns:a16="http://schemas.microsoft.com/office/drawing/2014/main" id="{3EB0F935-A922-43A6-8555-C3A9314F6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8474" y="933545"/>
            <a:ext cx="488730" cy="488730"/>
          </a:xfrm>
          <a:prstGeom prst="rect">
            <a:avLst/>
          </a:prstGeom>
        </p:spPr>
      </p:pic>
      <p:pic>
        <p:nvPicPr>
          <p:cNvPr id="9" name="Graphic 8" descr="Thumbs up sign">
            <a:extLst>
              <a:ext uri="{FF2B5EF4-FFF2-40B4-BE49-F238E27FC236}">
                <a16:creationId xmlns:a16="http://schemas.microsoft.com/office/drawing/2014/main" id="{B8C8788A-D191-42C8-8FF7-B133B73E57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7506" y="1426187"/>
            <a:ext cx="488730" cy="488730"/>
          </a:xfrm>
          <a:prstGeom prst="rect">
            <a:avLst/>
          </a:prstGeom>
        </p:spPr>
      </p:pic>
      <p:pic>
        <p:nvPicPr>
          <p:cNvPr id="10" name="Graphic 9" descr="Right pointing backhand index">
            <a:extLst>
              <a:ext uri="{FF2B5EF4-FFF2-40B4-BE49-F238E27FC236}">
                <a16:creationId xmlns:a16="http://schemas.microsoft.com/office/drawing/2014/main" id="{E0AD3C6D-20E4-4FA5-A836-622D34010A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8214" y="4776273"/>
            <a:ext cx="601717" cy="601717"/>
          </a:xfrm>
          <a:prstGeom prst="rect">
            <a:avLst/>
          </a:prstGeom>
        </p:spPr>
      </p:pic>
    </p:spTree>
    <p:extLst>
      <p:ext uri="{BB962C8B-B14F-4D97-AF65-F5344CB8AC3E}">
        <p14:creationId xmlns:p14="http://schemas.microsoft.com/office/powerpoint/2010/main" val="1738780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EF3E27-2677-4E57-9C20-EB164BB504C4}"/>
              </a:ext>
            </a:extLst>
          </p:cNvPr>
          <p:cNvSpPr>
            <a:spLocks noGrp="1"/>
          </p:cNvSpPr>
          <p:nvPr>
            <p:ph type="subTitle" idx="1"/>
          </p:nvPr>
        </p:nvSpPr>
        <p:spPr>
          <a:xfrm>
            <a:off x="1853967" y="4218326"/>
            <a:ext cx="9362408" cy="381000"/>
          </a:xfrm>
        </p:spPr>
        <p:txBody>
          <a:bodyPr>
            <a:noAutofit/>
          </a:bodyPr>
          <a:lstStyle/>
          <a:p>
            <a:r>
              <a:rPr lang="en-US" sz="2100" b="1" u="sng" dirty="0">
                <a:solidFill>
                  <a:schemeClr val="tx1"/>
                </a:solidFill>
              </a:rPr>
              <a:t>Mayank Parasar</a:t>
            </a:r>
            <a:r>
              <a:rPr lang="en-US" sz="2100" b="1" dirty="0">
                <a:solidFill>
                  <a:schemeClr val="tx1"/>
                </a:solidFill>
              </a:rPr>
              <a:t>, Natalie Enright </a:t>
            </a:r>
            <a:r>
              <a:rPr lang="en-US" sz="2100" b="1" dirty="0" err="1">
                <a:solidFill>
                  <a:schemeClr val="tx1"/>
                </a:solidFill>
              </a:rPr>
              <a:t>Jerger</a:t>
            </a:r>
            <a:r>
              <a:rPr lang="en-US" sz="2100" b="1" dirty="0">
                <a:solidFill>
                  <a:schemeClr val="tx1"/>
                </a:solidFill>
              </a:rPr>
              <a:t>, Paul V. Gratz, Joshua San Miguel and Tushar Krishna</a:t>
            </a:r>
          </a:p>
        </p:txBody>
      </p:sp>
      <p:sp>
        <p:nvSpPr>
          <p:cNvPr id="5" name="Title 1">
            <a:extLst>
              <a:ext uri="{FF2B5EF4-FFF2-40B4-BE49-F238E27FC236}">
                <a16:creationId xmlns:a16="http://schemas.microsoft.com/office/drawing/2014/main" id="{E6781C3D-98C3-45AE-8B65-7727BD9CB09D}"/>
              </a:ext>
            </a:extLst>
          </p:cNvPr>
          <p:cNvSpPr txBox="1">
            <a:spLocks/>
          </p:cNvSpPr>
          <p:nvPr/>
        </p:nvSpPr>
        <p:spPr>
          <a:xfrm>
            <a:off x="3037457" y="10275"/>
            <a:ext cx="8045435" cy="408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3800" dirty="0">
                <a:solidFill>
                  <a:schemeClr val="accent2"/>
                </a:solidFill>
              </a:rPr>
              <a:t>SEEC: </a:t>
            </a:r>
            <a:r>
              <a:rPr lang="en-US" sz="3800" u="sng" dirty="0">
                <a:solidFill>
                  <a:schemeClr val="accent2"/>
                </a:solidFill>
              </a:rPr>
              <a:t>S</a:t>
            </a:r>
            <a:r>
              <a:rPr lang="en-US" sz="3800" dirty="0">
                <a:solidFill>
                  <a:schemeClr val="accent2"/>
                </a:solidFill>
              </a:rPr>
              <a:t>tochastic </a:t>
            </a:r>
            <a:r>
              <a:rPr lang="en-US" sz="3800" u="sng" dirty="0">
                <a:solidFill>
                  <a:schemeClr val="accent2"/>
                </a:solidFill>
              </a:rPr>
              <a:t>E</a:t>
            </a:r>
            <a:r>
              <a:rPr lang="en-US" sz="3800" dirty="0">
                <a:solidFill>
                  <a:schemeClr val="accent2"/>
                </a:solidFill>
              </a:rPr>
              <a:t>scape </a:t>
            </a:r>
            <a:r>
              <a:rPr lang="en-US" sz="3800" u="sng" dirty="0">
                <a:solidFill>
                  <a:schemeClr val="accent2"/>
                </a:solidFill>
              </a:rPr>
              <a:t>E</a:t>
            </a:r>
            <a:r>
              <a:rPr lang="en-US" sz="3800" dirty="0">
                <a:solidFill>
                  <a:schemeClr val="accent2"/>
                </a:solidFill>
              </a:rPr>
              <a:t>xpress </a:t>
            </a:r>
            <a:r>
              <a:rPr lang="en-US" sz="3800" u="sng" dirty="0">
                <a:solidFill>
                  <a:schemeClr val="accent2"/>
                </a:solidFill>
              </a:rPr>
              <a:t>C</a:t>
            </a:r>
            <a:r>
              <a:rPr lang="en-US" sz="3800" dirty="0">
                <a:solidFill>
                  <a:schemeClr val="accent2"/>
                </a:solidFill>
              </a:rPr>
              <a:t>hannel</a:t>
            </a:r>
          </a:p>
        </p:txBody>
      </p:sp>
      <p:pic>
        <p:nvPicPr>
          <p:cNvPr id="6" name="Picture 5">
            <a:extLst>
              <a:ext uri="{FF2B5EF4-FFF2-40B4-BE49-F238E27FC236}">
                <a16:creationId xmlns:a16="http://schemas.microsoft.com/office/drawing/2014/main" id="{C9A0E70E-5A31-49FC-9766-2852F32AA9D2}"/>
              </a:ext>
            </a:extLst>
          </p:cNvPr>
          <p:cNvPicPr>
            <a:picLocks noChangeAspect="1"/>
          </p:cNvPicPr>
          <p:nvPr/>
        </p:nvPicPr>
        <p:blipFill>
          <a:blip r:embed="rId3"/>
          <a:stretch>
            <a:fillRect/>
          </a:stretch>
        </p:blipFill>
        <p:spPr>
          <a:xfrm>
            <a:off x="6057751" y="5077488"/>
            <a:ext cx="1404746" cy="1096899"/>
          </a:xfrm>
          <a:prstGeom prst="rect">
            <a:avLst/>
          </a:prstGeom>
        </p:spPr>
      </p:pic>
      <p:sp>
        <p:nvSpPr>
          <p:cNvPr id="7" name="Subtitle 2">
            <a:extLst>
              <a:ext uri="{FF2B5EF4-FFF2-40B4-BE49-F238E27FC236}">
                <a16:creationId xmlns:a16="http://schemas.microsoft.com/office/drawing/2014/main" id="{EC9576FD-8CD6-428F-A944-79C481AF3B13}"/>
              </a:ext>
            </a:extLst>
          </p:cNvPr>
          <p:cNvSpPr txBox="1">
            <a:spLocks/>
          </p:cNvSpPr>
          <p:nvPr/>
        </p:nvSpPr>
        <p:spPr>
          <a:xfrm>
            <a:off x="1718528" y="4741513"/>
            <a:ext cx="3067918" cy="380999"/>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3200" kern="1200">
                <a:solidFill>
                  <a:schemeClr val="tx1">
                    <a:lumMod val="85000"/>
                    <a:lumOff val="15000"/>
                  </a:schemeClr>
                </a:solidFill>
                <a:latin typeface="+mn-lt"/>
                <a:ea typeface="+mn-ea"/>
                <a:cs typeface="+mn-cs"/>
              </a:defRPr>
            </a:lvl1pPr>
            <a:lvl2pPr marL="457200" indent="0" algn="ctr" defTabSz="457200" rtl="0" eaLnBrk="1" latinLnBrk="0" hangingPunct="1">
              <a:spcBef>
                <a:spcPts val="1000"/>
              </a:spcBef>
              <a:spcAft>
                <a:spcPts val="0"/>
              </a:spcAft>
              <a:buClr>
                <a:schemeClr val="accent2">
                  <a:lumMod val="50000"/>
                </a:schemeClr>
              </a:buClr>
              <a:buSzPct val="80000"/>
              <a:buFont typeface="Wingdings 3" charset="2"/>
              <a:buNone/>
              <a:defRPr sz="28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2">
                  <a:lumMod val="50000"/>
                </a:schemeClr>
              </a:buClr>
              <a:buSzPct val="80000"/>
              <a:buFont typeface="Wingdings 3"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4200" b="1" dirty="0">
                <a:latin typeface="Helvetica" charset="0"/>
                <a:ea typeface="Helvetica" charset="0"/>
                <a:cs typeface="Helvetica" charset="0"/>
                <a:hlinkClick r:id="rId4"/>
              </a:rPr>
              <a:t>mparasar3@gatech.edu</a:t>
            </a:r>
            <a:endParaRPr lang="en-US" sz="4200" b="1" dirty="0">
              <a:latin typeface="Helvetica" charset="0"/>
              <a:ea typeface="Helvetica" charset="0"/>
              <a:cs typeface="Helvetica" charset="0"/>
            </a:endParaRPr>
          </a:p>
        </p:txBody>
      </p:sp>
      <p:pic>
        <p:nvPicPr>
          <p:cNvPr id="4" name="Picture 3">
            <a:extLst>
              <a:ext uri="{FF2B5EF4-FFF2-40B4-BE49-F238E27FC236}">
                <a16:creationId xmlns:a16="http://schemas.microsoft.com/office/drawing/2014/main" id="{6CDD5026-766A-E748-83B9-FB1EF20DC2C8}"/>
              </a:ext>
            </a:extLst>
          </p:cNvPr>
          <p:cNvPicPr>
            <a:picLocks noChangeAspect="1"/>
          </p:cNvPicPr>
          <p:nvPr/>
        </p:nvPicPr>
        <p:blipFill>
          <a:blip r:embed="rId5"/>
          <a:stretch>
            <a:fillRect/>
          </a:stretch>
        </p:blipFill>
        <p:spPr>
          <a:xfrm>
            <a:off x="7477529" y="5020798"/>
            <a:ext cx="1210278" cy="1210278"/>
          </a:xfrm>
          <a:prstGeom prst="rect">
            <a:avLst/>
          </a:prstGeom>
        </p:spPr>
      </p:pic>
      <p:pic>
        <p:nvPicPr>
          <p:cNvPr id="9" name="Picture 8">
            <a:extLst>
              <a:ext uri="{FF2B5EF4-FFF2-40B4-BE49-F238E27FC236}">
                <a16:creationId xmlns:a16="http://schemas.microsoft.com/office/drawing/2014/main" id="{423A8F35-9CFC-2244-8AFD-5489F27CC1B2}"/>
              </a:ext>
            </a:extLst>
          </p:cNvPr>
          <p:cNvPicPr>
            <a:picLocks noChangeAspect="1"/>
          </p:cNvPicPr>
          <p:nvPr/>
        </p:nvPicPr>
        <p:blipFill>
          <a:blip r:embed="rId6"/>
          <a:stretch>
            <a:fillRect/>
          </a:stretch>
        </p:blipFill>
        <p:spPr>
          <a:xfrm>
            <a:off x="8419324" y="4926151"/>
            <a:ext cx="1749465" cy="1399572"/>
          </a:xfrm>
          <a:prstGeom prst="rect">
            <a:avLst/>
          </a:prstGeom>
        </p:spPr>
      </p:pic>
      <p:pic>
        <p:nvPicPr>
          <p:cNvPr id="10" name="Picture 9">
            <a:extLst>
              <a:ext uri="{FF2B5EF4-FFF2-40B4-BE49-F238E27FC236}">
                <a16:creationId xmlns:a16="http://schemas.microsoft.com/office/drawing/2014/main" id="{C64AA35B-059E-FB45-B27B-04BFEFF43761}"/>
              </a:ext>
            </a:extLst>
          </p:cNvPr>
          <p:cNvPicPr>
            <a:picLocks noChangeAspect="1"/>
          </p:cNvPicPr>
          <p:nvPr/>
        </p:nvPicPr>
        <p:blipFill>
          <a:blip r:embed="rId7"/>
          <a:stretch>
            <a:fillRect/>
          </a:stretch>
        </p:blipFill>
        <p:spPr>
          <a:xfrm>
            <a:off x="10107585" y="5004474"/>
            <a:ext cx="923937" cy="1242927"/>
          </a:xfrm>
          <a:prstGeom prst="rect">
            <a:avLst/>
          </a:prstGeom>
        </p:spPr>
      </p:pic>
    </p:spTree>
    <p:extLst>
      <p:ext uri="{BB962C8B-B14F-4D97-AF65-F5344CB8AC3E}">
        <p14:creationId xmlns:p14="http://schemas.microsoft.com/office/powerpoint/2010/main" val="3249422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75BA-D114-4DCC-9821-2B164FBB0383}"/>
              </a:ext>
            </a:extLst>
          </p:cNvPr>
          <p:cNvSpPr>
            <a:spLocks noGrp="1"/>
          </p:cNvSpPr>
          <p:nvPr>
            <p:ph type="title"/>
          </p:nvPr>
        </p:nvSpPr>
        <p:spPr>
          <a:xfrm>
            <a:off x="393107" y="213915"/>
            <a:ext cx="10690788" cy="763717"/>
          </a:xfrm>
        </p:spPr>
        <p:txBody>
          <a:bodyPr/>
          <a:lstStyle/>
          <a:p>
            <a:r>
              <a:rPr lang="en-US" dirty="0"/>
              <a:t>SEEC: Deadlock Analogy</a:t>
            </a:r>
          </a:p>
        </p:txBody>
      </p:sp>
      <p:sp>
        <p:nvSpPr>
          <p:cNvPr id="4" name="Footer Placeholder 3">
            <a:extLst>
              <a:ext uri="{FF2B5EF4-FFF2-40B4-BE49-F238E27FC236}">
                <a16:creationId xmlns:a16="http://schemas.microsoft.com/office/drawing/2014/main" id="{C9C95BD7-AB78-4A67-BDA6-D47DB63AA70C}"/>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49AA3938-BD8D-4919-B8B5-3B6A5E3AF7F8}"/>
              </a:ext>
            </a:extLst>
          </p:cNvPr>
          <p:cNvSpPr>
            <a:spLocks noGrp="1"/>
          </p:cNvSpPr>
          <p:nvPr>
            <p:ph type="sldNum" sz="quarter" idx="12"/>
          </p:nvPr>
        </p:nvSpPr>
        <p:spPr/>
        <p:txBody>
          <a:bodyPr/>
          <a:lstStyle/>
          <a:p>
            <a:fld id="{0D1D0697-F66A-EE4C-B4D3-9802540BCCA0}" type="slidenum">
              <a:rPr lang="en-US" smtClean="0"/>
              <a:t>78</a:t>
            </a:fld>
            <a:endParaRPr lang="en-US"/>
          </a:p>
        </p:txBody>
      </p:sp>
      <p:grpSp>
        <p:nvGrpSpPr>
          <p:cNvPr id="14" name="Group 13">
            <a:extLst>
              <a:ext uri="{FF2B5EF4-FFF2-40B4-BE49-F238E27FC236}">
                <a16:creationId xmlns:a16="http://schemas.microsoft.com/office/drawing/2014/main" id="{49E3A4C2-6DAC-42BE-ACA6-1468AC7D9967}"/>
              </a:ext>
            </a:extLst>
          </p:cNvPr>
          <p:cNvGrpSpPr/>
          <p:nvPr/>
        </p:nvGrpSpPr>
        <p:grpSpPr>
          <a:xfrm>
            <a:off x="7052952" y="2373086"/>
            <a:ext cx="893619" cy="2307771"/>
            <a:chOff x="7129153" y="1970645"/>
            <a:chExt cx="893618" cy="3015012"/>
          </a:xfrm>
        </p:grpSpPr>
        <p:sp>
          <p:nvSpPr>
            <p:cNvPr id="18" name="Rectangle 17">
              <a:extLst>
                <a:ext uri="{FF2B5EF4-FFF2-40B4-BE49-F238E27FC236}">
                  <a16:creationId xmlns:a16="http://schemas.microsoft.com/office/drawing/2014/main" id="{06331984-BEE8-4D1B-970B-F88581966E95}"/>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72AF95-9937-49FB-98AB-7A72C081CF73}"/>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17A133-B4F2-421F-A61A-95ACCC357BD7}"/>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8CB0193-5FF3-4DED-8BD5-F9497663EF53}"/>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D352F4-573D-480E-8262-9DDEA3ECCAF2}"/>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08CB6A2-6F59-466C-8F9A-7B5904B9B5A3}"/>
              </a:ext>
            </a:extLst>
          </p:cNvPr>
          <p:cNvGrpSpPr/>
          <p:nvPr/>
        </p:nvGrpSpPr>
        <p:grpSpPr>
          <a:xfrm>
            <a:off x="3874323" y="2373086"/>
            <a:ext cx="893619" cy="2340429"/>
            <a:chOff x="7129153" y="1970645"/>
            <a:chExt cx="893618" cy="3015012"/>
          </a:xfrm>
        </p:grpSpPr>
        <p:sp>
          <p:nvSpPr>
            <p:cNvPr id="25" name="Rectangle 24">
              <a:extLst>
                <a:ext uri="{FF2B5EF4-FFF2-40B4-BE49-F238E27FC236}">
                  <a16:creationId xmlns:a16="http://schemas.microsoft.com/office/drawing/2014/main" id="{00656FEA-B60D-4258-8392-B56933BBE81B}"/>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D2FBD-61A9-497A-9915-43F9BF85C52B}"/>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B4D8AB-3EFC-4CDC-A665-56024787A1D2}"/>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45DAE-ADE2-486C-BE47-B1D2519D2BDC}"/>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42FBD26-3A21-44E6-B4D6-68ABD90AC078}"/>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CA260B0-039F-4D5A-8609-AD0CAC4B824A}"/>
              </a:ext>
            </a:extLst>
          </p:cNvPr>
          <p:cNvGrpSpPr/>
          <p:nvPr/>
        </p:nvGrpSpPr>
        <p:grpSpPr>
          <a:xfrm rot="5400000">
            <a:off x="5458852" y="3951846"/>
            <a:ext cx="903188" cy="2340099"/>
            <a:chOff x="7129153" y="1970645"/>
            <a:chExt cx="893618" cy="3015012"/>
          </a:xfrm>
        </p:grpSpPr>
        <p:sp>
          <p:nvSpPr>
            <p:cNvPr id="31" name="Rectangle 30">
              <a:extLst>
                <a:ext uri="{FF2B5EF4-FFF2-40B4-BE49-F238E27FC236}">
                  <a16:creationId xmlns:a16="http://schemas.microsoft.com/office/drawing/2014/main" id="{76DC1343-25AE-445E-BEAD-4FD7DE2D169D}"/>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446C64F-A271-4551-A6BE-E46413F20E8F}"/>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CDB7B66-47D7-4901-9DB3-10A39BB75439}"/>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896D41A-A4D5-4F1E-9A45-6768A40E1329}"/>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1AD47B-BE27-4B91-836D-0F603BABBAC1}"/>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48594F6-28A0-4EE6-B4B9-E881493BC1E8}"/>
              </a:ext>
            </a:extLst>
          </p:cNvPr>
          <p:cNvGrpSpPr/>
          <p:nvPr/>
        </p:nvGrpSpPr>
        <p:grpSpPr>
          <a:xfrm rot="5400000">
            <a:off x="5472298" y="776101"/>
            <a:ext cx="892957" cy="2345212"/>
            <a:chOff x="7129153" y="1970645"/>
            <a:chExt cx="893618" cy="3015012"/>
          </a:xfrm>
        </p:grpSpPr>
        <p:sp>
          <p:nvSpPr>
            <p:cNvPr id="37" name="Rectangle 36">
              <a:extLst>
                <a:ext uri="{FF2B5EF4-FFF2-40B4-BE49-F238E27FC236}">
                  <a16:creationId xmlns:a16="http://schemas.microsoft.com/office/drawing/2014/main" id="{CEC4C0D9-B448-490D-B76F-A135CB0ECE74}"/>
                </a:ext>
              </a:extLst>
            </p:cNvPr>
            <p:cNvSpPr/>
            <p:nvPr/>
          </p:nvSpPr>
          <p:spPr>
            <a:xfrm>
              <a:off x="7129153" y="1970645"/>
              <a:ext cx="893618" cy="30150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0238F0-F9A7-4E14-A011-300601955322}"/>
                </a:ext>
              </a:extLst>
            </p:cNvPr>
            <p:cNvSpPr/>
            <p:nvPr/>
          </p:nvSpPr>
          <p:spPr>
            <a:xfrm>
              <a:off x="7532916" y="2122715"/>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D525114-6B87-4438-9C49-9E817A47214B}"/>
                </a:ext>
              </a:extLst>
            </p:cNvPr>
            <p:cNvSpPr/>
            <p:nvPr/>
          </p:nvSpPr>
          <p:spPr>
            <a:xfrm>
              <a:off x="7543802" y="2841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A1D5A1-B8E0-4E34-A0D1-CBC7C4EF8654}"/>
                </a:ext>
              </a:extLst>
            </p:cNvPr>
            <p:cNvSpPr/>
            <p:nvPr/>
          </p:nvSpPr>
          <p:spPr>
            <a:xfrm>
              <a:off x="7543802" y="3603172"/>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181B37F-2024-44AD-B088-FA8829C0C093}"/>
                </a:ext>
              </a:extLst>
            </p:cNvPr>
            <p:cNvSpPr/>
            <p:nvPr/>
          </p:nvSpPr>
          <p:spPr>
            <a:xfrm>
              <a:off x="7554688" y="4376058"/>
              <a:ext cx="76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E3332CE-32AD-421E-A967-925551FD8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03106" y="1480457"/>
            <a:ext cx="1816432" cy="908216"/>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35124042-66EA-40CF-B963-E1240595E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700116" y="5229999"/>
            <a:ext cx="1578516" cy="783771"/>
          </a:xfrm>
          <a:prstGeom prst="rect">
            <a:avLst/>
          </a:prstGeom>
        </p:spPr>
      </p:pic>
      <p:pic>
        <p:nvPicPr>
          <p:cNvPr id="11" name="Picture 10">
            <a:extLst>
              <a:ext uri="{FF2B5EF4-FFF2-40B4-BE49-F238E27FC236}">
                <a16:creationId xmlns:a16="http://schemas.microsoft.com/office/drawing/2014/main" id="{5446DD6B-D7E9-4956-B8A3-C1E7FC496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286" y="4691743"/>
            <a:ext cx="1728986" cy="857288"/>
          </a:xfrm>
          <a:prstGeom prst="rect">
            <a:avLst/>
          </a:prstGeom>
        </p:spPr>
      </p:pic>
      <p:sp>
        <p:nvSpPr>
          <p:cNvPr id="15" name="Arrow: Bent 14">
            <a:extLst>
              <a:ext uri="{FF2B5EF4-FFF2-40B4-BE49-F238E27FC236}">
                <a16:creationId xmlns:a16="http://schemas.microsoft.com/office/drawing/2014/main" id="{FF288DEB-467A-42C6-B00E-D35FFEF4431F}"/>
              </a:ext>
            </a:extLst>
          </p:cNvPr>
          <p:cNvSpPr/>
          <p:nvPr/>
        </p:nvSpPr>
        <p:spPr>
          <a:xfrm flipH="1">
            <a:off x="6781800" y="1730829"/>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 47">
            <a:extLst>
              <a:ext uri="{FF2B5EF4-FFF2-40B4-BE49-F238E27FC236}">
                <a16:creationId xmlns:a16="http://schemas.microsoft.com/office/drawing/2014/main" id="{E8B3838E-DBBE-4268-BE4C-0BDF62E1F251}"/>
              </a:ext>
            </a:extLst>
          </p:cNvPr>
          <p:cNvSpPr/>
          <p:nvPr/>
        </p:nvSpPr>
        <p:spPr>
          <a:xfrm rot="10800000" flipH="1">
            <a:off x="4212772" y="4561115"/>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1DEEEA12-65EE-48CA-91B3-FF06DD8C98AE}"/>
              </a:ext>
            </a:extLst>
          </p:cNvPr>
          <p:cNvSpPr/>
          <p:nvPr/>
        </p:nvSpPr>
        <p:spPr>
          <a:xfrm rot="5400000" flipH="1">
            <a:off x="6923314" y="4419601"/>
            <a:ext cx="816429" cy="794658"/>
          </a:xfrm>
          <a:prstGeom prst="bentArrow">
            <a:avLst>
              <a:gd name="adj1" fmla="val 25000"/>
              <a:gd name="adj2" fmla="val 25000"/>
              <a:gd name="adj3" fmla="val 25000"/>
              <a:gd name="adj4" fmla="val 4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297C9496-3DF9-43EC-90B8-74AA547A8F1F}"/>
              </a:ext>
            </a:extLst>
          </p:cNvPr>
          <p:cNvGrpSpPr/>
          <p:nvPr/>
        </p:nvGrpSpPr>
        <p:grpSpPr>
          <a:xfrm>
            <a:off x="5234876" y="2808620"/>
            <a:ext cx="1437100" cy="1496680"/>
            <a:chOff x="5351569" y="2961020"/>
            <a:chExt cx="1065485" cy="1109659"/>
          </a:xfrm>
        </p:grpSpPr>
        <p:sp>
          <p:nvSpPr>
            <p:cNvPr id="50" name="Arrow: Curved Down 49">
              <a:extLst>
                <a:ext uri="{FF2B5EF4-FFF2-40B4-BE49-F238E27FC236}">
                  <a16:creationId xmlns:a16="http://schemas.microsoft.com/office/drawing/2014/main" id="{C0AC5465-CD25-4D8A-A4BF-FBDA602B4671}"/>
                </a:ext>
              </a:extLst>
            </p:cNvPr>
            <p:cNvSpPr/>
            <p:nvPr/>
          </p:nvSpPr>
          <p:spPr>
            <a:xfrm rot="329651" flipH="1">
              <a:off x="5612205" y="2961020"/>
              <a:ext cx="519297"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1" name="Arrow: Curved Down 50">
              <a:extLst>
                <a:ext uri="{FF2B5EF4-FFF2-40B4-BE49-F238E27FC236}">
                  <a16:creationId xmlns:a16="http://schemas.microsoft.com/office/drawing/2014/main" id="{5DC721EA-553A-48AF-BD10-47947D31A962}"/>
                </a:ext>
              </a:extLst>
            </p:cNvPr>
            <p:cNvSpPr/>
            <p:nvPr/>
          </p:nvSpPr>
          <p:spPr>
            <a:xfrm rot="16200000" flipH="1">
              <a:off x="5188773" y="3391829"/>
              <a:ext cx="518016" cy="19242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2" name="Arrow: Curved Down 51">
              <a:extLst>
                <a:ext uri="{FF2B5EF4-FFF2-40B4-BE49-F238E27FC236}">
                  <a16:creationId xmlns:a16="http://schemas.microsoft.com/office/drawing/2014/main" id="{E8E2C5DF-BB86-4BE3-B41D-3491F5CA7061}"/>
                </a:ext>
              </a:extLst>
            </p:cNvPr>
            <p:cNvSpPr/>
            <p:nvPr/>
          </p:nvSpPr>
          <p:spPr>
            <a:xfrm rot="11279851" flipH="1">
              <a:off x="5633478" y="3858535"/>
              <a:ext cx="503235" cy="2121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EBF1DA8E-142D-4102-B640-F0BB12BE2562}"/>
                </a:ext>
              </a:extLst>
            </p:cNvPr>
            <p:cNvSpPr/>
            <p:nvPr/>
          </p:nvSpPr>
          <p:spPr>
            <a:xfrm rot="5552345" flipH="1">
              <a:off x="6038065" y="3364396"/>
              <a:ext cx="529324" cy="22865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4" name="Rectangle 53">
              <a:extLst>
                <a:ext uri="{FF2B5EF4-FFF2-40B4-BE49-F238E27FC236}">
                  <a16:creationId xmlns:a16="http://schemas.microsoft.com/office/drawing/2014/main" id="{88195B4B-DCD0-4188-85D8-80C695D59017}"/>
                </a:ext>
              </a:extLst>
            </p:cNvPr>
            <p:cNvSpPr/>
            <p:nvPr/>
          </p:nvSpPr>
          <p:spPr>
            <a:xfrm>
              <a:off x="5440888" y="3358676"/>
              <a:ext cx="946274" cy="296647"/>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n w="0"/>
                  <a:solidFill>
                    <a:srgbClr val="FF0000"/>
                  </a:solidFill>
                  <a:effectLst>
                    <a:outerShdw blurRad="38100" dist="19050" dir="2700000" algn="tl" rotWithShape="0">
                      <a:schemeClr val="dk1">
                        <a:alpha val="40000"/>
                      </a:schemeClr>
                    </a:outerShdw>
                  </a:effectLst>
                </a:rPr>
                <a:t>Deadlock</a:t>
              </a:r>
            </a:p>
          </p:txBody>
        </p:sp>
      </p:grpSp>
      <p:grpSp>
        <p:nvGrpSpPr>
          <p:cNvPr id="3" name="Group 2">
            <a:extLst>
              <a:ext uri="{FF2B5EF4-FFF2-40B4-BE49-F238E27FC236}">
                <a16:creationId xmlns:a16="http://schemas.microsoft.com/office/drawing/2014/main" id="{73CF7734-A5DB-41CC-8D18-A5EC91452373}"/>
              </a:ext>
            </a:extLst>
          </p:cNvPr>
          <p:cNvGrpSpPr/>
          <p:nvPr/>
        </p:nvGrpSpPr>
        <p:grpSpPr>
          <a:xfrm>
            <a:off x="9246574" y="4543701"/>
            <a:ext cx="1508511" cy="1330444"/>
            <a:chOff x="9856175" y="3498673"/>
            <a:chExt cx="1508511" cy="1330444"/>
          </a:xfrm>
        </p:grpSpPr>
        <p:pic>
          <p:nvPicPr>
            <p:cNvPr id="57" name="Picture 16" descr="Free Cartoon Picture Of House, Download Free Clip Art, Free Clip ...">
              <a:extLst>
                <a:ext uri="{FF2B5EF4-FFF2-40B4-BE49-F238E27FC236}">
                  <a16:creationId xmlns:a16="http://schemas.microsoft.com/office/drawing/2014/main" id="{AA290DF6-BB57-49AD-8F3A-A291E45DE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6175" y="3498673"/>
              <a:ext cx="1394449" cy="104449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F4390E8-C4E2-4D7B-A3E0-BB2AE6D1DE38}"/>
                </a:ext>
              </a:extLst>
            </p:cNvPr>
            <p:cNvSpPr txBox="1"/>
            <p:nvPr/>
          </p:nvSpPr>
          <p:spPr>
            <a:xfrm>
              <a:off x="9960026" y="4490563"/>
              <a:ext cx="1404660" cy="338554"/>
            </a:xfrm>
            <a:prstGeom prst="rect">
              <a:avLst/>
            </a:prstGeom>
            <a:noFill/>
          </p:spPr>
          <p:txBody>
            <a:bodyPr wrap="square" rtlCol="0">
              <a:spAutoFit/>
            </a:bodyPr>
            <a:lstStyle/>
            <a:p>
              <a:r>
                <a:rPr lang="en-US" sz="1600" dirty="0"/>
                <a:t>Destination</a:t>
              </a:r>
            </a:p>
          </p:txBody>
        </p:sp>
      </p:grpSp>
      <p:pic>
        <p:nvPicPr>
          <p:cNvPr id="59" name="Picture 2" descr="Related image">
            <a:extLst>
              <a:ext uri="{FF2B5EF4-FFF2-40B4-BE49-F238E27FC236}">
                <a16:creationId xmlns:a16="http://schemas.microsoft.com/office/drawing/2014/main" id="{DF0B22B3-D98A-4363-9694-8A633F4C0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4" y="952005"/>
            <a:ext cx="3019556" cy="1001486"/>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Connector 59">
            <a:extLst>
              <a:ext uri="{FF2B5EF4-FFF2-40B4-BE49-F238E27FC236}">
                <a16:creationId xmlns:a16="http://schemas.microsoft.com/office/drawing/2014/main" id="{153FE84F-BA43-4279-A07E-F8C14908493E}"/>
              </a:ext>
            </a:extLst>
          </p:cNvPr>
          <p:cNvCxnSpPr>
            <a:cxnSpLocks/>
          </p:cNvCxnSpPr>
          <p:nvPr/>
        </p:nvCxnSpPr>
        <p:spPr>
          <a:xfrm>
            <a:off x="3309257" y="2032000"/>
            <a:ext cx="922438" cy="1636852"/>
          </a:xfrm>
          <a:prstGeom prst="line">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elated image">
            <a:extLst>
              <a:ext uri="{FF2B5EF4-FFF2-40B4-BE49-F238E27FC236}">
                <a16:creationId xmlns:a16="http://schemas.microsoft.com/office/drawing/2014/main" id="{3BF7CDBC-AB00-4E45-899D-7FBA9791CB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403642" y="1536275"/>
            <a:ext cx="1828512" cy="90694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Bent 46">
            <a:extLst>
              <a:ext uri="{FF2B5EF4-FFF2-40B4-BE49-F238E27FC236}">
                <a16:creationId xmlns:a16="http://schemas.microsoft.com/office/drawing/2014/main" id="{2084CB9F-122A-49A7-8BB4-A3BD147B08AE}"/>
              </a:ext>
            </a:extLst>
          </p:cNvPr>
          <p:cNvSpPr/>
          <p:nvPr/>
        </p:nvSpPr>
        <p:spPr>
          <a:xfrm rot="16200000" flipH="1">
            <a:off x="4093028" y="1905002"/>
            <a:ext cx="816429" cy="729342"/>
          </a:xfrm>
          <a:prstGeom prst="ben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66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0" presetClass="path" presetSubtype="0" accel="50000" decel="50000" fill="hold" nodeType="afterEffect">
                                  <p:stCondLst>
                                    <p:cond delay="0"/>
                                  </p:stCondLst>
                                  <p:childTnLst>
                                    <p:animMotion origin="layout" path="M -0.00026 -0.01783 L -0.00026 0.23773 " pathEditMode="relative" ptsTypes="AA">
                                      <p:cBhvr>
                                        <p:cTn id="35" dur="2000" fill="hold"/>
                                        <p:tgtEl>
                                          <p:spTgt spid="1026"/>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00768 -0.00278 L 0.26693 -0.00278 " pathEditMode="relative" ptsTypes="AA">
                                      <p:cBhvr>
                                        <p:cTn id="37" dur="2000" fill="hold"/>
                                        <p:tgtEl>
                                          <p:spTgt spid="11"/>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00052 0.01597 L 0.00052 -0.31829 " pathEditMode="relative" ptsTypes="AA">
                                      <p:cBhvr>
                                        <p:cTn id="39" dur="2000" fill="hold"/>
                                        <p:tgtEl>
                                          <p:spTgt spid="9"/>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0.00807 -0.00232 L -0.26342 -0.00232 " pathEditMode="relative" ptsTypes="AA">
                                      <p:cBhvr>
                                        <p:cTn id="41" dur="2000" fill="hold"/>
                                        <p:tgtEl>
                                          <p:spTgt spid="7"/>
                                        </p:tgtEl>
                                        <p:attrNameLst>
                                          <p:attrName>ppt_x</p:attrName>
                                          <p:attrName>ppt_y</p:attrName>
                                        </p:attrNameLst>
                                      </p:cBhvr>
                                    </p:animMotion>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0" presetClass="path" presetSubtype="0" accel="50000" decel="50000" fill="hold" nodeType="withEffect">
                                  <p:stCondLst>
                                    <p:cond delay="0"/>
                                  </p:stCondLst>
                                  <p:childTnLst>
                                    <p:animMotion origin="layout" path="M 0.0013 0.00185 L 0.12786 0.00185 " pathEditMode="relative" rAng="0" ptsTypes="AA">
                                      <p:cBhvr>
                                        <p:cTn id="65" dur="2000" fill="hold"/>
                                        <p:tgtEl>
                                          <p:spTgt spid="59"/>
                                        </p:tgtEl>
                                        <p:attrNameLst>
                                          <p:attrName>ppt_x</p:attrName>
                                          <p:attrName>ppt_y</p:attrName>
                                        </p:attrNameLst>
                                      </p:cBhvr>
                                      <p:rCtr x="6328" y="0"/>
                                    </p:animMotion>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0.1293 -0.00024 L 0.27565 0.26018 L 0.57096 0.26018 " pathEditMode="relative" ptsTypes="AAA">
                                      <p:cBhvr>
                                        <p:cTn id="73" dur="2000" fill="hold"/>
                                        <p:tgtEl>
                                          <p:spTgt spid="59"/>
                                        </p:tgtEl>
                                        <p:attrNameLst>
                                          <p:attrName>ppt_x</p:attrName>
                                          <p:attrName>ppt_y</p:attrName>
                                        </p:attrNameLst>
                                      </p:cBhvr>
                                    </p:animMotion>
                                  </p:childTnLst>
                                </p:cTn>
                              </p:par>
                              <p:par>
                                <p:cTn id="74" presetID="0" presetClass="path" presetSubtype="0" accel="50000" decel="50000" fill="hold" nodeType="withEffect">
                                  <p:stCondLst>
                                    <p:cond delay="0"/>
                                  </p:stCondLst>
                                  <p:childTnLst>
                                    <p:animMotion origin="layout" path="M -4.79167E-6 7.40741E-7 L 0.12292 0.1919 L 0.43125 0.1919 " pathEditMode="relative" rAng="0" ptsTypes="AAA">
                                      <p:cBhvr>
                                        <p:cTn id="75" dur="2000" fill="hold"/>
                                        <p:tgtEl>
                                          <p:spTgt spid="60"/>
                                        </p:tgtEl>
                                        <p:attrNameLst>
                                          <p:attrName>ppt_x</p:attrName>
                                          <p:attrName>ppt_y</p:attrName>
                                        </p:attrNameLst>
                                      </p:cBhvr>
                                      <p:rCtr x="21563" y="9583"/>
                                    </p:animMotion>
                                  </p:childTnLst>
                                </p:cTn>
                              </p:par>
                              <p:par>
                                <p:cTn id="76" presetID="0" presetClass="path" presetSubtype="0" accel="50000" decel="50000" fill="hold" nodeType="withEffect">
                                  <p:stCondLst>
                                    <p:cond delay="0"/>
                                  </p:stCondLst>
                                  <p:childTnLst>
                                    <p:animMotion origin="layout" path="M -0.00065 0.23912 L 0.10403 0.42523 L 0.43515 0.42523 " pathEditMode="relative" ptsTypes="AAA">
                                      <p:cBhvr>
                                        <p:cTn id="77" dur="2000" fill="hold"/>
                                        <p:tgtEl>
                                          <p:spTgt spid="1026"/>
                                        </p:tgtEl>
                                        <p:attrNameLst>
                                          <p:attrName>ppt_x</p:attrName>
                                          <p:attrName>ppt_y</p:attrName>
                                        </p:attrNameLst>
                                      </p:cBhvr>
                                    </p:animMotion>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par>
                          <p:cTn id="83" fill="hold">
                            <p:stCondLst>
                              <p:cond delay="500"/>
                            </p:stCondLst>
                            <p:childTnLst>
                              <p:par>
                                <p:cTn id="84" presetID="0" presetClass="path" presetSubtype="0" accel="50000" decel="50000" fill="hold" nodeType="afterEffect">
                                  <p:stCondLst>
                                    <p:cond delay="0"/>
                                  </p:stCondLst>
                                  <p:childTnLst>
                                    <p:animMotion origin="layout" path="M 0.56979 0.26018 L 0.81979 0.26018 " pathEditMode="relative" ptsTypes="AA">
                                      <p:cBhvr>
                                        <p:cTn id="85" dur="2000" fill="hold"/>
                                        <p:tgtEl>
                                          <p:spTgt spid="59"/>
                                        </p:tgtEl>
                                        <p:attrNameLst>
                                          <p:attrName>ppt_x</p:attrName>
                                          <p:attrName>ppt_y</p:attrName>
                                        </p:attrNameLst>
                                      </p:cBhvr>
                                    </p:animMotion>
                                  </p:childTnLst>
                                </p:cTn>
                              </p:par>
                            </p:childTnLst>
                          </p:cTn>
                        </p:par>
                        <p:par>
                          <p:cTn id="86" fill="hold">
                            <p:stCondLst>
                              <p:cond delay="2500"/>
                            </p:stCondLst>
                            <p:childTnLst>
                              <p:par>
                                <p:cTn id="87" presetID="10" presetClass="exit" presetSubtype="0" fill="hold" nodeType="afterEffect">
                                  <p:stCondLst>
                                    <p:cond delay="0"/>
                                  </p:stCondLst>
                                  <p:childTnLst>
                                    <p:animEffect transition="out" filter="fade">
                                      <p:cBhvr>
                                        <p:cTn id="88" dur="500"/>
                                        <p:tgtEl>
                                          <p:spTgt spid="59"/>
                                        </p:tgtEl>
                                      </p:cBhvr>
                                    </p:animEffect>
                                    <p:set>
                                      <p:cBhvr>
                                        <p:cTn id="89" dur="1" fill="hold">
                                          <p:stCondLst>
                                            <p:cond delay="499"/>
                                          </p:stCondLst>
                                        </p:cTn>
                                        <p:tgtEl>
                                          <p:spTgt spid="5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48"/>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8" grpId="0" animBg="1"/>
      <p:bldP spid="48" grpId="1" animBg="1"/>
      <p:bldP spid="49" grpId="0" animBg="1"/>
      <p:bldP spid="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5F68-35DA-4277-AF6D-3D065F045A3F}"/>
              </a:ext>
            </a:extLst>
          </p:cNvPr>
          <p:cNvSpPr>
            <a:spLocks noGrp="1"/>
          </p:cNvSpPr>
          <p:nvPr>
            <p:ph type="title"/>
          </p:nvPr>
        </p:nvSpPr>
        <p:spPr/>
        <p:txBody>
          <a:bodyPr/>
          <a:lstStyle/>
          <a:p>
            <a:r>
              <a:rPr lang="en-US" dirty="0"/>
              <a:t>SEEC: Performance Analogy</a:t>
            </a:r>
          </a:p>
        </p:txBody>
      </p:sp>
      <p:sp>
        <p:nvSpPr>
          <p:cNvPr id="4" name="Footer Placeholder 3">
            <a:extLst>
              <a:ext uri="{FF2B5EF4-FFF2-40B4-BE49-F238E27FC236}">
                <a16:creationId xmlns:a16="http://schemas.microsoft.com/office/drawing/2014/main" id="{0D9B2E8E-51D2-44A3-9BC9-D3873D94098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78C8070-37A6-401B-A259-6FAF9A6320BA}"/>
              </a:ext>
            </a:extLst>
          </p:cNvPr>
          <p:cNvSpPr>
            <a:spLocks noGrp="1"/>
          </p:cNvSpPr>
          <p:nvPr>
            <p:ph type="sldNum" sz="quarter" idx="12"/>
          </p:nvPr>
        </p:nvSpPr>
        <p:spPr/>
        <p:txBody>
          <a:bodyPr/>
          <a:lstStyle/>
          <a:p>
            <a:fld id="{0D1D0697-F66A-EE4C-B4D3-9802540BCCA0}" type="slidenum">
              <a:rPr lang="en-US" smtClean="0"/>
              <a:t>79</a:t>
            </a:fld>
            <a:endParaRPr lang="en-US"/>
          </a:p>
        </p:txBody>
      </p:sp>
      <p:sp>
        <p:nvSpPr>
          <p:cNvPr id="8" name="Rectangle: Rounded Corners 7">
            <a:extLst>
              <a:ext uri="{FF2B5EF4-FFF2-40B4-BE49-F238E27FC236}">
                <a16:creationId xmlns:a16="http://schemas.microsoft.com/office/drawing/2014/main" id="{B463D128-5F13-41BD-9602-2B7553165A3B}"/>
              </a:ext>
            </a:extLst>
          </p:cNvPr>
          <p:cNvSpPr/>
          <p:nvPr/>
        </p:nvSpPr>
        <p:spPr>
          <a:xfrm rot="16200000">
            <a:off x="8285318" y="2785788"/>
            <a:ext cx="4238089" cy="801384"/>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ree road side Images, Pictures, and Royalty-Free Stock Photos ...">
            <a:extLst>
              <a:ext uri="{FF2B5EF4-FFF2-40B4-BE49-F238E27FC236}">
                <a16:creationId xmlns:a16="http://schemas.microsoft.com/office/drawing/2014/main" id="{B5BF4B7C-E675-408A-87E4-89FC47471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144079"/>
            <a:ext cx="9743593"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nny house cartoon Royalty Free Vector Image - VectorStock">
            <a:extLst>
              <a:ext uri="{FF2B5EF4-FFF2-40B4-BE49-F238E27FC236}">
                <a16:creationId xmlns:a16="http://schemas.microsoft.com/office/drawing/2014/main" id="{B18DFD69-5472-4C72-8CA4-CD006DACED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44"/>
          <a:stretch/>
        </p:blipFill>
        <p:spPr bwMode="auto">
          <a:xfrm>
            <a:off x="10850869" y="1215138"/>
            <a:ext cx="786455" cy="828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house png, Cartoon house png Transparent FREE for download ...">
            <a:extLst>
              <a:ext uri="{FF2B5EF4-FFF2-40B4-BE49-F238E27FC236}">
                <a16:creationId xmlns:a16="http://schemas.microsoft.com/office/drawing/2014/main" id="{25F9C8DF-721D-4341-BC2B-90AFF6A5D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5404" y="3101997"/>
            <a:ext cx="944847" cy="9448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Cartoon Picture Of House, Download Free Clip Art, Free Clip ...">
            <a:extLst>
              <a:ext uri="{FF2B5EF4-FFF2-40B4-BE49-F238E27FC236}">
                <a16:creationId xmlns:a16="http://schemas.microsoft.com/office/drawing/2014/main" id="{3533B2B7-64E1-4704-9A28-17EE6B37B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060" y="5327473"/>
            <a:ext cx="1394449" cy="10444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00BE0A-2503-4846-A578-61C8A7E6C532}"/>
              </a:ext>
            </a:extLst>
          </p:cNvPr>
          <p:cNvSpPr txBox="1"/>
          <p:nvPr/>
        </p:nvSpPr>
        <p:spPr>
          <a:xfrm>
            <a:off x="10758310" y="1986846"/>
            <a:ext cx="1253067" cy="307777"/>
          </a:xfrm>
          <a:prstGeom prst="rect">
            <a:avLst/>
          </a:prstGeom>
          <a:noFill/>
        </p:spPr>
        <p:txBody>
          <a:bodyPr wrap="square" rtlCol="0">
            <a:spAutoFit/>
          </a:bodyPr>
          <a:lstStyle/>
          <a:p>
            <a:r>
              <a:rPr lang="en-US" sz="1400" dirty="0"/>
              <a:t>Destination-1</a:t>
            </a:r>
          </a:p>
        </p:txBody>
      </p:sp>
      <p:sp>
        <p:nvSpPr>
          <p:cNvPr id="23" name="TextBox 22">
            <a:extLst>
              <a:ext uri="{FF2B5EF4-FFF2-40B4-BE49-F238E27FC236}">
                <a16:creationId xmlns:a16="http://schemas.microsoft.com/office/drawing/2014/main" id="{BC0F99A0-B677-45B9-B3BF-0D82C8AC5517}"/>
              </a:ext>
            </a:extLst>
          </p:cNvPr>
          <p:cNvSpPr txBox="1"/>
          <p:nvPr/>
        </p:nvSpPr>
        <p:spPr>
          <a:xfrm>
            <a:off x="10783710" y="3993446"/>
            <a:ext cx="1253067" cy="307777"/>
          </a:xfrm>
          <a:prstGeom prst="rect">
            <a:avLst/>
          </a:prstGeom>
          <a:noFill/>
        </p:spPr>
        <p:txBody>
          <a:bodyPr wrap="square" rtlCol="0">
            <a:spAutoFit/>
          </a:bodyPr>
          <a:lstStyle/>
          <a:p>
            <a:r>
              <a:rPr lang="en-US" sz="1400" dirty="0"/>
              <a:t>Destination-2</a:t>
            </a:r>
          </a:p>
        </p:txBody>
      </p:sp>
      <p:sp>
        <p:nvSpPr>
          <p:cNvPr id="24" name="TextBox 23">
            <a:extLst>
              <a:ext uri="{FF2B5EF4-FFF2-40B4-BE49-F238E27FC236}">
                <a16:creationId xmlns:a16="http://schemas.microsoft.com/office/drawing/2014/main" id="{5464E5E7-F033-49D9-A02D-24F43797C5B4}"/>
              </a:ext>
            </a:extLst>
          </p:cNvPr>
          <p:cNvSpPr txBox="1"/>
          <p:nvPr/>
        </p:nvSpPr>
        <p:spPr>
          <a:xfrm>
            <a:off x="8523110" y="6000046"/>
            <a:ext cx="1253067" cy="307777"/>
          </a:xfrm>
          <a:prstGeom prst="rect">
            <a:avLst/>
          </a:prstGeom>
          <a:noFill/>
        </p:spPr>
        <p:txBody>
          <a:bodyPr wrap="square" rtlCol="0">
            <a:spAutoFit/>
          </a:bodyPr>
          <a:lstStyle/>
          <a:p>
            <a:r>
              <a:rPr lang="en-US" sz="1400" dirty="0"/>
              <a:t>Destination-3</a:t>
            </a:r>
          </a:p>
        </p:txBody>
      </p:sp>
      <p:grpSp>
        <p:nvGrpSpPr>
          <p:cNvPr id="14" name="Group 13">
            <a:extLst>
              <a:ext uri="{FF2B5EF4-FFF2-40B4-BE49-F238E27FC236}">
                <a16:creationId xmlns:a16="http://schemas.microsoft.com/office/drawing/2014/main" id="{DA0EFD47-DC58-4DEF-97AC-B606E02DCFB9}"/>
              </a:ext>
            </a:extLst>
          </p:cNvPr>
          <p:cNvGrpSpPr/>
          <p:nvPr/>
        </p:nvGrpSpPr>
        <p:grpSpPr>
          <a:xfrm>
            <a:off x="394778" y="1694746"/>
            <a:ext cx="1457598" cy="977117"/>
            <a:chOff x="3607878" y="4145846"/>
            <a:chExt cx="1457598" cy="977117"/>
          </a:xfrm>
        </p:grpSpPr>
        <p:pic>
          <p:nvPicPr>
            <p:cNvPr id="20" name="Picture 19" descr="A screen shot of a car&#10;&#10;Description generated with high confidence">
              <a:extLst>
                <a:ext uri="{FF2B5EF4-FFF2-40B4-BE49-F238E27FC236}">
                  <a16:creationId xmlns:a16="http://schemas.microsoft.com/office/drawing/2014/main" id="{E28228F2-5D0A-4A64-953F-25179A2930F0}"/>
                </a:ext>
              </a:extLst>
            </p:cNvPr>
            <p:cNvPicPr>
              <a:picLocks noChangeAspect="1"/>
            </p:cNvPicPr>
            <p:nvPr/>
          </p:nvPicPr>
          <p:blipFill>
            <a:blip r:embed="rId7"/>
            <a:stretch>
              <a:fillRect/>
            </a:stretch>
          </p:blipFill>
          <p:spPr>
            <a:xfrm flipH="1">
              <a:off x="3607878" y="4513808"/>
              <a:ext cx="1457598" cy="609155"/>
            </a:xfrm>
            <a:prstGeom prst="rect">
              <a:avLst/>
            </a:prstGeom>
          </p:spPr>
        </p:pic>
        <p:sp>
          <p:nvSpPr>
            <p:cNvPr id="29" name="TextBox 28">
              <a:extLst>
                <a:ext uri="{FF2B5EF4-FFF2-40B4-BE49-F238E27FC236}">
                  <a16:creationId xmlns:a16="http://schemas.microsoft.com/office/drawing/2014/main" id="{5AE5D473-ADAB-423B-B0E4-4C074A15C6F1}"/>
                </a:ext>
              </a:extLst>
            </p:cNvPr>
            <p:cNvSpPr txBox="1"/>
            <p:nvPr/>
          </p:nvSpPr>
          <p:spPr>
            <a:xfrm>
              <a:off x="4014611" y="4145846"/>
              <a:ext cx="303390" cy="461665"/>
            </a:xfrm>
            <a:prstGeom prst="rect">
              <a:avLst/>
            </a:prstGeom>
            <a:noFill/>
          </p:spPr>
          <p:txBody>
            <a:bodyPr wrap="square" rtlCol="0">
              <a:spAutoFit/>
            </a:bodyPr>
            <a:lstStyle/>
            <a:p>
              <a:r>
                <a:rPr lang="en-US" sz="2400" b="1" dirty="0"/>
                <a:t>2</a:t>
              </a:r>
            </a:p>
          </p:txBody>
        </p:sp>
      </p:grpSp>
      <p:grpSp>
        <p:nvGrpSpPr>
          <p:cNvPr id="13" name="Group 12">
            <a:extLst>
              <a:ext uri="{FF2B5EF4-FFF2-40B4-BE49-F238E27FC236}">
                <a16:creationId xmlns:a16="http://schemas.microsoft.com/office/drawing/2014/main" id="{944FBDEE-3136-4BFA-8B5E-DC8D34CEB113}"/>
              </a:ext>
            </a:extLst>
          </p:cNvPr>
          <p:cNvGrpSpPr/>
          <p:nvPr/>
        </p:nvGrpSpPr>
        <p:grpSpPr>
          <a:xfrm>
            <a:off x="-977645" y="1643946"/>
            <a:ext cx="1397017" cy="1057240"/>
            <a:chOff x="1765555" y="4056946"/>
            <a:chExt cx="1397017" cy="1057240"/>
          </a:xfrm>
        </p:grpSpPr>
        <p:pic>
          <p:nvPicPr>
            <p:cNvPr id="21" name="Picture 20">
              <a:extLst>
                <a:ext uri="{FF2B5EF4-FFF2-40B4-BE49-F238E27FC236}">
                  <a16:creationId xmlns:a16="http://schemas.microsoft.com/office/drawing/2014/main" id="{06C47095-166D-4C82-BD66-51504E4E4E4D}"/>
                </a:ext>
              </a:extLst>
            </p:cNvPr>
            <p:cNvPicPr>
              <a:picLocks noChangeAspect="1"/>
            </p:cNvPicPr>
            <p:nvPr/>
          </p:nvPicPr>
          <p:blipFill>
            <a:blip r:embed="rId8"/>
            <a:stretch>
              <a:fillRect/>
            </a:stretch>
          </p:blipFill>
          <p:spPr>
            <a:xfrm>
              <a:off x="1765555" y="4414222"/>
              <a:ext cx="1397017" cy="699964"/>
            </a:xfrm>
            <a:prstGeom prst="rect">
              <a:avLst/>
            </a:prstGeom>
          </p:spPr>
        </p:pic>
        <p:sp>
          <p:nvSpPr>
            <p:cNvPr id="30" name="TextBox 29">
              <a:extLst>
                <a:ext uri="{FF2B5EF4-FFF2-40B4-BE49-F238E27FC236}">
                  <a16:creationId xmlns:a16="http://schemas.microsoft.com/office/drawing/2014/main" id="{4D078142-45AE-496E-8955-FBDF532A82E2}"/>
                </a:ext>
              </a:extLst>
            </p:cNvPr>
            <p:cNvSpPr txBox="1"/>
            <p:nvPr/>
          </p:nvSpPr>
          <p:spPr>
            <a:xfrm>
              <a:off x="2223911" y="4056946"/>
              <a:ext cx="303390" cy="461665"/>
            </a:xfrm>
            <a:prstGeom prst="rect">
              <a:avLst/>
            </a:prstGeom>
            <a:noFill/>
          </p:spPr>
          <p:txBody>
            <a:bodyPr wrap="square" rtlCol="0">
              <a:spAutoFit/>
            </a:bodyPr>
            <a:lstStyle/>
            <a:p>
              <a:r>
                <a:rPr lang="en-US" sz="2400" b="1" dirty="0"/>
                <a:t>1</a:t>
              </a:r>
            </a:p>
          </p:txBody>
        </p:sp>
      </p:grpSp>
      <p:grpSp>
        <p:nvGrpSpPr>
          <p:cNvPr id="18" name="Group 17">
            <a:extLst>
              <a:ext uri="{FF2B5EF4-FFF2-40B4-BE49-F238E27FC236}">
                <a16:creationId xmlns:a16="http://schemas.microsoft.com/office/drawing/2014/main" id="{D1386907-F6B4-4DCA-9A67-5E5AAACDC170}"/>
              </a:ext>
            </a:extLst>
          </p:cNvPr>
          <p:cNvGrpSpPr/>
          <p:nvPr/>
        </p:nvGrpSpPr>
        <p:grpSpPr>
          <a:xfrm>
            <a:off x="1905000" y="1605846"/>
            <a:ext cx="1559625" cy="1149073"/>
            <a:chOff x="7800275" y="3688646"/>
            <a:chExt cx="1559625" cy="1149073"/>
          </a:xfrm>
        </p:grpSpPr>
        <p:sp>
          <p:nvSpPr>
            <p:cNvPr id="28" name="TextBox 27">
              <a:extLst>
                <a:ext uri="{FF2B5EF4-FFF2-40B4-BE49-F238E27FC236}">
                  <a16:creationId xmlns:a16="http://schemas.microsoft.com/office/drawing/2014/main" id="{6E477A30-4BB7-4853-BEB3-A4573D09EAFD}"/>
                </a:ext>
              </a:extLst>
            </p:cNvPr>
            <p:cNvSpPr txBox="1"/>
            <p:nvPr/>
          </p:nvSpPr>
          <p:spPr>
            <a:xfrm>
              <a:off x="8307211" y="3688646"/>
              <a:ext cx="303390" cy="461665"/>
            </a:xfrm>
            <a:prstGeom prst="rect">
              <a:avLst/>
            </a:prstGeom>
            <a:noFill/>
          </p:spPr>
          <p:txBody>
            <a:bodyPr wrap="square" rtlCol="0">
              <a:spAutoFit/>
            </a:bodyPr>
            <a:lstStyle/>
            <a:p>
              <a:r>
                <a:rPr lang="en-US" sz="2400" b="1" dirty="0"/>
                <a:t>3</a:t>
              </a:r>
            </a:p>
          </p:txBody>
        </p:sp>
        <p:pic>
          <p:nvPicPr>
            <p:cNvPr id="17" name="Picture 16">
              <a:extLst>
                <a:ext uri="{FF2B5EF4-FFF2-40B4-BE49-F238E27FC236}">
                  <a16:creationId xmlns:a16="http://schemas.microsoft.com/office/drawing/2014/main" id="{40D44235-5A05-40A2-9AEB-D06334FBD86A}"/>
                </a:ext>
              </a:extLst>
            </p:cNvPr>
            <p:cNvPicPr>
              <a:picLocks noChangeAspect="1"/>
            </p:cNvPicPr>
            <p:nvPr/>
          </p:nvPicPr>
          <p:blipFill>
            <a:blip r:embed="rId9"/>
            <a:stretch>
              <a:fillRect/>
            </a:stretch>
          </p:blipFill>
          <p:spPr>
            <a:xfrm>
              <a:off x="7800275" y="4026881"/>
              <a:ext cx="1559625" cy="810838"/>
            </a:xfrm>
            <a:prstGeom prst="rect">
              <a:avLst/>
            </a:prstGeom>
          </p:spPr>
        </p:pic>
      </p:grpSp>
    </p:spTree>
    <p:extLst>
      <p:ext uri="{BB962C8B-B14F-4D97-AF65-F5344CB8AC3E}">
        <p14:creationId xmlns:p14="http://schemas.microsoft.com/office/powerpoint/2010/main" val="37469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left)">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3.33333E-6 3.33333E-6 L 0.49063 3.33333E-6 " pathEditMode="relative" rAng="0" ptsTypes="AA">
                                      <p:cBhvr>
                                        <p:cTn id="42" dur="2000" fill="hold"/>
                                        <p:tgtEl>
                                          <p:spTgt spid="18"/>
                                        </p:tgtEl>
                                        <p:attrNameLst>
                                          <p:attrName>ppt_x</p:attrName>
                                          <p:attrName>ppt_y</p:attrName>
                                        </p:attrNameLst>
                                      </p:cBhvr>
                                      <p:rCtr x="24531" y="0"/>
                                    </p:animMotion>
                                  </p:childTnLst>
                                </p:cTn>
                              </p:par>
                              <p:par>
                                <p:cTn id="43" presetID="0" presetClass="path" presetSubtype="0" accel="50000" decel="50000" fill="hold" nodeType="withEffect">
                                  <p:stCondLst>
                                    <p:cond delay="500"/>
                                  </p:stCondLst>
                                  <p:childTnLst>
                                    <p:animMotion origin="layout" path="M -0.01302 0.01134 L 0.51198 0.00578 " pathEditMode="relative" rAng="0" ptsTypes="AA">
                                      <p:cBhvr>
                                        <p:cTn id="44" dur="2000" fill="hold"/>
                                        <p:tgtEl>
                                          <p:spTgt spid="14"/>
                                        </p:tgtEl>
                                        <p:attrNameLst>
                                          <p:attrName>ppt_x</p:attrName>
                                          <p:attrName>ppt_y</p:attrName>
                                        </p:attrNameLst>
                                      </p:cBhvr>
                                      <p:rCtr x="26250" y="-278"/>
                                    </p:animMotion>
                                  </p:childTnLst>
                                </p:cTn>
                              </p:par>
                              <p:par>
                                <p:cTn id="45" presetID="0" presetClass="path" presetSubtype="0" accel="50000" decel="50000" fill="hold" nodeType="withEffect">
                                  <p:stCondLst>
                                    <p:cond delay="1000"/>
                                  </p:stCondLst>
                                  <p:childTnLst>
                                    <p:animMotion origin="layout" path="M -3.33333E-6 -0.00023 L 0.53646 -0.00023 " pathEditMode="relative" rAng="0" ptsTypes="AA">
                                      <p:cBhvr>
                                        <p:cTn id="46" dur="2000" fill="hold"/>
                                        <p:tgtEl>
                                          <p:spTgt spid="13"/>
                                        </p:tgtEl>
                                        <p:attrNameLst>
                                          <p:attrName>ppt_x</p:attrName>
                                          <p:attrName>ppt_y</p:attrName>
                                        </p:attrNameLst>
                                      </p:cBhvr>
                                      <p:rCtr x="25781" y="23"/>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48607 0.0007 L 0.63086 0.0007 L 0.63086 0.51922 " pathEditMode="relative" ptsTypes="AAA">
                                      <p:cBhvr>
                                        <p:cTn id="50" dur="2000" fill="hold"/>
                                        <p:tgtEl>
                                          <p:spTgt spid="1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51094 0.00393 L 0.76094 0.00393 L 0.76094 0.23541 L 0.85052 0.23541 " pathEditMode="relative" ptsTypes="AAAA">
                                      <p:cBhvr>
                                        <p:cTn id="54" dur="2000" fill="hold"/>
                                        <p:tgtEl>
                                          <p:spTgt spid="14"/>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53646 -0.00023 L 0.87709 -0.00023 L 0.87709 -0.0632 L 0.94167 -0.0632 " pathEditMode="relative" ptsTypes="AAAA">
                                      <p:cBhvr>
                                        <p:cTn id="5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C12F-1131-42D1-AA66-6183F29E52F2}"/>
              </a:ext>
            </a:extLst>
          </p:cNvPr>
          <p:cNvSpPr>
            <a:spLocks noGrp="1"/>
          </p:cNvSpPr>
          <p:nvPr>
            <p:ph type="title"/>
          </p:nvPr>
        </p:nvSpPr>
        <p:spPr/>
        <p:txBody>
          <a:bodyPr/>
          <a:lstStyle/>
          <a:p>
            <a:r>
              <a:rPr lang="en-US" dirty="0"/>
              <a:t>Understanding Latency</a:t>
            </a:r>
          </a:p>
        </p:txBody>
      </p:sp>
      <p:sp>
        <p:nvSpPr>
          <p:cNvPr id="4" name="Footer Placeholder 3">
            <a:extLst>
              <a:ext uri="{FF2B5EF4-FFF2-40B4-BE49-F238E27FC236}">
                <a16:creationId xmlns:a16="http://schemas.microsoft.com/office/drawing/2014/main" id="{F963DD82-60FB-4D36-849D-EEA995C2AB15}"/>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3D6A7A6A-6F01-43AD-BCD4-80411005A726}"/>
              </a:ext>
            </a:extLst>
          </p:cNvPr>
          <p:cNvSpPr>
            <a:spLocks noGrp="1"/>
          </p:cNvSpPr>
          <p:nvPr>
            <p:ph type="sldNum" sz="quarter" idx="12"/>
          </p:nvPr>
        </p:nvSpPr>
        <p:spPr/>
        <p:txBody>
          <a:bodyPr/>
          <a:lstStyle/>
          <a:p>
            <a:fld id="{0D1D0697-F66A-EE4C-B4D3-9802540BCCA0}" type="slidenum">
              <a:rPr lang="en-US" smtClean="0"/>
              <a:t>8</a:t>
            </a:fld>
            <a:endParaRPr lang="en-US"/>
          </a:p>
        </p:txBody>
      </p:sp>
      <p:sp>
        <p:nvSpPr>
          <p:cNvPr id="6" name="Rectangle 5">
            <a:extLst>
              <a:ext uri="{FF2B5EF4-FFF2-40B4-BE49-F238E27FC236}">
                <a16:creationId xmlns:a16="http://schemas.microsoft.com/office/drawing/2014/main" id="{0517C086-7390-45B0-933D-A8938C1B17AE}"/>
              </a:ext>
            </a:extLst>
          </p:cNvPr>
          <p:cNvSpPr/>
          <p:nvPr/>
        </p:nvSpPr>
        <p:spPr>
          <a:xfrm>
            <a:off x="2984868" y="2960560"/>
            <a:ext cx="5234730" cy="1342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Network Topology</a:t>
            </a:r>
          </a:p>
        </p:txBody>
      </p:sp>
      <p:sp>
        <p:nvSpPr>
          <p:cNvPr id="7" name="Rectangle 6">
            <a:extLst>
              <a:ext uri="{FF2B5EF4-FFF2-40B4-BE49-F238E27FC236}">
                <a16:creationId xmlns:a16="http://schemas.microsoft.com/office/drawing/2014/main" id="{2BAE4BF6-B1CB-496D-9BD5-032928DAFE21}"/>
              </a:ext>
            </a:extLst>
          </p:cNvPr>
          <p:cNvSpPr/>
          <p:nvPr/>
        </p:nvSpPr>
        <p:spPr>
          <a:xfrm>
            <a:off x="3605653" y="2027985"/>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A8233B-210C-481E-A977-58C18B544933}"/>
              </a:ext>
            </a:extLst>
          </p:cNvPr>
          <p:cNvSpPr/>
          <p:nvPr/>
        </p:nvSpPr>
        <p:spPr>
          <a:xfrm>
            <a:off x="4739565" y="2027985"/>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0A48A-EA0B-463D-AEA9-F629E8EB392E}"/>
              </a:ext>
            </a:extLst>
          </p:cNvPr>
          <p:cNvSpPr/>
          <p:nvPr/>
        </p:nvSpPr>
        <p:spPr>
          <a:xfrm>
            <a:off x="5873477" y="2027985"/>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38394-05ED-4178-B59F-5EBCBCF9FC99}"/>
              </a:ext>
            </a:extLst>
          </p:cNvPr>
          <p:cNvSpPr/>
          <p:nvPr/>
        </p:nvSpPr>
        <p:spPr>
          <a:xfrm>
            <a:off x="7007389" y="2027985"/>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B0AD97-490D-429D-A89D-DB962676A62A}"/>
              </a:ext>
            </a:extLst>
          </p:cNvPr>
          <p:cNvSpPr/>
          <p:nvPr/>
        </p:nvSpPr>
        <p:spPr>
          <a:xfrm>
            <a:off x="3682552" y="4520913"/>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EDD00E-2C94-4189-A374-8956FC66ED3D}"/>
              </a:ext>
            </a:extLst>
          </p:cNvPr>
          <p:cNvSpPr/>
          <p:nvPr/>
        </p:nvSpPr>
        <p:spPr>
          <a:xfrm>
            <a:off x="4816464" y="4520913"/>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927509-7EC1-4AA7-9054-B136E8FA8018}"/>
              </a:ext>
            </a:extLst>
          </p:cNvPr>
          <p:cNvSpPr/>
          <p:nvPr/>
        </p:nvSpPr>
        <p:spPr>
          <a:xfrm>
            <a:off x="5950376" y="4520913"/>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695794-086E-476D-BCCB-6959F1424FBC}"/>
              </a:ext>
            </a:extLst>
          </p:cNvPr>
          <p:cNvSpPr/>
          <p:nvPr/>
        </p:nvSpPr>
        <p:spPr>
          <a:xfrm>
            <a:off x="7084288" y="4520913"/>
            <a:ext cx="335560" cy="6711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8AAC311-3887-40FA-A81A-4ABDC383BB25}"/>
              </a:ext>
            </a:extLst>
          </p:cNvPr>
          <p:cNvCxnSpPr>
            <a:cxnSpLocks/>
          </p:cNvCxnSpPr>
          <p:nvPr/>
        </p:nvCxnSpPr>
        <p:spPr>
          <a:xfrm>
            <a:off x="3754960" y="2717577"/>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1E5633-2D2E-4546-8083-9445F4F26E12}"/>
              </a:ext>
            </a:extLst>
          </p:cNvPr>
          <p:cNvCxnSpPr>
            <a:cxnSpLocks/>
          </p:cNvCxnSpPr>
          <p:nvPr/>
        </p:nvCxnSpPr>
        <p:spPr>
          <a:xfrm>
            <a:off x="4895651" y="2722195"/>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D18697-1287-46D0-B224-3233BE606F45}"/>
              </a:ext>
            </a:extLst>
          </p:cNvPr>
          <p:cNvCxnSpPr>
            <a:cxnSpLocks/>
          </p:cNvCxnSpPr>
          <p:nvPr/>
        </p:nvCxnSpPr>
        <p:spPr>
          <a:xfrm>
            <a:off x="6045579" y="2726813"/>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18552A-63C6-4FD7-90B1-8D3E89F756B1}"/>
              </a:ext>
            </a:extLst>
          </p:cNvPr>
          <p:cNvCxnSpPr>
            <a:cxnSpLocks/>
          </p:cNvCxnSpPr>
          <p:nvPr/>
        </p:nvCxnSpPr>
        <p:spPr>
          <a:xfrm>
            <a:off x="7167797" y="2740668"/>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BB1469-FD52-457C-A033-D5CD3798556D}"/>
              </a:ext>
            </a:extLst>
          </p:cNvPr>
          <p:cNvCxnSpPr>
            <a:cxnSpLocks/>
          </p:cNvCxnSpPr>
          <p:nvPr/>
        </p:nvCxnSpPr>
        <p:spPr>
          <a:xfrm>
            <a:off x="7237070" y="4213868"/>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382586-142D-4247-A3FC-645ADDFE4ADE}"/>
              </a:ext>
            </a:extLst>
          </p:cNvPr>
          <p:cNvCxnSpPr>
            <a:cxnSpLocks/>
          </p:cNvCxnSpPr>
          <p:nvPr/>
        </p:nvCxnSpPr>
        <p:spPr>
          <a:xfrm>
            <a:off x="6114852" y="4209249"/>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29DE81-0BD3-4709-AAB1-DE2031977FE8}"/>
              </a:ext>
            </a:extLst>
          </p:cNvPr>
          <p:cNvCxnSpPr>
            <a:cxnSpLocks/>
          </p:cNvCxnSpPr>
          <p:nvPr/>
        </p:nvCxnSpPr>
        <p:spPr>
          <a:xfrm>
            <a:off x="4983397" y="4213867"/>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E14EE7-814F-429A-A45D-463C396F927F}"/>
              </a:ext>
            </a:extLst>
          </p:cNvPr>
          <p:cNvCxnSpPr>
            <a:cxnSpLocks/>
          </p:cNvCxnSpPr>
          <p:nvPr/>
        </p:nvCxnSpPr>
        <p:spPr>
          <a:xfrm>
            <a:off x="3833469" y="4218486"/>
            <a:ext cx="0" cy="278235"/>
          </a:xfrm>
          <a:prstGeom prst="line">
            <a:avLst/>
          </a:prstGeom>
          <a:ln w="63500" cap="sq">
            <a:beve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BDB2680-0FCD-45EE-AE0B-6C234A1ECCFD}"/>
              </a:ext>
            </a:extLst>
          </p:cNvPr>
          <p:cNvSpPr/>
          <p:nvPr/>
        </p:nvSpPr>
        <p:spPr>
          <a:xfrm>
            <a:off x="3631667" y="1851180"/>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5F7C5B-36DF-433B-AF4C-D0F87114DDD2}"/>
              </a:ext>
            </a:extLst>
          </p:cNvPr>
          <p:cNvSpPr/>
          <p:nvPr/>
        </p:nvSpPr>
        <p:spPr>
          <a:xfrm>
            <a:off x="3636285" y="1735726"/>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F71668B-8B45-4DCA-9930-1F48F62DD68F}"/>
              </a:ext>
            </a:extLst>
          </p:cNvPr>
          <p:cNvSpPr/>
          <p:nvPr/>
        </p:nvSpPr>
        <p:spPr>
          <a:xfrm>
            <a:off x="3631667" y="1629508"/>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07DD5FD-411A-41A6-968F-FE12BADE7356}"/>
              </a:ext>
            </a:extLst>
          </p:cNvPr>
          <p:cNvSpPr/>
          <p:nvPr/>
        </p:nvSpPr>
        <p:spPr>
          <a:xfrm>
            <a:off x="3636285" y="1504817"/>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F2C3CB7-AEA8-4B05-BDE2-0A706CDAFF24}"/>
              </a:ext>
            </a:extLst>
          </p:cNvPr>
          <p:cNvSpPr/>
          <p:nvPr/>
        </p:nvSpPr>
        <p:spPr>
          <a:xfrm>
            <a:off x="7021412" y="1869654"/>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60B777-3AAB-45BC-90D9-CB9C9D7EC2B7}"/>
              </a:ext>
            </a:extLst>
          </p:cNvPr>
          <p:cNvSpPr/>
          <p:nvPr/>
        </p:nvSpPr>
        <p:spPr>
          <a:xfrm>
            <a:off x="7026031" y="1754199"/>
            <a:ext cx="304800" cy="11083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e 33">
            <a:extLst>
              <a:ext uri="{FF2B5EF4-FFF2-40B4-BE49-F238E27FC236}">
                <a16:creationId xmlns:a16="http://schemas.microsoft.com/office/drawing/2014/main" id="{73D8BC8B-100E-4E96-B388-7DB1785DD074}"/>
              </a:ext>
            </a:extLst>
          </p:cNvPr>
          <p:cNvSpPr/>
          <p:nvPr/>
        </p:nvSpPr>
        <p:spPr>
          <a:xfrm>
            <a:off x="3289922" y="2045144"/>
            <a:ext cx="203200" cy="62807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843BA93-978B-4E4F-B980-B45E2D4DEF73}"/>
              </a:ext>
            </a:extLst>
          </p:cNvPr>
          <p:cNvSpPr txBox="1"/>
          <p:nvPr/>
        </p:nvSpPr>
        <p:spPr>
          <a:xfrm>
            <a:off x="1463126" y="2150974"/>
            <a:ext cx="1907895" cy="369332"/>
          </a:xfrm>
          <a:prstGeom prst="rect">
            <a:avLst/>
          </a:prstGeom>
          <a:noFill/>
        </p:spPr>
        <p:txBody>
          <a:bodyPr wrap="none" rtlCol="0">
            <a:spAutoFit/>
          </a:bodyPr>
          <a:lstStyle/>
          <a:p>
            <a:r>
              <a:rPr lang="en-US" dirty="0"/>
              <a:t>Queuing Latency</a:t>
            </a:r>
          </a:p>
        </p:txBody>
      </p:sp>
      <p:sp>
        <p:nvSpPr>
          <p:cNvPr id="36" name="Left Brace 35">
            <a:extLst>
              <a:ext uri="{FF2B5EF4-FFF2-40B4-BE49-F238E27FC236}">
                <a16:creationId xmlns:a16="http://schemas.microsoft.com/office/drawing/2014/main" id="{1E9FE774-1C01-4E80-A4EA-3B4B0AE768A0}"/>
              </a:ext>
            </a:extLst>
          </p:cNvPr>
          <p:cNvSpPr/>
          <p:nvPr/>
        </p:nvSpPr>
        <p:spPr>
          <a:xfrm flipH="1">
            <a:off x="8316671" y="3133978"/>
            <a:ext cx="318433" cy="9669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3EAAC109-E8F8-408F-BFF1-ACA34A95E7E3}"/>
              </a:ext>
            </a:extLst>
          </p:cNvPr>
          <p:cNvSpPr txBox="1"/>
          <p:nvPr/>
        </p:nvSpPr>
        <p:spPr>
          <a:xfrm>
            <a:off x="8600220" y="3449128"/>
            <a:ext cx="1931939" cy="369332"/>
          </a:xfrm>
          <a:prstGeom prst="rect">
            <a:avLst/>
          </a:prstGeom>
          <a:noFill/>
        </p:spPr>
        <p:txBody>
          <a:bodyPr wrap="none" rtlCol="0">
            <a:spAutoFit/>
          </a:bodyPr>
          <a:lstStyle/>
          <a:p>
            <a:r>
              <a:rPr lang="en-US" dirty="0"/>
              <a:t>Network Latency</a:t>
            </a:r>
          </a:p>
        </p:txBody>
      </p:sp>
      <p:sp>
        <p:nvSpPr>
          <p:cNvPr id="38" name="Left Brace 37">
            <a:extLst>
              <a:ext uri="{FF2B5EF4-FFF2-40B4-BE49-F238E27FC236}">
                <a16:creationId xmlns:a16="http://schemas.microsoft.com/office/drawing/2014/main" id="{F0E53356-AEDD-46AE-89C8-8BD8308FDBEC}"/>
              </a:ext>
            </a:extLst>
          </p:cNvPr>
          <p:cNvSpPr/>
          <p:nvPr/>
        </p:nvSpPr>
        <p:spPr>
          <a:xfrm flipH="1">
            <a:off x="4018990" y="1498218"/>
            <a:ext cx="177090" cy="50330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E7CF5D80-371F-46D8-8822-8EA9CDF07C72}"/>
              </a:ext>
            </a:extLst>
          </p:cNvPr>
          <p:cNvSpPr txBox="1"/>
          <p:nvPr/>
        </p:nvSpPr>
        <p:spPr>
          <a:xfrm>
            <a:off x="4068860" y="1386648"/>
            <a:ext cx="1112740" cy="646331"/>
          </a:xfrm>
          <a:prstGeom prst="rect">
            <a:avLst/>
          </a:prstGeom>
          <a:noFill/>
        </p:spPr>
        <p:txBody>
          <a:bodyPr wrap="square" rtlCol="0">
            <a:spAutoFit/>
          </a:bodyPr>
          <a:lstStyle/>
          <a:p>
            <a:pPr algn="ctr"/>
            <a:r>
              <a:rPr lang="en-US" dirty="0"/>
              <a:t>Injection Rate</a:t>
            </a:r>
          </a:p>
        </p:txBody>
      </p:sp>
    </p:spTree>
    <p:extLst>
      <p:ext uri="{BB962C8B-B14F-4D97-AF65-F5344CB8AC3E}">
        <p14:creationId xmlns:p14="http://schemas.microsoft.com/office/powerpoint/2010/main" val="77731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00039 -0.00116 L -0.00039 0.10116 " pathEditMode="relative" rAng="0" ptsTypes="AA">
                                      <p:cBhvr>
                                        <p:cTn id="8" dur="2000" fill="hold"/>
                                        <p:tgtEl>
                                          <p:spTgt spid="28"/>
                                        </p:tgtEl>
                                        <p:attrNameLst>
                                          <p:attrName>ppt_x</p:attrName>
                                          <p:attrName>ppt_y</p:attrName>
                                        </p:attrNameLst>
                                      </p:cBhvr>
                                      <p:rCtr x="0" y="511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0.00039 -0.00116 L -0.00039 0.10116 " pathEditMode="relative" rAng="0" ptsTypes="AA">
                                      <p:cBhvr>
                                        <p:cTn id="14" dur="2000" fill="hold"/>
                                        <p:tgtEl>
                                          <p:spTgt spid="29"/>
                                        </p:tgtEl>
                                        <p:attrNameLst>
                                          <p:attrName>ppt_x</p:attrName>
                                          <p:attrName>ppt_y</p:attrName>
                                        </p:attrNameLst>
                                      </p:cBhvr>
                                      <p:rCtr x="0" y="511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3.33333E-6 -1.85185E-6 L 3.33333E-6 0.10232 " pathEditMode="relative" rAng="0" ptsTypes="AA">
                                      <p:cBhvr>
                                        <p:cTn id="20" dur="2000" fill="hold"/>
                                        <p:tgtEl>
                                          <p:spTgt spid="30"/>
                                        </p:tgtEl>
                                        <p:attrNameLst>
                                          <p:attrName>ppt_x</p:attrName>
                                          <p:attrName>ppt_y</p:attrName>
                                        </p:attrNameLst>
                                      </p:cBhvr>
                                      <p:rCtr x="0" y="5116"/>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0" presetClass="path" presetSubtype="0" accel="50000" decel="50000" fill="hold" grpId="1" nodeType="withEffect">
                                  <p:stCondLst>
                                    <p:cond delay="0"/>
                                  </p:stCondLst>
                                  <p:childTnLst>
                                    <p:animMotion origin="layout" path="M 2.70833E-6 3.7037E-6 L 2.70833E-6 0.10231 " pathEditMode="relative" rAng="0" ptsTypes="AA">
                                      <p:cBhvr>
                                        <p:cTn id="32" dur="2000" fill="hold"/>
                                        <p:tgtEl>
                                          <p:spTgt spid="31"/>
                                        </p:tgtEl>
                                        <p:attrNameLst>
                                          <p:attrName>ppt_x</p:attrName>
                                          <p:attrName>ppt_y</p:attrName>
                                        </p:attrNameLst>
                                      </p:cBhvr>
                                      <p:rCtr x="0" y="5116"/>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2" nodeType="clickEffect">
                                  <p:stCondLst>
                                    <p:cond delay="0"/>
                                  </p:stCondLst>
                                  <p:childTnLst>
                                    <p:animMotion origin="layout" path="M -0.00039 0.10116 L -0.00039 0.2088 L 0.27981 0.2088 L 0.28372 0.40023 " pathEditMode="relative" rAng="0" ptsTypes="AAAA">
                                      <p:cBhvr>
                                        <p:cTn id="36" dur="2000" fill="hold"/>
                                        <p:tgtEl>
                                          <p:spTgt spid="28"/>
                                        </p:tgtEl>
                                        <p:attrNameLst>
                                          <p:attrName>ppt_x</p:attrName>
                                          <p:attrName>ppt_y</p:attrName>
                                        </p:attrNameLst>
                                      </p:cBhvr>
                                      <p:rCtr x="14206" y="14954"/>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1.45833E-6 2.96296E-6 L -1.45833E-6 0.10231 " pathEditMode="relative" rAng="0" ptsTypes="AA">
                                      <p:cBhvr>
                                        <p:cTn id="42" dur="2000" fill="hold"/>
                                        <p:tgtEl>
                                          <p:spTgt spid="32"/>
                                        </p:tgtEl>
                                        <p:attrNameLst>
                                          <p:attrName>ppt_x</p:attrName>
                                          <p:attrName>ppt_y</p:attrName>
                                        </p:attrNameLst>
                                      </p:cBhvr>
                                      <p:rCtr x="0" y="5116"/>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2.08333E-6 1.11111E-6 L -2.08333E-6 0.10231 " pathEditMode="relative" rAng="0" ptsTypes="AA">
                                      <p:cBhvr>
                                        <p:cTn id="48" dur="2000" fill="hold"/>
                                        <p:tgtEl>
                                          <p:spTgt spid="33"/>
                                        </p:tgtEl>
                                        <p:attrNameLst>
                                          <p:attrName>ppt_x</p:attrName>
                                          <p:attrName>ppt_y</p:attrName>
                                        </p:attrNameLst>
                                      </p:cBhvr>
                                      <p:rCtr x="0" y="5116"/>
                                    </p:animMotion>
                                  </p:childTnLst>
                                </p:cTn>
                              </p:par>
                              <p:par>
                                <p:cTn id="49" presetID="0" presetClass="path" presetSubtype="0" accel="50000" decel="50000" fill="hold" grpId="2" nodeType="withEffect">
                                  <p:stCondLst>
                                    <p:cond delay="0"/>
                                  </p:stCondLst>
                                  <p:childTnLst>
                                    <p:animMotion origin="layout" path="M 0.00664 0.1037 L 0.00664 0.4162 " pathEditMode="relative" rAng="0" ptsTypes="AA">
                                      <p:cBhvr>
                                        <p:cTn id="50" dur="2000" fill="hold"/>
                                        <p:tgtEl>
                                          <p:spTgt spid="32"/>
                                        </p:tgtEl>
                                        <p:attrNameLst>
                                          <p:attrName>ppt_x</p:attrName>
                                          <p:attrName>ppt_y</p:attrName>
                                        </p:attrNameLst>
                                      </p:cBhvr>
                                      <p:rCtr x="0" y="15625"/>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2" nodeType="clickEffect">
                                  <p:stCondLst>
                                    <p:cond delay="0"/>
                                  </p:stCondLst>
                                  <p:childTnLst>
                                    <p:animMotion origin="layout" path="M -0.00078 0.10671 L -0.00078 0.23333 L 0.28333 0.23333 L 0.28333 0.45833 " pathEditMode="relative" rAng="0" ptsTypes="AAAA">
                                      <p:cBhvr>
                                        <p:cTn id="54" dur="2000" fill="hold"/>
                                        <p:tgtEl>
                                          <p:spTgt spid="29"/>
                                        </p:tgtEl>
                                        <p:attrNameLst>
                                          <p:attrName>ppt_x</p:attrName>
                                          <p:attrName>ppt_y</p:attrName>
                                        </p:attrNameLst>
                                      </p:cBhvr>
                                      <p:rCtr x="14206" y="1756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29" grpId="0" animBg="1"/>
      <p:bldP spid="29" grpId="1" animBg="1"/>
      <p:bldP spid="29" grpId="2" animBg="1"/>
      <p:bldP spid="30" grpId="0" animBg="1"/>
      <p:bldP spid="30" grpId="1" animBg="1"/>
      <p:bldP spid="31" grpId="0" animBg="1"/>
      <p:bldP spid="31" grpId="1" animBg="1"/>
      <p:bldP spid="32" grpId="0" animBg="1"/>
      <p:bldP spid="32" grpId="1" animBg="1"/>
      <p:bldP spid="32" grpId="2" animBg="1"/>
      <p:bldP spid="33" grpId="0" animBg="1"/>
      <p:bldP spid="33" grpId="1" animBg="1"/>
      <p:bldP spid="34" grpId="0" animBg="1"/>
      <p:bldP spid="35" grpId="0"/>
      <p:bldP spid="36" grpId="0" animBg="1"/>
      <p:bldP spid="37" grpId="0"/>
      <p:bldP spid="38" grpId="0" animBg="1"/>
      <p:bldP spid="3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device&#10;&#10;Description generated with high confidence">
            <a:extLst>
              <a:ext uri="{FF2B5EF4-FFF2-40B4-BE49-F238E27FC236}">
                <a16:creationId xmlns:a16="http://schemas.microsoft.com/office/drawing/2014/main" id="{D49F6F2B-D350-414F-9492-00F3C50E3937}"/>
              </a:ext>
            </a:extLst>
          </p:cNvPr>
          <p:cNvPicPr>
            <a:picLocks noChangeAspect="1"/>
          </p:cNvPicPr>
          <p:nvPr/>
        </p:nvPicPr>
        <p:blipFill>
          <a:blip r:embed="rId2"/>
          <a:stretch>
            <a:fillRect/>
          </a:stretch>
        </p:blipFill>
        <p:spPr>
          <a:xfrm rot="10800000" flipH="1">
            <a:off x="10813144" y="3799433"/>
            <a:ext cx="803818" cy="921373"/>
          </a:xfrm>
          <a:prstGeom prst="rect">
            <a:avLst/>
          </a:prstGeom>
        </p:spPr>
      </p:pic>
      <p:sp>
        <p:nvSpPr>
          <p:cNvPr id="2" name="Title 1">
            <a:extLst>
              <a:ext uri="{FF2B5EF4-FFF2-40B4-BE49-F238E27FC236}">
                <a16:creationId xmlns:a16="http://schemas.microsoft.com/office/drawing/2014/main" id="{328C5F68-35DA-4277-AF6D-3D065F045A3F}"/>
              </a:ext>
            </a:extLst>
          </p:cNvPr>
          <p:cNvSpPr>
            <a:spLocks noGrp="1"/>
          </p:cNvSpPr>
          <p:nvPr>
            <p:ph type="title"/>
          </p:nvPr>
        </p:nvSpPr>
        <p:spPr/>
        <p:txBody>
          <a:bodyPr/>
          <a:lstStyle/>
          <a:p>
            <a:r>
              <a:rPr lang="en-US" dirty="0"/>
              <a:t>SEEC: Performance Analogy</a:t>
            </a:r>
          </a:p>
        </p:txBody>
      </p:sp>
      <p:sp>
        <p:nvSpPr>
          <p:cNvPr id="4" name="Footer Placeholder 3">
            <a:extLst>
              <a:ext uri="{FF2B5EF4-FFF2-40B4-BE49-F238E27FC236}">
                <a16:creationId xmlns:a16="http://schemas.microsoft.com/office/drawing/2014/main" id="{0D9B2E8E-51D2-44A3-9BC9-D3873D94098A}"/>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78C8070-37A6-401B-A259-6FAF9A6320BA}"/>
              </a:ext>
            </a:extLst>
          </p:cNvPr>
          <p:cNvSpPr>
            <a:spLocks noGrp="1"/>
          </p:cNvSpPr>
          <p:nvPr>
            <p:ph type="sldNum" sz="quarter" idx="12"/>
          </p:nvPr>
        </p:nvSpPr>
        <p:spPr/>
        <p:txBody>
          <a:bodyPr/>
          <a:lstStyle/>
          <a:p>
            <a:fld id="{0D1D0697-F66A-EE4C-B4D3-9802540BCCA0}" type="slidenum">
              <a:rPr lang="en-US" smtClean="0"/>
              <a:t>80</a:t>
            </a:fld>
            <a:endParaRPr lang="en-US"/>
          </a:p>
        </p:txBody>
      </p:sp>
      <p:sp>
        <p:nvSpPr>
          <p:cNvPr id="8" name="Rectangle: Rounded Corners 7">
            <a:extLst>
              <a:ext uri="{FF2B5EF4-FFF2-40B4-BE49-F238E27FC236}">
                <a16:creationId xmlns:a16="http://schemas.microsoft.com/office/drawing/2014/main" id="{B463D128-5F13-41BD-9602-2B7553165A3B}"/>
              </a:ext>
            </a:extLst>
          </p:cNvPr>
          <p:cNvSpPr/>
          <p:nvPr/>
        </p:nvSpPr>
        <p:spPr>
          <a:xfrm rot="16200000">
            <a:off x="8285318" y="2785788"/>
            <a:ext cx="4238089" cy="801384"/>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Free road side Images, Pictures, and Royalty-Free Stock Photos ...">
            <a:extLst>
              <a:ext uri="{FF2B5EF4-FFF2-40B4-BE49-F238E27FC236}">
                <a16:creationId xmlns:a16="http://schemas.microsoft.com/office/drawing/2014/main" id="{B5BF4B7C-E675-408A-87E4-89FC47471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144079"/>
            <a:ext cx="9743593"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nny house cartoon Royalty Free Vector Image - VectorStock">
            <a:extLst>
              <a:ext uri="{FF2B5EF4-FFF2-40B4-BE49-F238E27FC236}">
                <a16:creationId xmlns:a16="http://schemas.microsoft.com/office/drawing/2014/main" id="{B18DFD69-5472-4C72-8CA4-CD006DACED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44"/>
          <a:stretch/>
        </p:blipFill>
        <p:spPr bwMode="auto">
          <a:xfrm>
            <a:off x="10850869" y="1215138"/>
            <a:ext cx="786455" cy="828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house png, Cartoon house png Transparent FREE for download ...">
            <a:extLst>
              <a:ext uri="{FF2B5EF4-FFF2-40B4-BE49-F238E27FC236}">
                <a16:creationId xmlns:a16="http://schemas.microsoft.com/office/drawing/2014/main" id="{25F9C8DF-721D-4341-BC2B-90AFF6A5D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9919" y="2739141"/>
            <a:ext cx="944847" cy="9448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Cartoon Picture Of House, Download Free Clip Art, Free Clip ...">
            <a:extLst>
              <a:ext uri="{FF2B5EF4-FFF2-40B4-BE49-F238E27FC236}">
                <a16:creationId xmlns:a16="http://schemas.microsoft.com/office/drawing/2014/main" id="{3533B2B7-64E1-4704-9A28-17EE6B37B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060" y="5327473"/>
            <a:ext cx="1394449" cy="10444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00BE0A-2503-4846-A578-61C8A7E6C532}"/>
              </a:ext>
            </a:extLst>
          </p:cNvPr>
          <p:cNvSpPr txBox="1"/>
          <p:nvPr/>
        </p:nvSpPr>
        <p:spPr>
          <a:xfrm>
            <a:off x="10758310" y="1986846"/>
            <a:ext cx="1253067" cy="307777"/>
          </a:xfrm>
          <a:prstGeom prst="rect">
            <a:avLst/>
          </a:prstGeom>
          <a:noFill/>
        </p:spPr>
        <p:txBody>
          <a:bodyPr wrap="square" rtlCol="0">
            <a:spAutoFit/>
          </a:bodyPr>
          <a:lstStyle/>
          <a:p>
            <a:r>
              <a:rPr lang="en-US" sz="1400" dirty="0"/>
              <a:t>Destination-1</a:t>
            </a:r>
          </a:p>
        </p:txBody>
      </p:sp>
      <p:sp>
        <p:nvSpPr>
          <p:cNvPr id="23" name="TextBox 22">
            <a:extLst>
              <a:ext uri="{FF2B5EF4-FFF2-40B4-BE49-F238E27FC236}">
                <a16:creationId xmlns:a16="http://schemas.microsoft.com/office/drawing/2014/main" id="{BC0F99A0-B677-45B9-B3BF-0D82C8AC5517}"/>
              </a:ext>
            </a:extLst>
          </p:cNvPr>
          <p:cNvSpPr txBox="1"/>
          <p:nvPr/>
        </p:nvSpPr>
        <p:spPr>
          <a:xfrm>
            <a:off x="10798225" y="3630590"/>
            <a:ext cx="1253067" cy="307777"/>
          </a:xfrm>
          <a:prstGeom prst="rect">
            <a:avLst/>
          </a:prstGeom>
          <a:noFill/>
        </p:spPr>
        <p:txBody>
          <a:bodyPr wrap="square" rtlCol="0">
            <a:spAutoFit/>
          </a:bodyPr>
          <a:lstStyle/>
          <a:p>
            <a:r>
              <a:rPr lang="en-US" sz="1400" dirty="0"/>
              <a:t>Destination-2</a:t>
            </a:r>
          </a:p>
        </p:txBody>
      </p:sp>
      <p:sp>
        <p:nvSpPr>
          <p:cNvPr id="24" name="TextBox 23">
            <a:extLst>
              <a:ext uri="{FF2B5EF4-FFF2-40B4-BE49-F238E27FC236}">
                <a16:creationId xmlns:a16="http://schemas.microsoft.com/office/drawing/2014/main" id="{5464E5E7-F033-49D9-A02D-24F43797C5B4}"/>
              </a:ext>
            </a:extLst>
          </p:cNvPr>
          <p:cNvSpPr txBox="1"/>
          <p:nvPr/>
        </p:nvSpPr>
        <p:spPr>
          <a:xfrm>
            <a:off x="8523110" y="6000046"/>
            <a:ext cx="1253067" cy="307777"/>
          </a:xfrm>
          <a:prstGeom prst="rect">
            <a:avLst/>
          </a:prstGeom>
          <a:noFill/>
        </p:spPr>
        <p:txBody>
          <a:bodyPr wrap="square" rtlCol="0">
            <a:spAutoFit/>
          </a:bodyPr>
          <a:lstStyle/>
          <a:p>
            <a:r>
              <a:rPr lang="en-US" sz="1400" dirty="0"/>
              <a:t>Destination-3</a:t>
            </a:r>
          </a:p>
        </p:txBody>
      </p:sp>
      <p:grpSp>
        <p:nvGrpSpPr>
          <p:cNvPr id="13" name="Group 12">
            <a:extLst>
              <a:ext uri="{FF2B5EF4-FFF2-40B4-BE49-F238E27FC236}">
                <a16:creationId xmlns:a16="http://schemas.microsoft.com/office/drawing/2014/main" id="{944FBDEE-3136-4BFA-8B5E-DC8D34CEB113}"/>
              </a:ext>
            </a:extLst>
          </p:cNvPr>
          <p:cNvGrpSpPr/>
          <p:nvPr/>
        </p:nvGrpSpPr>
        <p:grpSpPr>
          <a:xfrm>
            <a:off x="-977645" y="1643946"/>
            <a:ext cx="1397017" cy="1057240"/>
            <a:chOff x="1765555" y="4056946"/>
            <a:chExt cx="1397017" cy="1057240"/>
          </a:xfrm>
        </p:grpSpPr>
        <p:pic>
          <p:nvPicPr>
            <p:cNvPr id="21" name="Picture 20">
              <a:extLst>
                <a:ext uri="{FF2B5EF4-FFF2-40B4-BE49-F238E27FC236}">
                  <a16:creationId xmlns:a16="http://schemas.microsoft.com/office/drawing/2014/main" id="{06C47095-166D-4C82-BD66-51504E4E4E4D}"/>
                </a:ext>
              </a:extLst>
            </p:cNvPr>
            <p:cNvPicPr>
              <a:picLocks noChangeAspect="1"/>
            </p:cNvPicPr>
            <p:nvPr/>
          </p:nvPicPr>
          <p:blipFill>
            <a:blip r:embed="rId7"/>
            <a:stretch>
              <a:fillRect/>
            </a:stretch>
          </p:blipFill>
          <p:spPr>
            <a:xfrm>
              <a:off x="1765555" y="4414222"/>
              <a:ext cx="1397017" cy="699964"/>
            </a:xfrm>
            <a:prstGeom prst="rect">
              <a:avLst/>
            </a:prstGeom>
          </p:spPr>
        </p:pic>
        <p:sp>
          <p:nvSpPr>
            <p:cNvPr id="30" name="TextBox 29">
              <a:extLst>
                <a:ext uri="{FF2B5EF4-FFF2-40B4-BE49-F238E27FC236}">
                  <a16:creationId xmlns:a16="http://schemas.microsoft.com/office/drawing/2014/main" id="{4D078142-45AE-496E-8955-FBDF532A82E2}"/>
                </a:ext>
              </a:extLst>
            </p:cNvPr>
            <p:cNvSpPr txBox="1"/>
            <p:nvPr/>
          </p:nvSpPr>
          <p:spPr>
            <a:xfrm>
              <a:off x="2223911" y="4056946"/>
              <a:ext cx="303390" cy="461665"/>
            </a:xfrm>
            <a:prstGeom prst="rect">
              <a:avLst/>
            </a:prstGeom>
            <a:noFill/>
          </p:spPr>
          <p:txBody>
            <a:bodyPr wrap="square" rtlCol="0">
              <a:spAutoFit/>
            </a:bodyPr>
            <a:lstStyle/>
            <a:p>
              <a:r>
                <a:rPr lang="en-US" sz="2400" b="1" dirty="0"/>
                <a:t>1</a:t>
              </a:r>
            </a:p>
          </p:txBody>
        </p:sp>
      </p:grpSp>
      <p:grpSp>
        <p:nvGrpSpPr>
          <p:cNvPr id="18" name="Group 17">
            <a:extLst>
              <a:ext uri="{FF2B5EF4-FFF2-40B4-BE49-F238E27FC236}">
                <a16:creationId xmlns:a16="http://schemas.microsoft.com/office/drawing/2014/main" id="{D1386907-F6B4-4DCA-9A67-5E5AAACDC170}"/>
              </a:ext>
            </a:extLst>
          </p:cNvPr>
          <p:cNvGrpSpPr/>
          <p:nvPr/>
        </p:nvGrpSpPr>
        <p:grpSpPr>
          <a:xfrm>
            <a:off x="1905000" y="1605846"/>
            <a:ext cx="1559625" cy="1149073"/>
            <a:chOff x="7800275" y="3688646"/>
            <a:chExt cx="1559625" cy="1149073"/>
          </a:xfrm>
        </p:grpSpPr>
        <p:sp>
          <p:nvSpPr>
            <p:cNvPr id="28" name="TextBox 27">
              <a:extLst>
                <a:ext uri="{FF2B5EF4-FFF2-40B4-BE49-F238E27FC236}">
                  <a16:creationId xmlns:a16="http://schemas.microsoft.com/office/drawing/2014/main" id="{6E477A30-4BB7-4853-BEB3-A4573D09EAFD}"/>
                </a:ext>
              </a:extLst>
            </p:cNvPr>
            <p:cNvSpPr txBox="1"/>
            <p:nvPr/>
          </p:nvSpPr>
          <p:spPr>
            <a:xfrm>
              <a:off x="8307211" y="3688646"/>
              <a:ext cx="303390" cy="461665"/>
            </a:xfrm>
            <a:prstGeom prst="rect">
              <a:avLst/>
            </a:prstGeom>
            <a:noFill/>
          </p:spPr>
          <p:txBody>
            <a:bodyPr wrap="square" rtlCol="0">
              <a:spAutoFit/>
            </a:bodyPr>
            <a:lstStyle/>
            <a:p>
              <a:r>
                <a:rPr lang="en-US" sz="2400" b="1" dirty="0"/>
                <a:t>3</a:t>
              </a:r>
            </a:p>
          </p:txBody>
        </p:sp>
        <p:pic>
          <p:nvPicPr>
            <p:cNvPr id="17" name="Picture 16">
              <a:extLst>
                <a:ext uri="{FF2B5EF4-FFF2-40B4-BE49-F238E27FC236}">
                  <a16:creationId xmlns:a16="http://schemas.microsoft.com/office/drawing/2014/main" id="{40D44235-5A05-40A2-9AEB-D06334FBD86A}"/>
                </a:ext>
              </a:extLst>
            </p:cNvPr>
            <p:cNvPicPr>
              <a:picLocks noChangeAspect="1"/>
            </p:cNvPicPr>
            <p:nvPr/>
          </p:nvPicPr>
          <p:blipFill>
            <a:blip r:embed="rId8"/>
            <a:stretch>
              <a:fillRect/>
            </a:stretch>
          </p:blipFill>
          <p:spPr>
            <a:xfrm>
              <a:off x="7800275" y="4026881"/>
              <a:ext cx="1559625" cy="810838"/>
            </a:xfrm>
            <a:prstGeom prst="rect">
              <a:avLst/>
            </a:prstGeom>
          </p:spPr>
        </p:pic>
      </p:grpSp>
      <p:pic>
        <p:nvPicPr>
          <p:cNvPr id="26" name="Picture 25" descr="A picture containing object&#10;&#10;Description generated with high confidence">
            <a:extLst>
              <a:ext uri="{FF2B5EF4-FFF2-40B4-BE49-F238E27FC236}">
                <a16:creationId xmlns:a16="http://schemas.microsoft.com/office/drawing/2014/main" id="{D798FBDC-2217-4788-8608-6E5509231B2B}"/>
              </a:ext>
            </a:extLst>
          </p:cNvPr>
          <p:cNvPicPr>
            <a:picLocks noChangeAspect="1"/>
          </p:cNvPicPr>
          <p:nvPr/>
        </p:nvPicPr>
        <p:blipFill>
          <a:blip r:embed="rId9"/>
          <a:stretch>
            <a:fillRect/>
          </a:stretch>
        </p:blipFill>
        <p:spPr>
          <a:xfrm flipH="1" flipV="1">
            <a:off x="7156323" y="3604803"/>
            <a:ext cx="2844020" cy="1170396"/>
          </a:xfrm>
          <a:prstGeom prst="rect">
            <a:avLst/>
          </a:prstGeom>
        </p:spPr>
      </p:pic>
      <p:pic>
        <p:nvPicPr>
          <p:cNvPr id="2050" name="Picture 2" descr="Water Pipe Icon Cartoon Illustration Water Stock Vector (Royalty ...">
            <a:extLst>
              <a:ext uri="{FF2B5EF4-FFF2-40B4-BE49-F238E27FC236}">
                <a16:creationId xmlns:a16="http://schemas.microsoft.com/office/drawing/2014/main" id="{5348C38B-0B8F-413C-8332-AEB44D9DCD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54" t="32994" r="5793" b="39796"/>
          <a:stretch/>
        </p:blipFill>
        <p:spPr bwMode="auto">
          <a:xfrm rot="5400000">
            <a:off x="6836227" y="3120572"/>
            <a:ext cx="1103085" cy="72571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A0EFD47-DC58-4DEF-97AC-B606E02DCFB9}"/>
              </a:ext>
            </a:extLst>
          </p:cNvPr>
          <p:cNvGrpSpPr/>
          <p:nvPr/>
        </p:nvGrpSpPr>
        <p:grpSpPr>
          <a:xfrm>
            <a:off x="394778" y="1694746"/>
            <a:ext cx="1457598" cy="977117"/>
            <a:chOff x="3607878" y="4145846"/>
            <a:chExt cx="1457598" cy="977117"/>
          </a:xfrm>
        </p:grpSpPr>
        <p:pic>
          <p:nvPicPr>
            <p:cNvPr id="20" name="Picture 19" descr="A screen shot of a car&#10;&#10;Description generated with high confidence">
              <a:extLst>
                <a:ext uri="{FF2B5EF4-FFF2-40B4-BE49-F238E27FC236}">
                  <a16:creationId xmlns:a16="http://schemas.microsoft.com/office/drawing/2014/main" id="{E28228F2-5D0A-4A64-953F-25179A2930F0}"/>
                </a:ext>
              </a:extLst>
            </p:cNvPr>
            <p:cNvPicPr>
              <a:picLocks noChangeAspect="1"/>
            </p:cNvPicPr>
            <p:nvPr/>
          </p:nvPicPr>
          <p:blipFill>
            <a:blip r:embed="rId11"/>
            <a:stretch>
              <a:fillRect/>
            </a:stretch>
          </p:blipFill>
          <p:spPr>
            <a:xfrm flipH="1">
              <a:off x="3607878" y="4513808"/>
              <a:ext cx="1457598" cy="609155"/>
            </a:xfrm>
            <a:prstGeom prst="rect">
              <a:avLst/>
            </a:prstGeom>
          </p:spPr>
        </p:pic>
        <p:sp>
          <p:nvSpPr>
            <p:cNvPr id="29" name="TextBox 28">
              <a:extLst>
                <a:ext uri="{FF2B5EF4-FFF2-40B4-BE49-F238E27FC236}">
                  <a16:creationId xmlns:a16="http://schemas.microsoft.com/office/drawing/2014/main" id="{5AE5D473-ADAB-423B-B0E4-4C074A15C6F1}"/>
                </a:ext>
              </a:extLst>
            </p:cNvPr>
            <p:cNvSpPr txBox="1"/>
            <p:nvPr/>
          </p:nvSpPr>
          <p:spPr>
            <a:xfrm>
              <a:off x="4014611" y="4145846"/>
              <a:ext cx="303390" cy="461665"/>
            </a:xfrm>
            <a:prstGeom prst="rect">
              <a:avLst/>
            </a:prstGeom>
            <a:noFill/>
          </p:spPr>
          <p:txBody>
            <a:bodyPr wrap="square" rtlCol="0">
              <a:spAutoFit/>
            </a:bodyPr>
            <a:lstStyle/>
            <a:p>
              <a:r>
                <a:rPr lang="en-US" sz="2400" b="1" dirty="0"/>
                <a:t>2</a:t>
              </a:r>
            </a:p>
          </p:txBody>
        </p:sp>
      </p:grpSp>
    </p:spTree>
    <p:extLst>
      <p:ext uri="{BB962C8B-B14F-4D97-AF65-F5344CB8AC3E}">
        <p14:creationId xmlns:p14="http://schemas.microsoft.com/office/powerpoint/2010/main" val="169256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left)">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up)">
                                      <p:cBhvr>
                                        <p:cTn id="35" dur="500"/>
                                        <p:tgtEl>
                                          <p:spTgt spid="2050"/>
                                        </p:tgtEl>
                                      </p:cBhvr>
                                    </p:animEffect>
                                  </p:childTnLst>
                                </p:cTn>
                              </p:par>
                              <p:par>
                                <p:cTn id="36" presetID="22" presetClass="entr" presetSubtype="8" fill="hold" nodeType="withEffect">
                                  <p:stCondLst>
                                    <p:cond delay="20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4" fill="hold" nodeType="withEffect">
                                  <p:stCondLst>
                                    <p:cond delay="30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3.33333E-6 3.33333E-6 L 0.49063 3.33333E-6 " pathEditMode="relative" rAng="0" ptsTypes="AA">
                                      <p:cBhvr>
                                        <p:cTn id="53" dur="2000" fill="hold"/>
                                        <p:tgtEl>
                                          <p:spTgt spid="18"/>
                                        </p:tgtEl>
                                        <p:attrNameLst>
                                          <p:attrName>ppt_x</p:attrName>
                                          <p:attrName>ppt_y</p:attrName>
                                        </p:attrNameLst>
                                      </p:cBhvr>
                                      <p:rCtr x="24531" y="0"/>
                                    </p:animMotion>
                                  </p:childTnLst>
                                </p:cTn>
                              </p:par>
                              <p:par>
                                <p:cTn id="54" presetID="0" presetClass="path" presetSubtype="0" accel="50000" decel="50000" fill="hold" nodeType="withEffect">
                                  <p:stCondLst>
                                    <p:cond delay="500"/>
                                  </p:stCondLst>
                                  <p:childTnLst>
                                    <p:animMotion origin="layout" path="M -0.0013 0.00092 L 0.5237 -0.00463 " pathEditMode="relative" rAng="0" ptsTypes="AA">
                                      <p:cBhvr>
                                        <p:cTn id="55" dur="2000" fill="hold"/>
                                        <p:tgtEl>
                                          <p:spTgt spid="14"/>
                                        </p:tgtEl>
                                        <p:attrNameLst>
                                          <p:attrName>ppt_x</p:attrName>
                                          <p:attrName>ppt_y</p:attrName>
                                        </p:attrNameLst>
                                      </p:cBhvr>
                                      <p:rCtr x="26250" y="-278"/>
                                    </p:animMotion>
                                  </p:childTnLst>
                                </p:cTn>
                              </p:par>
                              <p:par>
                                <p:cTn id="56" presetID="0" presetClass="path" presetSubtype="0" accel="50000" decel="50000" fill="hold" nodeType="withEffect">
                                  <p:stCondLst>
                                    <p:cond delay="1000"/>
                                  </p:stCondLst>
                                  <p:childTnLst>
                                    <p:animMotion origin="layout" path="M -3.33333E-6 -0.00023 L 0.51341 -0.00023 " pathEditMode="relative" rAng="0" ptsTypes="AA">
                                      <p:cBhvr>
                                        <p:cTn id="57" dur="2000" fill="hold"/>
                                        <p:tgtEl>
                                          <p:spTgt spid="13"/>
                                        </p:tgtEl>
                                        <p:attrNameLst>
                                          <p:attrName>ppt_x</p:attrName>
                                          <p:attrName>ppt_y</p:attrName>
                                        </p:attrNameLst>
                                      </p:cBhvr>
                                      <p:rCtr x="25664" y="0"/>
                                    </p:animMotion>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48933 0.00186 L 0.63815 0.00186 L 0.63815 0.54352 " pathEditMode="relative" ptsTypes="AAA">
                                      <p:cBhvr>
                                        <p:cTn id="61" dur="2000" fill="hold"/>
                                        <p:tgtEl>
                                          <p:spTgt spid="18"/>
                                        </p:tgtEl>
                                        <p:attrNameLst>
                                          <p:attrName>ppt_x</p:attrName>
                                          <p:attrName>ppt_y</p:attrName>
                                        </p:attrNameLst>
                                      </p:cBhvr>
                                    </p:animMotion>
                                  </p:childTnLst>
                                </p:cTn>
                              </p:par>
                              <p:par>
                                <p:cTn id="62" presetID="0" presetClass="path" presetSubtype="0" accel="50000" decel="50000" fill="hold" nodeType="withEffect">
                                  <p:stCondLst>
                                    <p:cond delay="0"/>
                                  </p:stCondLst>
                                  <p:childTnLst>
                                    <p:animMotion origin="layout" path="M 0.51133 0.00764 L 0.51133 0.25717 L 0.55534 0.33565 L 0.84466 0.33565 L 0.84466 0.17268 " pathEditMode="relative" ptsTypes="AAAAA">
                                      <p:cBhvr>
                                        <p:cTn id="63" dur="2000" fill="hold"/>
                                        <p:tgtEl>
                                          <p:spTgt spid="14"/>
                                        </p:tgtEl>
                                        <p:attrNameLst>
                                          <p:attrName>ppt_x</p:attrName>
                                          <p:attrName>ppt_y</p:attrName>
                                        </p:attrNameLst>
                                      </p:cBhvr>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0.51341 0.00046 L 0.87292 0.00046 L 0.87292 -0.06921 L 0.94792 -0.06921 " pathEditMode="relative" ptsTypes="AAAA">
                                      <p:cBhvr>
                                        <p:cTn id="67"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3" grpId="0"/>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92455112-F5AF-4AE0-A261-EDC6AF91DB66}"/>
              </a:ext>
            </a:extLst>
          </p:cNvPr>
          <p:cNvCxnSpPr>
            <a:cxnSpLocks/>
          </p:cNvCxnSpPr>
          <p:nvPr/>
        </p:nvCxnSpPr>
        <p:spPr>
          <a:xfrm>
            <a:off x="3572468" y="2783042"/>
            <a:ext cx="54108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C44ED7-F382-4044-B240-2CFF0D003F98}"/>
              </a:ext>
            </a:extLst>
          </p:cNvPr>
          <p:cNvSpPr>
            <a:spLocks noGrp="1"/>
          </p:cNvSpPr>
          <p:nvPr>
            <p:ph type="title"/>
          </p:nvPr>
        </p:nvSpPr>
        <p:spPr/>
        <p:txBody>
          <a:bodyPr/>
          <a:lstStyle/>
          <a:p>
            <a:r>
              <a:rPr lang="en-US" dirty="0"/>
              <a:t>SEEC: Walk-through (Correctness)</a:t>
            </a:r>
          </a:p>
        </p:txBody>
      </p:sp>
      <p:cxnSp>
        <p:nvCxnSpPr>
          <p:cNvPr id="4" name="Straight Connector 3">
            <a:extLst>
              <a:ext uri="{FF2B5EF4-FFF2-40B4-BE49-F238E27FC236}">
                <a16:creationId xmlns:a16="http://schemas.microsoft.com/office/drawing/2014/main" id="{D21DA422-09DB-4895-86D7-9F82E809F47A}"/>
              </a:ext>
            </a:extLst>
          </p:cNvPr>
          <p:cNvCxnSpPr>
            <a:cxnSpLocks/>
          </p:cNvCxnSpPr>
          <p:nvPr/>
        </p:nvCxnSpPr>
        <p:spPr>
          <a:xfrm flipV="1">
            <a:off x="5956736" y="4536023"/>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6AC9F7-5834-44C8-9A93-4283B32A1BD0}"/>
              </a:ext>
            </a:extLst>
          </p:cNvPr>
          <p:cNvCxnSpPr>
            <a:cxnSpLocks/>
          </p:cNvCxnSpPr>
          <p:nvPr/>
        </p:nvCxnSpPr>
        <p:spPr>
          <a:xfrm>
            <a:off x="5010758" y="5219099"/>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3E983C-3049-4E93-A088-6B48A91A4AF5}"/>
              </a:ext>
            </a:extLst>
          </p:cNvPr>
          <p:cNvCxnSpPr>
            <a:cxnSpLocks/>
          </p:cNvCxnSpPr>
          <p:nvPr/>
        </p:nvCxnSpPr>
        <p:spPr>
          <a:xfrm>
            <a:off x="2161059" y="4004390"/>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90A714-D113-40B5-93B3-2100139B832A}"/>
              </a:ext>
            </a:extLst>
          </p:cNvPr>
          <p:cNvCxnSpPr>
            <a:cxnSpLocks/>
          </p:cNvCxnSpPr>
          <p:nvPr/>
        </p:nvCxnSpPr>
        <p:spPr>
          <a:xfrm>
            <a:off x="5021364" y="2777145"/>
            <a:ext cx="45648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9B25B8-A3C3-4E72-A6DE-C9FC92BBD941}"/>
              </a:ext>
            </a:extLst>
          </p:cNvPr>
          <p:cNvCxnSpPr>
            <a:cxnSpLocks/>
          </p:cNvCxnSpPr>
          <p:nvPr/>
        </p:nvCxnSpPr>
        <p:spPr>
          <a:xfrm flipV="1">
            <a:off x="3100948" y="2075443"/>
            <a:ext cx="0" cy="2351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A86C5D-D9B3-4C75-A004-A8043547A6D2}"/>
              </a:ext>
            </a:extLst>
          </p:cNvPr>
          <p:cNvCxnSpPr>
            <a:cxnSpLocks/>
          </p:cNvCxnSpPr>
          <p:nvPr/>
        </p:nvCxnSpPr>
        <p:spPr>
          <a:xfrm flipV="1">
            <a:off x="3100948" y="4526397"/>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1B31F7-248B-4DA6-80B6-E328416BD41D}"/>
              </a:ext>
            </a:extLst>
          </p:cNvPr>
          <p:cNvCxnSpPr>
            <a:cxnSpLocks/>
          </p:cNvCxnSpPr>
          <p:nvPr/>
        </p:nvCxnSpPr>
        <p:spPr>
          <a:xfrm>
            <a:off x="3557801" y="4042409"/>
            <a:ext cx="53896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785A19-9C9E-485E-B503-F850149C372E}"/>
              </a:ext>
            </a:extLst>
          </p:cNvPr>
          <p:cNvCxnSpPr>
            <a:cxnSpLocks/>
          </p:cNvCxnSpPr>
          <p:nvPr/>
        </p:nvCxnSpPr>
        <p:spPr>
          <a:xfrm flipV="1">
            <a:off x="4560132" y="4519304"/>
            <a:ext cx="0" cy="2242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FA3C1E-64B0-456D-B05F-A996080EF898}"/>
              </a:ext>
            </a:extLst>
          </p:cNvPr>
          <p:cNvCxnSpPr>
            <a:cxnSpLocks/>
          </p:cNvCxnSpPr>
          <p:nvPr/>
        </p:nvCxnSpPr>
        <p:spPr>
          <a:xfrm flipV="1">
            <a:off x="4560132" y="3266281"/>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216DBD-38C1-4AEB-9774-664BC0F56AF8}"/>
              </a:ext>
            </a:extLst>
          </p:cNvPr>
          <p:cNvCxnSpPr>
            <a:cxnSpLocks/>
          </p:cNvCxnSpPr>
          <p:nvPr/>
        </p:nvCxnSpPr>
        <p:spPr>
          <a:xfrm flipV="1">
            <a:off x="3117464" y="3216597"/>
            <a:ext cx="0" cy="39163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FA24AB4-6D36-41B2-A86F-5EEFB479C2E2}"/>
              </a:ext>
            </a:extLst>
          </p:cNvPr>
          <p:cNvGrpSpPr/>
          <p:nvPr/>
        </p:nvGrpSpPr>
        <p:grpSpPr>
          <a:xfrm>
            <a:off x="2609751" y="2297716"/>
            <a:ext cx="965975" cy="965975"/>
            <a:chOff x="3313739" y="2271697"/>
            <a:chExt cx="1316984" cy="1316984"/>
          </a:xfrm>
        </p:grpSpPr>
        <p:sp>
          <p:nvSpPr>
            <p:cNvPr id="15" name="Rectangle 14">
              <a:extLst>
                <a:ext uri="{FF2B5EF4-FFF2-40B4-BE49-F238E27FC236}">
                  <a16:creationId xmlns:a16="http://schemas.microsoft.com/office/drawing/2014/main" id="{F3DE9CDE-0334-494A-83B5-B0630C5EF8A0}"/>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16" name="Rectangle 15">
              <a:extLst>
                <a:ext uri="{FF2B5EF4-FFF2-40B4-BE49-F238E27FC236}">
                  <a16:creationId xmlns:a16="http://schemas.microsoft.com/office/drawing/2014/main" id="{E9622FBC-0EDA-40C2-B400-205E10B285DA}"/>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ectangle 16">
              <a:extLst>
                <a:ext uri="{FF2B5EF4-FFF2-40B4-BE49-F238E27FC236}">
                  <a16:creationId xmlns:a16="http://schemas.microsoft.com/office/drawing/2014/main" id="{FA2402F2-1841-48FB-A4BB-50D9374372AB}"/>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a:extLst>
                <a:ext uri="{FF2B5EF4-FFF2-40B4-BE49-F238E27FC236}">
                  <a16:creationId xmlns:a16="http://schemas.microsoft.com/office/drawing/2014/main" id="{04C47965-1D08-4EEE-A14A-C9664D7B1331}"/>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 name="Rectangle 18">
              <a:extLst>
                <a:ext uri="{FF2B5EF4-FFF2-40B4-BE49-F238E27FC236}">
                  <a16:creationId xmlns:a16="http://schemas.microsoft.com/office/drawing/2014/main" id="{647E7A40-E477-451B-BAB6-7653506A58B7}"/>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0" name="Group 19">
            <a:extLst>
              <a:ext uri="{FF2B5EF4-FFF2-40B4-BE49-F238E27FC236}">
                <a16:creationId xmlns:a16="http://schemas.microsoft.com/office/drawing/2014/main" id="{598C8544-E3C5-49CB-9F16-68A17A7FACAF}"/>
              </a:ext>
            </a:extLst>
          </p:cNvPr>
          <p:cNvGrpSpPr/>
          <p:nvPr/>
        </p:nvGrpSpPr>
        <p:grpSpPr>
          <a:xfrm>
            <a:off x="2605853" y="3553936"/>
            <a:ext cx="969870" cy="969870"/>
            <a:chOff x="3313739" y="2271697"/>
            <a:chExt cx="1316984" cy="1316984"/>
          </a:xfrm>
        </p:grpSpPr>
        <p:sp>
          <p:nvSpPr>
            <p:cNvPr id="21" name="Rectangle 20">
              <a:extLst>
                <a:ext uri="{FF2B5EF4-FFF2-40B4-BE49-F238E27FC236}">
                  <a16:creationId xmlns:a16="http://schemas.microsoft.com/office/drawing/2014/main" id="{20EBFFBD-8A30-4720-8F12-F2D4CE57F116}"/>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22" name="Rectangle 21">
              <a:extLst>
                <a:ext uri="{FF2B5EF4-FFF2-40B4-BE49-F238E27FC236}">
                  <a16:creationId xmlns:a16="http://schemas.microsoft.com/office/drawing/2014/main" id="{AAB33A1A-313C-4C44-9E8C-7434592E28F3}"/>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Rectangle 22">
              <a:extLst>
                <a:ext uri="{FF2B5EF4-FFF2-40B4-BE49-F238E27FC236}">
                  <a16:creationId xmlns:a16="http://schemas.microsoft.com/office/drawing/2014/main" id="{A474200F-ABDB-4870-9F69-BADFA146A4D9}"/>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 name="Rectangle 23">
              <a:extLst>
                <a:ext uri="{FF2B5EF4-FFF2-40B4-BE49-F238E27FC236}">
                  <a16:creationId xmlns:a16="http://schemas.microsoft.com/office/drawing/2014/main" id="{22DEFB63-9630-4517-BA38-61EEBE5929BE}"/>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 name="Rectangle 24">
              <a:extLst>
                <a:ext uri="{FF2B5EF4-FFF2-40B4-BE49-F238E27FC236}">
                  <a16:creationId xmlns:a16="http://schemas.microsoft.com/office/drawing/2014/main" id="{398F6F57-67AA-4810-819E-2448C182CEDA}"/>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6" name="Group 25">
            <a:extLst>
              <a:ext uri="{FF2B5EF4-FFF2-40B4-BE49-F238E27FC236}">
                <a16:creationId xmlns:a16="http://schemas.microsoft.com/office/drawing/2014/main" id="{9A0E3CFE-9A04-4C77-B266-56C77EEACD19}"/>
              </a:ext>
            </a:extLst>
          </p:cNvPr>
          <p:cNvGrpSpPr/>
          <p:nvPr/>
        </p:nvGrpSpPr>
        <p:grpSpPr>
          <a:xfrm>
            <a:off x="4053273" y="2301253"/>
            <a:ext cx="965975" cy="965975"/>
            <a:chOff x="3313739" y="2271697"/>
            <a:chExt cx="1316984" cy="1316984"/>
          </a:xfrm>
        </p:grpSpPr>
        <p:sp>
          <p:nvSpPr>
            <p:cNvPr id="27" name="Rectangle 26">
              <a:extLst>
                <a:ext uri="{FF2B5EF4-FFF2-40B4-BE49-F238E27FC236}">
                  <a16:creationId xmlns:a16="http://schemas.microsoft.com/office/drawing/2014/main" id="{BFAB4C81-7938-43F3-8CCE-853A0E410EBE}"/>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
          <p:nvSpPr>
            <p:cNvPr id="28" name="Rectangle 27">
              <a:extLst>
                <a:ext uri="{FF2B5EF4-FFF2-40B4-BE49-F238E27FC236}">
                  <a16:creationId xmlns:a16="http://schemas.microsoft.com/office/drawing/2014/main" id="{E8869079-1462-439E-AB08-6423B4B1EBBB}"/>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 name="Rectangle 28">
              <a:extLst>
                <a:ext uri="{FF2B5EF4-FFF2-40B4-BE49-F238E27FC236}">
                  <a16:creationId xmlns:a16="http://schemas.microsoft.com/office/drawing/2014/main" id="{75559D5D-9F60-4A95-B7AB-52D4C73AF314}"/>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 name="Rectangle 29">
              <a:extLst>
                <a:ext uri="{FF2B5EF4-FFF2-40B4-BE49-F238E27FC236}">
                  <a16:creationId xmlns:a16="http://schemas.microsoft.com/office/drawing/2014/main" id="{594DCA57-E2DA-448E-B145-70ECDF1E45E3}"/>
                </a:ext>
              </a:extLst>
            </p:cNvPr>
            <p:cNvSpPr/>
            <p:nvPr/>
          </p:nvSpPr>
          <p:spPr>
            <a:xfrm>
              <a:off x="4226520"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Rectangle 30">
              <a:extLst>
                <a:ext uri="{FF2B5EF4-FFF2-40B4-BE49-F238E27FC236}">
                  <a16:creationId xmlns:a16="http://schemas.microsoft.com/office/drawing/2014/main" id="{22756839-0FD6-421A-A563-0F39423B2CA7}"/>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32" name="Group 31">
            <a:extLst>
              <a:ext uri="{FF2B5EF4-FFF2-40B4-BE49-F238E27FC236}">
                <a16:creationId xmlns:a16="http://schemas.microsoft.com/office/drawing/2014/main" id="{47E9D4FA-1396-4D2F-B7CA-3EB54D421718}"/>
              </a:ext>
            </a:extLst>
          </p:cNvPr>
          <p:cNvGrpSpPr/>
          <p:nvPr/>
        </p:nvGrpSpPr>
        <p:grpSpPr>
          <a:xfrm>
            <a:off x="4049375" y="3557473"/>
            <a:ext cx="969870" cy="969870"/>
            <a:chOff x="3313739" y="2271697"/>
            <a:chExt cx="1316984" cy="1316984"/>
          </a:xfrm>
        </p:grpSpPr>
        <p:sp>
          <p:nvSpPr>
            <p:cNvPr id="33" name="Rectangle 32">
              <a:extLst>
                <a:ext uri="{FF2B5EF4-FFF2-40B4-BE49-F238E27FC236}">
                  <a16:creationId xmlns:a16="http://schemas.microsoft.com/office/drawing/2014/main" id="{6B622474-B657-4647-BEDD-4A8E89057961}"/>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
          <p:nvSpPr>
            <p:cNvPr id="34" name="Rectangle 33">
              <a:extLst>
                <a:ext uri="{FF2B5EF4-FFF2-40B4-BE49-F238E27FC236}">
                  <a16:creationId xmlns:a16="http://schemas.microsoft.com/office/drawing/2014/main" id="{45239761-4829-4767-B68A-6243F9839085}"/>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 name="Rectangle 34">
              <a:extLst>
                <a:ext uri="{FF2B5EF4-FFF2-40B4-BE49-F238E27FC236}">
                  <a16:creationId xmlns:a16="http://schemas.microsoft.com/office/drawing/2014/main" id="{37414B03-17FE-4B90-8DDD-988A76E80CBA}"/>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 name="Rectangle 35">
              <a:extLst>
                <a:ext uri="{FF2B5EF4-FFF2-40B4-BE49-F238E27FC236}">
                  <a16:creationId xmlns:a16="http://schemas.microsoft.com/office/drawing/2014/main" id="{CF57C143-1777-4C92-8ECD-88412E95117F}"/>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Rectangle 36">
              <a:extLst>
                <a:ext uri="{FF2B5EF4-FFF2-40B4-BE49-F238E27FC236}">
                  <a16:creationId xmlns:a16="http://schemas.microsoft.com/office/drawing/2014/main" id="{58FDC286-EF43-437C-8D64-6C43D9F4864D}"/>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39" name="Straight Connector 38">
            <a:extLst>
              <a:ext uri="{FF2B5EF4-FFF2-40B4-BE49-F238E27FC236}">
                <a16:creationId xmlns:a16="http://schemas.microsoft.com/office/drawing/2014/main" id="{88846034-6CC9-4F14-B72D-5196F4617B8F}"/>
              </a:ext>
            </a:extLst>
          </p:cNvPr>
          <p:cNvCxnSpPr>
            <a:cxnSpLocks/>
          </p:cNvCxnSpPr>
          <p:nvPr/>
        </p:nvCxnSpPr>
        <p:spPr>
          <a:xfrm>
            <a:off x="5021988" y="4046418"/>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3F528FA-F956-4681-A1ED-0A9A20FD5FCE}"/>
              </a:ext>
            </a:extLst>
          </p:cNvPr>
          <p:cNvCxnSpPr>
            <a:cxnSpLocks/>
          </p:cNvCxnSpPr>
          <p:nvPr/>
        </p:nvCxnSpPr>
        <p:spPr>
          <a:xfrm>
            <a:off x="2161059" y="2788135"/>
            <a:ext cx="4648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ADABA8-76C1-4F53-B64A-AAC7578CB554}"/>
              </a:ext>
            </a:extLst>
          </p:cNvPr>
          <p:cNvCxnSpPr>
            <a:cxnSpLocks/>
          </p:cNvCxnSpPr>
          <p:nvPr/>
        </p:nvCxnSpPr>
        <p:spPr>
          <a:xfrm flipV="1">
            <a:off x="4513832" y="1984626"/>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21C84E1-C2E5-47A5-8036-7F4669CEB57D}"/>
              </a:ext>
            </a:extLst>
          </p:cNvPr>
          <p:cNvGrpSpPr/>
          <p:nvPr/>
        </p:nvGrpSpPr>
        <p:grpSpPr>
          <a:xfrm>
            <a:off x="4095897" y="4749401"/>
            <a:ext cx="969870" cy="969870"/>
            <a:chOff x="3313739" y="2271697"/>
            <a:chExt cx="1316984" cy="1316984"/>
          </a:xfrm>
        </p:grpSpPr>
        <p:sp>
          <p:nvSpPr>
            <p:cNvPr id="43" name="Rectangle 42">
              <a:extLst>
                <a:ext uri="{FF2B5EF4-FFF2-40B4-BE49-F238E27FC236}">
                  <a16:creationId xmlns:a16="http://schemas.microsoft.com/office/drawing/2014/main" id="{2452CA15-86D8-431F-B617-AA8D1C3C6B96}"/>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2</a:t>
              </a:r>
            </a:p>
          </p:txBody>
        </p:sp>
        <p:sp>
          <p:nvSpPr>
            <p:cNvPr id="44" name="Rectangle 43">
              <a:extLst>
                <a:ext uri="{FF2B5EF4-FFF2-40B4-BE49-F238E27FC236}">
                  <a16:creationId xmlns:a16="http://schemas.microsoft.com/office/drawing/2014/main" id="{5EDC8384-3DC4-42EC-B899-36EC8AFD9F17}"/>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Rectangle 44">
              <a:extLst>
                <a:ext uri="{FF2B5EF4-FFF2-40B4-BE49-F238E27FC236}">
                  <a16:creationId xmlns:a16="http://schemas.microsoft.com/office/drawing/2014/main" id="{FB252C2C-5CE4-420E-868C-F23E630CF27E}"/>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6" name="Rectangle 45">
              <a:extLst>
                <a:ext uri="{FF2B5EF4-FFF2-40B4-BE49-F238E27FC236}">
                  <a16:creationId xmlns:a16="http://schemas.microsoft.com/office/drawing/2014/main" id="{98F8358B-65D2-4B4F-A6E4-AECF29F030E2}"/>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48" name="Group 47">
            <a:extLst>
              <a:ext uri="{FF2B5EF4-FFF2-40B4-BE49-F238E27FC236}">
                <a16:creationId xmlns:a16="http://schemas.microsoft.com/office/drawing/2014/main" id="{59A1D92A-CC47-451D-90D2-DE71CBF935EB}"/>
              </a:ext>
            </a:extLst>
          </p:cNvPr>
          <p:cNvGrpSpPr/>
          <p:nvPr/>
        </p:nvGrpSpPr>
        <p:grpSpPr>
          <a:xfrm>
            <a:off x="5461078" y="4757422"/>
            <a:ext cx="969870" cy="969870"/>
            <a:chOff x="3313739" y="2271697"/>
            <a:chExt cx="1316984" cy="1316984"/>
          </a:xfrm>
        </p:grpSpPr>
        <p:sp>
          <p:nvSpPr>
            <p:cNvPr id="49" name="Rectangle 48">
              <a:extLst>
                <a:ext uri="{FF2B5EF4-FFF2-40B4-BE49-F238E27FC236}">
                  <a16:creationId xmlns:a16="http://schemas.microsoft.com/office/drawing/2014/main" id="{909FA485-F282-4367-8457-4AE0463B6FA8}"/>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sp>
          <p:nvSpPr>
            <p:cNvPr id="50" name="Rectangle 49">
              <a:extLst>
                <a:ext uri="{FF2B5EF4-FFF2-40B4-BE49-F238E27FC236}">
                  <a16:creationId xmlns:a16="http://schemas.microsoft.com/office/drawing/2014/main" id="{839D84F3-82C3-44AD-98DE-9A6C2662DA03}"/>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1" name="Rectangle 50">
              <a:extLst>
                <a:ext uri="{FF2B5EF4-FFF2-40B4-BE49-F238E27FC236}">
                  <a16:creationId xmlns:a16="http://schemas.microsoft.com/office/drawing/2014/main" id="{CE000A00-08CE-41EE-9EFF-B90C0686A028}"/>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59" name="Straight Connector 58">
            <a:extLst>
              <a:ext uri="{FF2B5EF4-FFF2-40B4-BE49-F238E27FC236}">
                <a16:creationId xmlns:a16="http://schemas.microsoft.com/office/drawing/2014/main" id="{8E82C982-5DB8-49CB-9B73-FCE41A285C8A}"/>
              </a:ext>
            </a:extLst>
          </p:cNvPr>
          <p:cNvCxnSpPr>
            <a:cxnSpLocks/>
          </p:cNvCxnSpPr>
          <p:nvPr/>
        </p:nvCxnSpPr>
        <p:spPr>
          <a:xfrm>
            <a:off x="2178705" y="5205945"/>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9C04328-0387-4751-900B-347691FA9690}"/>
              </a:ext>
            </a:extLst>
          </p:cNvPr>
          <p:cNvCxnSpPr>
            <a:cxnSpLocks/>
          </p:cNvCxnSpPr>
          <p:nvPr/>
        </p:nvCxnSpPr>
        <p:spPr>
          <a:xfrm>
            <a:off x="3575447" y="5243964"/>
            <a:ext cx="529712"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06DE037-CD62-431B-A1EF-498D74EB78D2}"/>
              </a:ext>
            </a:extLst>
          </p:cNvPr>
          <p:cNvGrpSpPr/>
          <p:nvPr/>
        </p:nvGrpSpPr>
        <p:grpSpPr>
          <a:xfrm>
            <a:off x="2623499" y="4755491"/>
            <a:ext cx="969870" cy="969870"/>
            <a:chOff x="3313739" y="2271697"/>
            <a:chExt cx="1316984" cy="1316984"/>
          </a:xfrm>
        </p:grpSpPr>
        <p:sp>
          <p:nvSpPr>
            <p:cNvPr id="62" name="Rectangle 61">
              <a:extLst>
                <a:ext uri="{FF2B5EF4-FFF2-40B4-BE49-F238E27FC236}">
                  <a16:creationId xmlns:a16="http://schemas.microsoft.com/office/drawing/2014/main" id="{A0AB6D16-290F-4903-A6CE-82A381FB6AD7}"/>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a:t>
              </a:r>
            </a:p>
          </p:txBody>
        </p:sp>
        <p:sp>
          <p:nvSpPr>
            <p:cNvPr id="63" name="Rectangle 62">
              <a:extLst>
                <a:ext uri="{FF2B5EF4-FFF2-40B4-BE49-F238E27FC236}">
                  <a16:creationId xmlns:a16="http://schemas.microsoft.com/office/drawing/2014/main" id="{EFBB96D7-9FA5-4417-BFD5-85B46924F8FF}"/>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4" name="Rectangle 63">
              <a:extLst>
                <a:ext uri="{FF2B5EF4-FFF2-40B4-BE49-F238E27FC236}">
                  <a16:creationId xmlns:a16="http://schemas.microsoft.com/office/drawing/2014/main" id="{67F1E64E-9855-4FA3-BA14-79EA7EFEE0D9}"/>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5" name="Rectangle 64">
              <a:extLst>
                <a:ext uri="{FF2B5EF4-FFF2-40B4-BE49-F238E27FC236}">
                  <a16:creationId xmlns:a16="http://schemas.microsoft.com/office/drawing/2014/main" id="{7AEF4AE1-B2CC-4C24-B3FA-A156A1B932EF}"/>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67" name="Straight Connector 66">
            <a:extLst>
              <a:ext uri="{FF2B5EF4-FFF2-40B4-BE49-F238E27FC236}">
                <a16:creationId xmlns:a16="http://schemas.microsoft.com/office/drawing/2014/main" id="{A61B59CB-ACD1-41EA-8D05-C9680F7F12A2}"/>
              </a:ext>
            </a:extLst>
          </p:cNvPr>
          <p:cNvCxnSpPr>
            <a:cxnSpLocks/>
          </p:cNvCxnSpPr>
          <p:nvPr/>
        </p:nvCxnSpPr>
        <p:spPr>
          <a:xfrm>
            <a:off x="2157850" y="1488989"/>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F886DD1-6CE4-4785-9648-77BCC4BD46F2}"/>
              </a:ext>
            </a:extLst>
          </p:cNvPr>
          <p:cNvCxnSpPr>
            <a:cxnSpLocks/>
          </p:cNvCxnSpPr>
          <p:nvPr/>
        </p:nvCxnSpPr>
        <p:spPr>
          <a:xfrm flipV="1">
            <a:off x="3097739" y="2010996"/>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98D6A34-4132-4F0F-868E-AEAA43AAFFBA}"/>
              </a:ext>
            </a:extLst>
          </p:cNvPr>
          <p:cNvCxnSpPr>
            <a:cxnSpLocks/>
          </p:cNvCxnSpPr>
          <p:nvPr/>
        </p:nvCxnSpPr>
        <p:spPr>
          <a:xfrm>
            <a:off x="3554592" y="1527008"/>
            <a:ext cx="533789"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A3A7EA1-1309-4BF0-9ED6-1EB8BD811B65}"/>
              </a:ext>
            </a:extLst>
          </p:cNvPr>
          <p:cNvGrpSpPr/>
          <p:nvPr/>
        </p:nvGrpSpPr>
        <p:grpSpPr>
          <a:xfrm>
            <a:off x="2602644" y="1038535"/>
            <a:ext cx="969870" cy="969870"/>
            <a:chOff x="3313739" y="2271697"/>
            <a:chExt cx="1316984" cy="1316984"/>
          </a:xfrm>
        </p:grpSpPr>
        <p:sp>
          <p:nvSpPr>
            <p:cNvPr id="71" name="Rectangle 70">
              <a:extLst>
                <a:ext uri="{FF2B5EF4-FFF2-40B4-BE49-F238E27FC236}">
                  <a16:creationId xmlns:a16="http://schemas.microsoft.com/office/drawing/2014/main" id="{18125AF1-9A7F-4561-BDAD-D6C0D789870A}"/>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13</a:t>
              </a:r>
            </a:p>
          </p:txBody>
        </p:sp>
        <p:sp>
          <p:nvSpPr>
            <p:cNvPr id="72" name="Rectangle 71">
              <a:extLst>
                <a:ext uri="{FF2B5EF4-FFF2-40B4-BE49-F238E27FC236}">
                  <a16:creationId xmlns:a16="http://schemas.microsoft.com/office/drawing/2014/main" id="{0969C5B8-A2DC-4EBD-8C89-2C0C508C680C}"/>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4" name="Rectangle 73">
              <a:extLst>
                <a:ext uri="{FF2B5EF4-FFF2-40B4-BE49-F238E27FC236}">
                  <a16:creationId xmlns:a16="http://schemas.microsoft.com/office/drawing/2014/main" id="{5F036E8A-CB99-46E6-9EF1-4109CB476DAB}"/>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5" name="Rectangle 74">
              <a:extLst>
                <a:ext uri="{FF2B5EF4-FFF2-40B4-BE49-F238E27FC236}">
                  <a16:creationId xmlns:a16="http://schemas.microsoft.com/office/drawing/2014/main" id="{AE8BBB5B-3F90-4CBF-99CD-364CC1F9AD08}"/>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76" name="Straight Connector 75">
            <a:extLst>
              <a:ext uri="{FF2B5EF4-FFF2-40B4-BE49-F238E27FC236}">
                <a16:creationId xmlns:a16="http://schemas.microsoft.com/office/drawing/2014/main" id="{65114E1C-5699-4A07-BC72-40CAF3DDEE4A}"/>
              </a:ext>
            </a:extLst>
          </p:cNvPr>
          <p:cNvCxnSpPr>
            <a:cxnSpLocks/>
          </p:cNvCxnSpPr>
          <p:nvPr/>
        </p:nvCxnSpPr>
        <p:spPr>
          <a:xfrm flipV="1">
            <a:off x="4508134" y="2019017"/>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3A51B07-1E51-4F3B-B6AD-E9D5BABBE5FB}"/>
              </a:ext>
            </a:extLst>
          </p:cNvPr>
          <p:cNvCxnSpPr>
            <a:cxnSpLocks/>
          </p:cNvCxnSpPr>
          <p:nvPr/>
        </p:nvCxnSpPr>
        <p:spPr>
          <a:xfrm>
            <a:off x="4964987" y="1535029"/>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C9C396F-03E8-490D-BF87-799FC01ECBE6}"/>
              </a:ext>
            </a:extLst>
          </p:cNvPr>
          <p:cNvGrpSpPr/>
          <p:nvPr/>
        </p:nvGrpSpPr>
        <p:grpSpPr>
          <a:xfrm>
            <a:off x="4013039" y="1046556"/>
            <a:ext cx="969870" cy="969870"/>
            <a:chOff x="3313739" y="2271697"/>
            <a:chExt cx="1316984" cy="1316984"/>
          </a:xfrm>
        </p:grpSpPr>
        <p:sp>
          <p:nvSpPr>
            <p:cNvPr id="79" name="Rectangle 78">
              <a:extLst>
                <a:ext uri="{FF2B5EF4-FFF2-40B4-BE49-F238E27FC236}">
                  <a16:creationId xmlns:a16="http://schemas.microsoft.com/office/drawing/2014/main" id="{56753B8A-CC0C-4D5A-9580-A3D55AE745E6}"/>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14</a:t>
              </a:r>
            </a:p>
          </p:txBody>
        </p:sp>
        <p:sp>
          <p:nvSpPr>
            <p:cNvPr id="80" name="Rectangle 79">
              <a:extLst>
                <a:ext uri="{FF2B5EF4-FFF2-40B4-BE49-F238E27FC236}">
                  <a16:creationId xmlns:a16="http://schemas.microsoft.com/office/drawing/2014/main" id="{9302CC0A-AAB2-4FFE-8EAF-F4D15E450512}"/>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2" name="Rectangle 81">
              <a:extLst>
                <a:ext uri="{FF2B5EF4-FFF2-40B4-BE49-F238E27FC236}">
                  <a16:creationId xmlns:a16="http://schemas.microsoft.com/office/drawing/2014/main" id="{BD289D39-72F8-46E5-9935-AD3295A369ED}"/>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3" name="Rectangle 82">
              <a:extLst>
                <a:ext uri="{FF2B5EF4-FFF2-40B4-BE49-F238E27FC236}">
                  <a16:creationId xmlns:a16="http://schemas.microsoft.com/office/drawing/2014/main" id="{216CF99B-3BF6-4464-97AA-1B941F816E3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84" name="Straight Connector 83">
            <a:extLst>
              <a:ext uri="{FF2B5EF4-FFF2-40B4-BE49-F238E27FC236}">
                <a16:creationId xmlns:a16="http://schemas.microsoft.com/office/drawing/2014/main" id="{5F4D6075-2A90-4180-9F1A-681BABD45220}"/>
              </a:ext>
            </a:extLst>
          </p:cNvPr>
          <p:cNvCxnSpPr>
            <a:cxnSpLocks/>
          </p:cNvCxnSpPr>
          <p:nvPr/>
        </p:nvCxnSpPr>
        <p:spPr>
          <a:xfrm flipV="1">
            <a:off x="5950319" y="2055914"/>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2B505739-FF1D-4759-9289-A603468A8497}"/>
              </a:ext>
            </a:extLst>
          </p:cNvPr>
          <p:cNvGrpSpPr/>
          <p:nvPr/>
        </p:nvGrpSpPr>
        <p:grpSpPr>
          <a:xfrm>
            <a:off x="5455224" y="1083453"/>
            <a:ext cx="969870" cy="969870"/>
            <a:chOff x="3313739" y="2271697"/>
            <a:chExt cx="1316984" cy="1316984"/>
          </a:xfrm>
        </p:grpSpPr>
        <p:sp>
          <p:nvSpPr>
            <p:cNvPr id="86" name="Rectangle 85">
              <a:extLst>
                <a:ext uri="{FF2B5EF4-FFF2-40B4-BE49-F238E27FC236}">
                  <a16:creationId xmlns:a16="http://schemas.microsoft.com/office/drawing/2014/main" id="{2AD6153C-5786-41DE-AAA5-A9E2494F59CD}"/>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15</a:t>
              </a:r>
            </a:p>
          </p:txBody>
        </p:sp>
        <p:sp>
          <p:nvSpPr>
            <p:cNvPr id="87" name="Rectangle 86">
              <a:extLst>
                <a:ext uri="{FF2B5EF4-FFF2-40B4-BE49-F238E27FC236}">
                  <a16:creationId xmlns:a16="http://schemas.microsoft.com/office/drawing/2014/main" id="{27959F49-F324-4576-B1F5-1DF20BEF6F0F}"/>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0" name="Rectangle 89">
              <a:extLst>
                <a:ext uri="{FF2B5EF4-FFF2-40B4-BE49-F238E27FC236}">
                  <a16:creationId xmlns:a16="http://schemas.microsoft.com/office/drawing/2014/main" id="{52DF02DE-2524-42F3-984A-B5A6B9CFCAA3}"/>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91" name="Straight Connector 90">
            <a:extLst>
              <a:ext uri="{FF2B5EF4-FFF2-40B4-BE49-F238E27FC236}">
                <a16:creationId xmlns:a16="http://schemas.microsoft.com/office/drawing/2014/main" id="{66E69B6F-F994-423D-B49A-DB79700B0799}"/>
              </a:ext>
            </a:extLst>
          </p:cNvPr>
          <p:cNvCxnSpPr>
            <a:cxnSpLocks/>
          </p:cNvCxnSpPr>
          <p:nvPr/>
        </p:nvCxnSpPr>
        <p:spPr>
          <a:xfrm flipV="1">
            <a:off x="5939089" y="3315219"/>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2B0C18C6-AA98-404A-B703-FEEA5E34D571}"/>
              </a:ext>
            </a:extLst>
          </p:cNvPr>
          <p:cNvGrpSpPr/>
          <p:nvPr/>
        </p:nvGrpSpPr>
        <p:grpSpPr>
          <a:xfrm>
            <a:off x="5443994" y="2342758"/>
            <a:ext cx="969870" cy="969870"/>
            <a:chOff x="3313739" y="2271697"/>
            <a:chExt cx="1316984" cy="1316984"/>
          </a:xfrm>
        </p:grpSpPr>
        <p:sp>
          <p:nvSpPr>
            <p:cNvPr id="93" name="Rectangle 92">
              <a:extLst>
                <a:ext uri="{FF2B5EF4-FFF2-40B4-BE49-F238E27FC236}">
                  <a16:creationId xmlns:a16="http://schemas.microsoft.com/office/drawing/2014/main" id="{00E695A7-31D5-4022-9296-AB58A47866B5}"/>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11</a:t>
              </a:r>
            </a:p>
          </p:txBody>
        </p:sp>
        <p:sp>
          <p:nvSpPr>
            <p:cNvPr id="94" name="Rectangle 93">
              <a:extLst>
                <a:ext uri="{FF2B5EF4-FFF2-40B4-BE49-F238E27FC236}">
                  <a16:creationId xmlns:a16="http://schemas.microsoft.com/office/drawing/2014/main" id="{34CEF25C-C1D2-4A48-AD88-ED4640316A0D}"/>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5" name="Rectangle 94">
              <a:extLst>
                <a:ext uri="{FF2B5EF4-FFF2-40B4-BE49-F238E27FC236}">
                  <a16:creationId xmlns:a16="http://schemas.microsoft.com/office/drawing/2014/main" id="{36EBCC71-B2AD-4DBD-810A-E295EBBD405D}"/>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7" name="Rectangle 96">
              <a:extLst>
                <a:ext uri="{FF2B5EF4-FFF2-40B4-BE49-F238E27FC236}">
                  <a16:creationId xmlns:a16="http://schemas.microsoft.com/office/drawing/2014/main" id="{DB7DF37C-3D56-4601-8A3E-53DE7A42A426}"/>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98" name="Group 97">
            <a:extLst>
              <a:ext uri="{FF2B5EF4-FFF2-40B4-BE49-F238E27FC236}">
                <a16:creationId xmlns:a16="http://schemas.microsoft.com/office/drawing/2014/main" id="{B9BA8AA4-10A4-47A1-ABCD-E8490ED7CA6F}"/>
              </a:ext>
            </a:extLst>
          </p:cNvPr>
          <p:cNvGrpSpPr/>
          <p:nvPr/>
        </p:nvGrpSpPr>
        <p:grpSpPr>
          <a:xfrm>
            <a:off x="5461641" y="3563562"/>
            <a:ext cx="969870" cy="969870"/>
            <a:chOff x="3313739" y="2271697"/>
            <a:chExt cx="1316984" cy="1316984"/>
          </a:xfrm>
        </p:grpSpPr>
        <p:sp>
          <p:nvSpPr>
            <p:cNvPr id="99" name="Rectangle 98">
              <a:extLst>
                <a:ext uri="{FF2B5EF4-FFF2-40B4-BE49-F238E27FC236}">
                  <a16:creationId xmlns:a16="http://schemas.microsoft.com/office/drawing/2014/main" id="{D850D0DE-4EE8-468A-8589-8CFD335DC561}"/>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7</a:t>
              </a:r>
            </a:p>
          </p:txBody>
        </p:sp>
        <p:sp>
          <p:nvSpPr>
            <p:cNvPr id="100" name="Rectangle 99">
              <a:extLst>
                <a:ext uri="{FF2B5EF4-FFF2-40B4-BE49-F238E27FC236}">
                  <a16:creationId xmlns:a16="http://schemas.microsoft.com/office/drawing/2014/main" id="{7BE34FB6-7870-440D-A603-E67C892F6CF4}"/>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1" name="Rectangle 100">
              <a:extLst>
                <a:ext uri="{FF2B5EF4-FFF2-40B4-BE49-F238E27FC236}">
                  <a16:creationId xmlns:a16="http://schemas.microsoft.com/office/drawing/2014/main" id="{29ABF882-1377-40FD-9C2B-F0D89F9F1E3B}"/>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3" name="Rectangle 102">
              <a:extLst>
                <a:ext uri="{FF2B5EF4-FFF2-40B4-BE49-F238E27FC236}">
                  <a16:creationId xmlns:a16="http://schemas.microsoft.com/office/drawing/2014/main" id="{B78A15D4-AB48-48BC-80E3-F57621FC1BAB}"/>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04" name="Straight Connector 103">
            <a:extLst>
              <a:ext uri="{FF2B5EF4-FFF2-40B4-BE49-F238E27FC236}">
                <a16:creationId xmlns:a16="http://schemas.microsoft.com/office/drawing/2014/main" id="{E95F06B3-B0A7-41C3-A251-F3CAE6431792}"/>
              </a:ext>
            </a:extLst>
          </p:cNvPr>
          <p:cNvCxnSpPr>
            <a:cxnSpLocks/>
          </p:cNvCxnSpPr>
          <p:nvPr/>
        </p:nvCxnSpPr>
        <p:spPr>
          <a:xfrm flipV="1">
            <a:off x="1749072" y="4461988"/>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7AB723CC-DF02-485E-8EAB-A6B0E654E26E}"/>
              </a:ext>
            </a:extLst>
          </p:cNvPr>
          <p:cNvGrpSpPr/>
          <p:nvPr/>
        </p:nvGrpSpPr>
        <p:grpSpPr>
          <a:xfrm>
            <a:off x="1237461" y="4726614"/>
            <a:ext cx="969870" cy="969870"/>
            <a:chOff x="3313739" y="2271697"/>
            <a:chExt cx="1316984" cy="1316984"/>
          </a:xfrm>
        </p:grpSpPr>
        <p:sp>
          <p:nvSpPr>
            <p:cNvPr id="106" name="Rectangle 105">
              <a:extLst>
                <a:ext uri="{FF2B5EF4-FFF2-40B4-BE49-F238E27FC236}">
                  <a16:creationId xmlns:a16="http://schemas.microsoft.com/office/drawing/2014/main" id="{D7BCC6C2-0606-4A34-A918-79D5523C9131}"/>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0</a:t>
              </a:r>
            </a:p>
          </p:txBody>
        </p:sp>
        <p:sp>
          <p:nvSpPr>
            <p:cNvPr id="108" name="Rectangle 107">
              <a:extLst>
                <a:ext uri="{FF2B5EF4-FFF2-40B4-BE49-F238E27FC236}">
                  <a16:creationId xmlns:a16="http://schemas.microsoft.com/office/drawing/2014/main" id="{0A347269-069D-47A2-81BE-18440FCCAFBD}"/>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9" name="Rectangle 108">
              <a:extLst>
                <a:ext uri="{FF2B5EF4-FFF2-40B4-BE49-F238E27FC236}">
                  <a16:creationId xmlns:a16="http://schemas.microsoft.com/office/drawing/2014/main" id="{39D5FF07-BB5E-4DC0-9754-1B0FCCDEA9A9}"/>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11" name="Straight Connector 110">
            <a:extLst>
              <a:ext uri="{FF2B5EF4-FFF2-40B4-BE49-F238E27FC236}">
                <a16:creationId xmlns:a16="http://schemas.microsoft.com/office/drawing/2014/main" id="{86AB34AD-A3B0-40D5-AB47-848244298743}"/>
              </a:ext>
            </a:extLst>
          </p:cNvPr>
          <p:cNvCxnSpPr>
            <a:cxnSpLocks/>
          </p:cNvCxnSpPr>
          <p:nvPr/>
        </p:nvCxnSpPr>
        <p:spPr>
          <a:xfrm flipV="1">
            <a:off x="1750202" y="4455812"/>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D8DA377-2AF6-41BA-8AE6-66A54768410B}"/>
              </a:ext>
            </a:extLst>
          </p:cNvPr>
          <p:cNvCxnSpPr>
            <a:cxnSpLocks/>
          </p:cNvCxnSpPr>
          <p:nvPr/>
        </p:nvCxnSpPr>
        <p:spPr>
          <a:xfrm flipV="1">
            <a:off x="1766718" y="3218725"/>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09B390D3-A4CF-4D47-B80B-807E9F13C240}"/>
              </a:ext>
            </a:extLst>
          </p:cNvPr>
          <p:cNvGrpSpPr/>
          <p:nvPr/>
        </p:nvGrpSpPr>
        <p:grpSpPr>
          <a:xfrm>
            <a:off x="1255107" y="3483351"/>
            <a:ext cx="969870" cy="969870"/>
            <a:chOff x="3313739" y="2271697"/>
            <a:chExt cx="1316984" cy="1316984"/>
          </a:xfrm>
        </p:grpSpPr>
        <p:sp>
          <p:nvSpPr>
            <p:cNvPr id="114" name="Rectangle 113">
              <a:extLst>
                <a:ext uri="{FF2B5EF4-FFF2-40B4-BE49-F238E27FC236}">
                  <a16:creationId xmlns:a16="http://schemas.microsoft.com/office/drawing/2014/main" id="{3171ABD1-61F9-4F4B-B5C6-ED913C804232}"/>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4</a:t>
              </a:r>
            </a:p>
          </p:txBody>
        </p:sp>
        <p:sp>
          <p:nvSpPr>
            <p:cNvPr id="116" name="Rectangle 115">
              <a:extLst>
                <a:ext uri="{FF2B5EF4-FFF2-40B4-BE49-F238E27FC236}">
                  <a16:creationId xmlns:a16="http://schemas.microsoft.com/office/drawing/2014/main" id="{38DC71F3-065A-4309-9625-775F39DD6B2D}"/>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7" name="Rectangle 116">
              <a:extLst>
                <a:ext uri="{FF2B5EF4-FFF2-40B4-BE49-F238E27FC236}">
                  <a16:creationId xmlns:a16="http://schemas.microsoft.com/office/drawing/2014/main" id="{FA30EE25-58AF-4F37-84AB-3DC774FF2381}"/>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8" name="Rectangle 117">
              <a:extLst>
                <a:ext uri="{FF2B5EF4-FFF2-40B4-BE49-F238E27FC236}">
                  <a16:creationId xmlns:a16="http://schemas.microsoft.com/office/drawing/2014/main" id="{A8A1C2D0-3ABE-49E0-A94E-E9EA328D0026}"/>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19" name="Straight Connector 118">
            <a:extLst>
              <a:ext uri="{FF2B5EF4-FFF2-40B4-BE49-F238E27FC236}">
                <a16:creationId xmlns:a16="http://schemas.microsoft.com/office/drawing/2014/main" id="{11FC91E3-7880-4617-A40C-D0685DDEFBAD}"/>
              </a:ext>
            </a:extLst>
          </p:cNvPr>
          <p:cNvCxnSpPr>
            <a:cxnSpLocks/>
          </p:cNvCxnSpPr>
          <p:nvPr/>
        </p:nvCxnSpPr>
        <p:spPr>
          <a:xfrm flipV="1">
            <a:off x="1774739" y="1985087"/>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B1F2B0DD-3CA2-456C-AADD-4AEB06A8CC79}"/>
              </a:ext>
            </a:extLst>
          </p:cNvPr>
          <p:cNvGrpSpPr/>
          <p:nvPr/>
        </p:nvGrpSpPr>
        <p:grpSpPr>
          <a:xfrm>
            <a:off x="1263128" y="2249713"/>
            <a:ext cx="969870" cy="969870"/>
            <a:chOff x="3313739" y="2271697"/>
            <a:chExt cx="1316984" cy="1316984"/>
          </a:xfrm>
        </p:grpSpPr>
        <p:sp>
          <p:nvSpPr>
            <p:cNvPr id="121" name="Rectangle 120">
              <a:extLst>
                <a:ext uri="{FF2B5EF4-FFF2-40B4-BE49-F238E27FC236}">
                  <a16:creationId xmlns:a16="http://schemas.microsoft.com/office/drawing/2014/main" id="{ABFA3931-87C3-4C47-B84F-58C78472A81E}"/>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8</a:t>
              </a:r>
            </a:p>
          </p:txBody>
        </p:sp>
        <p:sp>
          <p:nvSpPr>
            <p:cNvPr id="123" name="Rectangle 122">
              <a:extLst>
                <a:ext uri="{FF2B5EF4-FFF2-40B4-BE49-F238E27FC236}">
                  <a16:creationId xmlns:a16="http://schemas.microsoft.com/office/drawing/2014/main" id="{5AAC6E37-827E-4C46-8C3B-4A0AEA14FC4F}"/>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4" name="Rectangle 123">
              <a:extLst>
                <a:ext uri="{FF2B5EF4-FFF2-40B4-BE49-F238E27FC236}">
                  <a16:creationId xmlns:a16="http://schemas.microsoft.com/office/drawing/2014/main" id="{DFFA55B4-C182-4DF9-85B7-BA8E7455691D}"/>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5" name="Rectangle 124">
              <a:extLst>
                <a:ext uri="{FF2B5EF4-FFF2-40B4-BE49-F238E27FC236}">
                  <a16:creationId xmlns:a16="http://schemas.microsoft.com/office/drawing/2014/main" id="{738D2721-B7FB-4585-9D85-F774423B70B0}"/>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26" name="Group 125">
            <a:extLst>
              <a:ext uri="{FF2B5EF4-FFF2-40B4-BE49-F238E27FC236}">
                <a16:creationId xmlns:a16="http://schemas.microsoft.com/office/drawing/2014/main" id="{89155EBE-3A49-4A67-A6B9-ED3664086CE9}"/>
              </a:ext>
            </a:extLst>
          </p:cNvPr>
          <p:cNvGrpSpPr/>
          <p:nvPr/>
        </p:nvGrpSpPr>
        <p:grpSpPr>
          <a:xfrm>
            <a:off x="1280774" y="1006450"/>
            <a:ext cx="969870" cy="969870"/>
            <a:chOff x="3313739" y="2271697"/>
            <a:chExt cx="1316984" cy="1316984"/>
          </a:xfrm>
        </p:grpSpPr>
        <p:sp>
          <p:nvSpPr>
            <p:cNvPr id="127" name="Rectangle 126">
              <a:extLst>
                <a:ext uri="{FF2B5EF4-FFF2-40B4-BE49-F238E27FC236}">
                  <a16:creationId xmlns:a16="http://schemas.microsoft.com/office/drawing/2014/main" id="{4069A8D2-0A7E-48F5-85F7-347B25F4CC4D}"/>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12</a:t>
              </a:r>
            </a:p>
          </p:txBody>
        </p:sp>
        <p:sp>
          <p:nvSpPr>
            <p:cNvPr id="130" name="Rectangle 129">
              <a:extLst>
                <a:ext uri="{FF2B5EF4-FFF2-40B4-BE49-F238E27FC236}">
                  <a16:creationId xmlns:a16="http://schemas.microsoft.com/office/drawing/2014/main" id="{9396D44C-9151-4E23-BDD5-F1AD465291B9}"/>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1" name="Rectangle 130">
              <a:extLst>
                <a:ext uri="{FF2B5EF4-FFF2-40B4-BE49-F238E27FC236}">
                  <a16:creationId xmlns:a16="http://schemas.microsoft.com/office/drawing/2014/main" id="{2F52C7BB-7055-4710-880C-F97DB320F702}"/>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48" name="Group 147">
            <a:extLst>
              <a:ext uri="{FF2B5EF4-FFF2-40B4-BE49-F238E27FC236}">
                <a16:creationId xmlns:a16="http://schemas.microsoft.com/office/drawing/2014/main" id="{770BC10E-5F4C-4EF0-BB50-AD77FAA0358F}"/>
              </a:ext>
            </a:extLst>
          </p:cNvPr>
          <p:cNvGrpSpPr/>
          <p:nvPr/>
        </p:nvGrpSpPr>
        <p:grpSpPr>
          <a:xfrm>
            <a:off x="3242048" y="2592698"/>
            <a:ext cx="317010" cy="400110"/>
            <a:chOff x="7658036" y="5719166"/>
            <a:chExt cx="339462" cy="428448"/>
          </a:xfrm>
        </p:grpSpPr>
        <p:sp>
          <p:nvSpPr>
            <p:cNvPr id="149" name="Oval 148">
              <a:extLst>
                <a:ext uri="{FF2B5EF4-FFF2-40B4-BE49-F238E27FC236}">
                  <a16:creationId xmlns:a16="http://schemas.microsoft.com/office/drawing/2014/main" id="{47D704D9-81D4-4487-9E0D-BF0E2C66EDE0}"/>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50" name="Rectangle 149">
              <a:extLst>
                <a:ext uri="{FF2B5EF4-FFF2-40B4-BE49-F238E27FC236}">
                  <a16:creationId xmlns:a16="http://schemas.microsoft.com/office/drawing/2014/main" id="{9CC8700D-15CE-46D3-A780-78442070F596}"/>
                </a:ext>
              </a:extLst>
            </p:cNvPr>
            <p:cNvSpPr/>
            <p:nvPr/>
          </p:nvSpPr>
          <p:spPr>
            <a:xfrm>
              <a:off x="7660713" y="5719166"/>
              <a:ext cx="33678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a:t>
              </a:r>
            </a:p>
          </p:txBody>
        </p:sp>
      </p:grpSp>
      <p:grpSp>
        <p:nvGrpSpPr>
          <p:cNvPr id="154" name="Group 153">
            <a:extLst>
              <a:ext uri="{FF2B5EF4-FFF2-40B4-BE49-F238E27FC236}">
                <a16:creationId xmlns:a16="http://schemas.microsoft.com/office/drawing/2014/main" id="{8A6D4D11-F485-42B0-9370-3A6C539F3E8E}"/>
              </a:ext>
            </a:extLst>
          </p:cNvPr>
          <p:cNvGrpSpPr/>
          <p:nvPr/>
        </p:nvGrpSpPr>
        <p:grpSpPr>
          <a:xfrm>
            <a:off x="2942061" y="3515119"/>
            <a:ext cx="317010" cy="400110"/>
            <a:chOff x="7658036" y="5719166"/>
            <a:chExt cx="339462" cy="428448"/>
          </a:xfrm>
        </p:grpSpPr>
        <p:sp>
          <p:nvSpPr>
            <p:cNvPr id="155" name="Oval 154">
              <a:extLst>
                <a:ext uri="{FF2B5EF4-FFF2-40B4-BE49-F238E27FC236}">
                  <a16:creationId xmlns:a16="http://schemas.microsoft.com/office/drawing/2014/main" id="{AD9235EE-32ED-4E18-9C8A-28893730F790}"/>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56" name="Rectangle 155">
              <a:extLst>
                <a:ext uri="{FF2B5EF4-FFF2-40B4-BE49-F238E27FC236}">
                  <a16:creationId xmlns:a16="http://schemas.microsoft.com/office/drawing/2014/main" id="{0F5AAE46-FFEB-4B80-8A95-B8ED761CB274}"/>
                </a:ext>
              </a:extLst>
            </p:cNvPr>
            <p:cNvSpPr/>
            <p:nvPr/>
          </p:nvSpPr>
          <p:spPr>
            <a:xfrm>
              <a:off x="7660713" y="5719166"/>
              <a:ext cx="33678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7</a:t>
              </a:r>
            </a:p>
          </p:txBody>
        </p:sp>
      </p:grpSp>
      <p:grpSp>
        <p:nvGrpSpPr>
          <p:cNvPr id="158" name="Group 157">
            <a:extLst>
              <a:ext uri="{FF2B5EF4-FFF2-40B4-BE49-F238E27FC236}">
                <a16:creationId xmlns:a16="http://schemas.microsoft.com/office/drawing/2014/main" id="{2D0CA4F8-6875-443F-A378-8D8D3FA344BB}"/>
              </a:ext>
            </a:extLst>
          </p:cNvPr>
          <p:cNvGrpSpPr/>
          <p:nvPr/>
        </p:nvGrpSpPr>
        <p:grpSpPr>
          <a:xfrm>
            <a:off x="3957667" y="3832753"/>
            <a:ext cx="444352" cy="400110"/>
            <a:chOff x="7591194" y="5719166"/>
            <a:chExt cx="475823" cy="428448"/>
          </a:xfrm>
        </p:grpSpPr>
        <p:sp>
          <p:nvSpPr>
            <p:cNvPr id="159" name="Oval 158">
              <a:extLst>
                <a:ext uri="{FF2B5EF4-FFF2-40B4-BE49-F238E27FC236}">
                  <a16:creationId xmlns:a16="http://schemas.microsoft.com/office/drawing/2014/main" id="{47786995-A92C-4100-8A0D-6E0D61001EAC}"/>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60" name="Rectangle 159">
              <a:extLst>
                <a:ext uri="{FF2B5EF4-FFF2-40B4-BE49-F238E27FC236}">
                  <a16:creationId xmlns:a16="http://schemas.microsoft.com/office/drawing/2014/main" id="{7953E7EA-A7E3-475A-93A9-F9395170D9FF}"/>
                </a:ext>
              </a:extLst>
            </p:cNvPr>
            <p:cNvSpPr/>
            <p:nvPr/>
          </p:nvSpPr>
          <p:spPr>
            <a:xfrm>
              <a:off x="7591194" y="5719166"/>
              <a:ext cx="475823"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14</a:t>
              </a:r>
            </a:p>
          </p:txBody>
        </p:sp>
      </p:grpSp>
      <p:grpSp>
        <p:nvGrpSpPr>
          <p:cNvPr id="164" name="Group 163">
            <a:extLst>
              <a:ext uri="{FF2B5EF4-FFF2-40B4-BE49-F238E27FC236}">
                <a16:creationId xmlns:a16="http://schemas.microsoft.com/office/drawing/2014/main" id="{73A5B320-8651-4744-A88B-FEF054296E91}"/>
              </a:ext>
            </a:extLst>
          </p:cNvPr>
          <p:cNvGrpSpPr/>
          <p:nvPr/>
        </p:nvGrpSpPr>
        <p:grpSpPr>
          <a:xfrm>
            <a:off x="4384246" y="2916748"/>
            <a:ext cx="317010" cy="400110"/>
            <a:chOff x="7658036" y="5719166"/>
            <a:chExt cx="339462" cy="428448"/>
          </a:xfrm>
        </p:grpSpPr>
        <p:sp>
          <p:nvSpPr>
            <p:cNvPr id="165" name="Oval 164">
              <a:extLst>
                <a:ext uri="{FF2B5EF4-FFF2-40B4-BE49-F238E27FC236}">
                  <a16:creationId xmlns:a16="http://schemas.microsoft.com/office/drawing/2014/main" id="{D7E38FC9-D1A1-4B7E-96A6-9B380FC9382B}"/>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66" name="Rectangle 165">
              <a:extLst>
                <a:ext uri="{FF2B5EF4-FFF2-40B4-BE49-F238E27FC236}">
                  <a16:creationId xmlns:a16="http://schemas.microsoft.com/office/drawing/2014/main" id="{CBC92278-B30F-433A-8760-1032D359D636}"/>
                </a:ext>
              </a:extLst>
            </p:cNvPr>
            <p:cNvSpPr/>
            <p:nvPr/>
          </p:nvSpPr>
          <p:spPr>
            <a:xfrm>
              <a:off x="7660713" y="5719166"/>
              <a:ext cx="33678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8</a:t>
              </a:r>
            </a:p>
          </p:txBody>
        </p:sp>
      </p:grpSp>
      <p:sp>
        <p:nvSpPr>
          <p:cNvPr id="167" name="Rectangle 166">
            <a:extLst>
              <a:ext uri="{FF2B5EF4-FFF2-40B4-BE49-F238E27FC236}">
                <a16:creationId xmlns:a16="http://schemas.microsoft.com/office/drawing/2014/main" id="{9FAB9453-EF7F-4833-87A1-BDE2DDCBD92E}"/>
              </a:ext>
            </a:extLst>
          </p:cNvPr>
          <p:cNvSpPr/>
          <p:nvPr/>
        </p:nvSpPr>
        <p:spPr>
          <a:xfrm>
            <a:off x="8020225" y="2194426"/>
            <a:ext cx="4171776" cy="1384995"/>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2800" b="0" cap="none" spc="0" dirty="0">
                <a:ln w="0"/>
                <a:solidFill>
                  <a:schemeClr val="tx1"/>
                </a:solidFill>
                <a:effectLst>
                  <a:outerShdw blurRad="38100" dist="19050" dir="2700000" algn="tl" rotWithShape="0">
                    <a:schemeClr val="dk1">
                      <a:alpha val="40000"/>
                    </a:schemeClr>
                  </a:outerShdw>
                </a:effectLst>
              </a:rPr>
              <a:t>Static-Round robin order of FF ejection of packets</a:t>
            </a:r>
          </a:p>
        </p:txBody>
      </p:sp>
      <p:sp>
        <p:nvSpPr>
          <p:cNvPr id="168" name="Callout: Line 167">
            <a:extLst>
              <a:ext uri="{FF2B5EF4-FFF2-40B4-BE49-F238E27FC236}">
                <a16:creationId xmlns:a16="http://schemas.microsoft.com/office/drawing/2014/main" id="{68256F78-37B6-406E-B993-72FFA58657CD}"/>
              </a:ext>
            </a:extLst>
          </p:cNvPr>
          <p:cNvSpPr/>
          <p:nvPr/>
        </p:nvSpPr>
        <p:spPr>
          <a:xfrm>
            <a:off x="3245921" y="2003815"/>
            <a:ext cx="934651" cy="308008"/>
          </a:xfrm>
          <a:prstGeom prst="borderCallout1">
            <a:avLst>
              <a:gd name="adj1" fmla="val 96875"/>
              <a:gd name="adj2" fmla="val 77980"/>
              <a:gd name="adj3" fmla="val 216355"/>
              <a:gd name="adj4" fmla="val 22232"/>
            </a:avLst>
          </a:prstGeom>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My turn</a:t>
            </a:r>
          </a:p>
        </p:txBody>
      </p:sp>
      <p:sp>
        <p:nvSpPr>
          <p:cNvPr id="170" name="Rectangle 169">
            <a:extLst>
              <a:ext uri="{FF2B5EF4-FFF2-40B4-BE49-F238E27FC236}">
                <a16:creationId xmlns:a16="http://schemas.microsoft.com/office/drawing/2014/main" id="{FC5A2118-518A-4C08-9DF3-C15AF6807E26}"/>
              </a:ext>
            </a:extLst>
          </p:cNvPr>
          <p:cNvSpPr/>
          <p:nvPr/>
        </p:nvSpPr>
        <p:spPr>
          <a:xfrm>
            <a:off x="8007525" y="3772121"/>
            <a:ext cx="4171776" cy="954107"/>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All packets travel minimally</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172" name="Oval 171">
            <a:extLst>
              <a:ext uri="{FF2B5EF4-FFF2-40B4-BE49-F238E27FC236}">
                <a16:creationId xmlns:a16="http://schemas.microsoft.com/office/drawing/2014/main" id="{CFC3D80E-48BE-4999-86B3-33C18F398636}"/>
              </a:ext>
            </a:extLst>
          </p:cNvPr>
          <p:cNvSpPr/>
          <p:nvPr/>
        </p:nvSpPr>
        <p:spPr>
          <a:xfrm>
            <a:off x="2550063" y="5571662"/>
            <a:ext cx="194060" cy="19406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74" name="Callout: Line 173">
            <a:extLst>
              <a:ext uri="{FF2B5EF4-FFF2-40B4-BE49-F238E27FC236}">
                <a16:creationId xmlns:a16="http://schemas.microsoft.com/office/drawing/2014/main" id="{3BDCC030-C8A5-4426-B904-C55EA9C0362D}"/>
              </a:ext>
            </a:extLst>
          </p:cNvPr>
          <p:cNvSpPr/>
          <p:nvPr/>
        </p:nvSpPr>
        <p:spPr>
          <a:xfrm>
            <a:off x="3169721" y="5956690"/>
            <a:ext cx="830350" cy="308008"/>
          </a:xfrm>
          <a:prstGeom prst="borderCallout1">
            <a:avLst>
              <a:gd name="adj1" fmla="val 1009"/>
              <a:gd name="adj2" fmla="val -1510"/>
              <a:gd name="adj3" fmla="val -72075"/>
              <a:gd name="adj4" fmla="val -58892"/>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Seeker</a:t>
            </a:r>
          </a:p>
        </p:txBody>
      </p:sp>
      <p:sp>
        <p:nvSpPr>
          <p:cNvPr id="175" name="Callout: Line 174">
            <a:extLst>
              <a:ext uri="{FF2B5EF4-FFF2-40B4-BE49-F238E27FC236}">
                <a16:creationId xmlns:a16="http://schemas.microsoft.com/office/drawing/2014/main" id="{8B5C8381-FFE0-47D6-BE90-3F23ABBD9CE7}"/>
              </a:ext>
            </a:extLst>
          </p:cNvPr>
          <p:cNvSpPr/>
          <p:nvPr/>
        </p:nvSpPr>
        <p:spPr>
          <a:xfrm>
            <a:off x="5122346" y="2327665"/>
            <a:ext cx="934651" cy="308008"/>
          </a:xfrm>
          <a:prstGeom prst="borderCallout1">
            <a:avLst>
              <a:gd name="adj1" fmla="val 87598"/>
              <a:gd name="adj2" fmla="val 2567"/>
              <a:gd name="adj3" fmla="val 213263"/>
              <a:gd name="adj4" fmla="val -56238"/>
            </a:avLst>
          </a:prstGeom>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My turn</a:t>
            </a:r>
          </a:p>
        </p:txBody>
      </p:sp>
      <p:sp>
        <p:nvSpPr>
          <p:cNvPr id="176" name="Oval 175">
            <a:extLst>
              <a:ext uri="{FF2B5EF4-FFF2-40B4-BE49-F238E27FC236}">
                <a16:creationId xmlns:a16="http://schemas.microsoft.com/office/drawing/2014/main" id="{2F76903C-9390-443D-950C-4A59B46DCABA}"/>
              </a:ext>
            </a:extLst>
          </p:cNvPr>
          <p:cNvSpPr/>
          <p:nvPr/>
        </p:nvSpPr>
        <p:spPr>
          <a:xfrm>
            <a:off x="1200688" y="2164887"/>
            <a:ext cx="194060" cy="19406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77" name="Callout: Line 176">
            <a:extLst>
              <a:ext uri="{FF2B5EF4-FFF2-40B4-BE49-F238E27FC236}">
                <a16:creationId xmlns:a16="http://schemas.microsoft.com/office/drawing/2014/main" id="{1B9A5D91-6B22-4F5C-99C4-52EDD46A3CEE}"/>
              </a:ext>
            </a:extLst>
          </p:cNvPr>
          <p:cNvSpPr/>
          <p:nvPr/>
        </p:nvSpPr>
        <p:spPr>
          <a:xfrm>
            <a:off x="1969571" y="3070615"/>
            <a:ext cx="934651" cy="308008"/>
          </a:xfrm>
          <a:prstGeom prst="borderCallout1">
            <a:avLst>
              <a:gd name="adj1" fmla="val 87598"/>
              <a:gd name="adj2" fmla="val 2567"/>
              <a:gd name="adj3" fmla="val 210171"/>
              <a:gd name="adj4" fmla="val 107837"/>
            </a:avLst>
          </a:prstGeom>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My turn</a:t>
            </a:r>
          </a:p>
        </p:txBody>
      </p:sp>
      <p:sp>
        <p:nvSpPr>
          <p:cNvPr id="178" name="Callout: Line 177">
            <a:extLst>
              <a:ext uri="{FF2B5EF4-FFF2-40B4-BE49-F238E27FC236}">
                <a16:creationId xmlns:a16="http://schemas.microsoft.com/office/drawing/2014/main" id="{2AA885AD-292D-4CD3-9A3A-07314A68C33C}"/>
              </a:ext>
            </a:extLst>
          </p:cNvPr>
          <p:cNvSpPr/>
          <p:nvPr/>
        </p:nvSpPr>
        <p:spPr>
          <a:xfrm>
            <a:off x="178872" y="2060965"/>
            <a:ext cx="740594" cy="308008"/>
          </a:xfrm>
          <a:prstGeom prst="borderCallout1">
            <a:avLst>
              <a:gd name="adj1" fmla="val 1009"/>
              <a:gd name="adj2" fmla="val 100148"/>
              <a:gd name="adj3" fmla="val 52192"/>
              <a:gd name="adj4" fmla="val 142604"/>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Seeker</a:t>
            </a:r>
          </a:p>
        </p:txBody>
      </p:sp>
      <p:sp>
        <p:nvSpPr>
          <p:cNvPr id="179" name="Oval 178">
            <a:extLst>
              <a:ext uri="{FF2B5EF4-FFF2-40B4-BE49-F238E27FC236}">
                <a16:creationId xmlns:a16="http://schemas.microsoft.com/office/drawing/2014/main" id="{AAA2164D-7E41-41BB-9814-1BF12FC4DE30}"/>
              </a:ext>
            </a:extLst>
          </p:cNvPr>
          <p:cNvSpPr/>
          <p:nvPr/>
        </p:nvSpPr>
        <p:spPr>
          <a:xfrm>
            <a:off x="6306088" y="4412787"/>
            <a:ext cx="194060" cy="19406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grpSp>
        <p:nvGrpSpPr>
          <p:cNvPr id="151" name="Group 150">
            <a:extLst>
              <a:ext uri="{FF2B5EF4-FFF2-40B4-BE49-F238E27FC236}">
                <a16:creationId xmlns:a16="http://schemas.microsoft.com/office/drawing/2014/main" id="{E74396DE-60FF-459E-BCD8-80F671110559}"/>
              </a:ext>
            </a:extLst>
          </p:cNvPr>
          <p:cNvGrpSpPr/>
          <p:nvPr/>
        </p:nvGrpSpPr>
        <p:grpSpPr>
          <a:xfrm>
            <a:off x="3263338" y="2846208"/>
            <a:ext cx="1095173" cy="1109659"/>
            <a:chOff x="3358483" y="3831696"/>
            <a:chExt cx="1095173" cy="1109659"/>
          </a:xfrm>
        </p:grpSpPr>
        <p:grpSp>
          <p:nvGrpSpPr>
            <p:cNvPr id="152" name="Group 151">
              <a:extLst>
                <a:ext uri="{FF2B5EF4-FFF2-40B4-BE49-F238E27FC236}">
                  <a16:creationId xmlns:a16="http://schemas.microsoft.com/office/drawing/2014/main" id="{3D9AD754-6C7B-40A7-8547-5E862FA581BC}"/>
                </a:ext>
              </a:extLst>
            </p:cNvPr>
            <p:cNvGrpSpPr/>
            <p:nvPr/>
          </p:nvGrpSpPr>
          <p:grpSpPr>
            <a:xfrm>
              <a:off x="3378924" y="3831696"/>
              <a:ext cx="1065485" cy="1109659"/>
              <a:chOff x="4316649" y="1697283"/>
              <a:chExt cx="2037523" cy="2121997"/>
            </a:xfrm>
          </p:grpSpPr>
          <p:sp>
            <p:nvSpPr>
              <p:cNvPr id="157" name="Arrow: Curved Down 43">
                <a:extLst>
                  <a:ext uri="{FF2B5EF4-FFF2-40B4-BE49-F238E27FC236}">
                    <a16:creationId xmlns:a16="http://schemas.microsoft.com/office/drawing/2014/main" id="{7AB49DEB-C498-447C-A226-A91801E49A4B}"/>
                  </a:ext>
                </a:extLst>
              </p:cNvPr>
              <p:cNvSpPr/>
              <p:nvPr/>
            </p:nvSpPr>
            <p:spPr>
              <a:xfrm rot="329651" flipH="1">
                <a:off x="4815062" y="1697283"/>
                <a:ext cx="993049"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1" name="Arrow: Curved Down 44">
                <a:extLst>
                  <a:ext uri="{FF2B5EF4-FFF2-40B4-BE49-F238E27FC236}">
                    <a16:creationId xmlns:a16="http://schemas.microsoft.com/office/drawing/2014/main" id="{51A90D86-9641-45A9-A10E-C1F18DB3484F}"/>
                  </a:ext>
                </a:extLst>
              </p:cNvPr>
              <p:cNvSpPr/>
              <p:nvPr/>
            </p:nvSpPr>
            <p:spPr>
              <a:xfrm rot="16200000" flipH="1">
                <a:off x="4005334" y="2521118"/>
                <a:ext cx="990600" cy="367969"/>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2" name="Arrow: Curved Down 45">
                <a:extLst>
                  <a:ext uri="{FF2B5EF4-FFF2-40B4-BE49-F238E27FC236}">
                    <a16:creationId xmlns:a16="http://schemas.microsoft.com/office/drawing/2014/main" id="{98200C86-F776-4FC8-B112-F2FA20DE16F2}"/>
                  </a:ext>
                </a:extLst>
              </p:cNvPr>
              <p:cNvSpPr/>
              <p:nvPr/>
            </p:nvSpPr>
            <p:spPr>
              <a:xfrm rot="11279851" flipH="1">
                <a:off x="4855743" y="3413597"/>
                <a:ext cx="962334" cy="405683"/>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3" name="Arrow: Curved Down 46">
                <a:extLst>
                  <a:ext uri="{FF2B5EF4-FFF2-40B4-BE49-F238E27FC236}">
                    <a16:creationId xmlns:a16="http://schemas.microsoft.com/office/drawing/2014/main" id="{540EF280-4082-43A3-8D5B-8DBF01286260}"/>
                  </a:ext>
                </a:extLst>
              </p:cNvPr>
              <p:cNvSpPr/>
              <p:nvPr/>
            </p:nvSpPr>
            <p:spPr>
              <a:xfrm rot="5552345" flipH="1">
                <a:off x="5629433" y="2468657"/>
                <a:ext cx="1012224" cy="43725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sp>
          <p:nvSpPr>
            <p:cNvPr id="153" name="Rectangle 152">
              <a:extLst>
                <a:ext uri="{FF2B5EF4-FFF2-40B4-BE49-F238E27FC236}">
                  <a16:creationId xmlns:a16="http://schemas.microsoft.com/office/drawing/2014/main" id="{0310B0E3-517B-4D97-9D04-56E715727BA1}"/>
                </a:ext>
              </a:extLst>
            </p:cNvPr>
            <p:cNvSpPr/>
            <p:nvPr/>
          </p:nvSpPr>
          <p:spPr>
            <a:xfrm>
              <a:off x="3358483" y="4158733"/>
              <a:ext cx="1095173" cy="338554"/>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ln w="0"/>
                  <a:solidFill>
                    <a:srgbClr val="FF0000"/>
                  </a:solidFill>
                  <a:effectLst>
                    <a:outerShdw blurRad="38100" dist="19050" dir="2700000" algn="tl" rotWithShape="0">
                      <a:schemeClr val="dk1">
                        <a:alpha val="40000"/>
                      </a:schemeClr>
                    </a:outerShdw>
                  </a:effectLst>
                </a:rPr>
                <a:t>Deadlock</a:t>
              </a:r>
            </a:p>
          </p:txBody>
        </p:sp>
      </p:grpSp>
      <p:grpSp>
        <p:nvGrpSpPr>
          <p:cNvPr id="3" name="Group 2">
            <a:extLst>
              <a:ext uri="{FF2B5EF4-FFF2-40B4-BE49-F238E27FC236}">
                <a16:creationId xmlns:a16="http://schemas.microsoft.com/office/drawing/2014/main" id="{A12B2314-5B34-494D-AA05-B1F56EA43729}"/>
              </a:ext>
            </a:extLst>
          </p:cNvPr>
          <p:cNvGrpSpPr/>
          <p:nvPr/>
        </p:nvGrpSpPr>
        <p:grpSpPr>
          <a:xfrm>
            <a:off x="-66906" y="885114"/>
            <a:ext cx="1403594" cy="1434340"/>
            <a:chOff x="10026520" y="4003463"/>
            <a:chExt cx="1754968" cy="1793410"/>
          </a:xfrm>
        </p:grpSpPr>
        <p:sp>
          <p:nvSpPr>
            <p:cNvPr id="171" name="Arrow: Quad 170">
              <a:extLst>
                <a:ext uri="{FF2B5EF4-FFF2-40B4-BE49-F238E27FC236}">
                  <a16:creationId xmlns:a16="http://schemas.microsoft.com/office/drawing/2014/main" id="{BF17EFA3-B16E-4629-AE8B-E80F27C2ED53}"/>
                </a:ext>
              </a:extLst>
            </p:cNvPr>
            <p:cNvSpPr/>
            <p:nvPr/>
          </p:nvSpPr>
          <p:spPr>
            <a:xfrm>
              <a:off x="10350859" y="4533393"/>
              <a:ext cx="996847" cy="886065"/>
            </a:xfrm>
            <a:prstGeom prst="quadArrow">
              <a:avLst>
                <a:gd name="adj1" fmla="val 9167"/>
                <a:gd name="adj2" fmla="val 18056"/>
                <a:gd name="adj3" fmla="val 1435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7658518-5591-41FB-8FD8-4142CD49AA9B}"/>
                </a:ext>
              </a:extLst>
            </p:cNvPr>
            <p:cNvSpPr/>
            <p:nvPr/>
          </p:nvSpPr>
          <p:spPr>
            <a:xfrm>
              <a:off x="10673964" y="5335208"/>
              <a:ext cx="338554" cy="461665"/>
            </a:xfrm>
            <a:prstGeom prst="rect">
              <a:avLst/>
            </a:prstGeom>
            <a:noFill/>
          </p:spPr>
          <p:txBody>
            <a:bodyPr wrap="none" lIns="91440" tIns="45720" rIns="91440" bIns="45720">
              <a:spAutoFit/>
            </a:bodyPr>
            <a:lstStyle/>
            <a:p>
              <a:pPr algn="ctr"/>
              <a:r>
                <a:rPr lang="en-US" sz="2400" u="sng" dirty="0">
                  <a:ln w="0"/>
                  <a:effectLst>
                    <a:outerShdw blurRad="38100" dist="19050" dir="2700000" algn="tl" rotWithShape="0">
                      <a:schemeClr val="dk1">
                        <a:alpha val="40000"/>
                      </a:schemeClr>
                    </a:outerShdw>
                  </a:effectLst>
                </a:rPr>
                <a:t>S</a:t>
              </a:r>
            </a:p>
          </p:txBody>
        </p:sp>
        <p:sp>
          <p:nvSpPr>
            <p:cNvPr id="180" name="Rectangle 179">
              <a:extLst>
                <a:ext uri="{FF2B5EF4-FFF2-40B4-BE49-F238E27FC236}">
                  <a16:creationId xmlns:a16="http://schemas.microsoft.com/office/drawing/2014/main" id="{55C0DCBB-84E2-433D-9D24-5FD46C7B0F3A}"/>
                </a:ext>
              </a:extLst>
            </p:cNvPr>
            <p:cNvSpPr/>
            <p:nvPr/>
          </p:nvSpPr>
          <p:spPr>
            <a:xfrm>
              <a:off x="10026520" y="4680460"/>
              <a:ext cx="349776" cy="461665"/>
            </a:xfrm>
            <a:prstGeom prst="rect">
              <a:avLst/>
            </a:prstGeom>
            <a:noFill/>
          </p:spPr>
          <p:txBody>
            <a:bodyPr wrap="none" lIns="91440" tIns="45720" rIns="91440" bIns="45720">
              <a:spAutoFit/>
            </a:bodyPr>
            <a:lstStyle/>
            <a:p>
              <a:pPr algn="ctr"/>
              <a:r>
                <a:rPr lang="en-US" sz="2400" u="sng" dirty="0">
                  <a:ln w="0"/>
                  <a:effectLst>
                    <a:outerShdw blurRad="38100" dist="19050" dir="2700000" algn="tl" rotWithShape="0">
                      <a:schemeClr val="dk1">
                        <a:alpha val="40000"/>
                      </a:schemeClr>
                    </a:outerShdw>
                  </a:effectLst>
                </a:rPr>
                <a:t>E</a:t>
              </a:r>
            </a:p>
          </p:txBody>
        </p:sp>
        <p:sp>
          <p:nvSpPr>
            <p:cNvPr id="181" name="Rectangle 180">
              <a:extLst>
                <a:ext uri="{FF2B5EF4-FFF2-40B4-BE49-F238E27FC236}">
                  <a16:creationId xmlns:a16="http://schemas.microsoft.com/office/drawing/2014/main" id="{A4905D4A-DC9D-49B6-A75A-8AC84E79958B}"/>
                </a:ext>
              </a:extLst>
            </p:cNvPr>
            <p:cNvSpPr/>
            <p:nvPr/>
          </p:nvSpPr>
          <p:spPr>
            <a:xfrm>
              <a:off x="11301869" y="4666516"/>
              <a:ext cx="479619" cy="461665"/>
            </a:xfrm>
            <a:prstGeom prst="rect">
              <a:avLst/>
            </a:prstGeom>
            <a:noFill/>
          </p:spPr>
          <p:txBody>
            <a:bodyPr wrap="none" lIns="91440" tIns="45720" rIns="91440" bIns="45720">
              <a:spAutoFit/>
            </a:bodyPr>
            <a:lstStyle/>
            <a:p>
              <a:pPr algn="ctr"/>
              <a:r>
                <a:rPr lang="en-US" sz="2400" u="sng" dirty="0">
                  <a:ln w="0"/>
                  <a:effectLst>
                    <a:outerShdw blurRad="38100" dist="19050" dir="2700000" algn="tl" rotWithShape="0">
                      <a:schemeClr val="dk1">
                        <a:alpha val="40000"/>
                      </a:schemeClr>
                    </a:outerShdw>
                  </a:effectLst>
                </a:rPr>
                <a:t>W</a:t>
              </a:r>
            </a:p>
          </p:txBody>
        </p:sp>
        <p:sp>
          <p:nvSpPr>
            <p:cNvPr id="182" name="Rectangle 181">
              <a:extLst>
                <a:ext uri="{FF2B5EF4-FFF2-40B4-BE49-F238E27FC236}">
                  <a16:creationId xmlns:a16="http://schemas.microsoft.com/office/drawing/2014/main" id="{EE5D583D-7807-449D-98B2-E46B2D13510C}"/>
                </a:ext>
              </a:extLst>
            </p:cNvPr>
            <p:cNvSpPr/>
            <p:nvPr/>
          </p:nvSpPr>
          <p:spPr>
            <a:xfrm>
              <a:off x="10667914" y="4003463"/>
              <a:ext cx="412292" cy="461665"/>
            </a:xfrm>
            <a:prstGeom prst="rect">
              <a:avLst/>
            </a:prstGeom>
            <a:noFill/>
          </p:spPr>
          <p:txBody>
            <a:bodyPr wrap="none" lIns="91440" tIns="45720" rIns="91440" bIns="45720">
              <a:spAutoFit/>
            </a:bodyPr>
            <a:lstStyle/>
            <a:p>
              <a:pPr algn="ctr"/>
              <a:r>
                <a:rPr lang="en-US" sz="2400" u="sng" dirty="0">
                  <a:ln w="0"/>
                  <a:effectLst>
                    <a:outerShdw blurRad="38100" dist="19050" dir="2700000" algn="tl" rotWithShape="0">
                      <a:schemeClr val="dk1">
                        <a:alpha val="40000"/>
                      </a:schemeClr>
                    </a:outerShdw>
                  </a:effectLst>
                </a:rPr>
                <a:t>N</a:t>
              </a:r>
            </a:p>
          </p:txBody>
        </p:sp>
      </p:grpSp>
      <p:cxnSp>
        <p:nvCxnSpPr>
          <p:cNvPr id="55" name="Straight Connector 54">
            <a:extLst>
              <a:ext uri="{FF2B5EF4-FFF2-40B4-BE49-F238E27FC236}">
                <a16:creationId xmlns:a16="http://schemas.microsoft.com/office/drawing/2014/main" id="{5692E050-1DEE-40F5-8A2E-556F4CCB7B3A}"/>
              </a:ext>
            </a:extLst>
          </p:cNvPr>
          <p:cNvCxnSpPr>
            <a:cxnSpLocks/>
          </p:cNvCxnSpPr>
          <p:nvPr/>
        </p:nvCxnSpPr>
        <p:spPr>
          <a:xfrm flipH="1">
            <a:off x="2204935" y="5396003"/>
            <a:ext cx="437745"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031703A-5335-4CB5-B7A0-7FB7A6EDF7F7}"/>
              </a:ext>
            </a:extLst>
          </p:cNvPr>
          <p:cNvCxnSpPr>
            <a:cxnSpLocks/>
          </p:cNvCxnSpPr>
          <p:nvPr/>
        </p:nvCxnSpPr>
        <p:spPr>
          <a:xfrm flipH="1">
            <a:off x="3628574" y="5396003"/>
            <a:ext cx="437745"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150BDF0-DE5B-421E-AB04-6ABCE0BE9A8F}"/>
              </a:ext>
            </a:extLst>
          </p:cNvPr>
          <p:cNvCxnSpPr>
            <a:cxnSpLocks/>
          </p:cNvCxnSpPr>
          <p:nvPr/>
        </p:nvCxnSpPr>
        <p:spPr>
          <a:xfrm flipH="1">
            <a:off x="5063364" y="5396003"/>
            <a:ext cx="437745"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69F37A4-4DF7-40E3-B6C2-C49FC3594371}"/>
              </a:ext>
            </a:extLst>
          </p:cNvPr>
          <p:cNvCxnSpPr>
            <a:cxnSpLocks/>
          </p:cNvCxnSpPr>
          <p:nvPr/>
        </p:nvCxnSpPr>
        <p:spPr>
          <a:xfrm>
            <a:off x="6163617" y="4549698"/>
            <a:ext cx="0" cy="200721"/>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E442DAE-8DDC-41E1-9FCE-01E711E52D32}"/>
              </a:ext>
            </a:extLst>
          </p:cNvPr>
          <p:cNvCxnSpPr>
            <a:cxnSpLocks/>
          </p:cNvCxnSpPr>
          <p:nvPr/>
        </p:nvCxnSpPr>
        <p:spPr>
          <a:xfrm>
            <a:off x="6148748" y="3330498"/>
            <a:ext cx="0" cy="200721"/>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BF37E52-4324-49B8-A489-D2B797FCE15D}"/>
              </a:ext>
            </a:extLst>
          </p:cNvPr>
          <p:cNvCxnSpPr>
            <a:cxnSpLocks/>
          </p:cNvCxnSpPr>
          <p:nvPr/>
        </p:nvCxnSpPr>
        <p:spPr>
          <a:xfrm>
            <a:off x="6133880" y="2085277"/>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58C7BB1-0572-425A-A63B-F4CE6BCB0D3E}"/>
              </a:ext>
            </a:extLst>
          </p:cNvPr>
          <p:cNvCxnSpPr>
            <a:cxnSpLocks/>
          </p:cNvCxnSpPr>
          <p:nvPr/>
        </p:nvCxnSpPr>
        <p:spPr>
          <a:xfrm>
            <a:off x="4780866" y="2025804"/>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CC6C60D-16B2-4272-A22C-558A189B96F6}"/>
              </a:ext>
            </a:extLst>
          </p:cNvPr>
          <p:cNvCxnSpPr>
            <a:cxnSpLocks/>
          </p:cNvCxnSpPr>
          <p:nvPr/>
        </p:nvCxnSpPr>
        <p:spPr>
          <a:xfrm>
            <a:off x="4732544" y="3304477"/>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EBE2143-D5BF-470B-95C1-DF554B635AE0}"/>
              </a:ext>
            </a:extLst>
          </p:cNvPr>
          <p:cNvCxnSpPr>
            <a:cxnSpLocks/>
          </p:cNvCxnSpPr>
          <p:nvPr/>
        </p:nvCxnSpPr>
        <p:spPr>
          <a:xfrm>
            <a:off x="3260583" y="3282175"/>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EBDFC2C-0024-46F1-92CF-E60FAA2E3C6D}"/>
              </a:ext>
            </a:extLst>
          </p:cNvPr>
          <p:cNvCxnSpPr>
            <a:cxnSpLocks/>
          </p:cNvCxnSpPr>
          <p:nvPr/>
        </p:nvCxnSpPr>
        <p:spPr>
          <a:xfrm>
            <a:off x="3212261" y="2018371"/>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662C25F-11CD-440F-961D-F34DDC5F008D}"/>
              </a:ext>
            </a:extLst>
          </p:cNvPr>
          <p:cNvCxnSpPr>
            <a:cxnSpLocks/>
          </p:cNvCxnSpPr>
          <p:nvPr/>
        </p:nvCxnSpPr>
        <p:spPr>
          <a:xfrm>
            <a:off x="1981910" y="1981200"/>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383E8F3-CDDA-4001-843D-160873507B73}"/>
              </a:ext>
            </a:extLst>
          </p:cNvPr>
          <p:cNvCxnSpPr>
            <a:cxnSpLocks/>
          </p:cNvCxnSpPr>
          <p:nvPr/>
        </p:nvCxnSpPr>
        <p:spPr>
          <a:xfrm>
            <a:off x="1933588" y="3226420"/>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A1A9971-1F39-465E-B412-E59C24B95557}"/>
              </a:ext>
            </a:extLst>
          </p:cNvPr>
          <p:cNvCxnSpPr>
            <a:cxnSpLocks/>
          </p:cNvCxnSpPr>
          <p:nvPr/>
        </p:nvCxnSpPr>
        <p:spPr>
          <a:xfrm>
            <a:off x="1952174" y="4471639"/>
            <a:ext cx="0" cy="237893"/>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B60AA76-8429-443D-B3E5-8DFCB385A192}"/>
              </a:ext>
            </a:extLst>
          </p:cNvPr>
          <p:cNvCxnSpPr>
            <a:cxnSpLocks/>
          </p:cNvCxnSpPr>
          <p:nvPr/>
        </p:nvCxnSpPr>
        <p:spPr>
          <a:xfrm flipH="1">
            <a:off x="3576535" y="4199106"/>
            <a:ext cx="437745"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B88D411-5CCE-4B17-8FBD-2C02F7D4FAD0}"/>
              </a:ext>
            </a:extLst>
          </p:cNvPr>
          <p:cNvCxnSpPr>
            <a:cxnSpLocks/>
          </p:cNvCxnSpPr>
          <p:nvPr/>
        </p:nvCxnSpPr>
        <p:spPr>
          <a:xfrm flipH="1">
            <a:off x="5000174" y="1708667"/>
            <a:ext cx="437745"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37507BB-A6BE-4DAA-93C9-A62A5D74CE9D}"/>
              </a:ext>
            </a:extLst>
          </p:cNvPr>
          <p:cNvCxnSpPr>
            <a:cxnSpLocks/>
          </p:cNvCxnSpPr>
          <p:nvPr/>
        </p:nvCxnSpPr>
        <p:spPr>
          <a:xfrm flipH="1">
            <a:off x="2253258" y="1704950"/>
            <a:ext cx="363561" cy="0"/>
          </a:xfrm>
          <a:prstGeom prst="line">
            <a:avLst/>
          </a:prstGeom>
          <a:ln w="28575" cap="sq">
            <a:solidFill>
              <a:srgbClr val="92D050"/>
            </a:solidFill>
          </a:ln>
        </p:spPr>
        <p:style>
          <a:lnRef idx="1">
            <a:schemeClr val="accent1"/>
          </a:lnRef>
          <a:fillRef idx="0">
            <a:schemeClr val="accent1"/>
          </a:fillRef>
          <a:effectRef idx="0">
            <a:schemeClr val="accent1"/>
          </a:effectRef>
          <a:fontRef idx="minor">
            <a:schemeClr val="tx1"/>
          </a:fontRef>
        </p:style>
      </p:cxnSp>
      <p:sp>
        <p:nvSpPr>
          <p:cNvPr id="198" name="Callout: Line 197">
            <a:extLst>
              <a:ext uri="{FF2B5EF4-FFF2-40B4-BE49-F238E27FC236}">
                <a16:creationId xmlns:a16="http://schemas.microsoft.com/office/drawing/2014/main" id="{62B8B3C6-3CBB-4E08-A909-09FF897A843B}"/>
              </a:ext>
            </a:extLst>
          </p:cNvPr>
          <p:cNvSpPr/>
          <p:nvPr/>
        </p:nvSpPr>
        <p:spPr>
          <a:xfrm>
            <a:off x="6654246" y="3075261"/>
            <a:ext cx="740594" cy="448524"/>
          </a:xfrm>
          <a:prstGeom prst="borderCallout1">
            <a:avLst>
              <a:gd name="adj1" fmla="val 47396"/>
              <a:gd name="adj2" fmla="val -170"/>
              <a:gd name="adj3" fmla="val 94090"/>
              <a:gd name="adj4" fmla="val -65311"/>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Seeker Path</a:t>
            </a:r>
          </a:p>
        </p:txBody>
      </p:sp>
      <p:sp>
        <p:nvSpPr>
          <p:cNvPr id="199" name="Callout: Line 198">
            <a:extLst>
              <a:ext uri="{FF2B5EF4-FFF2-40B4-BE49-F238E27FC236}">
                <a16:creationId xmlns:a16="http://schemas.microsoft.com/office/drawing/2014/main" id="{EF350C6D-883B-4B5F-8E3C-52526F055BCC}"/>
              </a:ext>
            </a:extLst>
          </p:cNvPr>
          <p:cNvSpPr/>
          <p:nvPr/>
        </p:nvSpPr>
        <p:spPr>
          <a:xfrm>
            <a:off x="6703497" y="4985140"/>
            <a:ext cx="740594" cy="308008"/>
          </a:xfrm>
          <a:prstGeom prst="borderCallout1">
            <a:avLst>
              <a:gd name="adj1" fmla="val -2083"/>
              <a:gd name="adj2" fmla="val -170"/>
              <a:gd name="adj3" fmla="val -133355"/>
              <a:gd name="adj4" fmla="val -42599"/>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Seeker</a:t>
            </a:r>
          </a:p>
        </p:txBody>
      </p:sp>
      <p:sp>
        <p:nvSpPr>
          <p:cNvPr id="200" name="Callout: Line 199">
            <a:extLst>
              <a:ext uri="{FF2B5EF4-FFF2-40B4-BE49-F238E27FC236}">
                <a16:creationId xmlns:a16="http://schemas.microsoft.com/office/drawing/2014/main" id="{AD2FAE4B-F514-4625-A627-7BBFF834EE0D}"/>
              </a:ext>
            </a:extLst>
          </p:cNvPr>
          <p:cNvSpPr/>
          <p:nvPr/>
        </p:nvSpPr>
        <p:spPr>
          <a:xfrm>
            <a:off x="3863653" y="5587922"/>
            <a:ext cx="1594171" cy="430287"/>
          </a:xfrm>
          <a:prstGeom prst="borderCallout1">
            <a:avLst>
              <a:gd name="adj1" fmla="val 1009"/>
              <a:gd name="adj2" fmla="val -1510"/>
              <a:gd name="adj3" fmla="val -77184"/>
              <a:gd name="adj4" fmla="val -48552"/>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Search Router-9 onwards</a:t>
            </a:r>
          </a:p>
        </p:txBody>
      </p:sp>
      <p:sp>
        <p:nvSpPr>
          <p:cNvPr id="201" name="Callout: Line 200">
            <a:extLst>
              <a:ext uri="{FF2B5EF4-FFF2-40B4-BE49-F238E27FC236}">
                <a16:creationId xmlns:a16="http://schemas.microsoft.com/office/drawing/2014/main" id="{DA729475-49D0-47E8-9B38-DFBB577DC95C}"/>
              </a:ext>
            </a:extLst>
          </p:cNvPr>
          <p:cNvSpPr/>
          <p:nvPr/>
        </p:nvSpPr>
        <p:spPr>
          <a:xfrm>
            <a:off x="6625903" y="4216322"/>
            <a:ext cx="946471" cy="601737"/>
          </a:xfrm>
          <a:prstGeom prst="borderCallout1">
            <a:avLst>
              <a:gd name="adj1" fmla="val 53245"/>
              <a:gd name="adj2" fmla="val -2516"/>
              <a:gd name="adj3" fmla="val -24948"/>
              <a:gd name="adj4" fmla="val -65660"/>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Search Router-5 onwards</a:t>
            </a:r>
          </a:p>
        </p:txBody>
      </p:sp>
      <p:sp>
        <p:nvSpPr>
          <p:cNvPr id="202" name="Callout: Line 201">
            <a:extLst>
              <a:ext uri="{FF2B5EF4-FFF2-40B4-BE49-F238E27FC236}">
                <a16:creationId xmlns:a16="http://schemas.microsoft.com/office/drawing/2014/main" id="{E8E79C73-AA7C-4268-8963-FFD267161E93}"/>
              </a:ext>
            </a:extLst>
          </p:cNvPr>
          <p:cNvSpPr/>
          <p:nvPr/>
        </p:nvSpPr>
        <p:spPr>
          <a:xfrm>
            <a:off x="0" y="2844722"/>
            <a:ext cx="1028700" cy="601737"/>
          </a:xfrm>
          <a:prstGeom prst="borderCallout1">
            <a:avLst>
              <a:gd name="adj1" fmla="val 56411"/>
              <a:gd name="adj2" fmla="val 102146"/>
              <a:gd name="adj3" fmla="val -7536"/>
              <a:gd name="adj4" fmla="val 165805"/>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Search Router-10 onwards</a:t>
            </a:r>
          </a:p>
        </p:txBody>
      </p:sp>
      <p:grpSp>
        <p:nvGrpSpPr>
          <p:cNvPr id="139" name="Group 138">
            <a:extLst>
              <a:ext uri="{FF2B5EF4-FFF2-40B4-BE49-F238E27FC236}">
                <a16:creationId xmlns:a16="http://schemas.microsoft.com/office/drawing/2014/main" id="{FC9A13D7-FD64-49C1-88DB-B8C5A8C5F92B}"/>
              </a:ext>
            </a:extLst>
          </p:cNvPr>
          <p:cNvGrpSpPr/>
          <p:nvPr/>
        </p:nvGrpSpPr>
        <p:grpSpPr>
          <a:xfrm rot="21038678">
            <a:off x="2404850" y="5652949"/>
            <a:ext cx="274866" cy="573204"/>
            <a:chOff x="2267697" y="5627981"/>
            <a:chExt cx="388938" cy="691468"/>
          </a:xfrm>
        </p:grpSpPr>
        <p:sp>
          <p:nvSpPr>
            <p:cNvPr id="135" name="Rectangle 134">
              <a:extLst>
                <a:ext uri="{FF2B5EF4-FFF2-40B4-BE49-F238E27FC236}">
                  <a16:creationId xmlns:a16="http://schemas.microsoft.com/office/drawing/2014/main" id="{D8A3300C-1CDD-415E-9C8B-FD07ACCAB71A}"/>
                </a:ext>
              </a:extLst>
            </p:cNvPr>
            <p:cNvSpPr/>
            <p:nvPr/>
          </p:nvSpPr>
          <p:spPr>
            <a:xfrm rot="19163311">
              <a:off x="2267697" y="5627981"/>
              <a:ext cx="388938" cy="691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86636705-AC92-486B-B183-5F0594E1A5A4}"/>
                </a:ext>
              </a:extLst>
            </p:cNvPr>
            <p:cNvCxnSpPr>
              <a:cxnSpLocks/>
              <a:stCxn id="135" idx="1"/>
              <a:endCxn id="135" idx="3"/>
            </p:cNvCxnSpPr>
            <p:nvPr/>
          </p:nvCxnSpPr>
          <p:spPr>
            <a:xfrm rot="561322" flipV="1">
              <a:off x="2337078" y="5846775"/>
              <a:ext cx="250177" cy="2538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03" name="Callout: Line 202">
            <a:extLst>
              <a:ext uri="{FF2B5EF4-FFF2-40B4-BE49-F238E27FC236}">
                <a16:creationId xmlns:a16="http://schemas.microsoft.com/office/drawing/2014/main" id="{DF57FE27-9FA1-490E-A344-E32B4EE920D8}"/>
              </a:ext>
            </a:extLst>
          </p:cNvPr>
          <p:cNvSpPr/>
          <p:nvPr/>
        </p:nvSpPr>
        <p:spPr>
          <a:xfrm>
            <a:off x="1067871" y="5994400"/>
            <a:ext cx="805379" cy="194098"/>
          </a:xfrm>
          <a:prstGeom prst="borderCallout1">
            <a:avLst>
              <a:gd name="adj1" fmla="val 1009"/>
              <a:gd name="adj2" fmla="val 97835"/>
              <a:gd name="adj3" fmla="val -46260"/>
              <a:gd name="adj4" fmla="val 149438"/>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Free Slot</a:t>
            </a:r>
          </a:p>
        </p:txBody>
      </p:sp>
      <p:sp>
        <p:nvSpPr>
          <p:cNvPr id="141" name="Star: 5 Points 140">
            <a:extLst>
              <a:ext uri="{FF2B5EF4-FFF2-40B4-BE49-F238E27FC236}">
                <a16:creationId xmlns:a16="http://schemas.microsoft.com/office/drawing/2014/main" id="{959180AC-50F0-47A6-BD5B-B39FD35CB3B2}"/>
              </a:ext>
            </a:extLst>
          </p:cNvPr>
          <p:cNvSpPr/>
          <p:nvPr/>
        </p:nvSpPr>
        <p:spPr>
          <a:xfrm>
            <a:off x="2355850" y="5753100"/>
            <a:ext cx="146050" cy="146050"/>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39C3C680-F27E-4A2B-96A5-9897CE65A439}"/>
              </a:ext>
            </a:extLst>
          </p:cNvPr>
          <p:cNvGrpSpPr/>
          <p:nvPr/>
        </p:nvGrpSpPr>
        <p:grpSpPr>
          <a:xfrm>
            <a:off x="2505448" y="5856598"/>
            <a:ext cx="317010" cy="400110"/>
            <a:chOff x="7658036" y="5719166"/>
            <a:chExt cx="339462" cy="428448"/>
          </a:xfrm>
        </p:grpSpPr>
        <p:sp>
          <p:nvSpPr>
            <p:cNvPr id="205" name="Oval 204">
              <a:extLst>
                <a:ext uri="{FF2B5EF4-FFF2-40B4-BE49-F238E27FC236}">
                  <a16:creationId xmlns:a16="http://schemas.microsoft.com/office/drawing/2014/main" id="{5D774BB6-51B3-4CBE-A008-29609176F135}"/>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206" name="Rectangle 205">
              <a:extLst>
                <a:ext uri="{FF2B5EF4-FFF2-40B4-BE49-F238E27FC236}">
                  <a16:creationId xmlns:a16="http://schemas.microsoft.com/office/drawing/2014/main" id="{75BE7837-CA4C-42C5-B5A5-55515FF30212}"/>
                </a:ext>
              </a:extLst>
            </p:cNvPr>
            <p:cNvSpPr/>
            <p:nvPr/>
          </p:nvSpPr>
          <p:spPr>
            <a:xfrm>
              <a:off x="7660713" y="5719166"/>
              <a:ext cx="33678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a:t>
              </a:r>
            </a:p>
          </p:txBody>
        </p:sp>
      </p:grpSp>
      <p:sp>
        <p:nvSpPr>
          <p:cNvPr id="142" name="TextBox 141">
            <a:extLst>
              <a:ext uri="{FF2B5EF4-FFF2-40B4-BE49-F238E27FC236}">
                <a16:creationId xmlns:a16="http://schemas.microsoft.com/office/drawing/2014/main" id="{4C5D6B69-26F9-48CC-952D-24204DA68878}"/>
              </a:ext>
            </a:extLst>
          </p:cNvPr>
          <p:cNvSpPr txBox="1"/>
          <p:nvPr/>
        </p:nvSpPr>
        <p:spPr>
          <a:xfrm>
            <a:off x="2032000" y="6000750"/>
            <a:ext cx="534121" cy="369332"/>
          </a:xfrm>
          <a:prstGeom prst="rect">
            <a:avLst/>
          </a:prstGeom>
          <a:noFill/>
        </p:spPr>
        <p:txBody>
          <a:bodyPr wrap="none" rtlCol="0">
            <a:spAutoFit/>
          </a:bodyPr>
          <a:lstStyle/>
          <a:p>
            <a:r>
              <a:rPr lang="en-US" dirty="0"/>
              <a:t>NIC</a:t>
            </a:r>
          </a:p>
        </p:txBody>
      </p:sp>
      <p:sp>
        <p:nvSpPr>
          <p:cNvPr id="143" name="Oval 142">
            <a:extLst>
              <a:ext uri="{FF2B5EF4-FFF2-40B4-BE49-F238E27FC236}">
                <a16:creationId xmlns:a16="http://schemas.microsoft.com/office/drawing/2014/main" id="{D39CD37B-7769-483F-BACE-3E6513DF0674}"/>
              </a:ext>
            </a:extLst>
          </p:cNvPr>
          <p:cNvSpPr/>
          <p:nvPr/>
        </p:nvSpPr>
        <p:spPr>
          <a:xfrm>
            <a:off x="2514599" y="2256180"/>
            <a:ext cx="188843" cy="188843"/>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Slide Number Placeholder 4">
            <a:extLst>
              <a:ext uri="{FF2B5EF4-FFF2-40B4-BE49-F238E27FC236}">
                <a16:creationId xmlns:a16="http://schemas.microsoft.com/office/drawing/2014/main" id="{1D5F2473-7FD7-324F-A819-78850BFBE3E1}"/>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81</a:t>
            </a:fld>
            <a:endParaRPr lang="en-US"/>
          </a:p>
        </p:txBody>
      </p:sp>
      <p:sp>
        <p:nvSpPr>
          <p:cNvPr id="208" name="Footer Placeholder 3">
            <a:extLst>
              <a:ext uri="{FF2B5EF4-FFF2-40B4-BE49-F238E27FC236}">
                <a16:creationId xmlns:a16="http://schemas.microsoft.com/office/drawing/2014/main" id="{E1A4D2EA-E39D-4D36-B456-C6360FB5A0D8}"/>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19805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18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18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185"/>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186"/>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187"/>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196"/>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188"/>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189"/>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195"/>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190"/>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191"/>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200"/>
                                  </p:stCondLst>
                                  <p:childTnLst>
                                    <p:set>
                                      <p:cBhvr>
                                        <p:cTn id="42" dur="1" fill="hold">
                                          <p:stCondLst>
                                            <p:cond delay="0"/>
                                          </p:stCondLst>
                                        </p:cTn>
                                        <p:tgtEl>
                                          <p:spTgt spid="197"/>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nodeType="afterEffect">
                                  <p:stCondLst>
                                    <p:cond delay="200"/>
                                  </p:stCondLst>
                                  <p:childTnLst>
                                    <p:set>
                                      <p:cBhvr>
                                        <p:cTn id="45" dur="1" fill="hold">
                                          <p:stCondLst>
                                            <p:cond delay="0"/>
                                          </p:stCondLst>
                                        </p:cTn>
                                        <p:tgtEl>
                                          <p:spTgt spid="192"/>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nodeType="afterEffect">
                                  <p:stCondLst>
                                    <p:cond delay="200"/>
                                  </p:stCondLst>
                                  <p:childTnLst>
                                    <p:set>
                                      <p:cBhvr>
                                        <p:cTn id="48" dur="1" fill="hold">
                                          <p:stCondLst>
                                            <p:cond delay="0"/>
                                          </p:stCondLst>
                                        </p:cTn>
                                        <p:tgtEl>
                                          <p:spTgt spid="193"/>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nodeType="afterEffect">
                                  <p:stCondLst>
                                    <p:cond delay="200"/>
                                  </p:stCondLst>
                                  <p:childTnLst>
                                    <p:set>
                                      <p:cBhvr>
                                        <p:cTn id="51" dur="1" fill="hold">
                                          <p:stCondLst>
                                            <p:cond delay="0"/>
                                          </p:stCondLst>
                                        </p:cTn>
                                        <p:tgtEl>
                                          <p:spTgt spid="19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8"/>
                                        </p:tgtEl>
                                        <p:attrNameLst>
                                          <p:attrName>style.visibility</p:attrName>
                                        </p:attrNameLst>
                                      </p:cBhvr>
                                      <p:to>
                                        <p:strVal val="visible"/>
                                      </p:to>
                                    </p:set>
                                    <p:animEffect transition="in" filter="fade">
                                      <p:cBhvr>
                                        <p:cTn id="56" dur="500"/>
                                        <p:tgtEl>
                                          <p:spTgt spid="198"/>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98"/>
                                        </p:tgtEl>
                                      </p:cBhvr>
                                    </p:animEffect>
                                    <p:set>
                                      <p:cBhvr>
                                        <p:cTn id="71" dur="1" fill="hold">
                                          <p:stCondLst>
                                            <p:cond delay="499"/>
                                          </p:stCondLst>
                                        </p:cTn>
                                        <p:tgtEl>
                                          <p:spTgt spid="19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4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5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5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6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51"/>
                                        </p:tgtEl>
                                        <p:attrNameLst>
                                          <p:attrName>style.visibility</p:attrName>
                                        </p:attrNameLst>
                                      </p:cBhvr>
                                      <p:to>
                                        <p:strVal val="visible"/>
                                      </p:to>
                                    </p:set>
                                    <p:animEffect transition="in" filter="fade">
                                      <p:cBhvr>
                                        <p:cTn id="86" dur="500"/>
                                        <p:tgtEl>
                                          <p:spTgt spid="15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7"/>
                                        </p:tgtEl>
                                        <p:attrNameLst>
                                          <p:attrName>style.visibility</p:attrName>
                                        </p:attrNameLst>
                                      </p:cBhvr>
                                      <p:to>
                                        <p:strVal val="visible"/>
                                      </p:to>
                                    </p:set>
                                    <p:animEffect transition="in" filter="fade">
                                      <p:cBhvr>
                                        <p:cTn id="91" dur="500"/>
                                        <p:tgtEl>
                                          <p:spTgt spid="16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70"/>
                                        </p:tgtEl>
                                        <p:attrNameLst>
                                          <p:attrName>style.visibility</p:attrName>
                                        </p:attrNameLst>
                                      </p:cBhvr>
                                      <p:to>
                                        <p:strVal val="visible"/>
                                      </p:to>
                                    </p:set>
                                    <p:animEffect transition="in" filter="fade">
                                      <p:cBhvr>
                                        <p:cTn id="96" dur="500"/>
                                        <p:tgtEl>
                                          <p:spTgt spid="17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3"/>
                                        </p:tgtEl>
                                        <p:attrNameLst>
                                          <p:attrName>style.visibility</p:attrName>
                                        </p:attrNameLst>
                                      </p:cBhvr>
                                      <p:to>
                                        <p:strVal val="visible"/>
                                      </p:to>
                                    </p:set>
                                    <p:animEffect transition="in" filter="fade">
                                      <p:cBhvr>
                                        <p:cTn id="99" dur="500"/>
                                        <p:tgtEl>
                                          <p:spTgt spid="20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03"/>
                                        </p:tgtEl>
                                      </p:cBhvr>
                                    </p:animEffect>
                                    <p:set>
                                      <p:cBhvr>
                                        <p:cTn id="104" dur="1" fill="hold">
                                          <p:stCondLst>
                                            <p:cond delay="499"/>
                                          </p:stCondLst>
                                        </p:cTn>
                                        <p:tgtEl>
                                          <p:spTgt spid="20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72"/>
                                        </p:tgtEl>
                                        <p:attrNameLst>
                                          <p:attrName>style.visibility</p:attrName>
                                        </p:attrNameLst>
                                      </p:cBhvr>
                                      <p:to>
                                        <p:strVal val="visible"/>
                                      </p:to>
                                    </p:set>
                                    <p:animEffect transition="in" filter="fade">
                                      <p:cBhvr>
                                        <p:cTn id="113" dur="500"/>
                                        <p:tgtEl>
                                          <p:spTgt spid="17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74"/>
                                        </p:tgtEl>
                                        <p:attrNameLst>
                                          <p:attrName>style.visibility</p:attrName>
                                        </p:attrNameLst>
                                      </p:cBhvr>
                                      <p:to>
                                        <p:strVal val="visible"/>
                                      </p:to>
                                    </p:set>
                                    <p:animEffect transition="in" filter="fade">
                                      <p:cBhvr>
                                        <p:cTn id="118" dur="500"/>
                                        <p:tgtEl>
                                          <p:spTgt spid="17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174"/>
                                        </p:tgtEl>
                                      </p:cBhvr>
                                    </p:animEffect>
                                    <p:set>
                                      <p:cBhvr>
                                        <p:cTn id="123" dur="1" fill="hold">
                                          <p:stCondLst>
                                            <p:cond delay="499"/>
                                          </p:stCondLst>
                                        </p:cTn>
                                        <p:tgtEl>
                                          <p:spTgt spid="17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0" presetClass="path" presetSubtype="0" accel="50000" decel="50000" fill="hold" grpId="2" nodeType="clickEffect">
                                  <p:stCondLst>
                                    <p:cond delay="0"/>
                                  </p:stCondLst>
                                  <p:childTnLst>
                                    <p:animMotion origin="layout" path="M -0.00091 0.00023 L 0.02955 -0.05393 L 0.26927 -0.05393 L 0.26927 -0.5956 L 0.14987 -0.5956 L 0.14987 -0.23032 L 0.0319 -0.23032 L 0.0319 -0.41227 L 0.04987 -0.44421 " pathEditMode="relative" rAng="0" ptsTypes="AAAAAAAAA">
                                      <p:cBhvr>
                                        <p:cTn id="127" dur="2000" fill="hold"/>
                                        <p:tgtEl>
                                          <p:spTgt spid="172"/>
                                        </p:tgtEl>
                                        <p:attrNameLst>
                                          <p:attrName>ppt_x</p:attrName>
                                          <p:attrName>ppt_y</p:attrName>
                                        </p:attrNameLst>
                                      </p:cBhvr>
                                      <p:rCtr x="13503" y="-29792"/>
                                    </p:animMotion>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72"/>
                                        </p:tgtEl>
                                      </p:cBhvr>
                                    </p:animEffect>
                                    <p:set>
                                      <p:cBhvr>
                                        <p:cTn id="132" dur="1" fill="hold">
                                          <p:stCondLst>
                                            <p:cond delay="499"/>
                                          </p:stCondLst>
                                        </p:cTn>
                                        <p:tgtEl>
                                          <p:spTgt spid="17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68"/>
                                        </p:tgtEl>
                                        <p:attrNameLst>
                                          <p:attrName>style.visibility</p:attrName>
                                        </p:attrNameLst>
                                      </p:cBhvr>
                                      <p:to>
                                        <p:strVal val="visible"/>
                                      </p:to>
                                    </p:set>
                                    <p:animEffect transition="in" filter="fade">
                                      <p:cBhvr>
                                        <p:cTn id="137" dur="500"/>
                                        <p:tgtEl>
                                          <p:spTgt spid="16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68"/>
                                        </p:tgtEl>
                                      </p:cBhvr>
                                    </p:animEffect>
                                    <p:set>
                                      <p:cBhvr>
                                        <p:cTn id="142" dur="1" fill="hold">
                                          <p:stCondLst>
                                            <p:cond delay="499"/>
                                          </p:stCondLst>
                                        </p:cTn>
                                        <p:tgtEl>
                                          <p:spTgt spid="168"/>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nodeType="clickEffect">
                                  <p:stCondLst>
                                    <p:cond delay="0"/>
                                  </p:stCondLst>
                                  <p:childTnLst>
                                    <p:animMotion origin="layout" path="M -0.00078 0.00208 L -0.02266 0.00208 L -0.02266 0.10902 " pathEditMode="relative" rAng="0" ptsTypes="AAA">
                                      <p:cBhvr>
                                        <p:cTn id="146" dur="2000" fill="hold"/>
                                        <p:tgtEl>
                                          <p:spTgt spid="148"/>
                                        </p:tgtEl>
                                        <p:attrNameLst>
                                          <p:attrName>ppt_x</p:attrName>
                                          <p:attrName>ppt_y</p:attrName>
                                        </p:attrNameLst>
                                      </p:cBhvr>
                                      <p:rCtr x="-1094" y="5347"/>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151"/>
                                        </p:tgtEl>
                                      </p:cBhvr>
                                    </p:animEffect>
                                    <p:set>
                                      <p:cBhvr>
                                        <p:cTn id="151" dur="1" fill="hold">
                                          <p:stCondLst>
                                            <p:cond delay="499"/>
                                          </p:stCondLst>
                                        </p:cTn>
                                        <p:tgtEl>
                                          <p:spTgt spid="151"/>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0" presetClass="path" presetSubtype="0" accel="50000" decel="50000" fill="hold" nodeType="clickEffect">
                                  <p:stCondLst>
                                    <p:cond delay="0"/>
                                  </p:stCondLst>
                                  <p:childTnLst>
                                    <p:animMotion origin="layout" path="M -0.02266 0.10486 L -0.02266 0.28819 " pathEditMode="relative" rAng="0" ptsTypes="AA">
                                      <p:cBhvr>
                                        <p:cTn id="155" dur="2000" fill="hold"/>
                                        <p:tgtEl>
                                          <p:spTgt spid="148"/>
                                        </p:tgtEl>
                                        <p:attrNameLst>
                                          <p:attrName>ppt_x</p:attrName>
                                          <p:attrName>ppt_y</p:attrName>
                                        </p:attrNameLst>
                                      </p:cBhvr>
                                      <p:rCtr x="0" y="9167"/>
                                    </p:animMotion>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141"/>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0.02266 0.2882 L -0.02266 0.34977 L -0.05886 0.40788 L -0.07917 0.44075 " pathEditMode="relative" rAng="0" ptsTypes="AAAA">
                                      <p:cBhvr>
                                        <p:cTn id="163" dur="2000" fill="hold"/>
                                        <p:tgtEl>
                                          <p:spTgt spid="148"/>
                                        </p:tgtEl>
                                        <p:attrNameLst>
                                          <p:attrName>ppt_x</p:attrName>
                                          <p:attrName>ppt_y</p:attrName>
                                        </p:attrNameLst>
                                      </p:cBhvr>
                                      <p:rCtr x="-2826" y="7616"/>
                                    </p:animMotion>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148"/>
                                        </p:tgtEl>
                                      </p:cBhvr>
                                    </p:animEffect>
                                    <p:set>
                                      <p:cBhvr>
                                        <p:cTn id="168" dur="1" fill="hold">
                                          <p:stCondLst>
                                            <p:cond delay="499"/>
                                          </p:stCondLst>
                                        </p:cTn>
                                        <p:tgtEl>
                                          <p:spTgt spid="14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200"/>
                                        </p:tgtEl>
                                        <p:attrNameLst>
                                          <p:attrName>style.visibility</p:attrName>
                                        </p:attrNameLst>
                                      </p:cBhvr>
                                      <p:to>
                                        <p:strVal val="visible"/>
                                      </p:to>
                                    </p:set>
                                    <p:animEffect transition="in" filter="fade">
                                      <p:cBhvr>
                                        <p:cTn id="173" dur="500"/>
                                        <p:tgtEl>
                                          <p:spTgt spid="200"/>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00"/>
                                        </p:tgtEl>
                                      </p:cBhvr>
                                    </p:animEffect>
                                    <p:set>
                                      <p:cBhvr>
                                        <p:cTn id="178" dur="1" fill="hold">
                                          <p:stCondLst>
                                            <p:cond delay="499"/>
                                          </p:stCondLst>
                                        </p:cTn>
                                        <p:tgtEl>
                                          <p:spTgt spid="20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79"/>
                                        </p:tgtEl>
                                        <p:attrNameLst>
                                          <p:attrName>style.visibility</p:attrName>
                                        </p:attrNameLst>
                                      </p:cBhvr>
                                      <p:to>
                                        <p:strVal val="visible"/>
                                      </p:to>
                                    </p:set>
                                    <p:animEffect transition="in" filter="fade">
                                      <p:cBhvr>
                                        <p:cTn id="183" dur="500"/>
                                        <p:tgtEl>
                                          <p:spTgt spid="179"/>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99"/>
                                        </p:tgtEl>
                                        <p:attrNameLst>
                                          <p:attrName>style.visibility</p:attrName>
                                        </p:attrNameLst>
                                      </p:cBhvr>
                                      <p:to>
                                        <p:strVal val="visible"/>
                                      </p:to>
                                    </p:set>
                                    <p:animEffect transition="in" filter="fade">
                                      <p:cBhvr>
                                        <p:cTn id="186" dur="500"/>
                                        <p:tgtEl>
                                          <p:spTgt spid="199"/>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99"/>
                                        </p:tgtEl>
                                      </p:cBhvr>
                                    </p:animEffect>
                                    <p:set>
                                      <p:cBhvr>
                                        <p:cTn id="191" dur="1" fill="hold">
                                          <p:stCondLst>
                                            <p:cond delay="499"/>
                                          </p:stCondLst>
                                        </p:cTn>
                                        <p:tgtEl>
                                          <p:spTgt spid="199"/>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0" presetClass="path" presetSubtype="0" accel="50000" decel="50000" fill="hold" grpId="3" nodeType="clickEffect">
                                  <p:stCondLst>
                                    <p:cond delay="0"/>
                                  </p:stCondLst>
                                  <p:childTnLst>
                                    <p:animMotion origin="layout" path="M -0.00013 0.00023 L -0.03607 -0.06366 L -0.03607 -0.43171 L -0.15482 -0.43171 L -0.15482 -0.06644 L -0.27279 -0.06644 L -0.28685 -0.1206 " pathEditMode="relative" rAng="0" ptsTypes="AAAAAAA">
                                      <p:cBhvr>
                                        <p:cTn id="195" dur="2000" fill="hold"/>
                                        <p:tgtEl>
                                          <p:spTgt spid="179"/>
                                        </p:tgtEl>
                                        <p:attrNameLst>
                                          <p:attrName>ppt_x</p:attrName>
                                          <p:attrName>ppt_y</p:attrName>
                                        </p:attrNameLst>
                                      </p:cBhvr>
                                      <p:rCtr x="-14336" y="-21597"/>
                                    </p:animMotion>
                                  </p:childTnLst>
                                </p:cTn>
                              </p:par>
                            </p:childTnLst>
                          </p:cTn>
                        </p:par>
                      </p:childTnLst>
                    </p:cTn>
                  </p:par>
                  <p:par>
                    <p:cTn id="196" fill="hold">
                      <p:stCondLst>
                        <p:cond delay="indefinite"/>
                      </p:stCondLst>
                      <p:childTnLst>
                        <p:par>
                          <p:cTn id="197" fill="hold">
                            <p:stCondLst>
                              <p:cond delay="0"/>
                            </p:stCondLst>
                            <p:childTnLst>
                              <p:par>
                                <p:cTn id="198" presetID="10" presetClass="exit" presetSubtype="0" fill="hold" grpId="2" nodeType="clickEffect">
                                  <p:stCondLst>
                                    <p:cond delay="0"/>
                                  </p:stCondLst>
                                  <p:childTnLst>
                                    <p:animEffect transition="out" filter="fade">
                                      <p:cBhvr>
                                        <p:cTn id="199" dur="500"/>
                                        <p:tgtEl>
                                          <p:spTgt spid="179"/>
                                        </p:tgtEl>
                                      </p:cBhvr>
                                    </p:animEffect>
                                    <p:set>
                                      <p:cBhvr>
                                        <p:cTn id="200" dur="1" fill="hold">
                                          <p:stCondLst>
                                            <p:cond delay="499"/>
                                          </p:stCondLst>
                                        </p:cTn>
                                        <p:tgtEl>
                                          <p:spTgt spid="179"/>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77"/>
                                        </p:tgtEl>
                                        <p:attrNameLst>
                                          <p:attrName>style.visibility</p:attrName>
                                        </p:attrNameLst>
                                      </p:cBhvr>
                                      <p:to>
                                        <p:strVal val="visible"/>
                                      </p:to>
                                    </p:set>
                                    <p:animEffect transition="in" filter="fade">
                                      <p:cBhvr>
                                        <p:cTn id="205" dur="500"/>
                                        <p:tgtEl>
                                          <p:spTgt spid="177"/>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grpId="1" nodeType="clickEffect">
                                  <p:stCondLst>
                                    <p:cond delay="0"/>
                                  </p:stCondLst>
                                  <p:childTnLst>
                                    <p:animEffect transition="out" filter="fade">
                                      <p:cBhvr>
                                        <p:cTn id="209" dur="500"/>
                                        <p:tgtEl>
                                          <p:spTgt spid="177"/>
                                        </p:tgtEl>
                                      </p:cBhvr>
                                    </p:animEffect>
                                    <p:set>
                                      <p:cBhvr>
                                        <p:cTn id="210" dur="1" fill="hold">
                                          <p:stCondLst>
                                            <p:cond delay="499"/>
                                          </p:stCondLst>
                                        </p:cTn>
                                        <p:tgtEl>
                                          <p:spTgt spid="177"/>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0" presetClass="path" presetSubtype="0" accel="50000" decel="50000" fill="hold" nodeType="clickEffect">
                                  <p:stCondLst>
                                    <p:cond delay="0"/>
                                  </p:stCondLst>
                                  <p:childTnLst>
                                    <p:animMotion origin="layout" path="M 0.00039 -0.00047 L 0.00039 0.04676 L 0.07773 0.04676 " pathEditMode="relative" rAng="0" ptsTypes="AAA">
                                      <p:cBhvr>
                                        <p:cTn id="214" dur="2000" fill="hold"/>
                                        <p:tgtEl>
                                          <p:spTgt spid="154"/>
                                        </p:tgtEl>
                                        <p:attrNameLst>
                                          <p:attrName>ppt_x</p:attrName>
                                          <p:attrName>ppt_y</p:attrName>
                                        </p:attrNameLst>
                                      </p:cBhvr>
                                      <p:rCtr x="3867" y="2361"/>
                                    </p:animMotion>
                                  </p:childTnLst>
                                </p:cTn>
                              </p:par>
                            </p:childTnLst>
                          </p:cTn>
                        </p:par>
                      </p:childTnLst>
                    </p:cTn>
                  </p:par>
                  <p:par>
                    <p:cTn id="215" fill="hold">
                      <p:stCondLst>
                        <p:cond delay="indefinite"/>
                      </p:stCondLst>
                      <p:childTnLst>
                        <p:par>
                          <p:cTn id="216" fill="hold">
                            <p:stCondLst>
                              <p:cond delay="0"/>
                            </p:stCondLst>
                            <p:childTnLst>
                              <p:par>
                                <p:cTn id="217" presetID="0" presetClass="path" presetSubtype="0" accel="50000" decel="50000" fill="hold" nodeType="clickEffect">
                                  <p:stCondLst>
                                    <p:cond delay="0"/>
                                  </p:stCondLst>
                                  <p:childTnLst>
                                    <p:animMotion origin="layout" path="M 0.07851 0.04537 L 0.19258 0.04537 " pathEditMode="relative" rAng="0" ptsTypes="AA">
                                      <p:cBhvr>
                                        <p:cTn id="218" dur="2000" fill="hold"/>
                                        <p:tgtEl>
                                          <p:spTgt spid="154"/>
                                        </p:tgtEl>
                                        <p:attrNameLst>
                                          <p:attrName>ppt_x</p:attrName>
                                          <p:attrName>ppt_y</p:attrName>
                                        </p:attrNameLst>
                                      </p:cBhvr>
                                      <p:rCtr x="5703" y="0"/>
                                    </p:animMotion>
                                  </p:childTnLst>
                                </p:cTn>
                              </p:par>
                            </p:childTnLst>
                          </p:cTn>
                        </p:par>
                      </p:childTnLst>
                    </p:cTn>
                  </p:par>
                  <p:par>
                    <p:cTn id="219" fill="hold">
                      <p:stCondLst>
                        <p:cond delay="indefinite"/>
                      </p:stCondLst>
                      <p:childTnLst>
                        <p:par>
                          <p:cTn id="220" fill="hold">
                            <p:stCondLst>
                              <p:cond delay="0"/>
                            </p:stCondLst>
                            <p:childTnLst>
                              <p:par>
                                <p:cTn id="221" presetID="0" presetClass="path" presetSubtype="0" accel="50000" decel="50000" fill="hold" nodeType="clickEffect">
                                  <p:stCondLst>
                                    <p:cond delay="0"/>
                                  </p:stCondLst>
                                  <p:childTnLst>
                                    <p:animMotion origin="layout" path="M 0.19258 0.04537 L 0.23554 0.04537 L 0.28554 0.14398 " pathEditMode="relative" rAng="0" ptsTypes="AAA">
                                      <p:cBhvr>
                                        <p:cTn id="222" dur="2000" fill="hold"/>
                                        <p:tgtEl>
                                          <p:spTgt spid="154"/>
                                        </p:tgtEl>
                                        <p:attrNameLst>
                                          <p:attrName>ppt_x</p:attrName>
                                          <p:attrName>ppt_y</p:attrName>
                                        </p:attrNameLst>
                                      </p:cBhvr>
                                      <p:rCtr x="4648" y="4931"/>
                                    </p:animMotion>
                                  </p:childTnLst>
                                </p:cTn>
                              </p:par>
                            </p:childTnLst>
                          </p:cTn>
                        </p:par>
                      </p:childTnLst>
                    </p:cTn>
                  </p:par>
                  <p:par>
                    <p:cTn id="223" fill="hold">
                      <p:stCondLst>
                        <p:cond delay="indefinite"/>
                      </p:stCondLst>
                      <p:childTnLst>
                        <p:par>
                          <p:cTn id="224" fill="hold">
                            <p:stCondLst>
                              <p:cond delay="0"/>
                            </p:stCondLst>
                            <p:childTnLst>
                              <p:par>
                                <p:cTn id="225" presetID="10" presetClass="exit" presetSubtype="0" fill="hold" nodeType="clickEffect">
                                  <p:stCondLst>
                                    <p:cond delay="0"/>
                                  </p:stCondLst>
                                  <p:childTnLst>
                                    <p:animEffect transition="out" filter="fade">
                                      <p:cBhvr>
                                        <p:cTn id="226" dur="500"/>
                                        <p:tgtEl>
                                          <p:spTgt spid="154"/>
                                        </p:tgtEl>
                                      </p:cBhvr>
                                    </p:animEffect>
                                    <p:set>
                                      <p:cBhvr>
                                        <p:cTn id="227" dur="1" fill="hold">
                                          <p:stCondLst>
                                            <p:cond delay="499"/>
                                          </p:stCondLst>
                                        </p:cTn>
                                        <p:tgtEl>
                                          <p:spTgt spid="154"/>
                                        </p:tgtEl>
                                        <p:attrNameLst>
                                          <p:attrName>style.visibility</p:attrName>
                                        </p:attrNameLst>
                                      </p:cBhvr>
                                      <p:to>
                                        <p:strVal val="hidden"/>
                                      </p:to>
                                    </p:set>
                                  </p:childTnLst>
                                </p:cTn>
                              </p:par>
                              <p:par>
                                <p:cTn id="228" presetID="10" presetClass="entr" presetSubtype="0" fill="hold" grpId="0" nodeType="withEffect">
                                  <p:stCondLst>
                                    <p:cond delay="0"/>
                                  </p:stCondLst>
                                  <p:childTnLst>
                                    <p:set>
                                      <p:cBhvr>
                                        <p:cTn id="229" dur="1" fill="hold">
                                          <p:stCondLst>
                                            <p:cond delay="0"/>
                                          </p:stCondLst>
                                        </p:cTn>
                                        <p:tgtEl>
                                          <p:spTgt spid="201"/>
                                        </p:tgtEl>
                                        <p:attrNameLst>
                                          <p:attrName>style.visibility</p:attrName>
                                        </p:attrNameLst>
                                      </p:cBhvr>
                                      <p:to>
                                        <p:strVal val="visible"/>
                                      </p:to>
                                    </p:set>
                                    <p:animEffect transition="in" filter="fade">
                                      <p:cBhvr>
                                        <p:cTn id="230" dur="500"/>
                                        <p:tgtEl>
                                          <p:spTgt spid="201"/>
                                        </p:tgtEl>
                                      </p:cBhvr>
                                    </p:animEffect>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grpId="1" nodeType="clickEffect">
                                  <p:stCondLst>
                                    <p:cond delay="0"/>
                                  </p:stCondLst>
                                  <p:childTnLst>
                                    <p:animEffect transition="out" filter="fade">
                                      <p:cBhvr>
                                        <p:cTn id="234" dur="500"/>
                                        <p:tgtEl>
                                          <p:spTgt spid="201"/>
                                        </p:tgtEl>
                                      </p:cBhvr>
                                    </p:animEffect>
                                    <p:set>
                                      <p:cBhvr>
                                        <p:cTn id="235" dur="1" fill="hold">
                                          <p:stCondLst>
                                            <p:cond delay="499"/>
                                          </p:stCondLst>
                                        </p:cTn>
                                        <p:tgtEl>
                                          <p:spTgt spid="201"/>
                                        </p:tgtEl>
                                        <p:attrNameLst>
                                          <p:attrName>style.visibility</p:attrName>
                                        </p:attrNameLst>
                                      </p:cBhvr>
                                      <p:to>
                                        <p:strVal val="hidden"/>
                                      </p:to>
                                    </p:se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grpId="0" nodeType="clickEffect">
                                  <p:stCondLst>
                                    <p:cond delay="0"/>
                                  </p:stCondLst>
                                  <p:childTnLst>
                                    <p:set>
                                      <p:cBhvr>
                                        <p:cTn id="239" dur="1" fill="hold">
                                          <p:stCondLst>
                                            <p:cond delay="0"/>
                                          </p:stCondLst>
                                        </p:cTn>
                                        <p:tgtEl>
                                          <p:spTgt spid="176"/>
                                        </p:tgtEl>
                                        <p:attrNameLst>
                                          <p:attrName>style.visibility</p:attrName>
                                        </p:attrNameLst>
                                      </p:cBhvr>
                                      <p:to>
                                        <p:strVal val="visible"/>
                                      </p:to>
                                    </p:set>
                                    <p:animEffect transition="in" filter="fade">
                                      <p:cBhvr>
                                        <p:cTn id="240" dur="500"/>
                                        <p:tgtEl>
                                          <p:spTgt spid="176"/>
                                        </p:tgtEl>
                                      </p:cBhvr>
                                    </p:animEffec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grpId="0" nodeType="clickEffect">
                                  <p:stCondLst>
                                    <p:cond delay="0"/>
                                  </p:stCondLst>
                                  <p:childTnLst>
                                    <p:set>
                                      <p:cBhvr>
                                        <p:cTn id="244" dur="1" fill="hold">
                                          <p:stCondLst>
                                            <p:cond delay="0"/>
                                          </p:stCondLst>
                                        </p:cTn>
                                        <p:tgtEl>
                                          <p:spTgt spid="178"/>
                                        </p:tgtEl>
                                        <p:attrNameLst>
                                          <p:attrName>style.visibility</p:attrName>
                                        </p:attrNameLst>
                                      </p:cBhvr>
                                      <p:to>
                                        <p:strVal val="visible"/>
                                      </p:to>
                                    </p:set>
                                    <p:animEffect transition="in" filter="fade">
                                      <p:cBhvr>
                                        <p:cTn id="245" dur="500"/>
                                        <p:tgtEl>
                                          <p:spTgt spid="178"/>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178"/>
                                        </p:tgtEl>
                                      </p:cBhvr>
                                    </p:animEffect>
                                    <p:set>
                                      <p:cBhvr>
                                        <p:cTn id="250" dur="1" fill="hold">
                                          <p:stCondLst>
                                            <p:cond delay="499"/>
                                          </p:stCondLst>
                                        </p:cTn>
                                        <p:tgtEl>
                                          <p:spTgt spid="178"/>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0" presetClass="path" presetSubtype="0" accel="50000" decel="50000" fill="hold" grpId="2" nodeType="clickEffect">
                                  <p:stCondLst>
                                    <p:cond delay="0"/>
                                  </p:stCondLst>
                                  <p:childTnLst>
                                    <p:animMotion origin="layout" path="M 0.00456 0.00579 L 0.03425 0.05857 L 0.03425 0.43079 L 0.38112 0.43079 L 0.38112 -0.10671 L 0.26706 -0.10671 L 0.26706 0.07245 L 0.27878 0.1294 " pathEditMode="relative" rAng="0" ptsTypes="AAAAAAAA">
                                      <p:cBhvr>
                                        <p:cTn id="254" dur="2000" fill="hold"/>
                                        <p:tgtEl>
                                          <p:spTgt spid="176"/>
                                        </p:tgtEl>
                                        <p:attrNameLst>
                                          <p:attrName>ppt_x</p:attrName>
                                          <p:attrName>ppt_y</p:attrName>
                                        </p:attrNameLst>
                                      </p:cBhvr>
                                      <p:rCtr x="18828" y="15625"/>
                                    </p:animMotion>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grpId="1" nodeType="clickEffect">
                                  <p:stCondLst>
                                    <p:cond delay="0"/>
                                  </p:stCondLst>
                                  <p:childTnLst>
                                    <p:animEffect transition="out" filter="fade">
                                      <p:cBhvr>
                                        <p:cTn id="258" dur="500"/>
                                        <p:tgtEl>
                                          <p:spTgt spid="176"/>
                                        </p:tgtEl>
                                      </p:cBhvr>
                                    </p:animEffect>
                                    <p:set>
                                      <p:cBhvr>
                                        <p:cTn id="259" dur="1" fill="hold">
                                          <p:stCondLst>
                                            <p:cond delay="499"/>
                                          </p:stCondLst>
                                        </p:cTn>
                                        <p:tgtEl>
                                          <p:spTgt spid="176"/>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grpId="0" nodeType="clickEffect">
                                  <p:stCondLst>
                                    <p:cond delay="0"/>
                                  </p:stCondLst>
                                  <p:childTnLst>
                                    <p:set>
                                      <p:cBhvr>
                                        <p:cTn id="263" dur="1" fill="hold">
                                          <p:stCondLst>
                                            <p:cond delay="0"/>
                                          </p:stCondLst>
                                        </p:cTn>
                                        <p:tgtEl>
                                          <p:spTgt spid="175"/>
                                        </p:tgtEl>
                                        <p:attrNameLst>
                                          <p:attrName>style.visibility</p:attrName>
                                        </p:attrNameLst>
                                      </p:cBhvr>
                                      <p:to>
                                        <p:strVal val="visible"/>
                                      </p:to>
                                    </p:set>
                                    <p:animEffect transition="in" filter="fade">
                                      <p:cBhvr>
                                        <p:cTn id="264" dur="500"/>
                                        <p:tgtEl>
                                          <p:spTgt spid="175"/>
                                        </p:tgtEl>
                                      </p:cBhvr>
                                    </p:animEffect>
                                  </p:childTnLst>
                                </p:cTn>
                              </p:par>
                            </p:childTnLst>
                          </p:cTn>
                        </p:par>
                      </p:childTnLst>
                    </p:cTn>
                  </p:par>
                  <p:par>
                    <p:cTn id="265" fill="hold">
                      <p:stCondLst>
                        <p:cond delay="indefinite"/>
                      </p:stCondLst>
                      <p:childTnLst>
                        <p:par>
                          <p:cTn id="266" fill="hold">
                            <p:stCondLst>
                              <p:cond delay="0"/>
                            </p:stCondLst>
                            <p:childTnLst>
                              <p:par>
                                <p:cTn id="267" presetID="10" presetClass="exit" presetSubtype="0" fill="hold" grpId="1" nodeType="clickEffect">
                                  <p:stCondLst>
                                    <p:cond delay="0"/>
                                  </p:stCondLst>
                                  <p:childTnLst>
                                    <p:animEffect transition="out" filter="fade">
                                      <p:cBhvr>
                                        <p:cTn id="268" dur="500"/>
                                        <p:tgtEl>
                                          <p:spTgt spid="175"/>
                                        </p:tgtEl>
                                      </p:cBhvr>
                                    </p:animEffect>
                                    <p:set>
                                      <p:cBhvr>
                                        <p:cTn id="269" dur="1" fill="hold">
                                          <p:stCondLst>
                                            <p:cond delay="499"/>
                                          </p:stCondLst>
                                        </p:cTn>
                                        <p:tgtEl>
                                          <p:spTgt spid="175"/>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0" presetClass="path" presetSubtype="0" accel="50000" decel="50000" fill="hold" nodeType="clickEffect">
                                  <p:stCondLst>
                                    <p:cond delay="0"/>
                                  </p:stCondLst>
                                  <p:childTnLst>
                                    <p:animMotion origin="layout" path="M 0.00013 -0.0007 L 0.00013 -0.07153 L -0.07878 -0.07153 " pathEditMode="relative" rAng="0" ptsTypes="AAA">
                                      <p:cBhvr>
                                        <p:cTn id="273" dur="2000" fill="hold"/>
                                        <p:tgtEl>
                                          <p:spTgt spid="164"/>
                                        </p:tgtEl>
                                        <p:attrNameLst>
                                          <p:attrName>ppt_x</p:attrName>
                                          <p:attrName>ppt_y</p:attrName>
                                        </p:attrNameLst>
                                      </p:cBhvr>
                                      <p:rCtr x="-3945" y="-3542"/>
                                    </p:animMotion>
                                  </p:childTnLst>
                                </p:cTn>
                              </p:par>
                            </p:childTnLst>
                          </p:cTn>
                        </p:par>
                      </p:childTnLst>
                    </p:cTn>
                  </p:par>
                  <p:par>
                    <p:cTn id="274" fill="hold">
                      <p:stCondLst>
                        <p:cond delay="indefinite"/>
                      </p:stCondLst>
                      <p:childTnLst>
                        <p:par>
                          <p:cTn id="275" fill="hold">
                            <p:stCondLst>
                              <p:cond delay="0"/>
                            </p:stCondLst>
                            <p:childTnLst>
                              <p:par>
                                <p:cTn id="276" presetID="0" presetClass="path" presetSubtype="0" accel="50000" decel="50000" fill="hold" nodeType="clickEffect">
                                  <p:stCondLst>
                                    <p:cond delay="0"/>
                                  </p:stCondLst>
                                  <p:childTnLst>
                                    <p:animMotion origin="layout" path="M -0.078 -0.07292 L -0.18737 -0.07292 " pathEditMode="relative" rAng="0" ptsTypes="AA">
                                      <p:cBhvr>
                                        <p:cTn id="277" dur="2000" fill="hold"/>
                                        <p:tgtEl>
                                          <p:spTgt spid="164"/>
                                        </p:tgtEl>
                                        <p:attrNameLst>
                                          <p:attrName>ppt_x</p:attrName>
                                          <p:attrName>ppt_y</p:attrName>
                                        </p:attrNameLst>
                                      </p:cBhvr>
                                      <p:rCtr x="-5469" y="0"/>
                                    </p:animMotion>
                                  </p:childTnLst>
                                </p:cTn>
                              </p:par>
                            </p:childTnLst>
                          </p:cTn>
                        </p:par>
                      </p:childTnLst>
                    </p:cTn>
                  </p:par>
                  <p:par>
                    <p:cTn id="278" fill="hold">
                      <p:stCondLst>
                        <p:cond delay="indefinite"/>
                      </p:stCondLst>
                      <p:childTnLst>
                        <p:par>
                          <p:cTn id="279" fill="hold">
                            <p:stCondLst>
                              <p:cond delay="0"/>
                            </p:stCondLst>
                            <p:childTnLst>
                              <p:par>
                                <p:cTn id="280" presetID="0" presetClass="path" presetSubtype="0" accel="50000" decel="50000" fill="hold" nodeType="clickEffect">
                                  <p:stCondLst>
                                    <p:cond delay="0"/>
                                  </p:stCondLst>
                                  <p:childTnLst>
                                    <p:animMotion origin="layout" path="M -0.18894 -0.07292 L -0.23269 -0.07292 L -0.26394 -0.12847 " pathEditMode="relative" rAng="0" ptsTypes="AAA">
                                      <p:cBhvr>
                                        <p:cTn id="281" dur="2000" fill="hold"/>
                                        <p:tgtEl>
                                          <p:spTgt spid="164"/>
                                        </p:tgtEl>
                                        <p:attrNameLst>
                                          <p:attrName>ppt_x</p:attrName>
                                          <p:attrName>ppt_y</p:attrName>
                                        </p:attrNameLst>
                                      </p:cBhvr>
                                      <p:rCtr x="-3750" y="-2778"/>
                                    </p:animMotion>
                                  </p:childTnLst>
                                </p:cTn>
                              </p:par>
                            </p:childTnLst>
                          </p:cTn>
                        </p:par>
                      </p:childTnLst>
                    </p:cTn>
                  </p:par>
                  <p:par>
                    <p:cTn id="282" fill="hold">
                      <p:stCondLst>
                        <p:cond delay="indefinite"/>
                      </p:stCondLst>
                      <p:childTnLst>
                        <p:par>
                          <p:cTn id="283" fill="hold">
                            <p:stCondLst>
                              <p:cond delay="0"/>
                            </p:stCondLst>
                            <p:childTnLst>
                              <p:par>
                                <p:cTn id="284" presetID="10" presetClass="exit" presetSubtype="0" fill="hold" nodeType="clickEffect">
                                  <p:stCondLst>
                                    <p:cond delay="0"/>
                                  </p:stCondLst>
                                  <p:childTnLst>
                                    <p:animEffect transition="out" filter="fade">
                                      <p:cBhvr>
                                        <p:cTn id="285" dur="500"/>
                                        <p:tgtEl>
                                          <p:spTgt spid="164"/>
                                        </p:tgtEl>
                                      </p:cBhvr>
                                    </p:animEffect>
                                    <p:set>
                                      <p:cBhvr>
                                        <p:cTn id="286" dur="1" fill="hold">
                                          <p:stCondLst>
                                            <p:cond delay="499"/>
                                          </p:stCondLst>
                                        </p:cTn>
                                        <p:tgtEl>
                                          <p:spTgt spid="164"/>
                                        </p:tgtEl>
                                        <p:attrNameLst>
                                          <p:attrName>style.visibility</p:attrName>
                                        </p:attrNameLst>
                                      </p:cBhvr>
                                      <p:to>
                                        <p:strVal val="hidden"/>
                                      </p:to>
                                    </p:set>
                                  </p:childTnLst>
                                </p:cTn>
                              </p:par>
                              <p:par>
                                <p:cTn id="287" presetID="10" presetClass="entr" presetSubtype="0" fill="hold" grpId="0" nodeType="withEffect">
                                  <p:stCondLst>
                                    <p:cond delay="0"/>
                                  </p:stCondLst>
                                  <p:childTnLst>
                                    <p:set>
                                      <p:cBhvr>
                                        <p:cTn id="288" dur="1" fill="hold">
                                          <p:stCondLst>
                                            <p:cond delay="0"/>
                                          </p:stCondLst>
                                        </p:cTn>
                                        <p:tgtEl>
                                          <p:spTgt spid="202"/>
                                        </p:tgtEl>
                                        <p:attrNameLst>
                                          <p:attrName>style.visibility</p:attrName>
                                        </p:attrNameLst>
                                      </p:cBhvr>
                                      <p:to>
                                        <p:strVal val="visible"/>
                                      </p:to>
                                    </p:set>
                                    <p:animEffect transition="in" filter="fade">
                                      <p:cBhvr>
                                        <p:cTn id="289" dur="500"/>
                                        <p:tgtEl>
                                          <p:spTgt spid="202"/>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grpId="1" nodeType="clickEffect">
                                  <p:stCondLst>
                                    <p:cond delay="0"/>
                                  </p:stCondLst>
                                  <p:childTnLst>
                                    <p:animEffect transition="out" filter="fade">
                                      <p:cBhvr>
                                        <p:cTn id="293" dur="500"/>
                                        <p:tgtEl>
                                          <p:spTgt spid="202"/>
                                        </p:tgtEl>
                                      </p:cBhvr>
                                    </p:animEffect>
                                    <p:set>
                                      <p:cBhvr>
                                        <p:cTn id="294" dur="1" fill="hold">
                                          <p:stCondLst>
                                            <p:cond delay="499"/>
                                          </p:stCondLst>
                                        </p:cTn>
                                        <p:tgtEl>
                                          <p:spTgt spid="202"/>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143"/>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0" presetClass="path" presetSubtype="0" accel="50000" decel="50000" fill="hold" grpId="1" nodeType="clickEffect">
                                  <p:stCondLst>
                                    <p:cond delay="0"/>
                                  </p:stCondLst>
                                  <p:childTnLst>
                                    <p:animMotion origin="layout" path="M 0.00013 0.00093 L 0.03607 0.06482 L 0.03607 -0.12129 L -0.07018 -0.12129 L -0.07018 0.4176 L 0.27357 0.4176 L 0.27357 -0.12222 L 0.15534 -0.12222 L 0.15534 0.24815 L 0.03763 0.24815 L 0.03763 0.06852 L 0.00013 0.00093 Z " pathEditMode="relative" ptsTypes="AAAAAAAAAAAA">
                                      <p:cBhvr>
                                        <p:cTn id="302" dur="2000" fill="hold"/>
                                        <p:tgtEl>
                                          <p:spTgt spid="143"/>
                                        </p:tgtEl>
                                        <p:attrNameLst>
                                          <p:attrName>ppt_x</p:attrName>
                                          <p:attrName>ppt_y</p:attrName>
                                        </p:attrNameLst>
                                      </p:cBhvr>
                                    </p:animMotion>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grpId="2" nodeType="clickEffect">
                                  <p:stCondLst>
                                    <p:cond delay="0"/>
                                  </p:stCondLst>
                                  <p:childTnLst>
                                    <p:set>
                                      <p:cBhvr>
                                        <p:cTn id="306" dur="1" fill="hold">
                                          <p:stCondLst>
                                            <p:cond delay="0"/>
                                          </p:stCondLst>
                                        </p:cTn>
                                        <p:tgtEl>
                                          <p:spTgt spid="1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animBg="1"/>
      <p:bldP spid="168" grpId="1" animBg="1"/>
      <p:bldP spid="170" grpId="0"/>
      <p:bldP spid="172" grpId="0" animBg="1"/>
      <p:bldP spid="172" grpId="1" animBg="1"/>
      <p:bldP spid="172" grpId="2" animBg="1"/>
      <p:bldP spid="174" grpId="0" animBg="1"/>
      <p:bldP spid="174" grpId="1" animBg="1"/>
      <p:bldP spid="175" grpId="0" animBg="1"/>
      <p:bldP spid="175" grpId="1" animBg="1"/>
      <p:bldP spid="176" grpId="0" animBg="1"/>
      <p:bldP spid="176" grpId="1" animBg="1"/>
      <p:bldP spid="176" grpId="2" animBg="1"/>
      <p:bldP spid="177" grpId="0" animBg="1"/>
      <p:bldP spid="177" grpId="1" animBg="1"/>
      <p:bldP spid="178" grpId="0" animBg="1"/>
      <p:bldP spid="178" grpId="1" animBg="1"/>
      <p:bldP spid="179" grpId="0" animBg="1"/>
      <p:bldP spid="179" grpId="2" animBg="1"/>
      <p:bldP spid="179" grpId="3" animBg="1"/>
      <p:bldP spid="198" grpId="0" animBg="1"/>
      <p:bldP spid="198" grpId="1" animBg="1"/>
      <p:bldP spid="199" grpId="0" animBg="1"/>
      <p:bldP spid="199" grpId="1" animBg="1"/>
      <p:bldP spid="200" grpId="0" animBg="1"/>
      <p:bldP spid="200" grpId="1" animBg="1"/>
      <p:bldP spid="201" grpId="0" animBg="1"/>
      <p:bldP spid="201" grpId="1" animBg="1"/>
      <p:bldP spid="202" grpId="0" animBg="1"/>
      <p:bldP spid="202" grpId="1" animBg="1"/>
      <p:bldP spid="203" grpId="0" animBg="1"/>
      <p:bldP spid="203" grpId="1" animBg="1"/>
      <p:bldP spid="141" grpId="0" animBg="1"/>
      <p:bldP spid="141" grpId="1" animBg="1"/>
      <p:bldP spid="142" grpId="0"/>
      <p:bldP spid="143" grpId="0" animBg="1"/>
      <p:bldP spid="143" grpId="1" animBg="1"/>
      <p:bldP spid="143" grpId="2"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E94EB-D22C-4E26-B92C-9CE6F84D6FB5}"/>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DE9D7294-25CF-40F5-AEEC-5BB109A0C078}"/>
              </a:ext>
            </a:extLst>
          </p:cNvPr>
          <p:cNvSpPr>
            <a:spLocks noGrp="1"/>
          </p:cNvSpPr>
          <p:nvPr>
            <p:ph idx="1"/>
          </p:nvPr>
        </p:nvSpPr>
        <p:spPr/>
        <p:txBody>
          <a:bodyPr>
            <a:normAutofit/>
          </a:bodyPr>
          <a:lstStyle/>
          <a:p>
            <a:r>
              <a:rPr lang="en-US" dirty="0"/>
              <a:t>Free Flow (FF)</a:t>
            </a:r>
          </a:p>
          <a:p>
            <a:r>
              <a:rPr lang="en-US" dirty="0"/>
              <a:t>FF packet</a:t>
            </a:r>
          </a:p>
          <a:p>
            <a:r>
              <a:rPr lang="en-US" dirty="0"/>
              <a:t>Seeker</a:t>
            </a:r>
          </a:p>
          <a:p>
            <a:r>
              <a:rPr lang="en-US" dirty="0"/>
              <a:t>Seeker Path</a:t>
            </a:r>
          </a:p>
          <a:p>
            <a:r>
              <a:rPr lang="en-US" dirty="0"/>
              <a:t>Lookahead</a:t>
            </a:r>
          </a:p>
          <a:p>
            <a:r>
              <a:rPr lang="en-US" dirty="0" err="1"/>
              <a:t>mSEEC</a:t>
            </a:r>
            <a:endParaRPr lang="en-US" dirty="0"/>
          </a:p>
        </p:txBody>
      </p:sp>
      <p:sp>
        <p:nvSpPr>
          <p:cNvPr id="4" name="Footer Placeholder 3">
            <a:extLst>
              <a:ext uri="{FF2B5EF4-FFF2-40B4-BE49-F238E27FC236}">
                <a16:creationId xmlns:a16="http://schemas.microsoft.com/office/drawing/2014/main" id="{41DE1082-D0AE-4904-B7F4-D8B3461644C5}"/>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676E59A3-4B78-4715-84D0-FC36050D43A5}"/>
              </a:ext>
            </a:extLst>
          </p:cNvPr>
          <p:cNvSpPr>
            <a:spLocks noGrp="1"/>
          </p:cNvSpPr>
          <p:nvPr>
            <p:ph type="sldNum" sz="quarter" idx="12"/>
          </p:nvPr>
        </p:nvSpPr>
        <p:spPr/>
        <p:txBody>
          <a:bodyPr/>
          <a:lstStyle/>
          <a:p>
            <a:fld id="{0D1D0697-F66A-EE4C-B4D3-9802540BCCA0}" type="slidenum">
              <a:rPr lang="en-US" smtClean="0"/>
              <a:t>82</a:t>
            </a:fld>
            <a:endParaRPr lang="en-US"/>
          </a:p>
        </p:txBody>
      </p:sp>
    </p:spTree>
    <p:extLst>
      <p:ext uri="{BB962C8B-B14F-4D97-AF65-F5344CB8AC3E}">
        <p14:creationId xmlns:p14="http://schemas.microsoft.com/office/powerpoint/2010/main" val="31185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333C-6F66-45F4-ADBC-A77B33839F02}"/>
              </a:ext>
            </a:extLst>
          </p:cNvPr>
          <p:cNvSpPr>
            <a:spLocks noGrp="1"/>
          </p:cNvSpPr>
          <p:nvPr>
            <p:ph type="title"/>
          </p:nvPr>
        </p:nvSpPr>
        <p:spPr/>
        <p:txBody>
          <a:bodyPr/>
          <a:lstStyle/>
          <a:p>
            <a:r>
              <a:rPr lang="en-US" dirty="0"/>
              <a:t>Novel Flow Control: FF Control</a:t>
            </a:r>
          </a:p>
        </p:txBody>
      </p:sp>
      <p:sp>
        <p:nvSpPr>
          <p:cNvPr id="3" name="Content Placeholder 2">
            <a:extLst>
              <a:ext uri="{FF2B5EF4-FFF2-40B4-BE49-F238E27FC236}">
                <a16:creationId xmlns:a16="http://schemas.microsoft.com/office/drawing/2014/main" id="{D3DD53A9-F526-4379-866C-DABF5F73B413}"/>
              </a:ext>
            </a:extLst>
          </p:cNvPr>
          <p:cNvSpPr>
            <a:spLocks noGrp="1"/>
          </p:cNvSpPr>
          <p:nvPr>
            <p:ph idx="1"/>
          </p:nvPr>
        </p:nvSpPr>
        <p:spPr/>
        <p:txBody>
          <a:bodyPr/>
          <a:lstStyle/>
          <a:p>
            <a:r>
              <a:rPr lang="en-US" dirty="0"/>
              <a:t>FF: Free Flow Control</a:t>
            </a:r>
          </a:p>
          <a:p>
            <a:r>
              <a:rPr lang="en-US" dirty="0"/>
              <a:t>FF packet gets prioritized over the buffered packets</a:t>
            </a:r>
          </a:p>
          <a:p>
            <a:r>
              <a:rPr lang="en-US" dirty="0"/>
              <a:t>Packet becomes FF by sending a </a:t>
            </a:r>
            <a:r>
              <a:rPr lang="en-US" i="1" dirty="0"/>
              <a:t>lookahead </a:t>
            </a:r>
            <a:r>
              <a:rPr lang="en-US" dirty="0"/>
              <a:t>signal</a:t>
            </a:r>
          </a:p>
          <a:p>
            <a:r>
              <a:rPr lang="en-US" i="1" dirty="0"/>
              <a:t>lookahead </a:t>
            </a:r>
            <a:r>
              <a:rPr lang="en-US" dirty="0"/>
              <a:t>signal sets the appropriate mux at downstream router</a:t>
            </a:r>
          </a:p>
          <a:p>
            <a:r>
              <a:rPr lang="en-US" dirty="0"/>
              <a:t>FF packet traverse the network from link to link</a:t>
            </a:r>
          </a:p>
          <a:p>
            <a:r>
              <a:rPr lang="en-US" dirty="0"/>
              <a:t>SEEC proposes co-existence of FF packets and buffered packets</a:t>
            </a:r>
          </a:p>
        </p:txBody>
      </p:sp>
      <p:sp>
        <p:nvSpPr>
          <p:cNvPr id="4" name="Footer Placeholder 3">
            <a:extLst>
              <a:ext uri="{FF2B5EF4-FFF2-40B4-BE49-F238E27FC236}">
                <a16:creationId xmlns:a16="http://schemas.microsoft.com/office/drawing/2014/main" id="{DF3AF5FA-27FE-4D2C-855D-D25D055024FB}"/>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BBDCE921-9897-49CC-9187-4542CD4E2AF4}"/>
              </a:ext>
            </a:extLst>
          </p:cNvPr>
          <p:cNvSpPr>
            <a:spLocks noGrp="1"/>
          </p:cNvSpPr>
          <p:nvPr>
            <p:ph type="sldNum" sz="quarter" idx="12"/>
          </p:nvPr>
        </p:nvSpPr>
        <p:spPr/>
        <p:txBody>
          <a:bodyPr/>
          <a:lstStyle/>
          <a:p>
            <a:fld id="{0D1D0697-F66A-EE4C-B4D3-9802540BCCA0}" type="slidenum">
              <a:rPr lang="en-US" smtClean="0"/>
              <a:t>83</a:t>
            </a:fld>
            <a:endParaRPr lang="en-US"/>
          </a:p>
        </p:txBody>
      </p:sp>
    </p:spTree>
    <p:extLst>
      <p:ext uri="{BB962C8B-B14F-4D97-AF65-F5344CB8AC3E}">
        <p14:creationId xmlns:p14="http://schemas.microsoft.com/office/powerpoint/2010/main" val="34855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2EB2-741A-44BA-83F1-00518C605F4A}"/>
              </a:ext>
            </a:extLst>
          </p:cNvPr>
          <p:cNvSpPr>
            <a:spLocks noGrp="1"/>
          </p:cNvSpPr>
          <p:nvPr>
            <p:ph type="title"/>
          </p:nvPr>
        </p:nvSpPr>
        <p:spPr/>
        <p:txBody>
          <a:bodyPr/>
          <a:lstStyle/>
          <a:p>
            <a:r>
              <a:rPr lang="en-US" dirty="0"/>
              <a:t>SEEC: Router Microarchitecture</a:t>
            </a:r>
          </a:p>
        </p:txBody>
      </p:sp>
      <p:sp>
        <p:nvSpPr>
          <p:cNvPr id="4" name="Footer Placeholder 3">
            <a:extLst>
              <a:ext uri="{FF2B5EF4-FFF2-40B4-BE49-F238E27FC236}">
                <a16:creationId xmlns:a16="http://schemas.microsoft.com/office/drawing/2014/main" id="{828D6B72-4209-4651-B633-FF4D1265E929}"/>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A4780529-E6FC-49F0-91B3-237B3786C35C}"/>
              </a:ext>
            </a:extLst>
          </p:cNvPr>
          <p:cNvSpPr>
            <a:spLocks noGrp="1"/>
          </p:cNvSpPr>
          <p:nvPr>
            <p:ph type="sldNum" sz="quarter" idx="12"/>
          </p:nvPr>
        </p:nvSpPr>
        <p:spPr/>
        <p:txBody>
          <a:bodyPr/>
          <a:lstStyle/>
          <a:p>
            <a:fld id="{0D1D0697-F66A-EE4C-B4D3-9802540BCCA0}" type="slidenum">
              <a:rPr lang="en-US" smtClean="0"/>
              <a:t>84</a:t>
            </a:fld>
            <a:endParaRPr lang="en-US"/>
          </a:p>
        </p:txBody>
      </p:sp>
      <p:pic>
        <p:nvPicPr>
          <p:cNvPr id="8" name="Picture 7">
            <a:extLst>
              <a:ext uri="{FF2B5EF4-FFF2-40B4-BE49-F238E27FC236}">
                <a16:creationId xmlns:a16="http://schemas.microsoft.com/office/drawing/2014/main" id="{524D72BF-2E98-074E-8CF0-5103EF3F7E00}"/>
              </a:ext>
            </a:extLst>
          </p:cNvPr>
          <p:cNvPicPr>
            <a:picLocks noChangeAspect="1"/>
          </p:cNvPicPr>
          <p:nvPr/>
        </p:nvPicPr>
        <p:blipFill>
          <a:blip r:embed="rId3"/>
          <a:stretch>
            <a:fillRect/>
          </a:stretch>
        </p:blipFill>
        <p:spPr>
          <a:xfrm>
            <a:off x="2152650" y="1031564"/>
            <a:ext cx="7151988" cy="5343836"/>
          </a:xfrm>
          <a:prstGeom prst="rect">
            <a:avLst/>
          </a:prstGeom>
        </p:spPr>
      </p:pic>
      <p:pic>
        <p:nvPicPr>
          <p:cNvPr id="9" name="Picture 8">
            <a:extLst>
              <a:ext uri="{FF2B5EF4-FFF2-40B4-BE49-F238E27FC236}">
                <a16:creationId xmlns:a16="http://schemas.microsoft.com/office/drawing/2014/main" id="{1C7D3A6E-1EBF-1D49-AAA8-8B3B61BDB837}"/>
              </a:ext>
            </a:extLst>
          </p:cNvPr>
          <p:cNvPicPr>
            <a:picLocks noChangeAspect="1"/>
          </p:cNvPicPr>
          <p:nvPr/>
        </p:nvPicPr>
        <p:blipFill>
          <a:blip r:embed="rId4"/>
          <a:stretch>
            <a:fillRect/>
          </a:stretch>
        </p:blipFill>
        <p:spPr>
          <a:xfrm>
            <a:off x="2063578" y="1006850"/>
            <a:ext cx="7241060" cy="5343836"/>
          </a:xfrm>
          <a:prstGeom prst="rect">
            <a:avLst/>
          </a:prstGeom>
        </p:spPr>
      </p:pic>
      <p:pic>
        <p:nvPicPr>
          <p:cNvPr id="10" name="Picture 9">
            <a:extLst>
              <a:ext uri="{FF2B5EF4-FFF2-40B4-BE49-F238E27FC236}">
                <a16:creationId xmlns:a16="http://schemas.microsoft.com/office/drawing/2014/main" id="{EFB403A5-B20B-584A-BFAA-BEB3FB103FBE}"/>
              </a:ext>
            </a:extLst>
          </p:cNvPr>
          <p:cNvPicPr>
            <a:picLocks noChangeAspect="1"/>
          </p:cNvPicPr>
          <p:nvPr/>
        </p:nvPicPr>
        <p:blipFill>
          <a:blip r:embed="rId5"/>
          <a:stretch>
            <a:fillRect/>
          </a:stretch>
        </p:blipFill>
        <p:spPr>
          <a:xfrm>
            <a:off x="3096399" y="1914611"/>
            <a:ext cx="6257668" cy="1422400"/>
          </a:xfrm>
          <a:prstGeom prst="rect">
            <a:avLst/>
          </a:prstGeom>
        </p:spPr>
      </p:pic>
    </p:spTree>
    <p:extLst>
      <p:ext uri="{BB962C8B-B14F-4D97-AF65-F5344CB8AC3E}">
        <p14:creationId xmlns:p14="http://schemas.microsoft.com/office/powerpoint/2010/main" val="37487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7DFB-FC14-4240-A4D8-9B3D458A13DE}"/>
              </a:ext>
            </a:extLst>
          </p:cNvPr>
          <p:cNvSpPr>
            <a:spLocks noGrp="1"/>
          </p:cNvSpPr>
          <p:nvPr>
            <p:ph type="title"/>
          </p:nvPr>
        </p:nvSpPr>
        <p:spPr/>
        <p:txBody>
          <a:bodyPr/>
          <a:lstStyle/>
          <a:p>
            <a:r>
              <a:rPr lang="en-US" dirty="0"/>
              <a:t>SEEC: Walk-through (Performance)</a:t>
            </a:r>
          </a:p>
        </p:txBody>
      </p:sp>
      <p:sp>
        <p:nvSpPr>
          <p:cNvPr id="4" name="Footer Placeholder 3">
            <a:extLst>
              <a:ext uri="{FF2B5EF4-FFF2-40B4-BE49-F238E27FC236}">
                <a16:creationId xmlns:a16="http://schemas.microsoft.com/office/drawing/2014/main" id="{CEFBB12D-436B-44FC-A8A6-B6688C1214D6}"/>
              </a:ext>
            </a:extLst>
          </p:cNvPr>
          <p:cNvSpPr>
            <a:spLocks noGrp="1"/>
          </p:cNvSpPr>
          <p:nvPr>
            <p:ph type="ftr" sz="quarter" idx="11"/>
          </p:nvPr>
        </p:nvSpPr>
        <p:spPr/>
        <p:txBody>
          <a:bodyPr/>
          <a:lstStyle/>
          <a:p>
            <a:r>
              <a:rPr lang="en-US" dirty="0"/>
              <a:t>Mayank Parasar, School of Electrical and Computer Engineering, Georgia Tech</a:t>
            </a:r>
          </a:p>
        </p:txBody>
      </p:sp>
      <p:sp>
        <p:nvSpPr>
          <p:cNvPr id="5" name="Slide Number Placeholder 4">
            <a:extLst>
              <a:ext uri="{FF2B5EF4-FFF2-40B4-BE49-F238E27FC236}">
                <a16:creationId xmlns:a16="http://schemas.microsoft.com/office/drawing/2014/main" id="{87E9D68E-7A93-4AF8-8110-55E52476F846}"/>
              </a:ext>
            </a:extLst>
          </p:cNvPr>
          <p:cNvSpPr>
            <a:spLocks noGrp="1"/>
          </p:cNvSpPr>
          <p:nvPr>
            <p:ph type="sldNum" sz="quarter" idx="12"/>
          </p:nvPr>
        </p:nvSpPr>
        <p:spPr/>
        <p:txBody>
          <a:bodyPr/>
          <a:lstStyle/>
          <a:p>
            <a:fld id="{0D1D0697-F66A-EE4C-B4D3-9802540BCCA0}" type="slidenum">
              <a:rPr lang="en-US" smtClean="0"/>
              <a:t>85</a:t>
            </a:fld>
            <a:endParaRPr lang="en-US"/>
          </a:p>
        </p:txBody>
      </p:sp>
      <p:grpSp>
        <p:nvGrpSpPr>
          <p:cNvPr id="141" name="Group 140">
            <a:extLst>
              <a:ext uri="{FF2B5EF4-FFF2-40B4-BE49-F238E27FC236}">
                <a16:creationId xmlns:a16="http://schemas.microsoft.com/office/drawing/2014/main" id="{316DB5F1-E7FA-43BD-9D7D-7BF81FE0067E}"/>
              </a:ext>
            </a:extLst>
          </p:cNvPr>
          <p:cNvGrpSpPr/>
          <p:nvPr/>
        </p:nvGrpSpPr>
        <p:grpSpPr>
          <a:xfrm>
            <a:off x="3064160" y="1033723"/>
            <a:ext cx="5194050" cy="4720842"/>
            <a:chOff x="3044705" y="1238003"/>
            <a:chExt cx="5194050" cy="4720842"/>
          </a:xfrm>
        </p:grpSpPr>
        <p:cxnSp>
          <p:nvCxnSpPr>
            <p:cNvPr id="6" name="Straight Connector 5">
              <a:extLst>
                <a:ext uri="{FF2B5EF4-FFF2-40B4-BE49-F238E27FC236}">
                  <a16:creationId xmlns:a16="http://schemas.microsoft.com/office/drawing/2014/main" id="{F4BC7185-62EA-42F8-8D1F-6BEF3DB74C75}"/>
                </a:ext>
              </a:extLst>
            </p:cNvPr>
            <p:cNvCxnSpPr>
              <a:cxnSpLocks/>
            </p:cNvCxnSpPr>
            <p:nvPr/>
          </p:nvCxnSpPr>
          <p:spPr>
            <a:xfrm>
              <a:off x="5379712" y="3014595"/>
              <a:ext cx="54108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822C80-2DA4-4F90-9DC8-C49271F5B73C}"/>
                </a:ext>
              </a:extLst>
            </p:cNvPr>
            <p:cNvCxnSpPr>
              <a:cxnSpLocks/>
            </p:cNvCxnSpPr>
            <p:nvPr/>
          </p:nvCxnSpPr>
          <p:spPr>
            <a:xfrm flipV="1">
              <a:off x="7763980" y="4767576"/>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744E81-776D-49EF-B25C-9A0BEF3B5AA7}"/>
                </a:ext>
              </a:extLst>
            </p:cNvPr>
            <p:cNvCxnSpPr>
              <a:cxnSpLocks/>
            </p:cNvCxnSpPr>
            <p:nvPr/>
          </p:nvCxnSpPr>
          <p:spPr>
            <a:xfrm>
              <a:off x="6818002" y="5450652"/>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88B153D-73AD-4843-80F9-8E69994C8D91}"/>
                </a:ext>
              </a:extLst>
            </p:cNvPr>
            <p:cNvCxnSpPr>
              <a:cxnSpLocks/>
            </p:cNvCxnSpPr>
            <p:nvPr/>
          </p:nvCxnSpPr>
          <p:spPr>
            <a:xfrm>
              <a:off x="3968303" y="4235943"/>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64862B-11A3-445F-844C-FB476F0ACED9}"/>
                </a:ext>
              </a:extLst>
            </p:cNvPr>
            <p:cNvCxnSpPr>
              <a:cxnSpLocks/>
            </p:cNvCxnSpPr>
            <p:nvPr/>
          </p:nvCxnSpPr>
          <p:spPr>
            <a:xfrm>
              <a:off x="6828608" y="3008698"/>
              <a:ext cx="45648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3D9707-DE3F-4D7C-A229-F879C5E36CCC}"/>
                </a:ext>
              </a:extLst>
            </p:cNvPr>
            <p:cNvCxnSpPr>
              <a:cxnSpLocks/>
            </p:cNvCxnSpPr>
            <p:nvPr/>
          </p:nvCxnSpPr>
          <p:spPr>
            <a:xfrm flipV="1">
              <a:off x="4908192" y="2306996"/>
              <a:ext cx="0" cy="23519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169A77-A8ED-44E2-BDF2-A8B9B445490D}"/>
                </a:ext>
              </a:extLst>
            </p:cNvPr>
            <p:cNvCxnSpPr>
              <a:cxnSpLocks/>
            </p:cNvCxnSpPr>
            <p:nvPr/>
          </p:nvCxnSpPr>
          <p:spPr>
            <a:xfrm flipV="1">
              <a:off x="4908192" y="4757950"/>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6FC114-6E68-44E3-BE98-8B17E6F968B7}"/>
                </a:ext>
              </a:extLst>
            </p:cNvPr>
            <p:cNvCxnSpPr>
              <a:cxnSpLocks/>
            </p:cNvCxnSpPr>
            <p:nvPr/>
          </p:nvCxnSpPr>
          <p:spPr>
            <a:xfrm>
              <a:off x="5365045" y="4273962"/>
              <a:ext cx="53896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A000BD-DE9E-4D3E-B83D-1473F1B72530}"/>
                </a:ext>
              </a:extLst>
            </p:cNvPr>
            <p:cNvCxnSpPr>
              <a:cxnSpLocks/>
            </p:cNvCxnSpPr>
            <p:nvPr/>
          </p:nvCxnSpPr>
          <p:spPr>
            <a:xfrm flipV="1">
              <a:off x="6367376" y="4750857"/>
              <a:ext cx="0" cy="22427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80CD93-6C4E-4091-A149-A4136F6E1154}"/>
                </a:ext>
              </a:extLst>
            </p:cNvPr>
            <p:cNvCxnSpPr>
              <a:cxnSpLocks/>
            </p:cNvCxnSpPr>
            <p:nvPr/>
          </p:nvCxnSpPr>
          <p:spPr>
            <a:xfrm flipV="1">
              <a:off x="6367376" y="3497834"/>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49E1286-44CC-450B-A6D5-C5513C22ACF5}"/>
                </a:ext>
              </a:extLst>
            </p:cNvPr>
            <p:cNvCxnSpPr>
              <a:cxnSpLocks/>
            </p:cNvCxnSpPr>
            <p:nvPr/>
          </p:nvCxnSpPr>
          <p:spPr>
            <a:xfrm flipV="1">
              <a:off x="4924708" y="3448150"/>
              <a:ext cx="0" cy="39163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99E6ECC-F366-4EB4-AC76-52AD644F3E9D}"/>
                </a:ext>
              </a:extLst>
            </p:cNvPr>
            <p:cNvGrpSpPr/>
            <p:nvPr/>
          </p:nvGrpSpPr>
          <p:grpSpPr>
            <a:xfrm>
              <a:off x="4416995" y="2529269"/>
              <a:ext cx="965975" cy="965975"/>
              <a:chOff x="3313739" y="2271697"/>
              <a:chExt cx="1316984" cy="1316984"/>
            </a:xfrm>
          </p:grpSpPr>
          <p:sp>
            <p:nvSpPr>
              <p:cNvPr id="18" name="Rectangle 17">
                <a:extLst>
                  <a:ext uri="{FF2B5EF4-FFF2-40B4-BE49-F238E27FC236}">
                    <a16:creationId xmlns:a16="http://schemas.microsoft.com/office/drawing/2014/main" id="{3E28A5F0-15B1-4022-BE26-A54AF8584B01}"/>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9</a:t>
                </a:r>
              </a:p>
            </p:txBody>
          </p:sp>
          <p:sp>
            <p:nvSpPr>
              <p:cNvPr id="19" name="Rectangle 18">
                <a:extLst>
                  <a:ext uri="{FF2B5EF4-FFF2-40B4-BE49-F238E27FC236}">
                    <a16:creationId xmlns:a16="http://schemas.microsoft.com/office/drawing/2014/main" id="{8151A2D5-A9B6-4A2D-A9E3-61D3C9E71D59}"/>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19">
                <a:extLst>
                  <a:ext uri="{FF2B5EF4-FFF2-40B4-BE49-F238E27FC236}">
                    <a16:creationId xmlns:a16="http://schemas.microsoft.com/office/drawing/2014/main" id="{26447C6C-40B2-44E7-A2F4-8474AA179BD3}"/>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 name="Rectangle 20">
                <a:extLst>
                  <a:ext uri="{FF2B5EF4-FFF2-40B4-BE49-F238E27FC236}">
                    <a16:creationId xmlns:a16="http://schemas.microsoft.com/office/drawing/2014/main" id="{8188E858-56E8-41A9-98AA-83442AA6AD45}"/>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 name="Rectangle 21">
                <a:extLst>
                  <a:ext uri="{FF2B5EF4-FFF2-40B4-BE49-F238E27FC236}">
                    <a16:creationId xmlns:a16="http://schemas.microsoft.com/office/drawing/2014/main" id="{807A6D71-B0E1-4E47-8466-136DB24B2DA9}"/>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3" name="Group 22">
              <a:extLst>
                <a:ext uri="{FF2B5EF4-FFF2-40B4-BE49-F238E27FC236}">
                  <a16:creationId xmlns:a16="http://schemas.microsoft.com/office/drawing/2014/main" id="{BEBFCFCD-1548-47B0-9751-8BF465CCF783}"/>
                </a:ext>
              </a:extLst>
            </p:cNvPr>
            <p:cNvGrpSpPr/>
            <p:nvPr/>
          </p:nvGrpSpPr>
          <p:grpSpPr>
            <a:xfrm>
              <a:off x="4413097" y="3785489"/>
              <a:ext cx="969870" cy="969870"/>
              <a:chOff x="3313739" y="2271697"/>
              <a:chExt cx="1316984" cy="1316984"/>
            </a:xfrm>
          </p:grpSpPr>
          <p:sp>
            <p:nvSpPr>
              <p:cNvPr id="24" name="Rectangle 23">
                <a:extLst>
                  <a:ext uri="{FF2B5EF4-FFF2-40B4-BE49-F238E27FC236}">
                    <a16:creationId xmlns:a16="http://schemas.microsoft.com/office/drawing/2014/main" id="{870CF11B-7F98-4062-92CA-5DCFBF29712B}"/>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
            <p:nvSpPr>
              <p:cNvPr id="25" name="Rectangle 24">
                <a:extLst>
                  <a:ext uri="{FF2B5EF4-FFF2-40B4-BE49-F238E27FC236}">
                    <a16:creationId xmlns:a16="http://schemas.microsoft.com/office/drawing/2014/main" id="{027F7D0B-C104-4F0F-A8C5-A8E4A061209D}"/>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26D856A7-FF82-4F4F-A182-76B9753B8300}"/>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ABE70AE6-B90D-427A-AA6F-B5DBE88442EF}"/>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 name="Rectangle 27">
                <a:extLst>
                  <a:ext uri="{FF2B5EF4-FFF2-40B4-BE49-F238E27FC236}">
                    <a16:creationId xmlns:a16="http://schemas.microsoft.com/office/drawing/2014/main" id="{505B54EC-AA05-45B1-8DD1-B1269799436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29" name="Group 28">
              <a:extLst>
                <a:ext uri="{FF2B5EF4-FFF2-40B4-BE49-F238E27FC236}">
                  <a16:creationId xmlns:a16="http://schemas.microsoft.com/office/drawing/2014/main" id="{1BBD7D3A-D55C-4D69-82AF-9B0A80E3BA52}"/>
                </a:ext>
              </a:extLst>
            </p:cNvPr>
            <p:cNvGrpSpPr/>
            <p:nvPr/>
          </p:nvGrpSpPr>
          <p:grpSpPr>
            <a:xfrm>
              <a:off x="5860517" y="2532806"/>
              <a:ext cx="965975" cy="965975"/>
              <a:chOff x="3313739" y="2271697"/>
              <a:chExt cx="1316984" cy="1316984"/>
            </a:xfrm>
          </p:grpSpPr>
          <p:sp>
            <p:nvSpPr>
              <p:cNvPr id="30" name="Rectangle 29">
                <a:extLst>
                  <a:ext uri="{FF2B5EF4-FFF2-40B4-BE49-F238E27FC236}">
                    <a16:creationId xmlns:a16="http://schemas.microsoft.com/office/drawing/2014/main" id="{C143B272-25D3-4763-8E7E-51B143C4622C}"/>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
            <p:nvSpPr>
              <p:cNvPr id="31" name="Rectangle 30">
                <a:extLst>
                  <a:ext uri="{FF2B5EF4-FFF2-40B4-BE49-F238E27FC236}">
                    <a16:creationId xmlns:a16="http://schemas.microsoft.com/office/drawing/2014/main" id="{722E2375-1303-48FD-A32E-88113F587115}"/>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 name="Rectangle 31">
                <a:extLst>
                  <a:ext uri="{FF2B5EF4-FFF2-40B4-BE49-F238E27FC236}">
                    <a16:creationId xmlns:a16="http://schemas.microsoft.com/office/drawing/2014/main" id="{E36E65A6-738E-45FA-852B-4250D6D3271E}"/>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Rectangle 32">
                <a:extLst>
                  <a:ext uri="{FF2B5EF4-FFF2-40B4-BE49-F238E27FC236}">
                    <a16:creationId xmlns:a16="http://schemas.microsoft.com/office/drawing/2014/main" id="{5A2802BA-95E5-4298-9CE8-03265EE9C7E4}"/>
                  </a:ext>
                </a:extLst>
              </p:cNvPr>
              <p:cNvSpPr/>
              <p:nvPr/>
            </p:nvSpPr>
            <p:spPr>
              <a:xfrm>
                <a:off x="4226520"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Rectangle 33">
                <a:extLst>
                  <a:ext uri="{FF2B5EF4-FFF2-40B4-BE49-F238E27FC236}">
                    <a16:creationId xmlns:a16="http://schemas.microsoft.com/office/drawing/2014/main" id="{08E94719-6347-41A1-B6C5-26D1658BF47D}"/>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35" name="Group 34">
              <a:extLst>
                <a:ext uri="{FF2B5EF4-FFF2-40B4-BE49-F238E27FC236}">
                  <a16:creationId xmlns:a16="http://schemas.microsoft.com/office/drawing/2014/main" id="{49322BA4-E83B-44A0-98F3-8758465A180B}"/>
                </a:ext>
              </a:extLst>
            </p:cNvPr>
            <p:cNvGrpSpPr/>
            <p:nvPr/>
          </p:nvGrpSpPr>
          <p:grpSpPr>
            <a:xfrm>
              <a:off x="5856619" y="3789026"/>
              <a:ext cx="969870" cy="969870"/>
              <a:chOff x="3313739" y="2271697"/>
              <a:chExt cx="1316984" cy="1316984"/>
            </a:xfrm>
          </p:grpSpPr>
          <p:sp>
            <p:nvSpPr>
              <p:cNvPr id="36" name="Rectangle 35">
                <a:extLst>
                  <a:ext uri="{FF2B5EF4-FFF2-40B4-BE49-F238E27FC236}">
                    <a16:creationId xmlns:a16="http://schemas.microsoft.com/office/drawing/2014/main" id="{7851B0FD-7F73-4625-B983-94030B08CDD3}"/>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
            <p:nvSpPr>
              <p:cNvPr id="37" name="Rectangle 36">
                <a:extLst>
                  <a:ext uri="{FF2B5EF4-FFF2-40B4-BE49-F238E27FC236}">
                    <a16:creationId xmlns:a16="http://schemas.microsoft.com/office/drawing/2014/main" id="{FDEEE995-C03A-45A5-AF34-093DCDE7FC8D}"/>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Rectangle 37">
                <a:extLst>
                  <a:ext uri="{FF2B5EF4-FFF2-40B4-BE49-F238E27FC236}">
                    <a16:creationId xmlns:a16="http://schemas.microsoft.com/office/drawing/2014/main" id="{1ED2201E-1F60-417F-8560-D1B9DF8CA788}"/>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 name="Rectangle 38">
                <a:extLst>
                  <a:ext uri="{FF2B5EF4-FFF2-40B4-BE49-F238E27FC236}">
                    <a16:creationId xmlns:a16="http://schemas.microsoft.com/office/drawing/2014/main" id="{4CF8BCA9-5E59-478F-BAAD-6C7D60168631}"/>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 name="Rectangle 39">
                <a:extLst>
                  <a:ext uri="{FF2B5EF4-FFF2-40B4-BE49-F238E27FC236}">
                    <a16:creationId xmlns:a16="http://schemas.microsoft.com/office/drawing/2014/main" id="{22C3C16A-290F-4013-BFAA-7DA378843663}"/>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41" name="Straight Connector 40">
              <a:extLst>
                <a:ext uri="{FF2B5EF4-FFF2-40B4-BE49-F238E27FC236}">
                  <a16:creationId xmlns:a16="http://schemas.microsoft.com/office/drawing/2014/main" id="{B6688CD9-9F9E-4AFA-A515-C3DE867237D3}"/>
                </a:ext>
              </a:extLst>
            </p:cNvPr>
            <p:cNvCxnSpPr>
              <a:cxnSpLocks/>
            </p:cNvCxnSpPr>
            <p:nvPr/>
          </p:nvCxnSpPr>
          <p:spPr>
            <a:xfrm>
              <a:off x="6829232" y="4277971"/>
              <a:ext cx="4558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F35DA75-1859-4FEF-B6CC-7961FF90D2E6}"/>
                </a:ext>
              </a:extLst>
            </p:cNvPr>
            <p:cNvCxnSpPr>
              <a:cxnSpLocks/>
            </p:cNvCxnSpPr>
            <p:nvPr/>
          </p:nvCxnSpPr>
          <p:spPr>
            <a:xfrm>
              <a:off x="3968303" y="3019688"/>
              <a:ext cx="4648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5637989-BE82-4299-86AB-C40F2E091093}"/>
                </a:ext>
              </a:extLst>
            </p:cNvPr>
            <p:cNvCxnSpPr>
              <a:cxnSpLocks/>
            </p:cNvCxnSpPr>
            <p:nvPr/>
          </p:nvCxnSpPr>
          <p:spPr>
            <a:xfrm flipV="1">
              <a:off x="6321076" y="2216179"/>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0EC5ABC8-44E3-4DB8-B6C6-CFF5C8F7656C}"/>
                </a:ext>
              </a:extLst>
            </p:cNvPr>
            <p:cNvGrpSpPr/>
            <p:nvPr/>
          </p:nvGrpSpPr>
          <p:grpSpPr>
            <a:xfrm>
              <a:off x="5903141" y="4980954"/>
              <a:ext cx="969870" cy="969870"/>
              <a:chOff x="3313739" y="2271697"/>
              <a:chExt cx="1316984" cy="1316984"/>
            </a:xfrm>
          </p:grpSpPr>
          <p:sp>
            <p:nvSpPr>
              <p:cNvPr id="45" name="Rectangle 44">
                <a:extLst>
                  <a:ext uri="{FF2B5EF4-FFF2-40B4-BE49-F238E27FC236}">
                    <a16:creationId xmlns:a16="http://schemas.microsoft.com/office/drawing/2014/main" id="{C11A67B9-41CE-4097-BDF1-4426FEFCFDF8}"/>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2</a:t>
                </a:r>
              </a:p>
            </p:txBody>
          </p:sp>
          <p:sp>
            <p:nvSpPr>
              <p:cNvPr id="46" name="Rectangle 45">
                <a:extLst>
                  <a:ext uri="{FF2B5EF4-FFF2-40B4-BE49-F238E27FC236}">
                    <a16:creationId xmlns:a16="http://schemas.microsoft.com/office/drawing/2014/main" id="{F1685D2B-ACF3-47A4-A2BB-2B79CC0DA6D1}"/>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7" name="Rectangle 46">
                <a:extLst>
                  <a:ext uri="{FF2B5EF4-FFF2-40B4-BE49-F238E27FC236}">
                    <a16:creationId xmlns:a16="http://schemas.microsoft.com/office/drawing/2014/main" id="{AD37ACB7-9DDA-4E2B-817F-31E6D54E2A91}"/>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8" name="Rectangle 47">
                <a:extLst>
                  <a:ext uri="{FF2B5EF4-FFF2-40B4-BE49-F238E27FC236}">
                    <a16:creationId xmlns:a16="http://schemas.microsoft.com/office/drawing/2014/main" id="{D1CF891A-ED40-4D6A-9FDD-C0A10C38AE60}"/>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0" name="Group 49">
              <a:extLst>
                <a:ext uri="{FF2B5EF4-FFF2-40B4-BE49-F238E27FC236}">
                  <a16:creationId xmlns:a16="http://schemas.microsoft.com/office/drawing/2014/main" id="{5A7D36A0-08C0-493C-BEAA-3DC03D6FA1D8}"/>
                </a:ext>
              </a:extLst>
            </p:cNvPr>
            <p:cNvGrpSpPr/>
            <p:nvPr/>
          </p:nvGrpSpPr>
          <p:grpSpPr>
            <a:xfrm>
              <a:off x="7268322" y="4988975"/>
              <a:ext cx="969870" cy="969870"/>
              <a:chOff x="3313739" y="2271697"/>
              <a:chExt cx="1316984" cy="1316984"/>
            </a:xfrm>
          </p:grpSpPr>
          <p:sp>
            <p:nvSpPr>
              <p:cNvPr id="51" name="Rectangle 50">
                <a:extLst>
                  <a:ext uri="{FF2B5EF4-FFF2-40B4-BE49-F238E27FC236}">
                    <a16:creationId xmlns:a16="http://schemas.microsoft.com/office/drawing/2014/main" id="{415D6B9B-415C-481C-9C1F-D9C3C1F5DDB3}"/>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sp>
            <p:nvSpPr>
              <p:cNvPr id="52" name="Rectangle 51">
                <a:extLst>
                  <a:ext uri="{FF2B5EF4-FFF2-40B4-BE49-F238E27FC236}">
                    <a16:creationId xmlns:a16="http://schemas.microsoft.com/office/drawing/2014/main" id="{4E0114E9-D77E-48FC-BC43-CE1531213FAD}"/>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3" name="Rectangle 52">
                <a:extLst>
                  <a:ext uri="{FF2B5EF4-FFF2-40B4-BE49-F238E27FC236}">
                    <a16:creationId xmlns:a16="http://schemas.microsoft.com/office/drawing/2014/main" id="{8877586B-6ACC-4C54-8E9E-A95BCC78D551}"/>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56" name="Straight Connector 55">
              <a:extLst>
                <a:ext uri="{FF2B5EF4-FFF2-40B4-BE49-F238E27FC236}">
                  <a16:creationId xmlns:a16="http://schemas.microsoft.com/office/drawing/2014/main" id="{1CAD00D2-C949-4074-81BF-23612686DF59}"/>
                </a:ext>
              </a:extLst>
            </p:cNvPr>
            <p:cNvCxnSpPr>
              <a:cxnSpLocks/>
            </p:cNvCxnSpPr>
            <p:nvPr/>
          </p:nvCxnSpPr>
          <p:spPr>
            <a:xfrm>
              <a:off x="3985949" y="5437498"/>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B4EA88-2273-463E-ADA3-ADC945DA02A5}"/>
                </a:ext>
              </a:extLst>
            </p:cNvPr>
            <p:cNvCxnSpPr>
              <a:cxnSpLocks/>
            </p:cNvCxnSpPr>
            <p:nvPr/>
          </p:nvCxnSpPr>
          <p:spPr>
            <a:xfrm>
              <a:off x="5382691" y="5475517"/>
              <a:ext cx="529712"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2CD2D526-FB33-429E-930C-1127D8630C18}"/>
                </a:ext>
              </a:extLst>
            </p:cNvPr>
            <p:cNvGrpSpPr/>
            <p:nvPr/>
          </p:nvGrpSpPr>
          <p:grpSpPr>
            <a:xfrm>
              <a:off x="4430743" y="4987044"/>
              <a:ext cx="969870" cy="969870"/>
              <a:chOff x="3313739" y="2271697"/>
              <a:chExt cx="1316984" cy="1316984"/>
            </a:xfrm>
          </p:grpSpPr>
          <p:sp>
            <p:nvSpPr>
              <p:cNvPr id="59" name="Rectangle 58">
                <a:extLst>
                  <a:ext uri="{FF2B5EF4-FFF2-40B4-BE49-F238E27FC236}">
                    <a16:creationId xmlns:a16="http://schemas.microsoft.com/office/drawing/2014/main" id="{25288148-23C2-4DDD-B5FF-0B9389379CAA}"/>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a:t>
                </a:r>
              </a:p>
            </p:txBody>
          </p:sp>
          <p:sp>
            <p:nvSpPr>
              <p:cNvPr id="60" name="Rectangle 59">
                <a:extLst>
                  <a:ext uri="{FF2B5EF4-FFF2-40B4-BE49-F238E27FC236}">
                    <a16:creationId xmlns:a16="http://schemas.microsoft.com/office/drawing/2014/main" id="{DCBE1C54-4D06-4141-AEBC-9AC00BFC07C5}"/>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1" name="Rectangle 60">
                <a:extLst>
                  <a:ext uri="{FF2B5EF4-FFF2-40B4-BE49-F238E27FC236}">
                    <a16:creationId xmlns:a16="http://schemas.microsoft.com/office/drawing/2014/main" id="{B8A00E72-0EBB-4524-869C-490743BA80E7}"/>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2" name="Rectangle 61">
                <a:extLst>
                  <a:ext uri="{FF2B5EF4-FFF2-40B4-BE49-F238E27FC236}">
                    <a16:creationId xmlns:a16="http://schemas.microsoft.com/office/drawing/2014/main" id="{69148A89-F7B1-4A8B-93B8-7A6C8F662711}"/>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64" name="Straight Connector 63">
              <a:extLst>
                <a:ext uri="{FF2B5EF4-FFF2-40B4-BE49-F238E27FC236}">
                  <a16:creationId xmlns:a16="http://schemas.microsoft.com/office/drawing/2014/main" id="{79DE8683-FD10-4D87-B07A-3DB44F794CA4}"/>
                </a:ext>
              </a:extLst>
            </p:cNvPr>
            <p:cNvCxnSpPr>
              <a:cxnSpLocks/>
            </p:cNvCxnSpPr>
            <p:nvPr/>
          </p:nvCxnSpPr>
          <p:spPr>
            <a:xfrm>
              <a:off x="3965094" y="1720542"/>
              <a:ext cx="44479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FE6A18A-D04C-4C16-83DC-BB2B96D16273}"/>
                </a:ext>
              </a:extLst>
            </p:cNvPr>
            <p:cNvCxnSpPr>
              <a:cxnSpLocks/>
            </p:cNvCxnSpPr>
            <p:nvPr/>
          </p:nvCxnSpPr>
          <p:spPr>
            <a:xfrm flipV="1">
              <a:off x="4904983" y="2242549"/>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019AE8-A264-4AC0-87E4-58C27E20CFB6}"/>
                </a:ext>
              </a:extLst>
            </p:cNvPr>
            <p:cNvCxnSpPr>
              <a:cxnSpLocks/>
            </p:cNvCxnSpPr>
            <p:nvPr/>
          </p:nvCxnSpPr>
          <p:spPr>
            <a:xfrm>
              <a:off x="5361836" y="1758561"/>
              <a:ext cx="533789"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F43C2CD-756E-4B68-932F-0110D20135D3}"/>
                </a:ext>
              </a:extLst>
            </p:cNvPr>
            <p:cNvGrpSpPr/>
            <p:nvPr/>
          </p:nvGrpSpPr>
          <p:grpSpPr>
            <a:xfrm>
              <a:off x="4409888" y="1270088"/>
              <a:ext cx="969870" cy="969870"/>
              <a:chOff x="3313739" y="2271697"/>
              <a:chExt cx="1316984" cy="1316984"/>
            </a:xfrm>
          </p:grpSpPr>
          <p:sp>
            <p:nvSpPr>
              <p:cNvPr id="68" name="Rectangle 67">
                <a:extLst>
                  <a:ext uri="{FF2B5EF4-FFF2-40B4-BE49-F238E27FC236}">
                    <a16:creationId xmlns:a16="http://schemas.microsoft.com/office/drawing/2014/main" id="{B4C70081-D15E-4629-8A32-E974AEEC6823}"/>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13</a:t>
                </a:r>
              </a:p>
            </p:txBody>
          </p:sp>
          <p:sp>
            <p:nvSpPr>
              <p:cNvPr id="69" name="Rectangle 68">
                <a:extLst>
                  <a:ext uri="{FF2B5EF4-FFF2-40B4-BE49-F238E27FC236}">
                    <a16:creationId xmlns:a16="http://schemas.microsoft.com/office/drawing/2014/main" id="{1A862AEC-3356-4F8D-A244-1EB73457CD4F}"/>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1" name="Rectangle 70">
                <a:extLst>
                  <a:ext uri="{FF2B5EF4-FFF2-40B4-BE49-F238E27FC236}">
                    <a16:creationId xmlns:a16="http://schemas.microsoft.com/office/drawing/2014/main" id="{5D7868CC-3A51-432D-B9F2-0A4CB63AAF80}"/>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2" name="Rectangle 71">
                <a:extLst>
                  <a:ext uri="{FF2B5EF4-FFF2-40B4-BE49-F238E27FC236}">
                    <a16:creationId xmlns:a16="http://schemas.microsoft.com/office/drawing/2014/main" id="{B699439C-4327-4B02-8C0C-19CCF4061337}"/>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73" name="Straight Connector 72">
              <a:extLst>
                <a:ext uri="{FF2B5EF4-FFF2-40B4-BE49-F238E27FC236}">
                  <a16:creationId xmlns:a16="http://schemas.microsoft.com/office/drawing/2014/main" id="{234ACB3D-A18B-4048-BE9F-8F7A70F11EB4}"/>
                </a:ext>
              </a:extLst>
            </p:cNvPr>
            <p:cNvCxnSpPr>
              <a:cxnSpLocks/>
            </p:cNvCxnSpPr>
            <p:nvPr/>
          </p:nvCxnSpPr>
          <p:spPr>
            <a:xfrm flipV="1">
              <a:off x="6315378" y="2250570"/>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EAE9C55-26E1-447C-8DCF-B3F181F001B9}"/>
                </a:ext>
              </a:extLst>
            </p:cNvPr>
            <p:cNvCxnSpPr>
              <a:cxnSpLocks/>
            </p:cNvCxnSpPr>
            <p:nvPr/>
          </p:nvCxnSpPr>
          <p:spPr>
            <a:xfrm>
              <a:off x="6772231" y="1766582"/>
              <a:ext cx="664145" cy="1731"/>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7C77007C-5B2F-4F14-89C5-4A1DBC122F0F}"/>
                </a:ext>
              </a:extLst>
            </p:cNvPr>
            <p:cNvGrpSpPr/>
            <p:nvPr/>
          </p:nvGrpSpPr>
          <p:grpSpPr>
            <a:xfrm>
              <a:off x="5820283" y="1278109"/>
              <a:ext cx="969870" cy="969870"/>
              <a:chOff x="3313739" y="2271697"/>
              <a:chExt cx="1316984" cy="1316984"/>
            </a:xfrm>
          </p:grpSpPr>
          <p:sp>
            <p:nvSpPr>
              <p:cNvPr id="76" name="Rectangle 75">
                <a:extLst>
                  <a:ext uri="{FF2B5EF4-FFF2-40B4-BE49-F238E27FC236}">
                    <a16:creationId xmlns:a16="http://schemas.microsoft.com/office/drawing/2014/main" id="{D8F9DAB1-D29C-4F31-8C0C-B9191CD9D45D}"/>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14</a:t>
                </a:r>
              </a:p>
            </p:txBody>
          </p:sp>
          <p:sp>
            <p:nvSpPr>
              <p:cNvPr id="77" name="Rectangle 76">
                <a:extLst>
                  <a:ext uri="{FF2B5EF4-FFF2-40B4-BE49-F238E27FC236}">
                    <a16:creationId xmlns:a16="http://schemas.microsoft.com/office/drawing/2014/main" id="{5320B34F-4ABD-4107-9AFA-E3C0EE24C1A2}"/>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9" name="Rectangle 78">
                <a:extLst>
                  <a:ext uri="{FF2B5EF4-FFF2-40B4-BE49-F238E27FC236}">
                    <a16:creationId xmlns:a16="http://schemas.microsoft.com/office/drawing/2014/main" id="{E2212BB8-11D7-4BAE-9397-AA2333183DAA}"/>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0" name="Rectangle 79">
                <a:extLst>
                  <a:ext uri="{FF2B5EF4-FFF2-40B4-BE49-F238E27FC236}">
                    <a16:creationId xmlns:a16="http://schemas.microsoft.com/office/drawing/2014/main" id="{EAD040C3-CA4D-4C2B-9AE0-9A2CCD68215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81" name="Straight Connector 80">
              <a:extLst>
                <a:ext uri="{FF2B5EF4-FFF2-40B4-BE49-F238E27FC236}">
                  <a16:creationId xmlns:a16="http://schemas.microsoft.com/office/drawing/2014/main" id="{A09F8943-2837-4D87-889F-33D6C5666EB1}"/>
                </a:ext>
              </a:extLst>
            </p:cNvPr>
            <p:cNvCxnSpPr>
              <a:cxnSpLocks/>
            </p:cNvCxnSpPr>
            <p:nvPr/>
          </p:nvCxnSpPr>
          <p:spPr>
            <a:xfrm flipV="1">
              <a:off x="7757563" y="2287467"/>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C994814-A5F9-4A15-8767-BEF829D438C5}"/>
                </a:ext>
              </a:extLst>
            </p:cNvPr>
            <p:cNvGrpSpPr/>
            <p:nvPr/>
          </p:nvGrpSpPr>
          <p:grpSpPr>
            <a:xfrm>
              <a:off x="7262468" y="1315006"/>
              <a:ext cx="969870" cy="969870"/>
              <a:chOff x="3313739" y="2271697"/>
              <a:chExt cx="1316984" cy="1316984"/>
            </a:xfrm>
          </p:grpSpPr>
          <p:sp>
            <p:nvSpPr>
              <p:cNvPr id="83" name="Rectangle 82">
                <a:extLst>
                  <a:ext uri="{FF2B5EF4-FFF2-40B4-BE49-F238E27FC236}">
                    <a16:creationId xmlns:a16="http://schemas.microsoft.com/office/drawing/2014/main" id="{979C6363-FEAF-4B07-8259-49BA68B17A8B}"/>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15</a:t>
                </a:r>
              </a:p>
            </p:txBody>
          </p:sp>
          <p:sp>
            <p:nvSpPr>
              <p:cNvPr id="84" name="Rectangle 83">
                <a:extLst>
                  <a:ext uri="{FF2B5EF4-FFF2-40B4-BE49-F238E27FC236}">
                    <a16:creationId xmlns:a16="http://schemas.microsoft.com/office/drawing/2014/main" id="{FB9C8E52-B54F-4E90-A4DD-0E218CCDC02C}"/>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7" name="Rectangle 86">
                <a:extLst>
                  <a:ext uri="{FF2B5EF4-FFF2-40B4-BE49-F238E27FC236}">
                    <a16:creationId xmlns:a16="http://schemas.microsoft.com/office/drawing/2014/main" id="{CE4C2EAA-FFC4-47D7-8CDD-22A4A1BAAEAD}"/>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88" name="Straight Connector 87">
              <a:extLst>
                <a:ext uri="{FF2B5EF4-FFF2-40B4-BE49-F238E27FC236}">
                  <a16:creationId xmlns:a16="http://schemas.microsoft.com/office/drawing/2014/main" id="{B6A41A7E-E10F-45FA-82BB-CA52644C930F}"/>
                </a:ext>
              </a:extLst>
            </p:cNvPr>
            <p:cNvCxnSpPr>
              <a:cxnSpLocks/>
            </p:cNvCxnSpPr>
            <p:nvPr/>
          </p:nvCxnSpPr>
          <p:spPr>
            <a:xfrm flipV="1">
              <a:off x="7746333" y="3546772"/>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EE22D473-C03A-483F-A72C-E00D9B9DE92F}"/>
                </a:ext>
              </a:extLst>
            </p:cNvPr>
            <p:cNvGrpSpPr/>
            <p:nvPr/>
          </p:nvGrpSpPr>
          <p:grpSpPr>
            <a:xfrm>
              <a:off x="7251238" y="2574311"/>
              <a:ext cx="969870" cy="969870"/>
              <a:chOff x="3313739" y="2271697"/>
              <a:chExt cx="1316984" cy="1316984"/>
            </a:xfrm>
          </p:grpSpPr>
          <p:sp>
            <p:nvSpPr>
              <p:cNvPr id="90" name="Rectangle 89">
                <a:extLst>
                  <a:ext uri="{FF2B5EF4-FFF2-40B4-BE49-F238E27FC236}">
                    <a16:creationId xmlns:a16="http://schemas.microsoft.com/office/drawing/2014/main" id="{B148FC42-154F-421C-8A92-607F90FDB9AF}"/>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11</a:t>
                </a:r>
              </a:p>
            </p:txBody>
          </p:sp>
          <p:sp>
            <p:nvSpPr>
              <p:cNvPr id="91" name="Rectangle 90">
                <a:extLst>
                  <a:ext uri="{FF2B5EF4-FFF2-40B4-BE49-F238E27FC236}">
                    <a16:creationId xmlns:a16="http://schemas.microsoft.com/office/drawing/2014/main" id="{41578A91-C28A-43BE-AA7C-4FABA11E1DDD}"/>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2" name="Rectangle 91">
                <a:extLst>
                  <a:ext uri="{FF2B5EF4-FFF2-40B4-BE49-F238E27FC236}">
                    <a16:creationId xmlns:a16="http://schemas.microsoft.com/office/drawing/2014/main" id="{7C6A3ECB-31B1-41E9-AF8A-35B2D26BF173}"/>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4" name="Rectangle 93">
                <a:extLst>
                  <a:ext uri="{FF2B5EF4-FFF2-40B4-BE49-F238E27FC236}">
                    <a16:creationId xmlns:a16="http://schemas.microsoft.com/office/drawing/2014/main" id="{89B5DA3F-DCFE-43AE-A554-A3A287C9F259}"/>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95" name="Group 94">
              <a:extLst>
                <a:ext uri="{FF2B5EF4-FFF2-40B4-BE49-F238E27FC236}">
                  <a16:creationId xmlns:a16="http://schemas.microsoft.com/office/drawing/2014/main" id="{EC7D4A86-4302-4A4C-A11F-01D3F700904B}"/>
                </a:ext>
              </a:extLst>
            </p:cNvPr>
            <p:cNvGrpSpPr/>
            <p:nvPr/>
          </p:nvGrpSpPr>
          <p:grpSpPr>
            <a:xfrm>
              <a:off x="7268885" y="3795115"/>
              <a:ext cx="969870" cy="969870"/>
              <a:chOff x="3313739" y="2271697"/>
              <a:chExt cx="1316984" cy="1316984"/>
            </a:xfrm>
          </p:grpSpPr>
          <p:sp>
            <p:nvSpPr>
              <p:cNvPr id="96" name="Rectangle 95">
                <a:extLst>
                  <a:ext uri="{FF2B5EF4-FFF2-40B4-BE49-F238E27FC236}">
                    <a16:creationId xmlns:a16="http://schemas.microsoft.com/office/drawing/2014/main" id="{F325038A-1698-4D55-96FC-1283D18237E6}"/>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7</a:t>
                </a:r>
              </a:p>
            </p:txBody>
          </p:sp>
          <p:sp>
            <p:nvSpPr>
              <p:cNvPr id="97" name="Rectangle 96">
                <a:extLst>
                  <a:ext uri="{FF2B5EF4-FFF2-40B4-BE49-F238E27FC236}">
                    <a16:creationId xmlns:a16="http://schemas.microsoft.com/office/drawing/2014/main" id="{74A09F34-96E7-45E3-8ECD-725BFB06C4C9}"/>
                  </a:ext>
                </a:extLst>
              </p:cNvPr>
              <p:cNvSpPr/>
              <p:nvPr/>
            </p:nvSpPr>
            <p:spPr>
              <a:xfrm>
                <a:off x="3315137" y="2701848"/>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8" name="Rectangle 97">
                <a:extLst>
                  <a:ext uri="{FF2B5EF4-FFF2-40B4-BE49-F238E27FC236}">
                    <a16:creationId xmlns:a16="http://schemas.microsoft.com/office/drawing/2014/main" id="{A7B46267-2693-45BD-B034-464D19E49CE2}"/>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0" name="Rectangle 99">
                <a:extLst>
                  <a:ext uri="{FF2B5EF4-FFF2-40B4-BE49-F238E27FC236}">
                    <a16:creationId xmlns:a16="http://schemas.microsoft.com/office/drawing/2014/main" id="{1263B1EC-1011-42BF-82E6-056E90499164}"/>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01" name="Straight Connector 100">
              <a:extLst>
                <a:ext uri="{FF2B5EF4-FFF2-40B4-BE49-F238E27FC236}">
                  <a16:creationId xmlns:a16="http://schemas.microsoft.com/office/drawing/2014/main" id="{6DC36F78-DCEE-469B-B841-F6EAE29A1FB3}"/>
                </a:ext>
              </a:extLst>
            </p:cNvPr>
            <p:cNvCxnSpPr>
              <a:cxnSpLocks/>
            </p:cNvCxnSpPr>
            <p:nvPr/>
          </p:nvCxnSpPr>
          <p:spPr>
            <a:xfrm flipV="1">
              <a:off x="3556316" y="4693541"/>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C73E2ADC-00A6-4E58-83BB-6D0015410E2A}"/>
                </a:ext>
              </a:extLst>
            </p:cNvPr>
            <p:cNvGrpSpPr/>
            <p:nvPr/>
          </p:nvGrpSpPr>
          <p:grpSpPr>
            <a:xfrm>
              <a:off x="3044705" y="4958167"/>
              <a:ext cx="969870" cy="969870"/>
              <a:chOff x="3313739" y="2271697"/>
              <a:chExt cx="1316984" cy="1316984"/>
            </a:xfrm>
          </p:grpSpPr>
          <p:sp>
            <p:nvSpPr>
              <p:cNvPr id="103" name="Rectangle 102">
                <a:extLst>
                  <a:ext uri="{FF2B5EF4-FFF2-40B4-BE49-F238E27FC236}">
                    <a16:creationId xmlns:a16="http://schemas.microsoft.com/office/drawing/2014/main" id="{327B0D41-D719-4FB4-A468-702C58907105}"/>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0</a:t>
                </a:r>
              </a:p>
            </p:txBody>
          </p:sp>
          <p:sp>
            <p:nvSpPr>
              <p:cNvPr id="105" name="Rectangle 104">
                <a:extLst>
                  <a:ext uri="{FF2B5EF4-FFF2-40B4-BE49-F238E27FC236}">
                    <a16:creationId xmlns:a16="http://schemas.microsoft.com/office/drawing/2014/main" id="{7C137F60-76DD-4824-ADB4-BDE858E74AF6}"/>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6" name="Rectangle 105">
                <a:extLst>
                  <a:ext uri="{FF2B5EF4-FFF2-40B4-BE49-F238E27FC236}">
                    <a16:creationId xmlns:a16="http://schemas.microsoft.com/office/drawing/2014/main" id="{EAC2F15B-B30E-46C0-93EA-7AFEE7E3A6A4}"/>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08" name="Straight Connector 107">
              <a:extLst>
                <a:ext uri="{FF2B5EF4-FFF2-40B4-BE49-F238E27FC236}">
                  <a16:creationId xmlns:a16="http://schemas.microsoft.com/office/drawing/2014/main" id="{20409DC5-D57D-4DFB-A850-FC6D44780E53}"/>
                </a:ext>
              </a:extLst>
            </p:cNvPr>
            <p:cNvCxnSpPr>
              <a:cxnSpLocks/>
            </p:cNvCxnSpPr>
            <p:nvPr/>
          </p:nvCxnSpPr>
          <p:spPr>
            <a:xfrm flipV="1">
              <a:off x="3557446" y="4687365"/>
              <a:ext cx="0" cy="29121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00DE0DA-920E-495A-B904-BDB09D014C6A}"/>
                </a:ext>
              </a:extLst>
            </p:cNvPr>
            <p:cNvCxnSpPr>
              <a:cxnSpLocks/>
            </p:cNvCxnSpPr>
            <p:nvPr/>
          </p:nvCxnSpPr>
          <p:spPr>
            <a:xfrm flipV="1">
              <a:off x="3573962" y="3450278"/>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3B1EEC1A-1B89-40F1-A098-8FC00E433A47}"/>
                </a:ext>
              </a:extLst>
            </p:cNvPr>
            <p:cNvGrpSpPr/>
            <p:nvPr/>
          </p:nvGrpSpPr>
          <p:grpSpPr>
            <a:xfrm>
              <a:off x="3062351" y="3714904"/>
              <a:ext cx="969870" cy="969870"/>
              <a:chOff x="3313739" y="2271697"/>
              <a:chExt cx="1316984" cy="1316984"/>
            </a:xfrm>
          </p:grpSpPr>
          <p:sp>
            <p:nvSpPr>
              <p:cNvPr id="111" name="Rectangle 110">
                <a:extLst>
                  <a:ext uri="{FF2B5EF4-FFF2-40B4-BE49-F238E27FC236}">
                    <a16:creationId xmlns:a16="http://schemas.microsoft.com/office/drawing/2014/main" id="{424D62E2-D9FE-4695-AA8B-A22773E277FD}"/>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4</a:t>
                </a:r>
              </a:p>
            </p:txBody>
          </p:sp>
          <p:sp>
            <p:nvSpPr>
              <p:cNvPr id="113" name="Rectangle 112">
                <a:extLst>
                  <a:ext uri="{FF2B5EF4-FFF2-40B4-BE49-F238E27FC236}">
                    <a16:creationId xmlns:a16="http://schemas.microsoft.com/office/drawing/2014/main" id="{7C0AE69E-EDE1-4DE3-9B17-AF840A71BD75}"/>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4" name="Rectangle 113">
                <a:extLst>
                  <a:ext uri="{FF2B5EF4-FFF2-40B4-BE49-F238E27FC236}">
                    <a16:creationId xmlns:a16="http://schemas.microsoft.com/office/drawing/2014/main" id="{BDED1256-CFBE-4D84-A881-1F74C6F7505E}"/>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5" name="Rectangle 114">
                <a:extLst>
                  <a:ext uri="{FF2B5EF4-FFF2-40B4-BE49-F238E27FC236}">
                    <a16:creationId xmlns:a16="http://schemas.microsoft.com/office/drawing/2014/main" id="{A7D0DB1E-F978-4EE3-9FE8-365B4EE01B5E}"/>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16" name="Straight Connector 115">
              <a:extLst>
                <a:ext uri="{FF2B5EF4-FFF2-40B4-BE49-F238E27FC236}">
                  <a16:creationId xmlns:a16="http://schemas.microsoft.com/office/drawing/2014/main" id="{A56A38DB-3F94-4CC6-A7E6-692E829CD8C8}"/>
                </a:ext>
              </a:extLst>
            </p:cNvPr>
            <p:cNvCxnSpPr>
              <a:cxnSpLocks/>
            </p:cNvCxnSpPr>
            <p:nvPr/>
          </p:nvCxnSpPr>
          <p:spPr>
            <a:xfrm flipV="1">
              <a:off x="3581983" y="2216640"/>
              <a:ext cx="0" cy="318918"/>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84710DA6-2DCE-4234-AEB7-7AFFCDF9B914}"/>
                </a:ext>
              </a:extLst>
            </p:cNvPr>
            <p:cNvGrpSpPr/>
            <p:nvPr/>
          </p:nvGrpSpPr>
          <p:grpSpPr>
            <a:xfrm>
              <a:off x="3070372" y="2481266"/>
              <a:ext cx="969870" cy="969870"/>
              <a:chOff x="3313739" y="2271697"/>
              <a:chExt cx="1316984" cy="1316984"/>
            </a:xfrm>
          </p:grpSpPr>
          <p:sp>
            <p:nvSpPr>
              <p:cNvPr id="118" name="Rectangle 117">
                <a:extLst>
                  <a:ext uri="{FF2B5EF4-FFF2-40B4-BE49-F238E27FC236}">
                    <a16:creationId xmlns:a16="http://schemas.microsoft.com/office/drawing/2014/main" id="{B990811A-559D-43AC-B048-38DF95392A27}"/>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8</a:t>
                </a:r>
              </a:p>
            </p:txBody>
          </p:sp>
          <p:sp>
            <p:nvSpPr>
              <p:cNvPr id="120" name="Rectangle 119">
                <a:extLst>
                  <a:ext uri="{FF2B5EF4-FFF2-40B4-BE49-F238E27FC236}">
                    <a16:creationId xmlns:a16="http://schemas.microsoft.com/office/drawing/2014/main" id="{3CF8BCE9-F17C-47FE-AD20-BE09948BFD03}"/>
                  </a:ext>
                </a:extLst>
              </p:cNvPr>
              <p:cNvSpPr/>
              <p:nvPr/>
            </p:nvSpPr>
            <p:spPr>
              <a:xfrm>
                <a:off x="3775354" y="2274826"/>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1" name="Rectangle 120">
                <a:extLst>
                  <a:ext uri="{FF2B5EF4-FFF2-40B4-BE49-F238E27FC236}">
                    <a16:creationId xmlns:a16="http://schemas.microsoft.com/office/drawing/2014/main" id="{3A023344-DECC-4BBC-B815-BF91683135E7}"/>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2" name="Rectangle 121">
                <a:extLst>
                  <a:ext uri="{FF2B5EF4-FFF2-40B4-BE49-F238E27FC236}">
                    <a16:creationId xmlns:a16="http://schemas.microsoft.com/office/drawing/2014/main" id="{54B4AF24-F031-4CF0-9AFF-38B9EFFC8AEF}"/>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123" name="Group 122">
              <a:extLst>
                <a:ext uri="{FF2B5EF4-FFF2-40B4-BE49-F238E27FC236}">
                  <a16:creationId xmlns:a16="http://schemas.microsoft.com/office/drawing/2014/main" id="{DB207EE1-45BD-4326-B35F-5CB05AE8126A}"/>
                </a:ext>
              </a:extLst>
            </p:cNvPr>
            <p:cNvGrpSpPr/>
            <p:nvPr/>
          </p:nvGrpSpPr>
          <p:grpSpPr>
            <a:xfrm>
              <a:off x="3088018" y="1238003"/>
              <a:ext cx="969870" cy="969870"/>
              <a:chOff x="3313739" y="2271697"/>
              <a:chExt cx="1316984" cy="1316984"/>
            </a:xfrm>
          </p:grpSpPr>
          <p:sp>
            <p:nvSpPr>
              <p:cNvPr id="124" name="Rectangle 123">
                <a:extLst>
                  <a:ext uri="{FF2B5EF4-FFF2-40B4-BE49-F238E27FC236}">
                    <a16:creationId xmlns:a16="http://schemas.microsoft.com/office/drawing/2014/main" id="{7A39FB2F-7DE7-47FC-A0C1-910EFE8176A5}"/>
                  </a:ext>
                </a:extLst>
              </p:cNvPr>
              <p:cNvSpPr/>
              <p:nvPr/>
            </p:nvSpPr>
            <p:spPr>
              <a:xfrm>
                <a:off x="3313739" y="2271697"/>
                <a:ext cx="1316984" cy="13169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12</a:t>
                </a:r>
              </a:p>
            </p:txBody>
          </p:sp>
          <p:sp>
            <p:nvSpPr>
              <p:cNvPr id="127" name="Rectangle 126">
                <a:extLst>
                  <a:ext uri="{FF2B5EF4-FFF2-40B4-BE49-F238E27FC236}">
                    <a16:creationId xmlns:a16="http://schemas.microsoft.com/office/drawing/2014/main" id="{5B0F9240-EAE9-458C-B8BA-84C3A08FE062}"/>
                  </a:ext>
                </a:extLst>
              </p:cNvPr>
              <p:cNvSpPr/>
              <p:nvPr/>
            </p:nvSpPr>
            <p:spPr>
              <a:xfrm>
                <a:off x="4226519" y="2707884"/>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8" name="Rectangle 127">
                <a:extLst>
                  <a:ext uri="{FF2B5EF4-FFF2-40B4-BE49-F238E27FC236}">
                    <a16:creationId xmlns:a16="http://schemas.microsoft.com/office/drawing/2014/main" id="{83664DAB-F0BD-40F2-BAB6-2118C222D630}"/>
                  </a:ext>
                </a:extLst>
              </p:cNvPr>
              <p:cNvSpPr/>
              <p:nvPr/>
            </p:nvSpPr>
            <p:spPr>
              <a:xfrm>
                <a:off x="3781390" y="3186209"/>
                <a:ext cx="401186" cy="401186"/>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grpSp>
        <p:nvGrpSpPr>
          <p:cNvPr id="142" name="Group 141">
            <a:extLst>
              <a:ext uri="{FF2B5EF4-FFF2-40B4-BE49-F238E27FC236}">
                <a16:creationId xmlns:a16="http://schemas.microsoft.com/office/drawing/2014/main" id="{4D5DE3DE-2FB1-43E1-9876-E971CB020919}"/>
              </a:ext>
            </a:extLst>
          </p:cNvPr>
          <p:cNvGrpSpPr/>
          <p:nvPr/>
        </p:nvGrpSpPr>
        <p:grpSpPr>
          <a:xfrm>
            <a:off x="4785490" y="4696721"/>
            <a:ext cx="319415" cy="400110"/>
            <a:chOff x="7658036" y="5719166"/>
            <a:chExt cx="342038" cy="428448"/>
          </a:xfrm>
        </p:grpSpPr>
        <p:sp>
          <p:nvSpPr>
            <p:cNvPr id="143" name="Oval 142">
              <a:extLst>
                <a:ext uri="{FF2B5EF4-FFF2-40B4-BE49-F238E27FC236}">
                  <a16:creationId xmlns:a16="http://schemas.microsoft.com/office/drawing/2014/main" id="{499A4698-6041-45A0-80B3-B146CFF33A6B}"/>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44" name="Rectangle 143">
              <a:extLst>
                <a:ext uri="{FF2B5EF4-FFF2-40B4-BE49-F238E27FC236}">
                  <a16:creationId xmlns:a16="http://schemas.microsoft.com/office/drawing/2014/main" id="{387ACCD5-87E3-4AEA-8C45-7539F70CCC36}"/>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45" name="Group 144">
            <a:extLst>
              <a:ext uri="{FF2B5EF4-FFF2-40B4-BE49-F238E27FC236}">
                <a16:creationId xmlns:a16="http://schemas.microsoft.com/office/drawing/2014/main" id="{D4A2CADE-D145-4356-90DB-7BC32E0B0048}"/>
              </a:ext>
            </a:extLst>
          </p:cNvPr>
          <p:cNvGrpSpPr/>
          <p:nvPr/>
        </p:nvGrpSpPr>
        <p:grpSpPr>
          <a:xfrm>
            <a:off x="5109346" y="5068196"/>
            <a:ext cx="319419" cy="400110"/>
            <a:chOff x="7658036" y="5719166"/>
            <a:chExt cx="342042" cy="428448"/>
          </a:xfrm>
        </p:grpSpPr>
        <p:sp>
          <p:nvSpPr>
            <p:cNvPr id="146" name="Oval 145">
              <a:extLst>
                <a:ext uri="{FF2B5EF4-FFF2-40B4-BE49-F238E27FC236}">
                  <a16:creationId xmlns:a16="http://schemas.microsoft.com/office/drawing/2014/main" id="{65B30D95-F233-4ADA-860F-E9A4DBB174D4}"/>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47" name="Rectangle 146">
              <a:extLst>
                <a:ext uri="{FF2B5EF4-FFF2-40B4-BE49-F238E27FC236}">
                  <a16:creationId xmlns:a16="http://schemas.microsoft.com/office/drawing/2014/main" id="{0A94AB8C-E2DE-440F-A47E-221E23E5DC55}"/>
                </a:ext>
              </a:extLst>
            </p:cNvPr>
            <p:cNvSpPr/>
            <p:nvPr/>
          </p:nvSpPr>
          <p:spPr>
            <a:xfrm>
              <a:off x="7658143"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54" name="Group 153">
            <a:extLst>
              <a:ext uri="{FF2B5EF4-FFF2-40B4-BE49-F238E27FC236}">
                <a16:creationId xmlns:a16="http://schemas.microsoft.com/office/drawing/2014/main" id="{38B3B0FA-B4A4-46AC-AE10-C3779C2C077B}"/>
              </a:ext>
            </a:extLst>
          </p:cNvPr>
          <p:cNvGrpSpPr/>
          <p:nvPr/>
        </p:nvGrpSpPr>
        <p:grpSpPr>
          <a:xfrm>
            <a:off x="3747271" y="5039621"/>
            <a:ext cx="319419" cy="400110"/>
            <a:chOff x="7658036" y="5719166"/>
            <a:chExt cx="342042" cy="428448"/>
          </a:xfrm>
        </p:grpSpPr>
        <p:sp>
          <p:nvSpPr>
            <p:cNvPr id="155" name="Oval 154">
              <a:extLst>
                <a:ext uri="{FF2B5EF4-FFF2-40B4-BE49-F238E27FC236}">
                  <a16:creationId xmlns:a16="http://schemas.microsoft.com/office/drawing/2014/main" id="{D8F5091C-663B-4A3B-B08E-A48AFC15A27E}"/>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56" name="Rectangle 155">
              <a:extLst>
                <a:ext uri="{FF2B5EF4-FFF2-40B4-BE49-F238E27FC236}">
                  <a16:creationId xmlns:a16="http://schemas.microsoft.com/office/drawing/2014/main" id="{59352101-32E2-4DD0-B57E-712A531FE1E1}"/>
                </a:ext>
              </a:extLst>
            </p:cNvPr>
            <p:cNvSpPr/>
            <p:nvPr/>
          </p:nvSpPr>
          <p:spPr>
            <a:xfrm>
              <a:off x="7658143"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57" name="Group 156">
            <a:extLst>
              <a:ext uri="{FF2B5EF4-FFF2-40B4-BE49-F238E27FC236}">
                <a16:creationId xmlns:a16="http://schemas.microsoft.com/office/drawing/2014/main" id="{69EE20E1-D800-4235-82D9-01B324710AFC}"/>
              </a:ext>
            </a:extLst>
          </p:cNvPr>
          <p:cNvGrpSpPr/>
          <p:nvPr/>
        </p:nvGrpSpPr>
        <p:grpSpPr>
          <a:xfrm>
            <a:off x="4775965" y="3534671"/>
            <a:ext cx="319415" cy="400110"/>
            <a:chOff x="7658036" y="5719166"/>
            <a:chExt cx="342038" cy="428448"/>
          </a:xfrm>
        </p:grpSpPr>
        <p:sp>
          <p:nvSpPr>
            <p:cNvPr id="158" name="Oval 157">
              <a:extLst>
                <a:ext uri="{FF2B5EF4-FFF2-40B4-BE49-F238E27FC236}">
                  <a16:creationId xmlns:a16="http://schemas.microsoft.com/office/drawing/2014/main" id="{09699CF8-B481-4217-B912-CFABE70B0F83}"/>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59" name="Rectangle 158">
              <a:extLst>
                <a:ext uri="{FF2B5EF4-FFF2-40B4-BE49-F238E27FC236}">
                  <a16:creationId xmlns:a16="http://schemas.microsoft.com/office/drawing/2014/main" id="{A41F56A6-EE2F-4FC5-A563-DB89DB640126}"/>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60" name="Group 159">
            <a:extLst>
              <a:ext uri="{FF2B5EF4-FFF2-40B4-BE49-F238E27FC236}">
                <a16:creationId xmlns:a16="http://schemas.microsoft.com/office/drawing/2014/main" id="{54B27BA7-353A-4D04-803D-406CB09BF78D}"/>
              </a:ext>
            </a:extLst>
          </p:cNvPr>
          <p:cNvGrpSpPr/>
          <p:nvPr/>
        </p:nvGrpSpPr>
        <p:grpSpPr>
          <a:xfrm>
            <a:off x="3404365" y="3429896"/>
            <a:ext cx="319415" cy="400110"/>
            <a:chOff x="7658036" y="5719166"/>
            <a:chExt cx="342038" cy="428448"/>
          </a:xfrm>
        </p:grpSpPr>
        <p:sp>
          <p:nvSpPr>
            <p:cNvPr id="161" name="Oval 160">
              <a:extLst>
                <a:ext uri="{FF2B5EF4-FFF2-40B4-BE49-F238E27FC236}">
                  <a16:creationId xmlns:a16="http://schemas.microsoft.com/office/drawing/2014/main" id="{22671579-1DD2-4658-A326-6BFD3FE6E95B}"/>
                </a:ext>
              </a:extLst>
            </p:cNvPr>
            <p:cNvSpPr/>
            <p:nvPr/>
          </p:nvSpPr>
          <p:spPr>
            <a:xfrm>
              <a:off x="7658036" y="5769103"/>
              <a:ext cx="333986" cy="3339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62" name="Rectangle 161">
              <a:extLst>
                <a:ext uri="{FF2B5EF4-FFF2-40B4-BE49-F238E27FC236}">
                  <a16:creationId xmlns:a16="http://schemas.microsoft.com/office/drawing/2014/main" id="{A803134C-237B-497B-864F-0E76FBB039D0}"/>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a:t>
              </a:r>
            </a:p>
          </p:txBody>
        </p:sp>
      </p:grpSp>
      <p:grpSp>
        <p:nvGrpSpPr>
          <p:cNvPr id="166" name="Group 165">
            <a:extLst>
              <a:ext uri="{FF2B5EF4-FFF2-40B4-BE49-F238E27FC236}">
                <a16:creationId xmlns:a16="http://schemas.microsoft.com/office/drawing/2014/main" id="{A3B7ACBA-B0AB-40C8-9E9A-4FCF60D0DD0F}"/>
              </a:ext>
            </a:extLst>
          </p:cNvPr>
          <p:cNvGrpSpPr/>
          <p:nvPr/>
        </p:nvGrpSpPr>
        <p:grpSpPr>
          <a:xfrm>
            <a:off x="3775840" y="3772796"/>
            <a:ext cx="319415" cy="400110"/>
            <a:chOff x="7658036" y="5719166"/>
            <a:chExt cx="342038" cy="428448"/>
          </a:xfrm>
        </p:grpSpPr>
        <p:sp>
          <p:nvSpPr>
            <p:cNvPr id="167" name="Oval 166">
              <a:extLst>
                <a:ext uri="{FF2B5EF4-FFF2-40B4-BE49-F238E27FC236}">
                  <a16:creationId xmlns:a16="http://schemas.microsoft.com/office/drawing/2014/main" id="{2667C723-0D09-44C3-8CF9-41C8F539C7A6}"/>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68" name="Rectangle 167">
              <a:extLst>
                <a:ext uri="{FF2B5EF4-FFF2-40B4-BE49-F238E27FC236}">
                  <a16:creationId xmlns:a16="http://schemas.microsoft.com/office/drawing/2014/main" id="{1A0F6B57-29F9-4628-A8A7-D20ED9B75BC8}"/>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69" name="Group 168">
            <a:extLst>
              <a:ext uri="{FF2B5EF4-FFF2-40B4-BE49-F238E27FC236}">
                <a16:creationId xmlns:a16="http://schemas.microsoft.com/office/drawing/2014/main" id="{7A279BB5-A3A2-4CDF-8950-D326EC8600E9}"/>
              </a:ext>
            </a:extLst>
          </p:cNvPr>
          <p:cNvGrpSpPr/>
          <p:nvPr/>
        </p:nvGrpSpPr>
        <p:grpSpPr>
          <a:xfrm>
            <a:off x="4394965" y="3858521"/>
            <a:ext cx="319415" cy="400110"/>
            <a:chOff x="7658036" y="5719166"/>
            <a:chExt cx="342038" cy="428448"/>
          </a:xfrm>
        </p:grpSpPr>
        <p:sp>
          <p:nvSpPr>
            <p:cNvPr id="170" name="Oval 169">
              <a:extLst>
                <a:ext uri="{FF2B5EF4-FFF2-40B4-BE49-F238E27FC236}">
                  <a16:creationId xmlns:a16="http://schemas.microsoft.com/office/drawing/2014/main" id="{1E470A3F-2616-4661-BF30-17E00B8711AD}"/>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71" name="Rectangle 170">
              <a:extLst>
                <a:ext uri="{FF2B5EF4-FFF2-40B4-BE49-F238E27FC236}">
                  <a16:creationId xmlns:a16="http://schemas.microsoft.com/office/drawing/2014/main" id="{7985EF40-3021-44CA-90D0-69199AC19CC6}"/>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72" name="Group 171">
            <a:extLst>
              <a:ext uri="{FF2B5EF4-FFF2-40B4-BE49-F238E27FC236}">
                <a16:creationId xmlns:a16="http://schemas.microsoft.com/office/drawing/2014/main" id="{EED12612-0308-41DE-BE3C-29B844C21657}"/>
              </a:ext>
            </a:extLst>
          </p:cNvPr>
          <p:cNvGrpSpPr/>
          <p:nvPr/>
        </p:nvGrpSpPr>
        <p:grpSpPr>
          <a:xfrm>
            <a:off x="5080765" y="3868046"/>
            <a:ext cx="319415" cy="400110"/>
            <a:chOff x="7658036" y="5719166"/>
            <a:chExt cx="342038" cy="428448"/>
          </a:xfrm>
        </p:grpSpPr>
        <p:sp>
          <p:nvSpPr>
            <p:cNvPr id="173" name="Oval 172">
              <a:extLst>
                <a:ext uri="{FF2B5EF4-FFF2-40B4-BE49-F238E27FC236}">
                  <a16:creationId xmlns:a16="http://schemas.microsoft.com/office/drawing/2014/main" id="{0BD84122-8F6F-4C2B-A970-68E5ADC16300}"/>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74" name="Rectangle 173">
              <a:extLst>
                <a:ext uri="{FF2B5EF4-FFF2-40B4-BE49-F238E27FC236}">
                  <a16:creationId xmlns:a16="http://schemas.microsoft.com/office/drawing/2014/main" id="{58C13778-2140-496F-9686-0A7AE45DC229}"/>
                </a:ext>
              </a:extLst>
            </p:cNvPr>
            <p:cNvSpPr/>
            <p:nvPr/>
          </p:nvSpPr>
          <p:spPr>
            <a:xfrm>
              <a:off x="7658139"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77" name="Group 176">
            <a:extLst>
              <a:ext uri="{FF2B5EF4-FFF2-40B4-BE49-F238E27FC236}">
                <a16:creationId xmlns:a16="http://schemas.microsoft.com/office/drawing/2014/main" id="{EF321089-352F-4C76-851D-E5489D6D2835}"/>
              </a:ext>
            </a:extLst>
          </p:cNvPr>
          <p:cNvGrpSpPr/>
          <p:nvPr/>
        </p:nvGrpSpPr>
        <p:grpSpPr>
          <a:xfrm>
            <a:off x="1143404" y="2974144"/>
            <a:ext cx="4744630" cy="3009048"/>
            <a:chOff x="1123949" y="3178424"/>
            <a:chExt cx="4744630" cy="3009048"/>
          </a:xfrm>
        </p:grpSpPr>
        <p:sp>
          <p:nvSpPr>
            <p:cNvPr id="175" name="Oval 174">
              <a:extLst>
                <a:ext uri="{FF2B5EF4-FFF2-40B4-BE49-F238E27FC236}">
                  <a16:creationId xmlns:a16="http://schemas.microsoft.com/office/drawing/2014/main" id="{3057BD4C-25D3-42C6-88AF-A2EDF34F71F4}"/>
                </a:ext>
              </a:extLst>
            </p:cNvPr>
            <p:cNvSpPr/>
            <p:nvPr/>
          </p:nvSpPr>
          <p:spPr>
            <a:xfrm rot="7988679">
              <a:off x="3164075" y="3482968"/>
              <a:ext cx="3009048" cy="2399960"/>
            </a:xfrm>
            <a:prstGeom prst="ellipse">
              <a:avLst/>
            </a:prstGeom>
            <a:noFill/>
            <a:ln w="317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allout: Line 175">
              <a:extLst>
                <a:ext uri="{FF2B5EF4-FFF2-40B4-BE49-F238E27FC236}">
                  <a16:creationId xmlns:a16="http://schemas.microsoft.com/office/drawing/2014/main" id="{6682C6E6-868C-4B51-AE66-BCA751C64A14}"/>
                </a:ext>
              </a:extLst>
            </p:cNvPr>
            <p:cNvSpPr/>
            <p:nvPr/>
          </p:nvSpPr>
          <p:spPr>
            <a:xfrm>
              <a:off x="1123949" y="4381500"/>
              <a:ext cx="1304925" cy="257175"/>
            </a:xfrm>
            <a:prstGeom prst="borderCallout1">
              <a:avLst>
                <a:gd name="adj1" fmla="val 100145"/>
                <a:gd name="adj2" fmla="val 100158"/>
                <a:gd name="adj3" fmla="val 233603"/>
                <a:gd name="adj4" fmla="val 167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Congestion</a:t>
              </a:r>
            </a:p>
          </p:txBody>
        </p:sp>
      </p:grpSp>
      <p:sp>
        <p:nvSpPr>
          <p:cNvPr id="178" name="Callout: Line 177">
            <a:extLst>
              <a:ext uri="{FF2B5EF4-FFF2-40B4-BE49-F238E27FC236}">
                <a16:creationId xmlns:a16="http://schemas.microsoft.com/office/drawing/2014/main" id="{B8E70686-97DF-44DA-A5C9-EC473F80D551}"/>
              </a:ext>
            </a:extLst>
          </p:cNvPr>
          <p:cNvSpPr/>
          <p:nvPr/>
        </p:nvSpPr>
        <p:spPr>
          <a:xfrm>
            <a:off x="6303266" y="5875506"/>
            <a:ext cx="652010" cy="223820"/>
          </a:xfrm>
          <a:prstGeom prst="borderCallout1">
            <a:avLst>
              <a:gd name="adj1" fmla="val 1009"/>
              <a:gd name="adj2" fmla="val -1510"/>
              <a:gd name="adj3" fmla="val -46260"/>
              <a:gd name="adj4" fmla="val -76847"/>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Seeker</a:t>
            </a:r>
          </a:p>
        </p:txBody>
      </p:sp>
      <p:grpSp>
        <p:nvGrpSpPr>
          <p:cNvPr id="179" name="Group 178">
            <a:extLst>
              <a:ext uri="{FF2B5EF4-FFF2-40B4-BE49-F238E27FC236}">
                <a16:creationId xmlns:a16="http://schemas.microsoft.com/office/drawing/2014/main" id="{0A8F2733-3DB0-43A8-8127-966C21F80C65}"/>
              </a:ext>
            </a:extLst>
          </p:cNvPr>
          <p:cNvGrpSpPr/>
          <p:nvPr/>
        </p:nvGrpSpPr>
        <p:grpSpPr>
          <a:xfrm rot="16200000">
            <a:off x="5382752" y="5575127"/>
            <a:ext cx="274866" cy="573204"/>
            <a:chOff x="2267697" y="5627981"/>
            <a:chExt cx="388938" cy="691468"/>
          </a:xfrm>
        </p:grpSpPr>
        <p:sp>
          <p:nvSpPr>
            <p:cNvPr id="180" name="Rectangle 179">
              <a:extLst>
                <a:ext uri="{FF2B5EF4-FFF2-40B4-BE49-F238E27FC236}">
                  <a16:creationId xmlns:a16="http://schemas.microsoft.com/office/drawing/2014/main" id="{BEE8493F-741F-474A-8136-B49D239FD0EB}"/>
                </a:ext>
              </a:extLst>
            </p:cNvPr>
            <p:cNvSpPr/>
            <p:nvPr/>
          </p:nvSpPr>
          <p:spPr>
            <a:xfrm rot="19163311">
              <a:off x="2267697" y="5627981"/>
              <a:ext cx="388938" cy="6914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8313EDCB-EEF1-42E0-ABC7-DBBC3083A34E}"/>
                </a:ext>
              </a:extLst>
            </p:cNvPr>
            <p:cNvCxnSpPr>
              <a:cxnSpLocks/>
              <a:stCxn id="180" idx="1"/>
              <a:endCxn id="180" idx="3"/>
            </p:cNvCxnSpPr>
            <p:nvPr/>
          </p:nvCxnSpPr>
          <p:spPr>
            <a:xfrm rot="561322" flipV="1">
              <a:off x="2337078" y="5846775"/>
              <a:ext cx="250177" cy="25388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82" name="Callout: Line 181">
            <a:extLst>
              <a:ext uri="{FF2B5EF4-FFF2-40B4-BE49-F238E27FC236}">
                <a16:creationId xmlns:a16="http://schemas.microsoft.com/office/drawing/2014/main" id="{05F32D56-0F3E-426E-8D97-896E103F9461}"/>
              </a:ext>
            </a:extLst>
          </p:cNvPr>
          <p:cNvSpPr/>
          <p:nvPr/>
        </p:nvSpPr>
        <p:spPr>
          <a:xfrm>
            <a:off x="5621655" y="6140314"/>
            <a:ext cx="805379" cy="194098"/>
          </a:xfrm>
          <a:prstGeom prst="borderCallout1">
            <a:avLst>
              <a:gd name="adj1" fmla="val -14027"/>
              <a:gd name="adj2" fmla="val 3624"/>
              <a:gd name="adj3" fmla="val -131461"/>
              <a:gd name="adj4" fmla="val 11744"/>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Free Slot</a:t>
            </a:r>
          </a:p>
        </p:txBody>
      </p:sp>
      <p:grpSp>
        <p:nvGrpSpPr>
          <p:cNvPr id="183" name="Group 182">
            <a:extLst>
              <a:ext uri="{FF2B5EF4-FFF2-40B4-BE49-F238E27FC236}">
                <a16:creationId xmlns:a16="http://schemas.microsoft.com/office/drawing/2014/main" id="{CDA86BB5-0E4C-4AE9-8EA6-7C26004C4520}"/>
              </a:ext>
            </a:extLst>
          </p:cNvPr>
          <p:cNvGrpSpPr/>
          <p:nvPr/>
        </p:nvGrpSpPr>
        <p:grpSpPr>
          <a:xfrm>
            <a:off x="5240160" y="5778776"/>
            <a:ext cx="317010" cy="400110"/>
            <a:chOff x="7658036" y="5719166"/>
            <a:chExt cx="339462" cy="428448"/>
          </a:xfrm>
        </p:grpSpPr>
        <p:sp>
          <p:nvSpPr>
            <p:cNvPr id="184" name="Oval 183">
              <a:extLst>
                <a:ext uri="{FF2B5EF4-FFF2-40B4-BE49-F238E27FC236}">
                  <a16:creationId xmlns:a16="http://schemas.microsoft.com/office/drawing/2014/main" id="{715EE313-D49D-4DD9-9CFE-95F4A7143C02}"/>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85" name="Rectangle 184">
              <a:extLst>
                <a:ext uri="{FF2B5EF4-FFF2-40B4-BE49-F238E27FC236}">
                  <a16:creationId xmlns:a16="http://schemas.microsoft.com/office/drawing/2014/main" id="{ECAE72E2-0D16-4619-87D0-AB75163BAB01}"/>
                </a:ext>
              </a:extLst>
            </p:cNvPr>
            <p:cNvSpPr/>
            <p:nvPr/>
          </p:nvSpPr>
          <p:spPr>
            <a:xfrm>
              <a:off x="7660713" y="5719166"/>
              <a:ext cx="33678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1</a:t>
              </a:r>
            </a:p>
          </p:txBody>
        </p:sp>
      </p:grpSp>
      <p:sp>
        <p:nvSpPr>
          <p:cNvPr id="186" name="TextBox 185">
            <a:extLst>
              <a:ext uri="{FF2B5EF4-FFF2-40B4-BE49-F238E27FC236}">
                <a16:creationId xmlns:a16="http://schemas.microsoft.com/office/drawing/2014/main" id="{42AC0071-77B7-4497-A53F-09F36CABB8AF}"/>
              </a:ext>
            </a:extLst>
          </p:cNvPr>
          <p:cNvSpPr txBox="1"/>
          <p:nvPr/>
        </p:nvSpPr>
        <p:spPr>
          <a:xfrm>
            <a:off x="5087723" y="6010477"/>
            <a:ext cx="534121" cy="369332"/>
          </a:xfrm>
          <a:prstGeom prst="rect">
            <a:avLst/>
          </a:prstGeom>
          <a:noFill/>
        </p:spPr>
        <p:txBody>
          <a:bodyPr wrap="none" rtlCol="0">
            <a:spAutoFit/>
          </a:bodyPr>
          <a:lstStyle/>
          <a:p>
            <a:r>
              <a:rPr lang="en-US" dirty="0"/>
              <a:t>NIC</a:t>
            </a:r>
          </a:p>
        </p:txBody>
      </p:sp>
      <p:sp>
        <p:nvSpPr>
          <p:cNvPr id="187" name="Oval 186">
            <a:extLst>
              <a:ext uri="{FF2B5EF4-FFF2-40B4-BE49-F238E27FC236}">
                <a16:creationId xmlns:a16="http://schemas.microsoft.com/office/drawing/2014/main" id="{C18D3672-B127-41DA-AE32-A46EDFAA6298}"/>
              </a:ext>
            </a:extLst>
          </p:cNvPr>
          <p:cNvSpPr/>
          <p:nvPr/>
        </p:nvSpPr>
        <p:spPr>
          <a:xfrm>
            <a:off x="5447489" y="5583678"/>
            <a:ext cx="184826" cy="18482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tar: 5 Points 187">
            <a:extLst>
              <a:ext uri="{FF2B5EF4-FFF2-40B4-BE49-F238E27FC236}">
                <a16:creationId xmlns:a16="http://schemas.microsoft.com/office/drawing/2014/main" id="{9B516344-7300-449F-BC13-0F1D65C06192}"/>
              </a:ext>
            </a:extLst>
          </p:cNvPr>
          <p:cNvSpPr/>
          <p:nvPr/>
        </p:nvSpPr>
        <p:spPr>
          <a:xfrm>
            <a:off x="5525312" y="5671226"/>
            <a:ext cx="165370" cy="165370"/>
          </a:xfrm>
          <a:prstGeom prst="star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allout: Line 188">
            <a:extLst>
              <a:ext uri="{FF2B5EF4-FFF2-40B4-BE49-F238E27FC236}">
                <a16:creationId xmlns:a16="http://schemas.microsoft.com/office/drawing/2014/main" id="{2FB6E215-F57B-49EA-A16D-65FDFC7DACC2}"/>
              </a:ext>
            </a:extLst>
          </p:cNvPr>
          <p:cNvSpPr/>
          <p:nvPr/>
        </p:nvSpPr>
        <p:spPr>
          <a:xfrm>
            <a:off x="2276272" y="3150680"/>
            <a:ext cx="733111" cy="205364"/>
          </a:xfrm>
          <a:prstGeom prst="borderCallout1">
            <a:avLst>
              <a:gd name="adj1" fmla="val 49412"/>
              <a:gd name="adj2" fmla="val 98566"/>
              <a:gd name="adj3" fmla="val 194577"/>
              <a:gd name="adj4" fmla="val 154065"/>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My Turn</a:t>
            </a:r>
          </a:p>
        </p:txBody>
      </p:sp>
      <p:grpSp>
        <p:nvGrpSpPr>
          <p:cNvPr id="190" name="Group 189">
            <a:extLst>
              <a:ext uri="{FF2B5EF4-FFF2-40B4-BE49-F238E27FC236}">
                <a16:creationId xmlns:a16="http://schemas.microsoft.com/office/drawing/2014/main" id="{F99E53E4-BBD4-4919-B500-E7C229AC0A56}"/>
              </a:ext>
            </a:extLst>
          </p:cNvPr>
          <p:cNvGrpSpPr/>
          <p:nvPr/>
        </p:nvGrpSpPr>
        <p:grpSpPr>
          <a:xfrm>
            <a:off x="3403560" y="4695910"/>
            <a:ext cx="319419" cy="400110"/>
            <a:chOff x="7658036" y="5719166"/>
            <a:chExt cx="342042" cy="428448"/>
          </a:xfrm>
        </p:grpSpPr>
        <p:sp>
          <p:nvSpPr>
            <p:cNvPr id="191" name="Oval 190">
              <a:extLst>
                <a:ext uri="{FF2B5EF4-FFF2-40B4-BE49-F238E27FC236}">
                  <a16:creationId xmlns:a16="http://schemas.microsoft.com/office/drawing/2014/main" id="{5D92E792-E9EA-4D37-B9B2-1216F8EDD3F2}"/>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92" name="Rectangle 191">
              <a:extLst>
                <a:ext uri="{FF2B5EF4-FFF2-40B4-BE49-F238E27FC236}">
                  <a16:creationId xmlns:a16="http://schemas.microsoft.com/office/drawing/2014/main" id="{55B1CE14-C622-4DCE-AC16-FE4E37C40F4E}"/>
                </a:ext>
              </a:extLst>
            </p:cNvPr>
            <p:cNvSpPr/>
            <p:nvPr/>
          </p:nvSpPr>
          <p:spPr>
            <a:xfrm>
              <a:off x="7658143"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0</a:t>
              </a:r>
            </a:p>
          </p:txBody>
        </p:sp>
      </p:grpSp>
      <p:grpSp>
        <p:nvGrpSpPr>
          <p:cNvPr id="193" name="Group 192">
            <a:extLst>
              <a:ext uri="{FF2B5EF4-FFF2-40B4-BE49-F238E27FC236}">
                <a16:creationId xmlns:a16="http://schemas.microsoft.com/office/drawing/2014/main" id="{F80F1220-084D-4C38-8A45-C53C27BBB413}"/>
              </a:ext>
            </a:extLst>
          </p:cNvPr>
          <p:cNvGrpSpPr/>
          <p:nvPr/>
        </p:nvGrpSpPr>
        <p:grpSpPr>
          <a:xfrm>
            <a:off x="4441177" y="5052591"/>
            <a:ext cx="319419" cy="400110"/>
            <a:chOff x="7658036" y="5719166"/>
            <a:chExt cx="342042" cy="428448"/>
          </a:xfrm>
        </p:grpSpPr>
        <p:sp>
          <p:nvSpPr>
            <p:cNvPr id="194" name="Oval 193">
              <a:extLst>
                <a:ext uri="{FF2B5EF4-FFF2-40B4-BE49-F238E27FC236}">
                  <a16:creationId xmlns:a16="http://schemas.microsoft.com/office/drawing/2014/main" id="{31F2B4A4-C24F-447C-9DB3-2C8A50B66788}"/>
                </a:ext>
              </a:extLst>
            </p:cNvPr>
            <p:cNvSpPr/>
            <p:nvPr/>
          </p:nvSpPr>
          <p:spPr>
            <a:xfrm>
              <a:off x="7658036" y="5769103"/>
              <a:ext cx="333986" cy="333986"/>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dirty="0"/>
            </a:p>
          </p:txBody>
        </p:sp>
        <p:sp>
          <p:nvSpPr>
            <p:cNvPr id="195" name="Rectangle 194">
              <a:extLst>
                <a:ext uri="{FF2B5EF4-FFF2-40B4-BE49-F238E27FC236}">
                  <a16:creationId xmlns:a16="http://schemas.microsoft.com/office/drawing/2014/main" id="{1B205F96-9F3D-44CA-96B9-DCA8CBC454A8}"/>
                </a:ext>
              </a:extLst>
            </p:cNvPr>
            <p:cNvSpPr/>
            <p:nvPr/>
          </p:nvSpPr>
          <p:spPr>
            <a:xfrm>
              <a:off x="7658143" y="5719166"/>
              <a:ext cx="341935" cy="428448"/>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3</a:t>
              </a:r>
            </a:p>
          </p:txBody>
        </p:sp>
      </p:grpSp>
      <p:sp>
        <p:nvSpPr>
          <p:cNvPr id="196" name="TextBox 195">
            <a:extLst>
              <a:ext uri="{FF2B5EF4-FFF2-40B4-BE49-F238E27FC236}">
                <a16:creationId xmlns:a16="http://schemas.microsoft.com/office/drawing/2014/main" id="{A92CC973-BF9E-4149-AF8F-B74B7F52A9F1}"/>
              </a:ext>
            </a:extLst>
          </p:cNvPr>
          <p:cNvSpPr txBox="1"/>
          <p:nvPr/>
        </p:nvSpPr>
        <p:spPr>
          <a:xfrm>
            <a:off x="8311651" y="2834556"/>
            <a:ext cx="3337010" cy="646331"/>
          </a:xfrm>
          <a:prstGeom prst="rect">
            <a:avLst/>
          </a:prstGeom>
          <a:noFill/>
          <a:ln>
            <a:solidFill>
              <a:schemeClr val="accent1">
                <a:shade val="50000"/>
              </a:schemeClr>
            </a:solidFill>
          </a:ln>
        </p:spPr>
        <p:txBody>
          <a:bodyPr wrap="square" rtlCol="0">
            <a:spAutoFit/>
          </a:bodyPr>
          <a:lstStyle/>
          <a:p>
            <a:pPr algn="ctr"/>
            <a:r>
              <a:rPr lang="en-US" dirty="0"/>
              <a:t>SEEC helps packets to bypass congestion in the network</a:t>
            </a:r>
          </a:p>
        </p:txBody>
      </p:sp>
    </p:spTree>
    <p:extLst>
      <p:ext uri="{BB962C8B-B14F-4D97-AF65-F5344CB8AC3E}">
        <p14:creationId xmlns:p14="http://schemas.microsoft.com/office/powerpoint/2010/main" val="5212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3"/>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82"/>
                                        </p:tgtEl>
                                        <p:attrNameLst>
                                          <p:attrName>style.visibility</p:attrName>
                                        </p:attrNameLst>
                                      </p:cBhvr>
                                      <p:to>
                                        <p:strVal val="visible"/>
                                      </p:to>
                                    </p:set>
                                    <p:animEffect transition="in" filter="fade">
                                      <p:cBhvr>
                                        <p:cTn id="63" dur="500"/>
                                        <p:tgtEl>
                                          <p:spTgt spid="18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2"/>
                                        </p:tgtEl>
                                      </p:cBhvr>
                                    </p:animEffect>
                                    <p:set>
                                      <p:cBhvr>
                                        <p:cTn id="68" dur="1" fill="hold">
                                          <p:stCondLst>
                                            <p:cond delay="499"/>
                                          </p:stCondLst>
                                        </p:cTn>
                                        <p:tgtEl>
                                          <p:spTgt spid="18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8"/>
                                        </p:tgtEl>
                                        <p:attrNameLst>
                                          <p:attrName>style.visibility</p:attrName>
                                        </p:attrNameLst>
                                      </p:cBhvr>
                                      <p:to>
                                        <p:strVal val="visible"/>
                                      </p:to>
                                    </p:set>
                                    <p:animEffect transition="in" filter="fade">
                                      <p:cBhvr>
                                        <p:cTn id="73" dur="500"/>
                                        <p:tgtEl>
                                          <p:spTgt spid="17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78"/>
                                        </p:tgtEl>
                                      </p:cBhvr>
                                    </p:animEffect>
                                    <p:set>
                                      <p:cBhvr>
                                        <p:cTn id="78" dur="1" fill="hold">
                                          <p:stCondLst>
                                            <p:cond delay="499"/>
                                          </p:stCondLst>
                                        </p:cTn>
                                        <p:tgtEl>
                                          <p:spTgt spid="17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grpId="1" nodeType="clickEffect">
                                  <p:stCondLst>
                                    <p:cond delay="0"/>
                                  </p:stCondLst>
                                  <p:childTnLst>
                                    <p:animMotion origin="layout" path="M -0.00274 -0.00764 L -0.04024 -0.07454 L 0.17278 -0.07454 L 0.17278 -0.59792 L 0.07539 -0.59792 L 0.07539 -0.22477 L -0.03789 -0.22477 L -0.03789 -0.62338 L -0.17826 -0.62338 L -0.17826 -0.28311 " pathEditMode="relative" ptsTypes="AAAAAAAAAA">
                                      <p:cBhvr>
                                        <p:cTn id="90" dur="2000" fill="hold"/>
                                        <p:tgtEl>
                                          <p:spTgt spid="187"/>
                                        </p:tgtEl>
                                        <p:attrNameLst>
                                          <p:attrName>ppt_x</p:attrName>
                                          <p:attrName>ppt_y</p:attrName>
                                        </p:attrNameLst>
                                      </p:cBhvr>
                                    </p:animMotion>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2" nodeType="clickEffect">
                                  <p:stCondLst>
                                    <p:cond delay="0"/>
                                  </p:stCondLst>
                                  <p:childTnLst>
                                    <p:animEffect transition="out" filter="fade">
                                      <p:cBhvr>
                                        <p:cTn id="94" dur="500"/>
                                        <p:tgtEl>
                                          <p:spTgt spid="187"/>
                                        </p:tgtEl>
                                      </p:cBhvr>
                                    </p:animEffect>
                                    <p:set>
                                      <p:cBhvr>
                                        <p:cTn id="95" dur="1" fill="hold">
                                          <p:stCondLst>
                                            <p:cond delay="499"/>
                                          </p:stCondLst>
                                        </p:cTn>
                                        <p:tgtEl>
                                          <p:spTgt spid="187"/>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89"/>
                                        </p:tgtEl>
                                        <p:attrNameLst>
                                          <p:attrName>style.visibility</p:attrName>
                                        </p:attrNameLst>
                                      </p:cBhvr>
                                      <p:to>
                                        <p:strVal val="visible"/>
                                      </p:to>
                                    </p:set>
                                    <p:animEffect transition="in" filter="fade">
                                      <p:cBhvr>
                                        <p:cTn id="98" dur="500"/>
                                        <p:tgtEl>
                                          <p:spTgt spid="18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89"/>
                                        </p:tgtEl>
                                      </p:cBhvr>
                                    </p:animEffect>
                                    <p:set>
                                      <p:cBhvr>
                                        <p:cTn id="103" dur="1" fill="hold">
                                          <p:stCondLst>
                                            <p:cond delay="499"/>
                                          </p:stCondLst>
                                        </p:cTn>
                                        <p:tgtEl>
                                          <p:spTgt spid="18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nodeType="clickEffect">
                                  <p:stCondLst>
                                    <p:cond delay="0"/>
                                  </p:stCondLst>
                                  <p:childTnLst>
                                    <p:animMotion origin="layout" path="M -0.00026 -0.00185 L -0.00026 0.05208 L 0.06432 0.05208 " pathEditMode="relative" ptsTypes="AAA">
                                      <p:cBhvr>
                                        <p:cTn id="107" dur="2000" fill="hold"/>
                                        <p:tgtEl>
                                          <p:spTgt spid="160"/>
                                        </p:tgtEl>
                                        <p:attrNameLst>
                                          <p:attrName>ppt_x</p:attrName>
                                          <p:attrName>ppt_y</p:attrName>
                                        </p:attrNameLst>
                                      </p:cBhvr>
                                    </p:animMotion>
                                  </p:childTnLst>
                                </p:cTn>
                              </p:par>
                            </p:childTnLst>
                          </p:cTn>
                        </p:par>
                      </p:childTnLst>
                    </p:cTn>
                  </p:par>
                  <p:par>
                    <p:cTn id="108" fill="hold">
                      <p:stCondLst>
                        <p:cond delay="indefinite"/>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651 0.05069 L 0.11054 0.05069 L 0.11054 0.15 " pathEditMode="relative" ptsTypes="AAA">
                                      <p:cBhvr>
                                        <p:cTn id="111" dur="2000" fill="hold"/>
                                        <p:tgtEl>
                                          <p:spTgt spid="160"/>
                                        </p:tgtEl>
                                        <p:attrNameLst>
                                          <p:attrName>ppt_x</p:attrName>
                                          <p:attrName>ppt_y</p:attrName>
                                        </p:attrNameLst>
                                      </p:cBhvr>
                                    </p:animMotion>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188"/>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0.11054 0.14861 L 0.11054 0.24352 L 0.16888 0.31041 " pathEditMode="relative" ptsTypes="AAA">
                                      <p:cBhvr>
                                        <p:cTn id="119" dur="2000" fill="hold"/>
                                        <p:tgtEl>
                                          <p:spTgt spid="160"/>
                                        </p:tgtEl>
                                        <p:attrNameLst>
                                          <p:attrName>ppt_x</p:attrName>
                                          <p:attrName>ppt_y</p:attrName>
                                        </p:attrNameLst>
                                      </p:cBhvr>
                                    </p:animMotion>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8" grpId="1" animBg="1"/>
      <p:bldP spid="182" grpId="0" animBg="1"/>
      <p:bldP spid="182" grpId="1" animBg="1"/>
      <p:bldP spid="186" grpId="0"/>
      <p:bldP spid="187" grpId="0" animBg="1"/>
      <p:bldP spid="187" grpId="1" animBg="1"/>
      <p:bldP spid="187" grpId="2" animBg="1"/>
      <p:bldP spid="188" grpId="0" animBg="1"/>
      <p:bldP spid="188" grpId="1" animBg="1"/>
      <p:bldP spid="189" grpId="0" animBg="1"/>
      <p:bldP spid="189" grpId="1" animBg="1"/>
      <p:bldP spid="19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8EE1-8245-4526-A52C-370508D6FA01}"/>
              </a:ext>
            </a:extLst>
          </p:cNvPr>
          <p:cNvSpPr>
            <a:spLocks noGrp="1"/>
          </p:cNvSpPr>
          <p:nvPr>
            <p:ph type="title"/>
          </p:nvPr>
        </p:nvSpPr>
        <p:spPr/>
        <p:txBody>
          <a:bodyPr/>
          <a:lstStyle/>
          <a:p>
            <a:r>
              <a:rPr lang="en-US" dirty="0"/>
              <a:t>SEEC: Nuances</a:t>
            </a:r>
          </a:p>
        </p:txBody>
      </p:sp>
      <p:sp>
        <p:nvSpPr>
          <p:cNvPr id="3" name="Content Placeholder 2">
            <a:extLst>
              <a:ext uri="{FF2B5EF4-FFF2-40B4-BE49-F238E27FC236}">
                <a16:creationId xmlns:a16="http://schemas.microsoft.com/office/drawing/2014/main" id="{0016F092-2CC6-46FB-AC25-E7220DB4E2E1}"/>
              </a:ext>
            </a:extLst>
          </p:cNvPr>
          <p:cNvSpPr>
            <a:spLocks noGrp="1"/>
          </p:cNvSpPr>
          <p:nvPr>
            <p:ph idx="1"/>
          </p:nvPr>
        </p:nvSpPr>
        <p:spPr>
          <a:xfrm>
            <a:off x="393107" y="1114424"/>
            <a:ext cx="10888037" cy="5275743"/>
          </a:xfrm>
        </p:spPr>
        <p:txBody>
          <a:bodyPr>
            <a:normAutofit/>
          </a:bodyPr>
          <a:lstStyle/>
          <a:p>
            <a:r>
              <a:rPr lang="en-US" dirty="0"/>
              <a:t>All packets, buffered and FF, follow minimal routing using network full path diversity</a:t>
            </a:r>
          </a:p>
          <a:p>
            <a:r>
              <a:rPr lang="en-US" dirty="0"/>
              <a:t>Seeker Path:</a:t>
            </a:r>
          </a:p>
          <a:p>
            <a:pPr lvl="1"/>
            <a:r>
              <a:rPr lang="en-US" dirty="0"/>
              <a:t>Any pre-defined path that visits all router in a cyclic manner</a:t>
            </a:r>
          </a:p>
          <a:p>
            <a:pPr lvl="1"/>
            <a:r>
              <a:rPr lang="en-US" dirty="0"/>
              <a:t>Seeker can follow minimal path to start the search from</a:t>
            </a:r>
          </a:p>
          <a:p>
            <a:r>
              <a:rPr lang="en-US" dirty="0"/>
              <a:t>Packets are upgraded to follow FF till ejection</a:t>
            </a:r>
          </a:p>
          <a:p>
            <a:r>
              <a:rPr lang="en-US" dirty="0"/>
              <a:t>FF packet path is decided by the routing algorithm  </a:t>
            </a:r>
          </a:p>
        </p:txBody>
      </p:sp>
      <p:sp>
        <p:nvSpPr>
          <p:cNvPr id="4" name="Slide Number Placeholder 4">
            <a:extLst>
              <a:ext uri="{FF2B5EF4-FFF2-40B4-BE49-F238E27FC236}">
                <a16:creationId xmlns:a16="http://schemas.microsoft.com/office/drawing/2014/main" id="{4470213A-7188-5D46-8490-CADDDC22B6AC}"/>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86</a:t>
            </a:fld>
            <a:endParaRPr lang="en-US"/>
          </a:p>
        </p:txBody>
      </p:sp>
      <p:sp>
        <p:nvSpPr>
          <p:cNvPr id="5" name="Footer Placeholder 3">
            <a:extLst>
              <a:ext uri="{FF2B5EF4-FFF2-40B4-BE49-F238E27FC236}">
                <a16:creationId xmlns:a16="http://schemas.microsoft.com/office/drawing/2014/main" id="{D43107C5-8C57-4755-96FD-E7BC462EC7FF}"/>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287926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E018-2767-4C3D-9E59-5DFA7688EBE6}"/>
              </a:ext>
            </a:extLst>
          </p:cNvPr>
          <p:cNvSpPr>
            <a:spLocks noGrp="1"/>
          </p:cNvSpPr>
          <p:nvPr>
            <p:ph type="title"/>
          </p:nvPr>
        </p:nvSpPr>
        <p:spPr/>
        <p:txBody>
          <a:bodyPr/>
          <a:lstStyle/>
          <a:p>
            <a:r>
              <a:rPr lang="en-US" dirty="0"/>
              <a:t>SEEC: Mathematical upper bound</a:t>
            </a:r>
          </a:p>
        </p:txBody>
      </p:sp>
      <p:sp>
        <p:nvSpPr>
          <p:cNvPr id="3" name="Content Placeholder 2">
            <a:extLst>
              <a:ext uri="{FF2B5EF4-FFF2-40B4-BE49-F238E27FC236}">
                <a16:creationId xmlns:a16="http://schemas.microsoft.com/office/drawing/2014/main" id="{889442D9-DAB6-4CC5-83F1-6AFE1C6F82D6}"/>
              </a:ext>
            </a:extLst>
          </p:cNvPr>
          <p:cNvSpPr>
            <a:spLocks noGrp="1"/>
          </p:cNvSpPr>
          <p:nvPr>
            <p:ph idx="1"/>
          </p:nvPr>
        </p:nvSpPr>
        <p:spPr/>
        <p:txBody>
          <a:bodyPr>
            <a:normAutofit lnSpcReduction="10000"/>
          </a:bodyPr>
          <a:lstStyle/>
          <a:p>
            <a:r>
              <a:rPr lang="en-US" dirty="0"/>
              <a:t>For any irregular network topology:</a:t>
            </a:r>
          </a:p>
          <a:p>
            <a:pPr lvl="1"/>
            <a:r>
              <a:rPr lang="en-US" dirty="0"/>
              <a:t>Assume diameter is </a:t>
            </a:r>
            <a:r>
              <a:rPr lang="en-US" i="1" dirty="0"/>
              <a:t>D</a:t>
            </a:r>
          </a:p>
          <a:p>
            <a:pPr lvl="1"/>
            <a:r>
              <a:rPr lang="en-US" dirty="0"/>
              <a:t>Assume it takes on an average ‘k’ cycles at the ejection port</a:t>
            </a:r>
          </a:p>
          <a:p>
            <a:pPr lvl="1"/>
            <a:r>
              <a:rPr lang="en-US" dirty="0"/>
              <a:t>Number of nodes in the network is ‘N’</a:t>
            </a:r>
          </a:p>
          <a:p>
            <a:pPr lvl="1"/>
            <a:r>
              <a:rPr lang="en-US" dirty="0"/>
              <a:t>Let the average network router-radix of the router is ‘r’</a:t>
            </a:r>
          </a:p>
          <a:p>
            <a:endParaRPr lang="en-US" dirty="0"/>
          </a:p>
          <a:p>
            <a:r>
              <a:rPr lang="en-US" dirty="0"/>
              <a:t>The maximum time it takes for a deadlock to persist </a:t>
            </a:r>
          </a:p>
          <a:p>
            <a:pPr lvl="1"/>
            <a:r>
              <a:rPr lang="en-US" dirty="0"/>
              <a:t>Deadlock involves at least 4 routers</a:t>
            </a:r>
          </a:p>
          <a:p>
            <a:pPr lvl="1"/>
            <a:r>
              <a:rPr lang="en-US" dirty="0"/>
              <a:t>[{r*(N-4)*2*D*k} + (</a:t>
            </a:r>
            <a:r>
              <a:rPr lang="en-US" dirty="0" err="1"/>
              <a:t>D+k</a:t>
            </a:r>
            <a:r>
              <a:rPr lang="en-US" dirty="0"/>
              <a:t>)] cycles</a:t>
            </a:r>
          </a:p>
        </p:txBody>
      </p:sp>
      <p:sp>
        <p:nvSpPr>
          <p:cNvPr id="4" name="Slide Number Placeholder 4">
            <a:extLst>
              <a:ext uri="{FF2B5EF4-FFF2-40B4-BE49-F238E27FC236}">
                <a16:creationId xmlns:a16="http://schemas.microsoft.com/office/drawing/2014/main" id="{1EA7E81F-EB97-4046-B092-D5868101C553}"/>
              </a:ext>
            </a:extLst>
          </p:cNvPr>
          <p:cNvSpPr>
            <a:spLocks noGrp="1"/>
          </p:cNvSpPr>
          <p:nvPr>
            <p:ph type="sldNum" sz="quarter" idx="12"/>
          </p:nvPr>
        </p:nvSpPr>
        <p:spPr>
          <a:xfrm>
            <a:off x="11358436" y="6401579"/>
            <a:ext cx="683339" cy="365125"/>
          </a:xfrm>
        </p:spPr>
        <p:txBody>
          <a:bodyPr/>
          <a:lstStyle/>
          <a:p>
            <a:fld id="{0D1D0697-F66A-EE4C-B4D3-9802540BCCA0}" type="slidenum">
              <a:rPr lang="en-US" smtClean="0"/>
              <a:t>87</a:t>
            </a:fld>
            <a:endParaRPr lang="en-US"/>
          </a:p>
        </p:txBody>
      </p:sp>
      <p:sp>
        <p:nvSpPr>
          <p:cNvPr id="5" name="Footer Placeholder 3">
            <a:extLst>
              <a:ext uri="{FF2B5EF4-FFF2-40B4-BE49-F238E27FC236}">
                <a16:creationId xmlns:a16="http://schemas.microsoft.com/office/drawing/2014/main" id="{F216A9A7-AE5D-4E90-AF7F-5D186F4B027C}"/>
              </a:ext>
            </a:extLst>
          </p:cNvPr>
          <p:cNvSpPr>
            <a:spLocks noGrp="1"/>
          </p:cNvSpPr>
          <p:nvPr>
            <p:ph type="ftr" sz="quarter" idx="11"/>
          </p:nvPr>
        </p:nvSpPr>
        <p:spPr>
          <a:xfrm>
            <a:off x="3583710" y="6446220"/>
            <a:ext cx="4064000" cy="365125"/>
          </a:xfrm>
        </p:spPr>
        <p:txBody>
          <a:bodyPr/>
          <a:lstStyle/>
          <a:p>
            <a:r>
              <a:rPr lang="en-US" dirty="0"/>
              <a:t>Mayank Parasar, School of Electrical and Computer Engineering, Georgia Tech</a:t>
            </a:r>
          </a:p>
        </p:txBody>
      </p:sp>
    </p:spTree>
    <p:extLst>
      <p:ext uri="{BB962C8B-B14F-4D97-AF65-F5344CB8AC3E}">
        <p14:creationId xmlns:p14="http://schemas.microsoft.com/office/powerpoint/2010/main" val="9029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25DD-0A3E-4004-AB2A-7C71DFD2F832}"/>
              </a:ext>
            </a:extLst>
          </p:cNvPr>
          <p:cNvSpPr>
            <a:spLocks noGrp="1"/>
          </p:cNvSpPr>
          <p:nvPr>
            <p:ph type="title"/>
          </p:nvPr>
        </p:nvSpPr>
        <p:spPr/>
        <p:txBody>
          <a:bodyPr/>
          <a:lstStyle/>
          <a:p>
            <a:r>
              <a:rPr lang="en-US" dirty="0"/>
              <a:t>Normalized Area and Static Power</a:t>
            </a:r>
          </a:p>
        </p:txBody>
      </p:sp>
      <p:sp>
        <p:nvSpPr>
          <p:cNvPr id="4" name="Footer Placeholder 3">
            <a:extLst>
              <a:ext uri="{FF2B5EF4-FFF2-40B4-BE49-F238E27FC236}">
                <a16:creationId xmlns:a16="http://schemas.microsoft.com/office/drawing/2014/main" id="{1E46830E-A50C-4031-86BC-B1EF8FF3CAB2}"/>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13BE5897-F582-443A-B999-97E603D72A83}"/>
              </a:ext>
            </a:extLst>
          </p:cNvPr>
          <p:cNvSpPr>
            <a:spLocks noGrp="1"/>
          </p:cNvSpPr>
          <p:nvPr>
            <p:ph type="sldNum" sz="quarter" idx="12"/>
          </p:nvPr>
        </p:nvSpPr>
        <p:spPr/>
        <p:txBody>
          <a:bodyPr/>
          <a:lstStyle/>
          <a:p>
            <a:fld id="{0D1D0697-F66A-EE4C-B4D3-9802540BCCA0}" type="slidenum">
              <a:rPr lang="en-US" smtClean="0"/>
              <a:t>88</a:t>
            </a:fld>
            <a:endParaRPr lang="en-US"/>
          </a:p>
        </p:txBody>
      </p:sp>
      <p:graphicFrame>
        <p:nvGraphicFramePr>
          <p:cNvPr id="8" name="Content Placeholder 7">
            <a:extLst>
              <a:ext uri="{FF2B5EF4-FFF2-40B4-BE49-F238E27FC236}">
                <a16:creationId xmlns:a16="http://schemas.microsoft.com/office/drawing/2014/main" id="{98D34DAA-5AD9-3843-8F91-D3F466CDD55F}"/>
              </a:ext>
            </a:extLst>
          </p:cNvPr>
          <p:cNvGraphicFramePr>
            <a:graphicFrameLocks noGrp="1"/>
          </p:cNvGraphicFramePr>
          <p:nvPr>
            <p:ph idx="1"/>
            <p:extLst>
              <p:ext uri="{D42A27DB-BD31-4B8C-83A1-F6EECF244321}">
                <p14:modId xmlns:p14="http://schemas.microsoft.com/office/powerpoint/2010/main" val="1662528288"/>
              </p:ext>
            </p:extLst>
          </p:nvPr>
        </p:nvGraphicFramePr>
        <p:xfrm>
          <a:off x="393700" y="1114425"/>
          <a:ext cx="10707688" cy="5203825"/>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Down 2">
            <a:extLst>
              <a:ext uri="{FF2B5EF4-FFF2-40B4-BE49-F238E27FC236}">
                <a16:creationId xmlns:a16="http://schemas.microsoft.com/office/drawing/2014/main" id="{6B1210DB-8C83-470C-AEED-EACFC45AC12C}"/>
              </a:ext>
            </a:extLst>
          </p:cNvPr>
          <p:cNvSpPr/>
          <p:nvPr/>
        </p:nvSpPr>
        <p:spPr>
          <a:xfrm>
            <a:off x="5061098" y="2208031"/>
            <a:ext cx="531628" cy="1850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D4952A3-6A6C-4882-8F81-2C747920DAE0}"/>
              </a:ext>
            </a:extLst>
          </p:cNvPr>
          <p:cNvSpPr/>
          <p:nvPr/>
        </p:nvSpPr>
        <p:spPr>
          <a:xfrm>
            <a:off x="9923722" y="2208031"/>
            <a:ext cx="531628" cy="1850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991CC3-0085-425E-A67F-589BA24D5E76}"/>
              </a:ext>
            </a:extLst>
          </p:cNvPr>
          <p:cNvSpPr txBox="1"/>
          <p:nvPr/>
        </p:nvSpPr>
        <p:spPr>
          <a:xfrm>
            <a:off x="9314121" y="1548810"/>
            <a:ext cx="1786270" cy="646331"/>
          </a:xfrm>
          <a:prstGeom prst="rect">
            <a:avLst/>
          </a:prstGeom>
          <a:noFill/>
        </p:spPr>
        <p:txBody>
          <a:bodyPr wrap="square" rtlCol="0">
            <a:spAutoFit/>
          </a:bodyPr>
          <a:lstStyle/>
          <a:p>
            <a:pPr algn="ctr"/>
            <a:r>
              <a:rPr lang="en-US" dirty="0"/>
              <a:t>~70% Lower Static Power</a:t>
            </a:r>
          </a:p>
        </p:txBody>
      </p:sp>
      <p:sp>
        <p:nvSpPr>
          <p:cNvPr id="9" name="TextBox 8">
            <a:extLst>
              <a:ext uri="{FF2B5EF4-FFF2-40B4-BE49-F238E27FC236}">
                <a16:creationId xmlns:a16="http://schemas.microsoft.com/office/drawing/2014/main" id="{1A55F4CB-B708-48E3-AE6E-B10425E24FEC}"/>
              </a:ext>
            </a:extLst>
          </p:cNvPr>
          <p:cNvSpPr txBox="1"/>
          <p:nvPr/>
        </p:nvSpPr>
        <p:spPr>
          <a:xfrm>
            <a:off x="4490484" y="1548810"/>
            <a:ext cx="1786270" cy="646331"/>
          </a:xfrm>
          <a:prstGeom prst="rect">
            <a:avLst/>
          </a:prstGeom>
          <a:noFill/>
        </p:spPr>
        <p:txBody>
          <a:bodyPr wrap="square" rtlCol="0">
            <a:spAutoFit/>
          </a:bodyPr>
          <a:lstStyle/>
          <a:p>
            <a:pPr algn="ctr"/>
            <a:r>
              <a:rPr lang="en-US" dirty="0"/>
              <a:t>~65% Lower Static Area</a:t>
            </a:r>
          </a:p>
        </p:txBody>
      </p:sp>
    </p:spTree>
    <p:extLst>
      <p:ext uri="{BB962C8B-B14F-4D97-AF65-F5344CB8AC3E}">
        <p14:creationId xmlns:p14="http://schemas.microsoft.com/office/powerpoint/2010/main" val="37613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2" dur="500"/>
                                        <p:tgtEl>
                                          <p:spTgt spid="8">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7" dur="500"/>
                                        <p:tgtEl>
                                          <p:spTgt spid="8">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22" dur="500"/>
                                        <p:tgtEl>
                                          <p:spTgt spid="8">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27" dur="500"/>
                                        <p:tgtEl>
                                          <p:spTgt spid="8">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32" dur="500"/>
                                        <p:tgtEl>
                                          <p:spTgt spid="8">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3" grpId="0" animBg="1"/>
      <p:bldP spid="7" grpId="0" animBg="1"/>
      <p:bldP spid="6"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7B89-ECBA-4A2D-8AC2-0A2FA00DE0C5}"/>
              </a:ext>
            </a:extLst>
          </p:cNvPr>
          <p:cNvSpPr>
            <a:spLocks noGrp="1"/>
          </p:cNvSpPr>
          <p:nvPr>
            <p:ph type="title"/>
          </p:nvPr>
        </p:nvSpPr>
        <p:spPr/>
        <p:txBody>
          <a:bodyPr/>
          <a:lstStyle/>
          <a:p>
            <a:r>
              <a:rPr lang="en-US" dirty="0"/>
              <a:t>Multi-SEEC (</a:t>
            </a:r>
            <a:r>
              <a:rPr lang="en-US" dirty="0" err="1"/>
              <a:t>mSEEC</a:t>
            </a:r>
            <a:r>
              <a:rPr lang="en-US" dirty="0"/>
              <a:t>)</a:t>
            </a:r>
          </a:p>
        </p:txBody>
      </p:sp>
      <p:sp>
        <p:nvSpPr>
          <p:cNvPr id="3" name="Content Placeholder 2">
            <a:extLst>
              <a:ext uri="{FF2B5EF4-FFF2-40B4-BE49-F238E27FC236}">
                <a16:creationId xmlns:a16="http://schemas.microsoft.com/office/drawing/2014/main" id="{32B9AEB7-0FED-4462-BAF1-3885B619A6AD}"/>
              </a:ext>
            </a:extLst>
          </p:cNvPr>
          <p:cNvSpPr>
            <a:spLocks noGrp="1"/>
          </p:cNvSpPr>
          <p:nvPr>
            <p:ph idx="1"/>
          </p:nvPr>
        </p:nvSpPr>
        <p:spPr/>
        <p:txBody>
          <a:bodyPr>
            <a:normAutofit lnSpcReduction="10000"/>
          </a:bodyPr>
          <a:lstStyle/>
          <a:p>
            <a:r>
              <a:rPr lang="en-US" dirty="0"/>
              <a:t>Motivation </a:t>
            </a:r>
          </a:p>
          <a:p>
            <a:pPr lvl="1"/>
            <a:r>
              <a:rPr lang="en-US" dirty="0"/>
              <a:t>Path Diversity: Multiple ways of reaching a node</a:t>
            </a:r>
          </a:p>
          <a:p>
            <a:pPr lvl="1"/>
            <a:r>
              <a:rPr lang="en-US" dirty="0"/>
              <a:t>Link arrangements in topology provide path diversity</a:t>
            </a:r>
          </a:p>
          <a:p>
            <a:r>
              <a:rPr lang="en-US" dirty="0"/>
              <a:t>Features</a:t>
            </a:r>
          </a:p>
          <a:p>
            <a:pPr lvl="1"/>
            <a:r>
              <a:rPr lang="en-US" dirty="0"/>
              <a:t>Creates multiple FF packets to traverse simultaneously</a:t>
            </a:r>
          </a:p>
          <a:p>
            <a:r>
              <a:rPr lang="en-US" dirty="0"/>
              <a:t>Requirement</a:t>
            </a:r>
          </a:p>
          <a:p>
            <a:pPr lvl="1"/>
            <a:r>
              <a:rPr lang="en-US" dirty="0"/>
              <a:t>Multiple FF packets traverse minimally wo overlapping paths</a:t>
            </a:r>
          </a:p>
          <a:p>
            <a:r>
              <a:rPr lang="en-US" dirty="0"/>
              <a:t>Implementation</a:t>
            </a:r>
          </a:p>
          <a:p>
            <a:pPr lvl="1"/>
            <a:r>
              <a:rPr lang="en-US" dirty="0" err="1"/>
              <a:t>mSEEC</a:t>
            </a:r>
            <a:r>
              <a:rPr lang="en-US" dirty="0"/>
              <a:t> divides the topology into independent regions</a:t>
            </a:r>
          </a:p>
          <a:p>
            <a:pPr lvl="1"/>
            <a:endParaRPr lang="en-US" dirty="0"/>
          </a:p>
        </p:txBody>
      </p:sp>
      <p:sp>
        <p:nvSpPr>
          <p:cNvPr id="4" name="Footer Placeholder 3">
            <a:extLst>
              <a:ext uri="{FF2B5EF4-FFF2-40B4-BE49-F238E27FC236}">
                <a16:creationId xmlns:a16="http://schemas.microsoft.com/office/drawing/2014/main" id="{57E4A586-7B31-4B05-B89C-363C1F99987F}"/>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3B8805-53F2-4F5C-8A7A-DA05D6D99FAA}"/>
              </a:ext>
            </a:extLst>
          </p:cNvPr>
          <p:cNvSpPr>
            <a:spLocks noGrp="1"/>
          </p:cNvSpPr>
          <p:nvPr>
            <p:ph type="sldNum" sz="quarter" idx="12"/>
          </p:nvPr>
        </p:nvSpPr>
        <p:spPr/>
        <p:txBody>
          <a:bodyPr/>
          <a:lstStyle/>
          <a:p>
            <a:fld id="{0D1D0697-F66A-EE4C-B4D3-9802540BCCA0}" type="slidenum">
              <a:rPr lang="en-US" smtClean="0"/>
              <a:t>89</a:t>
            </a:fld>
            <a:endParaRPr lang="en-US"/>
          </a:p>
        </p:txBody>
      </p:sp>
    </p:spTree>
    <p:extLst>
      <p:ext uri="{BB962C8B-B14F-4D97-AF65-F5344CB8AC3E}">
        <p14:creationId xmlns:p14="http://schemas.microsoft.com/office/powerpoint/2010/main" val="29398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276884"/>
            <a:ext cx="8305801" cy="577300"/>
          </a:xfrm>
        </p:spPr>
        <p:txBody>
          <a:bodyPr>
            <a:normAutofit fontScale="90000"/>
          </a:bodyPr>
          <a:lstStyle/>
          <a:p>
            <a:r>
              <a:rPr lang="en-US" dirty="0"/>
              <a:t>Network Performance</a:t>
            </a:r>
          </a:p>
        </p:txBody>
      </p:sp>
      <p:sp>
        <p:nvSpPr>
          <p:cNvPr id="6" name="Slide Number Placeholder 5"/>
          <p:cNvSpPr>
            <a:spLocks noGrp="1"/>
          </p:cNvSpPr>
          <p:nvPr>
            <p:ph type="sldNum" sz="quarter" idx="12"/>
          </p:nvPr>
        </p:nvSpPr>
        <p:spPr/>
        <p:txBody>
          <a:bodyPr/>
          <a:lstStyle/>
          <a:p>
            <a:fld id="{6F8C6899-B7E0-724F-AFA7-9CBD82D6A34A}" type="slidenum">
              <a:rPr lang="en-US" smtClean="0"/>
              <a:pPr/>
              <a:t>9</a:t>
            </a:fld>
            <a:endParaRPr lang="en-US" dirty="0"/>
          </a:p>
        </p:txBody>
      </p:sp>
      <p:cxnSp>
        <p:nvCxnSpPr>
          <p:cNvPr id="23" name="Straight Arrow Connector 22"/>
          <p:cNvCxnSpPr/>
          <p:nvPr/>
        </p:nvCxnSpPr>
        <p:spPr>
          <a:xfrm rot="5400000" flipH="1" flipV="1">
            <a:off x="2213220" y="3851414"/>
            <a:ext cx="3672418"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3796224" y="5444204"/>
            <a:ext cx="4876798"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134930" y="2630665"/>
            <a:ext cx="1003318" cy="369332"/>
          </a:xfrm>
          <a:prstGeom prst="rect">
            <a:avLst/>
          </a:prstGeom>
          <a:noFill/>
        </p:spPr>
        <p:txBody>
          <a:bodyPr wrap="square" rtlCol="0">
            <a:spAutoFit/>
          </a:bodyPr>
          <a:lstStyle/>
          <a:p>
            <a:r>
              <a:rPr lang="en-US" dirty="0">
                <a:latin typeface="Tahoma"/>
                <a:cs typeface="Tahoma"/>
              </a:rPr>
              <a:t>Latency</a:t>
            </a:r>
          </a:p>
        </p:txBody>
      </p:sp>
      <p:sp>
        <p:nvSpPr>
          <p:cNvPr id="26" name="TextBox 25"/>
          <p:cNvSpPr txBox="1"/>
          <p:nvPr/>
        </p:nvSpPr>
        <p:spPr>
          <a:xfrm>
            <a:off x="4047670" y="5510879"/>
            <a:ext cx="3991430" cy="369332"/>
          </a:xfrm>
          <a:prstGeom prst="rect">
            <a:avLst/>
          </a:prstGeom>
          <a:noFill/>
        </p:spPr>
        <p:txBody>
          <a:bodyPr wrap="square" rtlCol="0">
            <a:spAutoFit/>
          </a:bodyPr>
          <a:lstStyle/>
          <a:p>
            <a:r>
              <a:rPr lang="en-US" dirty="0">
                <a:latin typeface="Tahoma"/>
                <a:cs typeface="Tahoma"/>
              </a:rPr>
              <a:t>Injection Rate (Packets/node/cycle)</a:t>
            </a:r>
          </a:p>
        </p:txBody>
      </p:sp>
      <p:cxnSp>
        <p:nvCxnSpPr>
          <p:cNvPr id="27" name="Straight Connector 26"/>
          <p:cNvCxnSpPr/>
          <p:nvPr/>
        </p:nvCxnSpPr>
        <p:spPr>
          <a:xfrm>
            <a:off x="3491422" y="5215604"/>
            <a:ext cx="5638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4050222" y="2142204"/>
            <a:ext cx="3632200" cy="2603500"/>
          </a:xfrm>
          <a:custGeom>
            <a:avLst/>
            <a:gdLst>
              <a:gd name="connsiteX0" fmla="*/ 0 w 3873500"/>
              <a:gd name="connsiteY0" fmla="*/ 2603500 h 2603500"/>
              <a:gd name="connsiteX1" fmla="*/ 2984500 w 3873500"/>
              <a:gd name="connsiteY1" fmla="*/ 2159000 h 2603500"/>
              <a:gd name="connsiteX2" fmla="*/ 3873500 w 3873500"/>
              <a:gd name="connsiteY2" fmla="*/ 0 h 2603500"/>
            </a:gdLst>
            <a:ahLst/>
            <a:cxnLst>
              <a:cxn ang="0">
                <a:pos x="connsiteX0" y="connsiteY0"/>
              </a:cxn>
              <a:cxn ang="0">
                <a:pos x="connsiteX1" y="connsiteY1"/>
              </a:cxn>
              <a:cxn ang="0">
                <a:pos x="connsiteX2" y="connsiteY2"/>
              </a:cxn>
            </a:cxnLst>
            <a:rect l="l" t="t" r="r" b="b"/>
            <a:pathLst>
              <a:path w="3873500" h="2603500">
                <a:moveTo>
                  <a:pt x="0" y="2603500"/>
                </a:moveTo>
                <a:cubicBezTo>
                  <a:pt x="1169458" y="2598208"/>
                  <a:pt x="2338917" y="2592917"/>
                  <a:pt x="2984500" y="2159000"/>
                </a:cubicBezTo>
                <a:cubicBezTo>
                  <a:pt x="3630083" y="1725083"/>
                  <a:pt x="3873500" y="0"/>
                  <a:pt x="3873500" y="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ahoma"/>
              <a:cs typeface="Tahoma"/>
            </a:endParaRPr>
          </a:p>
        </p:txBody>
      </p:sp>
      <p:cxnSp>
        <p:nvCxnSpPr>
          <p:cNvPr id="29" name="Straight Connector 28"/>
          <p:cNvCxnSpPr/>
          <p:nvPr/>
        </p:nvCxnSpPr>
        <p:spPr>
          <a:xfrm>
            <a:off x="3491422" y="4987004"/>
            <a:ext cx="5638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491422" y="4758404"/>
            <a:ext cx="5638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flipH="1" flipV="1">
            <a:off x="6608214" y="3851414"/>
            <a:ext cx="367241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6228008" y="3850620"/>
            <a:ext cx="367241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flipH="1" flipV="1">
            <a:off x="5847008" y="3850620"/>
            <a:ext cx="3672419" cy="1588"/>
          </a:xfrm>
          <a:prstGeom prst="line">
            <a:avLst/>
          </a:prstGeom>
        </p:spPr>
        <p:style>
          <a:lnRef idx="2">
            <a:schemeClr val="accent1"/>
          </a:lnRef>
          <a:fillRef idx="0">
            <a:schemeClr val="accent1"/>
          </a:fillRef>
          <a:effectRef idx="1">
            <a:schemeClr val="accent1"/>
          </a:effectRef>
          <a:fontRef idx="minor">
            <a:schemeClr val="tx1"/>
          </a:fontRef>
        </p:style>
      </p:cxnSp>
      <p:sp>
        <p:nvSpPr>
          <p:cNvPr id="34" name="Rounded Rectangular Callout 33"/>
          <p:cNvSpPr/>
          <p:nvPr/>
        </p:nvSpPr>
        <p:spPr>
          <a:xfrm>
            <a:off x="1586422" y="5215604"/>
            <a:ext cx="1676400" cy="990600"/>
          </a:xfrm>
          <a:prstGeom prst="wedgeRoundRectCallout">
            <a:avLst>
              <a:gd name="adj1" fmla="val 102987"/>
              <a:gd name="adj2" fmla="val -48131"/>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Min latency given by topology</a:t>
            </a:r>
          </a:p>
        </p:txBody>
      </p:sp>
      <p:sp>
        <p:nvSpPr>
          <p:cNvPr id="35" name="Rounded Rectangular Callout 34"/>
          <p:cNvSpPr/>
          <p:nvPr/>
        </p:nvSpPr>
        <p:spPr>
          <a:xfrm>
            <a:off x="1434022" y="4118037"/>
            <a:ext cx="2228053" cy="870555"/>
          </a:xfrm>
          <a:prstGeom prst="wedgeRoundRectCallout">
            <a:avLst>
              <a:gd name="adj1" fmla="val 78745"/>
              <a:gd name="adj2" fmla="val 48023"/>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Min latency given by routing algorithm</a:t>
            </a:r>
          </a:p>
        </p:txBody>
      </p:sp>
      <p:sp>
        <p:nvSpPr>
          <p:cNvPr id="36" name="Rounded Rectangular Callout 35"/>
          <p:cNvSpPr/>
          <p:nvPr/>
        </p:nvSpPr>
        <p:spPr>
          <a:xfrm>
            <a:off x="1195021" y="3040973"/>
            <a:ext cx="2777049" cy="990600"/>
          </a:xfrm>
          <a:prstGeom prst="wedgeRoundRectCallout">
            <a:avLst>
              <a:gd name="adj1" fmla="val 55350"/>
              <a:gd name="adj2" fmla="val 119917"/>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Zero load latency</a:t>
            </a:r>
          </a:p>
          <a:p>
            <a:pPr algn="ctr"/>
            <a:r>
              <a:rPr lang="en-US" dirty="0">
                <a:latin typeface="Tahoma"/>
                <a:cs typeface="Tahoma"/>
              </a:rPr>
              <a:t>(</a:t>
            </a:r>
            <a:r>
              <a:rPr lang="en-US" dirty="0" err="1">
                <a:latin typeface="Tahoma"/>
                <a:cs typeface="Tahoma"/>
              </a:rPr>
              <a:t>topology+routing+flow</a:t>
            </a:r>
            <a:r>
              <a:rPr lang="en-US" dirty="0">
                <a:latin typeface="Tahoma"/>
                <a:cs typeface="Tahoma"/>
              </a:rPr>
              <a:t> control)</a:t>
            </a:r>
          </a:p>
        </p:txBody>
      </p:sp>
      <p:sp>
        <p:nvSpPr>
          <p:cNvPr id="37" name="Rounded Rectangular Callout 36"/>
          <p:cNvSpPr/>
          <p:nvPr/>
        </p:nvSpPr>
        <p:spPr>
          <a:xfrm>
            <a:off x="8596822" y="3844004"/>
            <a:ext cx="1676400" cy="990600"/>
          </a:xfrm>
          <a:prstGeom prst="wedgeRoundRectCallout">
            <a:avLst>
              <a:gd name="adj1" fmla="val -57619"/>
              <a:gd name="adj2" fmla="val 108279"/>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Throughput given by topology</a:t>
            </a:r>
          </a:p>
        </p:txBody>
      </p:sp>
      <p:sp>
        <p:nvSpPr>
          <p:cNvPr id="38" name="Rounded Rectangular Callout 37"/>
          <p:cNvSpPr/>
          <p:nvPr/>
        </p:nvSpPr>
        <p:spPr>
          <a:xfrm>
            <a:off x="8215822" y="2777204"/>
            <a:ext cx="1676400" cy="990600"/>
          </a:xfrm>
          <a:prstGeom prst="wedgeRoundRectCallout">
            <a:avLst>
              <a:gd name="adj1" fmla="val -57619"/>
              <a:gd name="adj2" fmla="val 108279"/>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Throughput given by routing</a:t>
            </a:r>
          </a:p>
        </p:txBody>
      </p:sp>
      <p:sp>
        <p:nvSpPr>
          <p:cNvPr id="39" name="Rounded Rectangular Callout 38"/>
          <p:cNvSpPr/>
          <p:nvPr/>
        </p:nvSpPr>
        <p:spPr>
          <a:xfrm>
            <a:off x="7834822" y="1558004"/>
            <a:ext cx="1676400" cy="990600"/>
          </a:xfrm>
          <a:prstGeom prst="wedgeRoundRectCallout">
            <a:avLst>
              <a:gd name="adj1" fmla="val -57619"/>
              <a:gd name="adj2" fmla="val 108279"/>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Throughput given by flow control</a:t>
            </a:r>
          </a:p>
        </p:txBody>
      </p:sp>
      <p:sp>
        <p:nvSpPr>
          <p:cNvPr id="40" name="TextBox 39"/>
          <p:cNvSpPr txBox="1"/>
          <p:nvPr/>
        </p:nvSpPr>
        <p:spPr>
          <a:xfrm>
            <a:off x="1547528" y="1081858"/>
            <a:ext cx="3937794" cy="923330"/>
          </a:xfrm>
          <a:prstGeom prst="rect">
            <a:avLst/>
          </a:prstGeom>
          <a:noFill/>
        </p:spPr>
        <p:txBody>
          <a:bodyPr wrap="square" rtlCol="0">
            <a:spAutoFit/>
          </a:bodyPr>
          <a:lstStyle/>
          <a:p>
            <a:r>
              <a:rPr lang="en-US" b="1" i="1" dirty="0">
                <a:solidFill>
                  <a:srgbClr val="000090"/>
                </a:solidFill>
                <a:latin typeface="Tahoma"/>
                <a:cs typeface="Tahoma"/>
              </a:rPr>
              <a:t>Saturation Throughput: the injection rate at which </a:t>
            </a:r>
          </a:p>
          <a:p>
            <a:r>
              <a:rPr lang="en-US" b="1" i="1" dirty="0">
                <a:solidFill>
                  <a:srgbClr val="000090"/>
                </a:solidFill>
                <a:latin typeface="Tahoma"/>
                <a:cs typeface="Tahoma"/>
              </a:rPr>
              <a:t>latency ~3x(zero-load latency)</a:t>
            </a:r>
          </a:p>
        </p:txBody>
      </p:sp>
      <p:sp>
        <p:nvSpPr>
          <p:cNvPr id="22" name="Rounded Rectangular Callout 35">
            <a:extLst>
              <a:ext uri="{FF2B5EF4-FFF2-40B4-BE49-F238E27FC236}">
                <a16:creationId xmlns:a16="http://schemas.microsoft.com/office/drawing/2014/main" id="{24892A54-C8A8-4026-927E-A2F71EF9EA36}"/>
              </a:ext>
            </a:extLst>
          </p:cNvPr>
          <p:cNvSpPr/>
          <p:nvPr/>
        </p:nvSpPr>
        <p:spPr>
          <a:xfrm>
            <a:off x="210283" y="1856942"/>
            <a:ext cx="1384056" cy="792473"/>
          </a:xfrm>
          <a:prstGeom prst="wedgeRoundRectCallout">
            <a:avLst>
              <a:gd name="adj1" fmla="val 164113"/>
              <a:gd name="adj2" fmla="val 75833"/>
              <a:gd name="adj3" fmla="val 16667"/>
            </a:avLst>
          </a:prstGeom>
          <a:ln>
            <a:solidFill>
              <a:srgbClr val="00009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Tahoma"/>
                <a:cs typeface="Tahoma"/>
              </a:rPr>
              <a:t>Network + Queueing Latency</a:t>
            </a:r>
          </a:p>
        </p:txBody>
      </p:sp>
    </p:spTree>
    <p:extLst>
      <p:ext uri="{BB962C8B-B14F-4D97-AF65-F5344CB8AC3E}">
        <p14:creationId xmlns:p14="http://schemas.microsoft.com/office/powerpoint/2010/main" val="27583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22" presetClass="entr" presetSubtype="8"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500"/>
                                        <p:tgtEl>
                                          <p:spTgt spid="39"/>
                                        </p:tgtEl>
                                      </p:cBhvr>
                                    </p:animEffect>
                                  </p:childTnLst>
                                </p:cTn>
                              </p:par>
                              <p:par>
                                <p:cTn id="54" presetID="22" presetClass="entr" presetSubtype="4"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5" grpId="0" animBg="1"/>
      <p:bldP spid="36" grpId="0" animBg="1"/>
      <p:bldP spid="37" grpId="0" animBg="1"/>
      <p:bldP spid="38" grpId="0" animBg="1"/>
      <p:bldP spid="39" grpId="0" animBg="1"/>
      <p:bldP spid="40" grpId="0"/>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7BEE-ED6C-40E1-B9F5-D07B55C4B878}"/>
              </a:ext>
            </a:extLst>
          </p:cNvPr>
          <p:cNvSpPr>
            <a:spLocks noGrp="1"/>
          </p:cNvSpPr>
          <p:nvPr>
            <p:ph type="title"/>
          </p:nvPr>
        </p:nvSpPr>
        <p:spPr/>
        <p:txBody>
          <a:bodyPr/>
          <a:lstStyle/>
          <a:p>
            <a:r>
              <a:rPr lang="en-US" dirty="0" err="1"/>
              <a:t>mSEEC</a:t>
            </a:r>
            <a:r>
              <a:rPr lang="en-US" dirty="0"/>
              <a:t>: Walk Through</a:t>
            </a:r>
          </a:p>
        </p:txBody>
      </p:sp>
      <p:sp>
        <p:nvSpPr>
          <p:cNvPr id="4" name="Footer Placeholder 3">
            <a:extLst>
              <a:ext uri="{FF2B5EF4-FFF2-40B4-BE49-F238E27FC236}">
                <a16:creationId xmlns:a16="http://schemas.microsoft.com/office/drawing/2014/main" id="{7AE03352-AF5C-48A1-93C1-0694E8F847D2}"/>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D9E854C2-465E-4A6F-BC35-51618273A6E4}"/>
              </a:ext>
            </a:extLst>
          </p:cNvPr>
          <p:cNvSpPr>
            <a:spLocks noGrp="1"/>
          </p:cNvSpPr>
          <p:nvPr>
            <p:ph type="sldNum" sz="quarter" idx="12"/>
          </p:nvPr>
        </p:nvSpPr>
        <p:spPr/>
        <p:txBody>
          <a:bodyPr/>
          <a:lstStyle/>
          <a:p>
            <a:fld id="{0D1D0697-F66A-EE4C-B4D3-9802540BCCA0}" type="slidenum">
              <a:rPr lang="en-US" smtClean="0"/>
              <a:t>90</a:t>
            </a:fld>
            <a:endParaRPr lang="en-US"/>
          </a:p>
        </p:txBody>
      </p:sp>
      <p:grpSp>
        <p:nvGrpSpPr>
          <p:cNvPr id="39" name="Group 38">
            <a:extLst>
              <a:ext uri="{FF2B5EF4-FFF2-40B4-BE49-F238E27FC236}">
                <a16:creationId xmlns:a16="http://schemas.microsoft.com/office/drawing/2014/main" id="{49C014AC-1C4E-49A0-9264-1E15E4B954CB}"/>
              </a:ext>
            </a:extLst>
          </p:cNvPr>
          <p:cNvGrpSpPr/>
          <p:nvPr/>
        </p:nvGrpSpPr>
        <p:grpSpPr>
          <a:xfrm>
            <a:off x="1259840" y="2397760"/>
            <a:ext cx="1645920" cy="1513840"/>
            <a:chOff x="5293360" y="2468880"/>
            <a:chExt cx="1645920" cy="1513840"/>
          </a:xfrm>
        </p:grpSpPr>
        <p:sp>
          <p:nvSpPr>
            <p:cNvPr id="8" name="Rectangle: Rounded Corners 7">
              <a:extLst>
                <a:ext uri="{FF2B5EF4-FFF2-40B4-BE49-F238E27FC236}">
                  <a16:creationId xmlns:a16="http://schemas.microsoft.com/office/drawing/2014/main" id="{9EFCA520-51E7-4B24-B2B6-70A20DFE50FE}"/>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9" name="Rectangle: Rounded Corners 8">
              <a:extLst>
                <a:ext uri="{FF2B5EF4-FFF2-40B4-BE49-F238E27FC236}">
                  <a16:creationId xmlns:a16="http://schemas.microsoft.com/office/drawing/2014/main" id="{B36DF195-A33D-4E7E-A822-2D08442A0CB8}"/>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10" name="Rectangle: Rounded Corners 9">
              <a:extLst>
                <a:ext uri="{FF2B5EF4-FFF2-40B4-BE49-F238E27FC236}">
                  <a16:creationId xmlns:a16="http://schemas.microsoft.com/office/drawing/2014/main" id="{BD71ACB8-283D-4772-B4D8-C936EB554565}"/>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1" name="Rectangle: Rounded Corners 10">
              <a:extLst>
                <a:ext uri="{FF2B5EF4-FFF2-40B4-BE49-F238E27FC236}">
                  <a16:creationId xmlns:a16="http://schemas.microsoft.com/office/drawing/2014/main" id="{20ECF935-6461-41BF-B3EA-B986386BB648}"/>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12" name="Rectangle: Rounded Corners 11">
              <a:extLst>
                <a:ext uri="{FF2B5EF4-FFF2-40B4-BE49-F238E27FC236}">
                  <a16:creationId xmlns:a16="http://schemas.microsoft.com/office/drawing/2014/main" id="{F4137909-870B-420D-B894-B7DBDA733416}"/>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3" name="Rectangle: Rounded Corners 12">
              <a:extLst>
                <a:ext uri="{FF2B5EF4-FFF2-40B4-BE49-F238E27FC236}">
                  <a16:creationId xmlns:a16="http://schemas.microsoft.com/office/drawing/2014/main" id="{98E6AD0E-5D4B-4AE8-AE0B-24B74B82927F}"/>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14" name="Rectangle: Rounded Corners 13">
              <a:extLst>
                <a:ext uri="{FF2B5EF4-FFF2-40B4-BE49-F238E27FC236}">
                  <a16:creationId xmlns:a16="http://schemas.microsoft.com/office/drawing/2014/main" id="{79E068FE-CD1A-4FE8-8913-CC94E613F871}"/>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15" name="Rectangle: Rounded Corners 14">
              <a:extLst>
                <a:ext uri="{FF2B5EF4-FFF2-40B4-BE49-F238E27FC236}">
                  <a16:creationId xmlns:a16="http://schemas.microsoft.com/office/drawing/2014/main" id="{12B4E57B-5A03-4F84-A21D-A5C3DACE7D98}"/>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16" name="Rectangle: Rounded Corners 15">
              <a:extLst>
                <a:ext uri="{FF2B5EF4-FFF2-40B4-BE49-F238E27FC236}">
                  <a16:creationId xmlns:a16="http://schemas.microsoft.com/office/drawing/2014/main" id="{5E4F5B0C-787C-47F9-BD91-B3347AD748E2}"/>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18" name="Straight Connector 17">
              <a:extLst>
                <a:ext uri="{FF2B5EF4-FFF2-40B4-BE49-F238E27FC236}">
                  <a16:creationId xmlns:a16="http://schemas.microsoft.com/office/drawing/2014/main" id="{F4947B2D-7C85-43A0-B3A7-70D359D0F689}"/>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0ED87-3E41-46FD-BC9A-7181254A26DB}"/>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AD2510-8991-4304-AE69-0F6FA337601B}"/>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7E58B1-3EF6-4E3C-8BBE-5CD6DDDF156B}"/>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EE0276-4171-4247-989A-FFCADD889270}"/>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D3A713-58C7-4521-8088-C22DA9B07E2B}"/>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12FB20-0632-42B8-9BE0-05B7EDC5B710}"/>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398613-7ED3-406E-82FD-4AA0D1D807B3}"/>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1F9A40-34B6-4DB1-BE26-7D1CC9CC61EA}"/>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80BBEB1-12F9-4C0B-87E8-41F229C31317}"/>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F9E449-30A5-4865-BBED-5155AEB16412}"/>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226F56-3033-47DE-9542-878697B70494}"/>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F590605C-B417-4A36-B472-27C8683202F7}"/>
              </a:ext>
            </a:extLst>
          </p:cNvPr>
          <p:cNvCxnSpPr>
            <a:cxnSpLocks/>
          </p:cNvCxnSpPr>
          <p:nvPr/>
        </p:nvCxnSpPr>
        <p:spPr>
          <a:xfrm>
            <a:off x="17475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AD49B9-834B-4B8C-97B8-7C695C3C02A1}"/>
              </a:ext>
            </a:extLst>
          </p:cNvPr>
          <p:cNvCxnSpPr>
            <a:cxnSpLocks/>
          </p:cNvCxnSpPr>
          <p:nvPr/>
        </p:nvCxnSpPr>
        <p:spPr>
          <a:xfrm>
            <a:off x="24282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93519F9-6F14-4CDD-B775-D51A84FFCE00}"/>
              </a:ext>
            </a:extLst>
          </p:cNvPr>
          <p:cNvSpPr txBox="1"/>
          <p:nvPr/>
        </p:nvSpPr>
        <p:spPr>
          <a:xfrm>
            <a:off x="1259840" y="1965960"/>
            <a:ext cx="306494" cy="369332"/>
          </a:xfrm>
          <a:prstGeom prst="rect">
            <a:avLst/>
          </a:prstGeom>
          <a:noFill/>
        </p:spPr>
        <p:txBody>
          <a:bodyPr wrap="none" rtlCol="0">
            <a:spAutoFit/>
          </a:bodyPr>
          <a:lstStyle/>
          <a:p>
            <a:r>
              <a:rPr lang="en-US" dirty="0"/>
              <a:t>0</a:t>
            </a:r>
          </a:p>
        </p:txBody>
      </p:sp>
      <p:sp>
        <p:nvSpPr>
          <p:cNvPr id="45" name="TextBox 44">
            <a:extLst>
              <a:ext uri="{FF2B5EF4-FFF2-40B4-BE49-F238E27FC236}">
                <a16:creationId xmlns:a16="http://schemas.microsoft.com/office/drawing/2014/main" id="{6C3F3EED-319A-4442-A646-03A3AD9CE852}"/>
              </a:ext>
            </a:extLst>
          </p:cNvPr>
          <p:cNvSpPr txBox="1"/>
          <p:nvPr/>
        </p:nvSpPr>
        <p:spPr>
          <a:xfrm>
            <a:off x="1930400" y="1965960"/>
            <a:ext cx="306494" cy="369332"/>
          </a:xfrm>
          <a:prstGeom prst="rect">
            <a:avLst/>
          </a:prstGeom>
          <a:noFill/>
        </p:spPr>
        <p:txBody>
          <a:bodyPr wrap="none" rtlCol="0">
            <a:spAutoFit/>
          </a:bodyPr>
          <a:lstStyle/>
          <a:p>
            <a:r>
              <a:rPr lang="en-US" dirty="0"/>
              <a:t>1</a:t>
            </a:r>
          </a:p>
        </p:txBody>
      </p:sp>
      <p:sp>
        <p:nvSpPr>
          <p:cNvPr id="46" name="TextBox 45">
            <a:extLst>
              <a:ext uri="{FF2B5EF4-FFF2-40B4-BE49-F238E27FC236}">
                <a16:creationId xmlns:a16="http://schemas.microsoft.com/office/drawing/2014/main" id="{313EEBB5-9112-4EE7-BDB2-3EBD6FA0EE3A}"/>
              </a:ext>
            </a:extLst>
          </p:cNvPr>
          <p:cNvSpPr txBox="1"/>
          <p:nvPr/>
        </p:nvSpPr>
        <p:spPr>
          <a:xfrm>
            <a:off x="2641600" y="1965960"/>
            <a:ext cx="306494" cy="369332"/>
          </a:xfrm>
          <a:prstGeom prst="rect">
            <a:avLst/>
          </a:prstGeom>
          <a:noFill/>
        </p:spPr>
        <p:txBody>
          <a:bodyPr wrap="none" rtlCol="0">
            <a:spAutoFit/>
          </a:bodyPr>
          <a:lstStyle/>
          <a:p>
            <a:r>
              <a:rPr lang="en-US" dirty="0"/>
              <a:t>2</a:t>
            </a:r>
          </a:p>
        </p:txBody>
      </p:sp>
      <p:sp>
        <p:nvSpPr>
          <p:cNvPr id="47" name="TextBox 46">
            <a:extLst>
              <a:ext uri="{FF2B5EF4-FFF2-40B4-BE49-F238E27FC236}">
                <a16:creationId xmlns:a16="http://schemas.microsoft.com/office/drawing/2014/main" id="{AAE074A9-FCAA-4274-A3C1-7F6E43100036}"/>
              </a:ext>
            </a:extLst>
          </p:cNvPr>
          <p:cNvSpPr txBox="1"/>
          <p:nvPr/>
        </p:nvSpPr>
        <p:spPr>
          <a:xfrm>
            <a:off x="-50800" y="1955800"/>
            <a:ext cx="1076960" cy="369332"/>
          </a:xfrm>
          <a:prstGeom prst="rect">
            <a:avLst/>
          </a:prstGeom>
          <a:noFill/>
        </p:spPr>
        <p:txBody>
          <a:bodyPr wrap="square" rtlCol="0">
            <a:spAutoFit/>
          </a:bodyPr>
          <a:lstStyle/>
          <a:p>
            <a:r>
              <a:rPr lang="en-US" dirty="0"/>
              <a:t>Partition</a:t>
            </a:r>
          </a:p>
        </p:txBody>
      </p:sp>
      <p:cxnSp>
        <p:nvCxnSpPr>
          <p:cNvPr id="49" name="Straight Arrow Connector 48">
            <a:extLst>
              <a:ext uri="{FF2B5EF4-FFF2-40B4-BE49-F238E27FC236}">
                <a16:creationId xmlns:a16="http://schemas.microsoft.com/office/drawing/2014/main" id="{F5FABFD4-D3B6-4CAE-AC65-4A2D3CCBC582}"/>
              </a:ext>
            </a:extLst>
          </p:cNvPr>
          <p:cNvCxnSpPr>
            <a:cxnSpLocks/>
          </p:cNvCxnSpPr>
          <p:nvPr/>
        </p:nvCxnSpPr>
        <p:spPr>
          <a:xfrm>
            <a:off x="944880" y="2140466"/>
            <a:ext cx="325120" cy="3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FE6106E3-DDD1-491C-9744-B781744B89E5}"/>
              </a:ext>
            </a:extLst>
          </p:cNvPr>
          <p:cNvSpPr/>
          <p:nvPr/>
        </p:nvSpPr>
        <p:spPr>
          <a:xfrm>
            <a:off x="1209040" y="235712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B5D559E-D5FD-4040-B66C-C43651C41FAC}"/>
              </a:ext>
            </a:extLst>
          </p:cNvPr>
          <p:cNvSpPr txBox="1"/>
          <p:nvPr/>
        </p:nvSpPr>
        <p:spPr>
          <a:xfrm>
            <a:off x="233680" y="2372360"/>
            <a:ext cx="1076960" cy="369332"/>
          </a:xfrm>
          <a:prstGeom prst="rect">
            <a:avLst/>
          </a:prstGeom>
          <a:noFill/>
        </p:spPr>
        <p:txBody>
          <a:bodyPr wrap="square" rtlCol="0">
            <a:spAutoFit/>
          </a:bodyPr>
          <a:lstStyle/>
          <a:p>
            <a:r>
              <a:rPr lang="en-US" dirty="0"/>
              <a:t>Group-0</a:t>
            </a:r>
          </a:p>
        </p:txBody>
      </p:sp>
      <p:grpSp>
        <p:nvGrpSpPr>
          <p:cNvPr id="53" name="Group 52">
            <a:extLst>
              <a:ext uri="{FF2B5EF4-FFF2-40B4-BE49-F238E27FC236}">
                <a16:creationId xmlns:a16="http://schemas.microsoft.com/office/drawing/2014/main" id="{FAEFC90E-3A6C-4AC8-982C-65D0E7E96BBD}"/>
              </a:ext>
            </a:extLst>
          </p:cNvPr>
          <p:cNvGrpSpPr/>
          <p:nvPr/>
        </p:nvGrpSpPr>
        <p:grpSpPr>
          <a:xfrm>
            <a:off x="4602480" y="2357120"/>
            <a:ext cx="1645920" cy="1513840"/>
            <a:chOff x="5293360" y="2468880"/>
            <a:chExt cx="1645920" cy="1513840"/>
          </a:xfrm>
        </p:grpSpPr>
        <p:sp>
          <p:nvSpPr>
            <p:cNvPr id="54" name="Rectangle: Rounded Corners 53">
              <a:extLst>
                <a:ext uri="{FF2B5EF4-FFF2-40B4-BE49-F238E27FC236}">
                  <a16:creationId xmlns:a16="http://schemas.microsoft.com/office/drawing/2014/main" id="{E9E1E940-CF4E-4EE0-B7FB-E10C7F4D4659}"/>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55" name="Rectangle: Rounded Corners 54">
              <a:extLst>
                <a:ext uri="{FF2B5EF4-FFF2-40B4-BE49-F238E27FC236}">
                  <a16:creationId xmlns:a16="http://schemas.microsoft.com/office/drawing/2014/main" id="{D401CCC8-A97F-4FC6-8665-11E31F6748C6}"/>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56" name="Rectangle: Rounded Corners 55">
              <a:extLst>
                <a:ext uri="{FF2B5EF4-FFF2-40B4-BE49-F238E27FC236}">
                  <a16:creationId xmlns:a16="http://schemas.microsoft.com/office/drawing/2014/main" id="{0BF5C947-975D-4AF8-9E04-BE77B2DADC38}"/>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7" name="Rectangle: Rounded Corners 56">
              <a:extLst>
                <a:ext uri="{FF2B5EF4-FFF2-40B4-BE49-F238E27FC236}">
                  <a16:creationId xmlns:a16="http://schemas.microsoft.com/office/drawing/2014/main" id="{55277982-B593-40F0-AF90-1E6526EE2984}"/>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58" name="Rectangle: Rounded Corners 57">
              <a:extLst>
                <a:ext uri="{FF2B5EF4-FFF2-40B4-BE49-F238E27FC236}">
                  <a16:creationId xmlns:a16="http://schemas.microsoft.com/office/drawing/2014/main" id="{DB293DFA-69EC-4DFD-A398-C9F3A3E4112F}"/>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59" name="Rectangle: Rounded Corners 58">
              <a:extLst>
                <a:ext uri="{FF2B5EF4-FFF2-40B4-BE49-F238E27FC236}">
                  <a16:creationId xmlns:a16="http://schemas.microsoft.com/office/drawing/2014/main" id="{E26B2457-CC62-4EC2-9336-A14420A7F4B3}"/>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60" name="Rectangle: Rounded Corners 59">
              <a:extLst>
                <a:ext uri="{FF2B5EF4-FFF2-40B4-BE49-F238E27FC236}">
                  <a16:creationId xmlns:a16="http://schemas.microsoft.com/office/drawing/2014/main" id="{D3B67441-978E-45E8-BB51-00B71E7BEDD1}"/>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61" name="Rectangle: Rounded Corners 60">
              <a:extLst>
                <a:ext uri="{FF2B5EF4-FFF2-40B4-BE49-F238E27FC236}">
                  <a16:creationId xmlns:a16="http://schemas.microsoft.com/office/drawing/2014/main" id="{95E0BAED-0672-471F-9331-21C3973351A5}"/>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62" name="Rectangle: Rounded Corners 61">
              <a:extLst>
                <a:ext uri="{FF2B5EF4-FFF2-40B4-BE49-F238E27FC236}">
                  <a16:creationId xmlns:a16="http://schemas.microsoft.com/office/drawing/2014/main" id="{79BCC18F-EDD8-4190-8750-3C67C116EEDA}"/>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63" name="Straight Connector 62">
              <a:extLst>
                <a:ext uri="{FF2B5EF4-FFF2-40B4-BE49-F238E27FC236}">
                  <a16:creationId xmlns:a16="http://schemas.microsoft.com/office/drawing/2014/main" id="{332E077F-F1BE-4A3C-BEBD-07353686391D}"/>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2C13FB6-4070-41D6-B85E-E9DC36618F07}"/>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A6AA4A-FC37-43BD-8410-FA6E079A1D74}"/>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CB2868-EB3D-4EDC-BD40-925FC5118C4C}"/>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9079054-40D7-471B-9C96-CF473590B7EE}"/>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3E546E-74F5-4BE6-ADF5-3F3BBE650674}"/>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7FF57A-973A-42F5-ACBE-F17617D92F6A}"/>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A9DC6A2-6087-4EED-B5C3-B8E3C5140E09}"/>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79CC206-D074-414E-84B8-6620E6DAA26F}"/>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4889FF3-3032-4625-B052-39772F724B69}"/>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ED5BE13-D1C1-47DF-B521-33FE0EE29B1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732F99-D16D-44C9-944D-D1D82CB8A873}"/>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5" name="Straight Connector 74">
            <a:extLst>
              <a:ext uri="{FF2B5EF4-FFF2-40B4-BE49-F238E27FC236}">
                <a16:creationId xmlns:a16="http://schemas.microsoft.com/office/drawing/2014/main" id="{A2B6D1DA-07E4-4C50-8046-86007B6F28F7}"/>
              </a:ext>
            </a:extLst>
          </p:cNvPr>
          <p:cNvCxnSpPr>
            <a:cxnSpLocks/>
          </p:cNvCxnSpPr>
          <p:nvPr/>
        </p:nvCxnSpPr>
        <p:spPr>
          <a:xfrm>
            <a:off x="5090160" y="231648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E8FCFD3-F213-48AA-9DA5-83FEF3945DC8}"/>
              </a:ext>
            </a:extLst>
          </p:cNvPr>
          <p:cNvCxnSpPr>
            <a:cxnSpLocks/>
          </p:cNvCxnSpPr>
          <p:nvPr/>
        </p:nvCxnSpPr>
        <p:spPr>
          <a:xfrm>
            <a:off x="5770880" y="23063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D6061406-9E6F-40BD-8783-B4880A6E20E8}"/>
              </a:ext>
            </a:extLst>
          </p:cNvPr>
          <p:cNvSpPr txBox="1"/>
          <p:nvPr/>
        </p:nvSpPr>
        <p:spPr>
          <a:xfrm>
            <a:off x="4602480" y="1925320"/>
            <a:ext cx="306494" cy="369332"/>
          </a:xfrm>
          <a:prstGeom prst="rect">
            <a:avLst/>
          </a:prstGeom>
          <a:noFill/>
        </p:spPr>
        <p:txBody>
          <a:bodyPr wrap="none" rtlCol="0">
            <a:spAutoFit/>
          </a:bodyPr>
          <a:lstStyle/>
          <a:p>
            <a:r>
              <a:rPr lang="en-US" dirty="0"/>
              <a:t>0</a:t>
            </a:r>
          </a:p>
        </p:txBody>
      </p:sp>
      <p:sp>
        <p:nvSpPr>
          <p:cNvPr id="78" name="TextBox 77">
            <a:extLst>
              <a:ext uri="{FF2B5EF4-FFF2-40B4-BE49-F238E27FC236}">
                <a16:creationId xmlns:a16="http://schemas.microsoft.com/office/drawing/2014/main" id="{F60D3763-CDEB-453F-BA7D-8CBA90BD6EF4}"/>
              </a:ext>
            </a:extLst>
          </p:cNvPr>
          <p:cNvSpPr txBox="1"/>
          <p:nvPr/>
        </p:nvSpPr>
        <p:spPr>
          <a:xfrm>
            <a:off x="5273040" y="1925320"/>
            <a:ext cx="306494" cy="369332"/>
          </a:xfrm>
          <a:prstGeom prst="rect">
            <a:avLst/>
          </a:prstGeom>
          <a:noFill/>
        </p:spPr>
        <p:txBody>
          <a:bodyPr wrap="none" rtlCol="0">
            <a:spAutoFit/>
          </a:bodyPr>
          <a:lstStyle/>
          <a:p>
            <a:r>
              <a:rPr lang="en-US" dirty="0"/>
              <a:t>1</a:t>
            </a:r>
          </a:p>
        </p:txBody>
      </p:sp>
      <p:sp>
        <p:nvSpPr>
          <p:cNvPr id="79" name="TextBox 78">
            <a:extLst>
              <a:ext uri="{FF2B5EF4-FFF2-40B4-BE49-F238E27FC236}">
                <a16:creationId xmlns:a16="http://schemas.microsoft.com/office/drawing/2014/main" id="{279582F5-A5F3-4FE1-BAE7-A12DF5254AEA}"/>
              </a:ext>
            </a:extLst>
          </p:cNvPr>
          <p:cNvSpPr txBox="1"/>
          <p:nvPr/>
        </p:nvSpPr>
        <p:spPr>
          <a:xfrm>
            <a:off x="5984240" y="1925320"/>
            <a:ext cx="306494" cy="369332"/>
          </a:xfrm>
          <a:prstGeom prst="rect">
            <a:avLst/>
          </a:prstGeom>
          <a:noFill/>
        </p:spPr>
        <p:txBody>
          <a:bodyPr wrap="none" rtlCol="0">
            <a:spAutoFit/>
          </a:bodyPr>
          <a:lstStyle/>
          <a:p>
            <a:r>
              <a:rPr lang="en-US" dirty="0"/>
              <a:t>2</a:t>
            </a:r>
          </a:p>
        </p:txBody>
      </p:sp>
      <p:sp>
        <p:nvSpPr>
          <p:cNvPr id="80" name="Rectangle 79">
            <a:extLst>
              <a:ext uri="{FF2B5EF4-FFF2-40B4-BE49-F238E27FC236}">
                <a16:creationId xmlns:a16="http://schemas.microsoft.com/office/drawing/2014/main" id="{063584B3-EAA7-4021-8FB8-7870B41A1CA4}"/>
              </a:ext>
            </a:extLst>
          </p:cNvPr>
          <p:cNvSpPr/>
          <p:nvPr/>
        </p:nvSpPr>
        <p:spPr>
          <a:xfrm>
            <a:off x="4551680" y="231648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6227DB3-F280-4CE0-AE3A-188F095547FE}"/>
              </a:ext>
            </a:extLst>
          </p:cNvPr>
          <p:cNvGrpSpPr/>
          <p:nvPr/>
        </p:nvGrpSpPr>
        <p:grpSpPr>
          <a:xfrm>
            <a:off x="8270240" y="2306320"/>
            <a:ext cx="1645920" cy="1513840"/>
            <a:chOff x="5293360" y="2468880"/>
            <a:chExt cx="1645920" cy="1513840"/>
          </a:xfrm>
        </p:grpSpPr>
        <p:sp>
          <p:nvSpPr>
            <p:cNvPr id="82" name="Rectangle: Rounded Corners 81">
              <a:extLst>
                <a:ext uri="{FF2B5EF4-FFF2-40B4-BE49-F238E27FC236}">
                  <a16:creationId xmlns:a16="http://schemas.microsoft.com/office/drawing/2014/main" id="{EC6302F8-AC12-4B65-B6CD-7A0D5AC57EC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3" name="Rectangle: Rounded Corners 82">
              <a:extLst>
                <a:ext uri="{FF2B5EF4-FFF2-40B4-BE49-F238E27FC236}">
                  <a16:creationId xmlns:a16="http://schemas.microsoft.com/office/drawing/2014/main" id="{072E0A25-B2AF-4C06-BD48-5E7940A8DA44}"/>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84" name="Rectangle: Rounded Corners 83">
              <a:extLst>
                <a:ext uri="{FF2B5EF4-FFF2-40B4-BE49-F238E27FC236}">
                  <a16:creationId xmlns:a16="http://schemas.microsoft.com/office/drawing/2014/main" id="{8A92285B-5764-490E-94BA-4D3E0CAE4D10}"/>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85" name="Rectangle: Rounded Corners 84">
              <a:extLst>
                <a:ext uri="{FF2B5EF4-FFF2-40B4-BE49-F238E27FC236}">
                  <a16:creationId xmlns:a16="http://schemas.microsoft.com/office/drawing/2014/main" id="{68E09595-168E-45C4-8E65-78D8AECA2762}"/>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86" name="Rectangle: Rounded Corners 85">
              <a:extLst>
                <a:ext uri="{FF2B5EF4-FFF2-40B4-BE49-F238E27FC236}">
                  <a16:creationId xmlns:a16="http://schemas.microsoft.com/office/drawing/2014/main" id="{186702F8-6396-41B9-B1F1-3B1F48D2D797}"/>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87" name="Rectangle: Rounded Corners 86">
              <a:extLst>
                <a:ext uri="{FF2B5EF4-FFF2-40B4-BE49-F238E27FC236}">
                  <a16:creationId xmlns:a16="http://schemas.microsoft.com/office/drawing/2014/main" id="{CFD5F72A-0D77-41D2-959F-3DDD034884F0}"/>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88" name="Rectangle: Rounded Corners 87">
              <a:extLst>
                <a:ext uri="{FF2B5EF4-FFF2-40B4-BE49-F238E27FC236}">
                  <a16:creationId xmlns:a16="http://schemas.microsoft.com/office/drawing/2014/main" id="{DCF68144-0F06-49A1-A4D0-D89654AFC06F}"/>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89" name="Rectangle: Rounded Corners 88">
              <a:extLst>
                <a:ext uri="{FF2B5EF4-FFF2-40B4-BE49-F238E27FC236}">
                  <a16:creationId xmlns:a16="http://schemas.microsoft.com/office/drawing/2014/main" id="{B8AC00F5-8042-407E-A7E1-BD4047E48F0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90" name="Rectangle: Rounded Corners 89">
              <a:extLst>
                <a:ext uri="{FF2B5EF4-FFF2-40B4-BE49-F238E27FC236}">
                  <a16:creationId xmlns:a16="http://schemas.microsoft.com/office/drawing/2014/main" id="{10D9DCCD-C414-48F8-99D8-17D988B5B345}"/>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91" name="Straight Connector 90">
              <a:extLst>
                <a:ext uri="{FF2B5EF4-FFF2-40B4-BE49-F238E27FC236}">
                  <a16:creationId xmlns:a16="http://schemas.microsoft.com/office/drawing/2014/main" id="{DF63CF91-349F-4A29-8AE9-C9F7393DBC72}"/>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B879C45-EDA6-4B63-BBF4-BE16F395401E}"/>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0A475C-9DED-4C04-8624-963E6F70EF9C}"/>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D92CDC4-9340-43C8-9D44-010822C1E0F6}"/>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ED20A34-89D6-4B8D-AF84-DBBE4133A57F}"/>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8EC2FE5-EB26-454A-A10A-6E83F1569DA2}"/>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3C39014-35D9-4496-B496-598AE8A741A7}"/>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165DB8C-82CF-4EAA-950A-89F876597E85}"/>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B57E43D-875C-4EAD-82B0-CB712D37AE69}"/>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6C9FD5-BE56-46C2-9E26-C015CB8C1E64}"/>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75D1A34-6F0E-49E6-BB0D-791764BB8C94}"/>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911E1DB-0935-4AF6-86AE-281362ADD96B}"/>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330D247-B5E9-4871-B1A5-E6055772FA47}"/>
              </a:ext>
            </a:extLst>
          </p:cNvPr>
          <p:cNvCxnSpPr>
            <a:cxnSpLocks/>
          </p:cNvCxnSpPr>
          <p:nvPr/>
        </p:nvCxnSpPr>
        <p:spPr>
          <a:xfrm>
            <a:off x="8757920" y="226568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27AAC7B-6585-4FE6-B2CF-EA923AA35673}"/>
              </a:ext>
            </a:extLst>
          </p:cNvPr>
          <p:cNvCxnSpPr>
            <a:cxnSpLocks/>
          </p:cNvCxnSpPr>
          <p:nvPr/>
        </p:nvCxnSpPr>
        <p:spPr>
          <a:xfrm>
            <a:off x="9438640" y="22555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94F0277-F1BC-4ADA-B6A2-30332F7ED841}"/>
              </a:ext>
            </a:extLst>
          </p:cNvPr>
          <p:cNvSpPr txBox="1"/>
          <p:nvPr/>
        </p:nvSpPr>
        <p:spPr>
          <a:xfrm>
            <a:off x="8270240" y="1874520"/>
            <a:ext cx="306494" cy="369332"/>
          </a:xfrm>
          <a:prstGeom prst="rect">
            <a:avLst/>
          </a:prstGeom>
          <a:noFill/>
        </p:spPr>
        <p:txBody>
          <a:bodyPr wrap="none" rtlCol="0">
            <a:spAutoFit/>
          </a:bodyPr>
          <a:lstStyle/>
          <a:p>
            <a:r>
              <a:rPr lang="en-US" dirty="0"/>
              <a:t>0</a:t>
            </a:r>
          </a:p>
        </p:txBody>
      </p:sp>
      <p:sp>
        <p:nvSpPr>
          <p:cNvPr id="106" name="TextBox 105">
            <a:extLst>
              <a:ext uri="{FF2B5EF4-FFF2-40B4-BE49-F238E27FC236}">
                <a16:creationId xmlns:a16="http://schemas.microsoft.com/office/drawing/2014/main" id="{91410215-A71F-4432-AAF9-25D5C4D93792}"/>
              </a:ext>
            </a:extLst>
          </p:cNvPr>
          <p:cNvSpPr txBox="1"/>
          <p:nvPr/>
        </p:nvSpPr>
        <p:spPr>
          <a:xfrm>
            <a:off x="8940800" y="1874520"/>
            <a:ext cx="306494" cy="369332"/>
          </a:xfrm>
          <a:prstGeom prst="rect">
            <a:avLst/>
          </a:prstGeom>
          <a:noFill/>
        </p:spPr>
        <p:txBody>
          <a:bodyPr wrap="none" rtlCol="0">
            <a:spAutoFit/>
          </a:bodyPr>
          <a:lstStyle/>
          <a:p>
            <a:r>
              <a:rPr lang="en-US" dirty="0"/>
              <a:t>1</a:t>
            </a:r>
          </a:p>
        </p:txBody>
      </p:sp>
      <p:sp>
        <p:nvSpPr>
          <p:cNvPr id="107" name="TextBox 106">
            <a:extLst>
              <a:ext uri="{FF2B5EF4-FFF2-40B4-BE49-F238E27FC236}">
                <a16:creationId xmlns:a16="http://schemas.microsoft.com/office/drawing/2014/main" id="{E2183154-EFBE-4AA0-A653-1893F417D546}"/>
              </a:ext>
            </a:extLst>
          </p:cNvPr>
          <p:cNvSpPr txBox="1"/>
          <p:nvPr/>
        </p:nvSpPr>
        <p:spPr>
          <a:xfrm>
            <a:off x="9652000" y="1874520"/>
            <a:ext cx="306494" cy="369332"/>
          </a:xfrm>
          <a:prstGeom prst="rect">
            <a:avLst/>
          </a:prstGeom>
          <a:noFill/>
        </p:spPr>
        <p:txBody>
          <a:bodyPr wrap="none" rtlCol="0">
            <a:spAutoFit/>
          </a:bodyPr>
          <a:lstStyle/>
          <a:p>
            <a:r>
              <a:rPr lang="en-US" dirty="0"/>
              <a:t>2</a:t>
            </a:r>
          </a:p>
        </p:txBody>
      </p:sp>
      <p:sp>
        <p:nvSpPr>
          <p:cNvPr id="108" name="Rectangle 107">
            <a:extLst>
              <a:ext uri="{FF2B5EF4-FFF2-40B4-BE49-F238E27FC236}">
                <a16:creationId xmlns:a16="http://schemas.microsoft.com/office/drawing/2014/main" id="{4DD4ECA9-806D-47E0-A7E6-DC8181EE5840}"/>
              </a:ext>
            </a:extLst>
          </p:cNvPr>
          <p:cNvSpPr/>
          <p:nvPr/>
        </p:nvSpPr>
        <p:spPr>
          <a:xfrm>
            <a:off x="8219440" y="2265680"/>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ontent Placeholder 2">
            <a:extLst>
              <a:ext uri="{FF2B5EF4-FFF2-40B4-BE49-F238E27FC236}">
                <a16:creationId xmlns:a16="http://schemas.microsoft.com/office/drawing/2014/main" id="{23436101-9BC9-40D9-9999-8C7D19EEED00}"/>
              </a:ext>
            </a:extLst>
          </p:cNvPr>
          <p:cNvSpPr>
            <a:spLocks noGrp="1"/>
          </p:cNvSpPr>
          <p:nvPr>
            <p:ph idx="1"/>
          </p:nvPr>
        </p:nvSpPr>
        <p:spPr>
          <a:xfrm>
            <a:off x="313732" y="4765676"/>
            <a:ext cx="10707879" cy="1595120"/>
          </a:xfrm>
        </p:spPr>
        <p:txBody>
          <a:bodyPr>
            <a:normAutofit fontScale="92500" lnSpcReduction="20000"/>
          </a:bodyPr>
          <a:lstStyle/>
          <a:p>
            <a:r>
              <a:rPr lang="en-US" dirty="0"/>
              <a:t>When Phase-0 finishes: </a:t>
            </a:r>
          </a:p>
          <a:p>
            <a:pPr lvl="1"/>
            <a:r>
              <a:rPr lang="en-US" dirty="0"/>
              <a:t>each node in group-0 has searched entire topology</a:t>
            </a:r>
          </a:p>
          <a:p>
            <a:r>
              <a:rPr lang="en-US" dirty="0"/>
              <a:t>Phase-1 starts</a:t>
            </a:r>
          </a:p>
        </p:txBody>
      </p:sp>
      <p:cxnSp>
        <p:nvCxnSpPr>
          <p:cNvPr id="112" name="Straight Arrow Connector 111">
            <a:extLst>
              <a:ext uri="{FF2B5EF4-FFF2-40B4-BE49-F238E27FC236}">
                <a16:creationId xmlns:a16="http://schemas.microsoft.com/office/drawing/2014/main" id="{DB2946CA-4944-45B8-9766-AAC44C6F2042}"/>
              </a:ext>
            </a:extLst>
          </p:cNvPr>
          <p:cNvCxnSpPr>
            <a:cxnSpLocks/>
          </p:cNvCxnSpPr>
          <p:nvPr/>
        </p:nvCxnSpPr>
        <p:spPr>
          <a:xfrm>
            <a:off x="3038475" y="2609850"/>
            <a:ext cx="0" cy="13716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B7E71681-6BB0-43AF-90FD-0DEB86C37455}"/>
              </a:ext>
            </a:extLst>
          </p:cNvPr>
          <p:cNvCxnSpPr>
            <a:cxnSpLocks/>
          </p:cNvCxnSpPr>
          <p:nvPr/>
        </p:nvCxnSpPr>
        <p:spPr>
          <a:xfrm flipV="1">
            <a:off x="2933700" y="2647950"/>
            <a:ext cx="0" cy="1114425"/>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34640BC-D1AC-4321-9527-6FACE065AF9F}"/>
              </a:ext>
            </a:extLst>
          </p:cNvPr>
          <p:cNvCxnSpPr>
            <a:cxnSpLocks/>
          </p:cNvCxnSpPr>
          <p:nvPr/>
        </p:nvCxnSpPr>
        <p:spPr>
          <a:xfrm>
            <a:off x="2362200" y="2581275"/>
            <a:ext cx="0" cy="13716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6DD4AAEB-17DA-4288-B6DD-4D45F134A6A5}"/>
              </a:ext>
            </a:extLst>
          </p:cNvPr>
          <p:cNvCxnSpPr>
            <a:cxnSpLocks/>
          </p:cNvCxnSpPr>
          <p:nvPr/>
        </p:nvCxnSpPr>
        <p:spPr>
          <a:xfrm flipV="1">
            <a:off x="2295525" y="2638425"/>
            <a:ext cx="0" cy="1114425"/>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8E4E78A-9A36-4D46-847E-4AB078E90C12}"/>
              </a:ext>
            </a:extLst>
          </p:cNvPr>
          <p:cNvCxnSpPr>
            <a:cxnSpLocks/>
          </p:cNvCxnSpPr>
          <p:nvPr/>
        </p:nvCxnSpPr>
        <p:spPr>
          <a:xfrm>
            <a:off x="1676400" y="2638425"/>
            <a:ext cx="0" cy="1371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A188BE2-375A-4AB4-B7C4-A3127FBADA45}"/>
              </a:ext>
            </a:extLst>
          </p:cNvPr>
          <p:cNvCxnSpPr>
            <a:cxnSpLocks/>
          </p:cNvCxnSpPr>
          <p:nvPr/>
        </p:nvCxnSpPr>
        <p:spPr>
          <a:xfrm flipV="1">
            <a:off x="1600200" y="2647950"/>
            <a:ext cx="0" cy="1114425"/>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B8383A96-1635-425E-A77A-03CEB57D59A3}"/>
              </a:ext>
            </a:extLst>
          </p:cNvPr>
          <p:cNvCxnSpPr>
            <a:cxnSpLocks/>
          </p:cNvCxnSpPr>
          <p:nvPr/>
        </p:nvCxnSpPr>
        <p:spPr>
          <a:xfrm rot="10800000" flipV="1">
            <a:off x="4467226" y="2257424"/>
            <a:ext cx="1819277" cy="1476376"/>
          </a:xfrm>
          <a:prstGeom prst="bentConnector3">
            <a:avLst>
              <a:gd name="adj1" fmla="val 9973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44053379-49EB-41A1-9F28-A39BEDA7ED70}"/>
              </a:ext>
            </a:extLst>
          </p:cNvPr>
          <p:cNvCxnSpPr>
            <a:cxnSpLocks/>
          </p:cNvCxnSpPr>
          <p:nvPr/>
        </p:nvCxnSpPr>
        <p:spPr>
          <a:xfrm rot="10800000" flipV="1">
            <a:off x="4543426" y="2390774"/>
            <a:ext cx="1819277" cy="1476376"/>
          </a:xfrm>
          <a:prstGeom prst="bentConnector3">
            <a:avLst>
              <a:gd name="adj1" fmla="val 99738"/>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1CC5699B-1BB6-49AE-B6AE-7122F739637D}"/>
              </a:ext>
            </a:extLst>
          </p:cNvPr>
          <p:cNvCxnSpPr>
            <a:cxnSpLocks/>
          </p:cNvCxnSpPr>
          <p:nvPr/>
        </p:nvCxnSpPr>
        <p:spPr>
          <a:xfrm rot="16200000" flipH="1">
            <a:off x="8467725" y="2438400"/>
            <a:ext cx="1266828" cy="1114428"/>
          </a:xfrm>
          <a:prstGeom prst="bentConnector3">
            <a:avLst>
              <a:gd name="adj1" fmla="val 376"/>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6B50D6E3-115C-438B-8F06-2369FC2952A6}"/>
              </a:ext>
            </a:extLst>
          </p:cNvPr>
          <p:cNvCxnSpPr>
            <a:cxnSpLocks/>
          </p:cNvCxnSpPr>
          <p:nvPr/>
        </p:nvCxnSpPr>
        <p:spPr>
          <a:xfrm rot="16200000" flipH="1">
            <a:off x="8491543" y="2566990"/>
            <a:ext cx="1123947" cy="1019172"/>
          </a:xfrm>
          <a:prstGeom prst="bentConnector3">
            <a:avLst>
              <a:gd name="adj1" fmla="val 847"/>
            </a:avLst>
          </a:prstGeom>
          <a:ln w="38100">
            <a:solidFill>
              <a:srgbClr val="00B05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7293B386-A56C-4AB2-96E5-6A67E6F4B422}"/>
              </a:ext>
            </a:extLst>
          </p:cNvPr>
          <p:cNvCxnSpPr>
            <a:cxnSpLocks/>
          </p:cNvCxnSpPr>
          <p:nvPr/>
        </p:nvCxnSpPr>
        <p:spPr>
          <a:xfrm rot="16200000" flipH="1">
            <a:off x="5238753" y="2943228"/>
            <a:ext cx="1085850" cy="361950"/>
          </a:xfrm>
          <a:prstGeom prst="bentConnector3">
            <a:avLst>
              <a:gd name="adj1" fmla="val 0"/>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34CCD0F1-AE4C-4633-B3F6-A6BEB7EDECAF}"/>
              </a:ext>
            </a:extLst>
          </p:cNvPr>
          <p:cNvCxnSpPr>
            <a:cxnSpLocks/>
          </p:cNvCxnSpPr>
          <p:nvPr/>
        </p:nvCxnSpPr>
        <p:spPr>
          <a:xfrm rot="16200000" flipH="1">
            <a:off x="5143503" y="3028953"/>
            <a:ext cx="1085850" cy="361950"/>
          </a:xfrm>
          <a:prstGeom prst="bentConnector3">
            <a:avLst>
              <a:gd name="adj1" fmla="val 0"/>
            </a:avLst>
          </a:prstGeom>
          <a:ln w="38100">
            <a:solidFill>
              <a:srgbClr val="7030A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6B63FEBC-0A33-4C4F-997B-AE57FBD2DADA}"/>
              </a:ext>
            </a:extLst>
          </p:cNvPr>
          <p:cNvCxnSpPr>
            <a:cxnSpLocks/>
          </p:cNvCxnSpPr>
          <p:nvPr/>
        </p:nvCxnSpPr>
        <p:spPr>
          <a:xfrm rot="5400000">
            <a:off x="8143876" y="2800354"/>
            <a:ext cx="1266825" cy="523874"/>
          </a:xfrm>
          <a:prstGeom prst="bentConnector3">
            <a:avLst>
              <a:gd name="adj1" fmla="val 376"/>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Connector: Elbow 159">
            <a:extLst>
              <a:ext uri="{FF2B5EF4-FFF2-40B4-BE49-F238E27FC236}">
                <a16:creationId xmlns:a16="http://schemas.microsoft.com/office/drawing/2014/main" id="{EB5EFCC7-817E-4157-B1FE-A119A1F284F4}"/>
              </a:ext>
            </a:extLst>
          </p:cNvPr>
          <p:cNvCxnSpPr>
            <a:cxnSpLocks/>
          </p:cNvCxnSpPr>
          <p:nvPr/>
        </p:nvCxnSpPr>
        <p:spPr>
          <a:xfrm rot="5400000">
            <a:off x="8029576" y="2762254"/>
            <a:ext cx="1266825" cy="523874"/>
          </a:xfrm>
          <a:prstGeom prst="bentConnector3">
            <a:avLst>
              <a:gd name="adj1" fmla="val 376"/>
            </a:avLst>
          </a:prstGeom>
          <a:ln w="38100">
            <a:solidFill>
              <a:srgbClr val="7030A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F3AC1596-61DA-4F15-8E4A-2074489E09EB}"/>
              </a:ext>
            </a:extLst>
          </p:cNvPr>
          <p:cNvCxnSpPr>
            <a:cxnSpLocks/>
          </p:cNvCxnSpPr>
          <p:nvPr/>
        </p:nvCxnSpPr>
        <p:spPr>
          <a:xfrm rot="5400000">
            <a:off x="8915401" y="2819404"/>
            <a:ext cx="1266825" cy="523874"/>
          </a:xfrm>
          <a:prstGeom prst="bentConnector3">
            <a:avLst>
              <a:gd name="adj1" fmla="val 376"/>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or: Elbow 161">
            <a:extLst>
              <a:ext uri="{FF2B5EF4-FFF2-40B4-BE49-F238E27FC236}">
                <a16:creationId xmlns:a16="http://schemas.microsoft.com/office/drawing/2014/main" id="{2121DAA2-A783-4938-B20E-17C63A380084}"/>
              </a:ext>
            </a:extLst>
          </p:cNvPr>
          <p:cNvCxnSpPr>
            <a:cxnSpLocks/>
          </p:cNvCxnSpPr>
          <p:nvPr/>
        </p:nvCxnSpPr>
        <p:spPr>
          <a:xfrm rot="5400000">
            <a:off x="8801101" y="2781304"/>
            <a:ext cx="1266825" cy="523874"/>
          </a:xfrm>
          <a:prstGeom prst="bentConnector3">
            <a:avLst>
              <a:gd name="adj1" fmla="val 376"/>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3" name="Connector: Elbow 162">
            <a:extLst>
              <a:ext uri="{FF2B5EF4-FFF2-40B4-BE49-F238E27FC236}">
                <a16:creationId xmlns:a16="http://schemas.microsoft.com/office/drawing/2014/main" id="{EE9DDA25-213E-4CB4-B109-D7D77E5ED32A}"/>
              </a:ext>
            </a:extLst>
          </p:cNvPr>
          <p:cNvCxnSpPr>
            <a:cxnSpLocks/>
          </p:cNvCxnSpPr>
          <p:nvPr/>
        </p:nvCxnSpPr>
        <p:spPr>
          <a:xfrm rot="16200000" flipH="1">
            <a:off x="4600578" y="2943228"/>
            <a:ext cx="1085850" cy="361950"/>
          </a:xfrm>
          <a:prstGeom prst="bentConnector3">
            <a:avLst>
              <a:gd name="adj1" fmla="val 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or: Elbow 163">
            <a:extLst>
              <a:ext uri="{FF2B5EF4-FFF2-40B4-BE49-F238E27FC236}">
                <a16:creationId xmlns:a16="http://schemas.microsoft.com/office/drawing/2014/main" id="{8BCC0DCF-AAE8-48BA-A915-0C04CBAA2A9F}"/>
              </a:ext>
            </a:extLst>
          </p:cNvPr>
          <p:cNvCxnSpPr>
            <a:cxnSpLocks/>
          </p:cNvCxnSpPr>
          <p:nvPr/>
        </p:nvCxnSpPr>
        <p:spPr>
          <a:xfrm rot="16200000" flipH="1">
            <a:off x="4505328" y="3028953"/>
            <a:ext cx="1085850" cy="361950"/>
          </a:xfrm>
          <a:prstGeom prst="bentConnector3">
            <a:avLst>
              <a:gd name="adj1" fmla="val 0"/>
            </a:avLst>
          </a:prstGeom>
          <a:ln w="38100">
            <a:solidFill>
              <a:srgbClr val="00B05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wipe(up)">
                                      <p:cBhvr>
                                        <p:cTn id="31" dur="500"/>
                                        <p:tgtEl>
                                          <p:spTgt spid="121"/>
                                        </p:tgtEl>
                                      </p:cBhvr>
                                    </p:animEffect>
                                  </p:childTnLst>
                                </p:cTn>
                              </p:par>
                              <p:par>
                                <p:cTn id="32" presetID="22" presetClass="entr" presetSubtype="1"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wipe(up)">
                                      <p:cBhvr>
                                        <p:cTn id="34" dur="500"/>
                                        <p:tgtEl>
                                          <p:spTgt spid="117"/>
                                        </p:tgtEl>
                                      </p:cBhvr>
                                    </p:animEffect>
                                  </p:childTnLst>
                                </p:cTn>
                              </p:par>
                              <p:par>
                                <p:cTn id="35" presetID="22" presetClass="entr" presetSubtype="1"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up)">
                                      <p:cBhvr>
                                        <p:cTn id="37" dur="500"/>
                                        <p:tgtEl>
                                          <p:spTgt spid="1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2"/>
                                        </p:tgtEl>
                                        <p:attrNameLst>
                                          <p:attrName>style.visibility</p:attrName>
                                        </p:attrNameLst>
                                      </p:cBhvr>
                                      <p:to>
                                        <p:strVal val="visible"/>
                                      </p:to>
                                    </p:set>
                                    <p:animEffect transition="in" filter="wipe(down)">
                                      <p:cBhvr>
                                        <p:cTn id="42" dur="500"/>
                                        <p:tgtEl>
                                          <p:spTgt spid="122"/>
                                        </p:tgtEl>
                                      </p:cBhvr>
                                    </p:animEffect>
                                  </p:childTnLst>
                                </p:cTn>
                              </p:par>
                              <p:par>
                                <p:cTn id="43" presetID="22" presetClass="entr" presetSubtype="4" fill="hold" nodeType="withEffect">
                                  <p:stCondLst>
                                    <p:cond delay="0"/>
                                  </p:stCondLst>
                                  <p:childTnLst>
                                    <p:set>
                                      <p:cBhvr>
                                        <p:cTn id="44" dur="1" fill="hold">
                                          <p:stCondLst>
                                            <p:cond delay="0"/>
                                          </p:stCondLst>
                                        </p:cTn>
                                        <p:tgtEl>
                                          <p:spTgt spid="120"/>
                                        </p:tgtEl>
                                        <p:attrNameLst>
                                          <p:attrName>style.visibility</p:attrName>
                                        </p:attrNameLst>
                                      </p:cBhvr>
                                      <p:to>
                                        <p:strVal val="visible"/>
                                      </p:to>
                                    </p:set>
                                    <p:animEffect transition="in" filter="wipe(down)">
                                      <p:cBhvr>
                                        <p:cTn id="45" dur="500"/>
                                        <p:tgtEl>
                                          <p:spTgt spid="120"/>
                                        </p:tgtEl>
                                      </p:cBhvr>
                                    </p:animEffect>
                                  </p:childTnLst>
                                </p:cTn>
                              </p:par>
                              <p:par>
                                <p:cTn id="46" presetID="22" presetClass="entr" presetSubtype="4" fill="hold" nodeType="with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down)">
                                      <p:cBhvr>
                                        <p:cTn id="48" dur="500"/>
                                        <p:tgtEl>
                                          <p:spTgt spid="1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wipe(up)">
                                      <p:cBhvr>
                                        <p:cTn id="69" dur="500"/>
                                        <p:tgtEl>
                                          <p:spTgt spid="124"/>
                                        </p:tgtEl>
                                      </p:cBhvr>
                                    </p:animEffect>
                                  </p:childTnLst>
                                </p:cTn>
                              </p:par>
                              <p:par>
                                <p:cTn id="70" presetID="22" presetClass="entr" presetSubtype="1" fill="hold" nodeType="withEffect">
                                  <p:stCondLst>
                                    <p:cond delay="0"/>
                                  </p:stCondLst>
                                  <p:childTnLst>
                                    <p:set>
                                      <p:cBhvr>
                                        <p:cTn id="71" dur="1" fill="hold">
                                          <p:stCondLst>
                                            <p:cond delay="0"/>
                                          </p:stCondLst>
                                        </p:cTn>
                                        <p:tgtEl>
                                          <p:spTgt spid="143"/>
                                        </p:tgtEl>
                                        <p:attrNameLst>
                                          <p:attrName>style.visibility</p:attrName>
                                        </p:attrNameLst>
                                      </p:cBhvr>
                                      <p:to>
                                        <p:strVal val="visible"/>
                                      </p:to>
                                    </p:set>
                                    <p:animEffect transition="in" filter="wipe(up)">
                                      <p:cBhvr>
                                        <p:cTn id="72" dur="500"/>
                                        <p:tgtEl>
                                          <p:spTgt spid="143"/>
                                        </p:tgtEl>
                                      </p:cBhvr>
                                    </p:animEffect>
                                  </p:childTnLst>
                                </p:cTn>
                              </p:par>
                              <p:par>
                                <p:cTn id="73" presetID="22" presetClass="entr" presetSubtype="1" fill="hold" nodeType="with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wipe(up)">
                                      <p:cBhvr>
                                        <p:cTn id="75" dur="500"/>
                                        <p:tgtEl>
                                          <p:spTgt spid="16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wipe(down)">
                                      <p:cBhvr>
                                        <p:cTn id="80" dur="500"/>
                                        <p:tgtEl>
                                          <p:spTgt spid="129"/>
                                        </p:tgtEl>
                                      </p:cBhvr>
                                    </p:animEffect>
                                  </p:childTnLst>
                                </p:cTn>
                              </p:par>
                              <p:par>
                                <p:cTn id="81" presetID="22" presetClass="entr" presetSubtype="4" fill="hold" nodeType="withEffect">
                                  <p:stCondLst>
                                    <p:cond delay="0"/>
                                  </p:stCondLst>
                                  <p:childTnLst>
                                    <p:set>
                                      <p:cBhvr>
                                        <p:cTn id="82" dur="1" fill="hold">
                                          <p:stCondLst>
                                            <p:cond delay="0"/>
                                          </p:stCondLst>
                                        </p:cTn>
                                        <p:tgtEl>
                                          <p:spTgt spid="144"/>
                                        </p:tgtEl>
                                        <p:attrNameLst>
                                          <p:attrName>style.visibility</p:attrName>
                                        </p:attrNameLst>
                                      </p:cBhvr>
                                      <p:to>
                                        <p:strVal val="visible"/>
                                      </p:to>
                                    </p:set>
                                    <p:animEffect transition="in" filter="wipe(down)">
                                      <p:cBhvr>
                                        <p:cTn id="83" dur="500"/>
                                        <p:tgtEl>
                                          <p:spTgt spid="144"/>
                                        </p:tgtEl>
                                      </p:cBhvr>
                                    </p:animEffect>
                                  </p:childTnLst>
                                </p:cTn>
                              </p:par>
                              <p:par>
                                <p:cTn id="84" presetID="22" presetClass="entr" presetSubtype="4" fill="hold" nodeType="withEffect">
                                  <p:stCondLst>
                                    <p:cond delay="0"/>
                                  </p:stCondLst>
                                  <p:childTnLst>
                                    <p:set>
                                      <p:cBhvr>
                                        <p:cTn id="85" dur="1" fill="hold">
                                          <p:stCondLst>
                                            <p:cond delay="0"/>
                                          </p:stCondLst>
                                        </p:cTn>
                                        <p:tgtEl>
                                          <p:spTgt spid="164"/>
                                        </p:tgtEl>
                                        <p:attrNameLst>
                                          <p:attrName>style.visibility</p:attrName>
                                        </p:attrNameLst>
                                      </p:cBhvr>
                                      <p:to>
                                        <p:strVal val="visible"/>
                                      </p:to>
                                    </p:set>
                                    <p:animEffect transition="in" filter="wipe(down)">
                                      <p:cBhvr>
                                        <p:cTn id="86" dur="500"/>
                                        <p:tgtEl>
                                          <p:spTgt spid="16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53"/>
                                        </p:tgtEl>
                                        <p:attrNameLst>
                                          <p:attrName>style.visibility</p:attrName>
                                        </p:attrNameLst>
                                      </p:cBhvr>
                                      <p:to>
                                        <p:strVal val="visible"/>
                                      </p:to>
                                    </p:set>
                                    <p:animEffect transition="in" filter="wipe(up)">
                                      <p:cBhvr>
                                        <p:cTn id="107" dur="500"/>
                                        <p:tgtEl>
                                          <p:spTgt spid="153"/>
                                        </p:tgtEl>
                                      </p:cBhvr>
                                    </p:animEffect>
                                  </p:childTnLst>
                                </p:cTn>
                              </p:par>
                              <p:par>
                                <p:cTn id="108" presetID="22" presetClass="entr" presetSubtype="1" fill="hold" nodeType="withEffect">
                                  <p:stCondLst>
                                    <p:cond delay="0"/>
                                  </p:stCondLst>
                                  <p:childTnLst>
                                    <p:set>
                                      <p:cBhvr>
                                        <p:cTn id="109" dur="1" fill="hold">
                                          <p:stCondLst>
                                            <p:cond delay="0"/>
                                          </p:stCondLst>
                                        </p:cTn>
                                        <p:tgtEl>
                                          <p:spTgt spid="161"/>
                                        </p:tgtEl>
                                        <p:attrNameLst>
                                          <p:attrName>style.visibility</p:attrName>
                                        </p:attrNameLst>
                                      </p:cBhvr>
                                      <p:to>
                                        <p:strVal val="visible"/>
                                      </p:to>
                                    </p:set>
                                    <p:animEffect transition="in" filter="wipe(up)">
                                      <p:cBhvr>
                                        <p:cTn id="110" dur="500"/>
                                        <p:tgtEl>
                                          <p:spTgt spid="161"/>
                                        </p:tgtEl>
                                      </p:cBhvr>
                                    </p:animEffect>
                                  </p:childTnLst>
                                </p:cTn>
                              </p:par>
                              <p:par>
                                <p:cTn id="111" presetID="22" presetClass="entr" presetSubtype="1" fill="hold" nodeType="withEffect">
                                  <p:stCondLst>
                                    <p:cond delay="0"/>
                                  </p:stCondLst>
                                  <p:childTnLst>
                                    <p:set>
                                      <p:cBhvr>
                                        <p:cTn id="112" dur="1" fill="hold">
                                          <p:stCondLst>
                                            <p:cond delay="0"/>
                                          </p:stCondLst>
                                        </p:cTn>
                                        <p:tgtEl>
                                          <p:spTgt spid="130"/>
                                        </p:tgtEl>
                                        <p:attrNameLst>
                                          <p:attrName>style.visibility</p:attrName>
                                        </p:attrNameLst>
                                      </p:cBhvr>
                                      <p:to>
                                        <p:strVal val="visible"/>
                                      </p:to>
                                    </p:set>
                                    <p:animEffect transition="in" filter="wipe(up)">
                                      <p:cBhvr>
                                        <p:cTn id="113" dur="500"/>
                                        <p:tgtEl>
                                          <p:spTgt spid="13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160"/>
                                        </p:tgtEl>
                                        <p:attrNameLst>
                                          <p:attrName>style.visibility</p:attrName>
                                        </p:attrNameLst>
                                      </p:cBhvr>
                                      <p:to>
                                        <p:strVal val="visible"/>
                                      </p:to>
                                    </p:set>
                                    <p:animEffect transition="in" filter="wipe(down)">
                                      <p:cBhvr>
                                        <p:cTn id="118" dur="500"/>
                                        <p:tgtEl>
                                          <p:spTgt spid="160"/>
                                        </p:tgtEl>
                                      </p:cBhvr>
                                    </p:animEffect>
                                  </p:childTnLst>
                                </p:cTn>
                              </p:par>
                              <p:par>
                                <p:cTn id="119" presetID="22" presetClass="entr" presetSubtype="4" fill="hold" nodeType="withEffect">
                                  <p:stCondLst>
                                    <p:cond delay="0"/>
                                  </p:stCondLst>
                                  <p:childTnLst>
                                    <p:set>
                                      <p:cBhvr>
                                        <p:cTn id="120" dur="1" fill="hold">
                                          <p:stCondLst>
                                            <p:cond delay="0"/>
                                          </p:stCondLst>
                                        </p:cTn>
                                        <p:tgtEl>
                                          <p:spTgt spid="162"/>
                                        </p:tgtEl>
                                        <p:attrNameLst>
                                          <p:attrName>style.visibility</p:attrName>
                                        </p:attrNameLst>
                                      </p:cBhvr>
                                      <p:to>
                                        <p:strVal val="visible"/>
                                      </p:to>
                                    </p:set>
                                    <p:animEffect transition="in" filter="wipe(down)">
                                      <p:cBhvr>
                                        <p:cTn id="121" dur="500"/>
                                        <p:tgtEl>
                                          <p:spTgt spid="162"/>
                                        </p:tgtEl>
                                      </p:cBhvr>
                                    </p:animEffect>
                                  </p:childTnLst>
                                </p:cTn>
                              </p:par>
                              <p:par>
                                <p:cTn id="122" presetID="22" presetClass="entr" presetSubtype="4" fill="hold" nodeType="withEffect">
                                  <p:stCondLst>
                                    <p:cond delay="0"/>
                                  </p:stCondLst>
                                  <p:childTnLst>
                                    <p:set>
                                      <p:cBhvr>
                                        <p:cTn id="123" dur="1" fill="hold">
                                          <p:stCondLst>
                                            <p:cond delay="0"/>
                                          </p:stCondLst>
                                        </p:cTn>
                                        <p:tgtEl>
                                          <p:spTgt spid="142"/>
                                        </p:tgtEl>
                                        <p:attrNameLst>
                                          <p:attrName>style.visibility</p:attrName>
                                        </p:attrNameLst>
                                      </p:cBhvr>
                                      <p:to>
                                        <p:strVal val="visible"/>
                                      </p:to>
                                    </p:set>
                                    <p:animEffect transition="in" filter="wipe(down)">
                                      <p:cBhvr>
                                        <p:cTn id="124" dur="500"/>
                                        <p:tgtEl>
                                          <p:spTgt spid="142"/>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9">
                                            <p:txEl>
                                              <p:pRg st="0" end="0"/>
                                            </p:txEl>
                                          </p:spTgt>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9">
                                            <p:txEl>
                                              <p:pRg st="1" end="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51" grpId="0" animBg="1"/>
      <p:bldP spid="52" grpId="0"/>
      <p:bldP spid="77" grpId="0"/>
      <p:bldP spid="78" grpId="0"/>
      <p:bldP spid="79" grpId="0"/>
      <p:bldP spid="80" grpId="0" animBg="1"/>
      <p:bldP spid="105" grpId="0"/>
      <p:bldP spid="106" grpId="0"/>
      <p:bldP spid="107" grpId="0"/>
      <p:bldP spid="108" grpId="0" animBg="1"/>
      <p:bldP spid="10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CED0-F7D0-4481-9263-141255AB69BA}"/>
              </a:ext>
            </a:extLst>
          </p:cNvPr>
          <p:cNvSpPr>
            <a:spLocks noGrp="1"/>
          </p:cNvSpPr>
          <p:nvPr>
            <p:ph type="title"/>
          </p:nvPr>
        </p:nvSpPr>
        <p:spPr/>
        <p:txBody>
          <a:bodyPr/>
          <a:lstStyle/>
          <a:p>
            <a:r>
              <a:rPr lang="en-US" dirty="0" err="1"/>
              <a:t>mSEEC</a:t>
            </a:r>
            <a:r>
              <a:rPr lang="en-US" dirty="0"/>
              <a:t>: Walk Through</a:t>
            </a:r>
          </a:p>
        </p:txBody>
      </p:sp>
      <p:sp>
        <p:nvSpPr>
          <p:cNvPr id="4" name="Footer Placeholder 3">
            <a:extLst>
              <a:ext uri="{FF2B5EF4-FFF2-40B4-BE49-F238E27FC236}">
                <a16:creationId xmlns:a16="http://schemas.microsoft.com/office/drawing/2014/main" id="{6DFBFC77-CCC0-4B0E-ABD4-9F5D40350E80}"/>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330598F-FA4F-431A-8EF7-BB1ADBE2163F}"/>
              </a:ext>
            </a:extLst>
          </p:cNvPr>
          <p:cNvSpPr>
            <a:spLocks noGrp="1"/>
          </p:cNvSpPr>
          <p:nvPr>
            <p:ph type="sldNum" sz="quarter" idx="12"/>
          </p:nvPr>
        </p:nvSpPr>
        <p:spPr/>
        <p:txBody>
          <a:bodyPr/>
          <a:lstStyle/>
          <a:p>
            <a:fld id="{0D1D0697-F66A-EE4C-B4D3-9802540BCCA0}" type="slidenum">
              <a:rPr lang="en-US" smtClean="0"/>
              <a:t>91</a:t>
            </a:fld>
            <a:endParaRPr lang="en-US"/>
          </a:p>
        </p:txBody>
      </p:sp>
      <p:grpSp>
        <p:nvGrpSpPr>
          <p:cNvPr id="6" name="Group 5">
            <a:extLst>
              <a:ext uri="{FF2B5EF4-FFF2-40B4-BE49-F238E27FC236}">
                <a16:creationId xmlns:a16="http://schemas.microsoft.com/office/drawing/2014/main" id="{DEF7CEBA-38F0-426D-9CE1-43D95F622498}"/>
              </a:ext>
            </a:extLst>
          </p:cNvPr>
          <p:cNvGrpSpPr/>
          <p:nvPr/>
        </p:nvGrpSpPr>
        <p:grpSpPr>
          <a:xfrm>
            <a:off x="1259840" y="2397760"/>
            <a:ext cx="1645920" cy="1513840"/>
            <a:chOff x="5293360" y="2468880"/>
            <a:chExt cx="1645920" cy="1513840"/>
          </a:xfrm>
        </p:grpSpPr>
        <p:sp>
          <p:nvSpPr>
            <p:cNvPr id="7" name="Rectangle: Rounded Corners 6">
              <a:extLst>
                <a:ext uri="{FF2B5EF4-FFF2-40B4-BE49-F238E27FC236}">
                  <a16:creationId xmlns:a16="http://schemas.microsoft.com/office/drawing/2014/main" id="{0E195CDE-6A7E-43F7-8F1C-531B675D8A78}"/>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 name="Rectangle: Rounded Corners 7">
              <a:extLst>
                <a:ext uri="{FF2B5EF4-FFF2-40B4-BE49-F238E27FC236}">
                  <a16:creationId xmlns:a16="http://schemas.microsoft.com/office/drawing/2014/main" id="{194BD49D-B803-4CFF-99EB-11D924FF67AD}"/>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9" name="Rectangle: Rounded Corners 8">
              <a:extLst>
                <a:ext uri="{FF2B5EF4-FFF2-40B4-BE49-F238E27FC236}">
                  <a16:creationId xmlns:a16="http://schemas.microsoft.com/office/drawing/2014/main" id="{87C6CB3B-8C14-42BD-8D3C-C08607688643}"/>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10" name="Rectangle: Rounded Corners 9">
              <a:extLst>
                <a:ext uri="{FF2B5EF4-FFF2-40B4-BE49-F238E27FC236}">
                  <a16:creationId xmlns:a16="http://schemas.microsoft.com/office/drawing/2014/main" id="{3710ED71-A01A-4531-8EE7-A74625680A89}"/>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11" name="Rectangle: Rounded Corners 10">
              <a:extLst>
                <a:ext uri="{FF2B5EF4-FFF2-40B4-BE49-F238E27FC236}">
                  <a16:creationId xmlns:a16="http://schemas.microsoft.com/office/drawing/2014/main" id="{70098A0E-1DBC-443E-B3B8-D976D176987D}"/>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2" name="Rectangle: Rounded Corners 11">
              <a:extLst>
                <a:ext uri="{FF2B5EF4-FFF2-40B4-BE49-F238E27FC236}">
                  <a16:creationId xmlns:a16="http://schemas.microsoft.com/office/drawing/2014/main" id="{612BFCE3-1991-4D62-AC97-3CB2FCA1D661}"/>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13" name="Rectangle: Rounded Corners 12">
              <a:extLst>
                <a:ext uri="{FF2B5EF4-FFF2-40B4-BE49-F238E27FC236}">
                  <a16:creationId xmlns:a16="http://schemas.microsoft.com/office/drawing/2014/main" id="{7A620996-D8F4-43DC-8822-2EDBE34133FE}"/>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14" name="Rectangle: Rounded Corners 13">
              <a:extLst>
                <a:ext uri="{FF2B5EF4-FFF2-40B4-BE49-F238E27FC236}">
                  <a16:creationId xmlns:a16="http://schemas.microsoft.com/office/drawing/2014/main" id="{F4B24F7F-A89B-41B5-95A3-D0D50982D5D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15" name="Rectangle: Rounded Corners 14">
              <a:extLst>
                <a:ext uri="{FF2B5EF4-FFF2-40B4-BE49-F238E27FC236}">
                  <a16:creationId xmlns:a16="http://schemas.microsoft.com/office/drawing/2014/main" id="{AA5733E0-2AC6-4B44-AE23-D1ECEC56366C}"/>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16" name="Straight Connector 15">
              <a:extLst>
                <a:ext uri="{FF2B5EF4-FFF2-40B4-BE49-F238E27FC236}">
                  <a16:creationId xmlns:a16="http://schemas.microsoft.com/office/drawing/2014/main" id="{FB9E2C15-5FF4-4245-AE83-36467F490357}"/>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BD68A3-53B3-4B1F-9C16-28A0E589FED1}"/>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51F982-7700-41DD-957E-667F813499E3}"/>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CB41A4-2A5C-4CB7-922C-404DA1F0EE08}"/>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12C761-0CE2-49C5-9497-C06F9EB7E87F}"/>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D85061-28EE-412B-B3CF-E012429A6E18}"/>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F4FC90-9798-41E1-ADC6-DB881EBBC300}"/>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8BB4AC-FAB8-4446-A893-578F3F711A6E}"/>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BED20B-5BFF-4808-B5AC-B77FE16B6122}"/>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D2BD44-BCFA-4483-9C10-5BB9ADA744DA}"/>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AA9ACD-0973-43BB-84CB-ACD81DDCAFF3}"/>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D9016D-162A-4703-ABE0-A4B5CD007C65}"/>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64789C31-549E-4804-AF97-C6F1572070C2}"/>
              </a:ext>
            </a:extLst>
          </p:cNvPr>
          <p:cNvCxnSpPr>
            <a:cxnSpLocks/>
          </p:cNvCxnSpPr>
          <p:nvPr/>
        </p:nvCxnSpPr>
        <p:spPr>
          <a:xfrm>
            <a:off x="17475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F2E90D-922E-4094-BD62-2F0F2F91703B}"/>
              </a:ext>
            </a:extLst>
          </p:cNvPr>
          <p:cNvCxnSpPr>
            <a:cxnSpLocks/>
          </p:cNvCxnSpPr>
          <p:nvPr/>
        </p:nvCxnSpPr>
        <p:spPr>
          <a:xfrm>
            <a:off x="24282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7E79207-E231-43C8-8B2E-6DCFBD22A06B}"/>
              </a:ext>
            </a:extLst>
          </p:cNvPr>
          <p:cNvSpPr txBox="1"/>
          <p:nvPr/>
        </p:nvSpPr>
        <p:spPr>
          <a:xfrm>
            <a:off x="1259840" y="1965960"/>
            <a:ext cx="306494" cy="369332"/>
          </a:xfrm>
          <a:prstGeom prst="rect">
            <a:avLst/>
          </a:prstGeom>
          <a:noFill/>
        </p:spPr>
        <p:txBody>
          <a:bodyPr wrap="none" rtlCol="0">
            <a:spAutoFit/>
          </a:bodyPr>
          <a:lstStyle/>
          <a:p>
            <a:r>
              <a:rPr lang="en-US" dirty="0"/>
              <a:t>0</a:t>
            </a:r>
          </a:p>
        </p:txBody>
      </p:sp>
      <p:sp>
        <p:nvSpPr>
          <p:cNvPr id="31" name="TextBox 30">
            <a:extLst>
              <a:ext uri="{FF2B5EF4-FFF2-40B4-BE49-F238E27FC236}">
                <a16:creationId xmlns:a16="http://schemas.microsoft.com/office/drawing/2014/main" id="{016583F6-69AD-4D9F-8F16-FEC591F26458}"/>
              </a:ext>
            </a:extLst>
          </p:cNvPr>
          <p:cNvSpPr txBox="1"/>
          <p:nvPr/>
        </p:nvSpPr>
        <p:spPr>
          <a:xfrm>
            <a:off x="1930400" y="1965960"/>
            <a:ext cx="306494" cy="369332"/>
          </a:xfrm>
          <a:prstGeom prst="rect">
            <a:avLst/>
          </a:prstGeom>
          <a:noFill/>
        </p:spPr>
        <p:txBody>
          <a:bodyPr wrap="none" rtlCol="0">
            <a:spAutoFit/>
          </a:bodyPr>
          <a:lstStyle/>
          <a:p>
            <a:r>
              <a:rPr lang="en-US" dirty="0"/>
              <a:t>1</a:t>
            </a:r>
          </a:p>
        </p:txBody>
      </p:sp>
      <p:sp>
        <p:nvSpPr>
          <p:cNvPr id="32" name="TextBox 31">
            <a:extLst>
              <a:ext uri="{FF2B5EF4-FFF2-40B4-BE49-F238E27FC236}">
                <a16:creationId xmlns:a16="http://schemas.microsoft.com/office/drawing/2014/main" id="{3E810069-7858-4A26-8CD2-4880441D6856}"/>
              </a:ext>
            </a:extLst>
          </p:cNvPr>
          <p:cNvSpPr txBox="1"/>
          <p:nvPr/>
        </p:nvSpPr>
        <p:spPr>
          <a:xfrm>
            <a:off x="2641600" y="1965960"/>
            <a:ext cx="306494" cy="369332"/>
          </a:xfrm>
          <a:prstGeom prst="rect">
            <a:avLst/>
          </a:prstGeom>
          <a:noFill/>
        </p:spPr>
        <p:txBody>
          <a:bodyPr wrap="none" rtlCol="0">
            <a:spAutoFit/>
          </a:bodyPr>
          <a:lstStyle/>
          <a:p>
            <a:r>
              <a:rPr lang="en-US" dirty="0"/>
              <a:t>2</a:t>
            </a:r>
          </a:p>
        </p:txBody>
      </p:sp>
      <p:sp>
        <p:nvSpPr>
          <p:cNvPr id="33" name="TextBox 32">
            <a:extLst>
              <a:ext uri="{FF2B5EF4-FFF2-40B4-BE49-F238E27FC236}">
                <a16:creationId xmlns:a16="http://schemas.microsoft.com/office/drawing/2014/main" id="{CAF1B061-F29B-45B8-8A62-A3A07E03200C}"/>
              </a:ext>
            </a:extLst>
          </p:cNvPr>
          <p:cNvSpPr txBox="1"/>
          <p:nvPr/>
        </p:nvSpPr>
        <p:spPr>
          <a:xfrm>
            <a:off x="-50800" y="1955800"/>
            <a:ext cx="1076960" cy="369332"/>
          </a:xfrm>
          <a:prstGeom prst="rect">
            <a:avLst/>
          </a:prstGeom>
          <a:noFill/>
        </p:spPr>
        <p:txBody>
          <a:bodyPr wrap="square" rtlCol="0">
            <a:spAutoFit/>
          </a:bodyPr>
          <a:lstStyle/>
          <a:p>
            <a:r>
              <a:rPr lang="en-US" dirty="0"/>
              <a:t>Partition</a:t>
            </a:r>
          </a:p>
        </p:txBody>
      </p:sp>
      <p:cxnSp>
        <p:nvCxnSpPr>
          <p:cNvPr id="34" name="Straight Arrow Connector 33">
            <a:extLst>
              <a:ext uri="{FF2B5EF4-FFF2-40B4-BE49-F238E27FC236}">
                <a16:creationId xmlns:a16="http://schemas.microsoft.com/office/drawing/2014/main" id="{F11ECFC4-168C-4081-83A4-0842CFDEE3DB}"/>
              </a:ext>
            </a:extLst>
          </p:cNvPr>
          <p:cNvCxnSpPr>
            <a:cxnSpLocks/>
          </p:cNvCxnSpPr>
          <p:nvPr/>
        </p:nvCxnSpPr>
        <p:spPr>
          <a:xfrm>
            <a:off x="944880" y="2140466"/>
            <a:ext cx="325120" cy="3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C1C20CF-D5FA-4934-BA33-A4E5E5BA4459}"/>
              </a:ext>
            </a:extLst>
          </p:cNvPr>
          <p:cNvSpPr txBox="1"/>
          <p:nvPr/>
        </p:nvSpPr>
        <p:spPr>
          <a:xfrm>
            <a:off x="138430" y="2943860"/>
            <a:ext cx="1076960" cy="369332"/>
          </a:xfrm>
          <a:prstGeom prst="rect">
            <a:avLst/>
          </a:prstGeom>
          <a:noFill/>
        </p:spPr>
        <p:txBody>
          <a:bodyPr wrap="square" rtlCol="0">
            <a:spAutoFit/>
          </a:bodyPr>
          <a:lstStyle/>
          <a:p>
            <a:r>
              <a:rPr lang="en-US" dirty="0"/>
              <a:t>Group-1</a:t>
            </a:r>
          </a:p>
        </p:txBody>
      </p:sp>
      <p:sp>
        <p:nvSpPr>
          <p:cNvPr id="36" name="Rectangle 35">
            <a:extLst>
              <a:ext uri="{FF2B5EF4-FFF2-40B4-BE49-F238E27FC236}">
                <a16:creationId xmlns:a16="http://schemas.microsoft.com/office/drawing/2014/main" id="{CFDE881D-FDBB-4D3C-8012-04B8A8EE05E3}"/>
              </a:ext>
            </a:extLst>
          </p:cNvPr>
          <p:cNvSpPr/>
          <p:nvPr/>
        </p:nvSpPr>
        <p:spPr>
          <a:xfrm>
            <a:off x="1209040" y="293814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38EE8B98-2416-484B-8B9C-C06E74196AC9}"/>
              </a:ext>
            </a:extLst>
          </p:cNvPr>
          <p:cNvCxnSpPr>
            <a:cxnSpLocks/>
          </p:cNvCxnSpPr>
          <p:nvPr/>
        </p:nvCxnSpPr>
        <p:spPr>
          <a:xfrm>
            <a:off x="3038475" y="2609850"/>
            <a:ext cx="0" cy="552450"/>
          </a:xfrm>
          <a:prstGeom prst="straightConnector1">
            <a:avLst/>
          </a:prstGeom>
          <a:ln w="381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54ECBC-F1FB-4BEB-A580-FE2351EF4D5B}"/>
              </a:ext>
            </a:extLst>
          </p:cNvPr>
          <p:cNvCxnSpPr>
            <a:cxnSpLocks/>
          </p:cNvCxnSpPr>
          <p:nvPr/>
        </p:nvCxnSpPr>
        <p:spPr>
          <a:xfrm flipV="1">
            <a:off x="2933700" y="2647951"/>
            <a:ext cx="0" cy="390524"/>
          </a:xfrm>
          <a:prstGeom prst="straightConnector1">
            <a:avLst/>
          </a:prstGeom>
          <a:ln w="38100">
            <a:solidFill>
              <a:srgbClr val="C000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6AC7501-D711-4267-9F37-9A5425C2A01B}"/>
              </a:ext>
            </a:extLst>
          </p:cNvPr>
          <p:cNvCxnSpPr>
            <a:cxnSpLocks/>
          </p:cNvCxnSpPr>
          <p:nvPr/>
        </p:nvCxnSpPr>
        <p:spPr>
          <a:xfrm>
            <a:off x="2362200" y="2581275"/>
            <a:ext cx="0" cy="533400"/>
          </a:xfrm>
          <a:prstGeom prst="straightConnector1">
            <a:avLst/>
          </a:prstGeom>
          <a:ln w="381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55F97AB-B3AE-4319-B812-75E5C2B70DEF}"/>
              </a:ext>
            </a:extLst>
          </p:cNvPr>
          <p:cNvCxnSpPr>
            <a:cxnSpLocks/>
          </p:cNvCxnSpPr>
          <p:nvPr/>
        </p:nvCxnSpPr>
        <p:spPr>
          <a:xfrm flipV="1">
            <a:off x="2295525" y="2638426"/>
            <a:ext cx="0" cy="457199"/>
          </a:xfrm>
          <a:prstGeom prst="straightConnector1">
            <a:avLst/>
          </a:prstGeom>
          <a:ln w="38100">
            <a:solidFill>
              <a:srgbClr val="7030A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F45271-0B9C-4BD3-BD80-710917777987}"/>
              </a:ext>
            </a:extLst>
          </p:cNvPr>
          <p:cNvCxnSpPr>
            <a:cxnSpLocks/>
          </p:cNvCxnSpPr>
          <p:nvPr/>
        </p:nvCxnSpPr>
        <p:spPr>
          <a:xfrm>
            <a:off x="1676400" y="2638425"/>
            <a:ext cx="0" cy="495300"/>
          </a:xfrm>
          <a:prstGeom prst="straightConnector1">
            <a:avLst/>
          </a:prstGeom>
          <a:ln w="381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F4A6855-4752-4EDF-93E2-B4CB08421A61}"/>
              </a:ext>
            </a:extLst>
          </p:cNvPr>
          <p:cNvCxnSpPr>
            <a:cxnSpLocks/>
            <a:stCxn id="10" idx="3"/>
          </p:cNvCxnSpPr>
          <p:nvPr/>
        </p:nvCxnSpPr>
        <p:spPr>
          <a:xfrm flipV="1">
            <a:off x="1595120" y="2647952"/>
            <a:ext cx="5080" cy="506728"/>
          </a:xfrm>
          <a:prstGeom prst="straightConnector1">
            <a:avLst/>
          </a:prstGeom>
          <a:ln w="38100">
            <a:solidFill>
              <a:srgbClr val="00B05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E1D3F10-7742-45AF-ACF8-6CD4279FB549}"/>
              </a:ext>
            </a:extLst>
          </p:cNvPr>
          <p:cNvCxnSpPr>
            <a:cxnSpLocks/>
          </p:cNvCxnSpPr>
          <p:nvPr/>
        </p:nvCxnSpPr>
        <p:spPr>
          <a:xfrm>
            <a:off x="3038475" y="3251200"/>
            <a:ext cx="0" cy="5524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6A9F3F7-6EE6-43E7-BC4F-417048C4C5D1}"/>
              </a:ext>
            </a:extLst>
          </p:cNvPr>
          <p:cNvCxnSpPr>
            <a:cxnSpLocks/>
          </p:cNvCxnSpPr>
          <p:nvPr/>
        </p:nvCxnSpPr>
        <p:spPr>
          <a:xfrm flipV="1">
            <a:off x="2933700" y="3289301"/>
            <a:ext cx="0" cy="390524"/>
          </a:xfrm>
          <a:prstGeom prst="straightConnector1">
            <a:avLst/>
          </a:prstGeom>
          <a:ln w="381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91903E-8871-48FA-9F5F-750FC840CC00}"/>
              </a:ext>
            </a:extLst>
          </p:cNvPr>
          <p:cNvCxnSpPr>
            <a:cxnSpLocks/>
          </p:cNvCxnSpPr>
          <p:nvPr/>
        </p:nvCxnSpPr>
        <p:spPr>
          <a:xfrm>
            <a:off x="2362200" y="3222625"/>
            <a:ext cx="0" cy="53340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B38EE4-F929-4D58-83DB-24E8300B0178}"/>
              </a:ext>
            </a:extLst>
          </p:cNvPr>
          <p:cNvCxnSpPr>
            <a:cxnSpLocks/>
          </p:cNvCxnSpPr>
          <p:nvPr/>
        </p:nvCxnSpPr>
        <p:spPr>
          <a:xfrm flipV="1">
            <a:off x="2295525" y="3279776"/>
            <a:ext cx="0" cy="457199"/>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4A6119B-FD0E-430C-8359-AA078338E1AA}"/>
              </a:ext>
            </a:extLst>
          </p:cNvPr>
          <p:cNvCxnSpPr>
            <a:cxnSpLocks/>
          </p:cNvCxnSpPr>
          <p:nvPr/>
        </p:nvCxnSpPr>
        <p:spPr>
          <a:xfrm>
            <a:off x="1676400" y="3279775"/>
            <a:ext cx="0" cy="4953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6CBAE0-0462-49EE-A8FD-CF27639B6DA9}"/>
              </a:ext>
            </a:extLst>
          </p:cNvPr>
          <p:cNvCxnSpPr>
            <a:cxnSpLocks/>
          </p:cNvCxnSpPr>
          <p:nvPr/>
        </p:nvCxnSpPr>
        <p:spPr>
          <a:xfrm flipV="1">
            <a:off x="1595120" y="3289302"/>
            <a:ext cx="5080" cy="50672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0E8407-BFD0-457E-8066-AFD4F4374C6C}"/>
              </a:ext>
            </a:extLst>
          </p:cNvPr>
          <p:cNvGrpSpPr/>
          <p:nvPr/>
        </p:nvGrpSpPr>
        <p:grpSpPr>
          <a:xfrm>
            <a:off x="4650740" y="2397760"/>
            <a:ext cx="1645920" cy="1513840"/>
            <a:chOff x="5293360" y="2468880"/>
            <a:chExt cx="1645920" cy="1513840"/>
          </a:xfrm>
        </p:grpSpPr>
        <p:sp>
          <p:nvSpPr>
            <p:cNvPr id="55" name="Rectangle: Rounded Corners 54">
              <a:extLst>
                <a:ext uri="{FF2B5EF4-FFF2-40B4-BE49-F238E27FC236}">
                  <a16:creationId xmlns:a16="http://schemas.microsoft.com/office/drawing/2014/main" id="{C5045BF4-63BE-4C0E-BA99-5ED6245E5BA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56" name="Rectangle: Rounded Corners 55">
              <a:extLst>
                <a:ext uri="{FF2B5EF4-FFF2-40B4-BE49-F238E27FC236}">
                  <a16:creationId xmlns:a16="http://schemas.microsoft.com/office/drawing/2014/main" id="{A91177F5-46D7-4FC3-9400-EB58C3180D3C}"/>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57" name="Rectangle: Rounded Corners 56">
              <a:extLst>
                <a:ext uri="{FF2B5EF4-FFF2-40B4-BE49-F238E27FC236}">
                  <a16:creationId xmlns:a16="http://schemas.microsoft.com/office/drawing/2014/main" id="{3EFDA22C-39C5-4227-8EDF-D0B9911A52BC}"/>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58" name="Rectangle: Rounded Corners 57">
              <a:extLst>
                <a:ext uri="{FF2B5EF4-FFF2-40B4-BE49-F238E27FC236}">
                  <a16:creationId xmlns:a16="http://schemas.microsoft.com/office/drawing/2014/main" id="{D5F8DAB7-D303-48FE-8617-6669D032A276}"/>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59" name="Rectangle: Rounded Corners 58">
              <a:extLst>
                <a:ext uri="{FF2B5EF4-FFF2-40B4-BE49-F238E27FC236}">
                  <a16:creationId xmlns:a16="http://schemas.microsoft.com/office/drawing/2014/main" id="{12B651FE-27B0-4EF4-BD31-E1B7135CE0C4}"/>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60" name="Rectangle: Rounded Corners 59">
              <a:extLst>
                <a:ext uri="{FF2B5EF4-FFF2-40B4-BE49-F238E27FC236}">
                  <a16:creationId xmlns:a16="http://schemas.microsoft.com/office/drawing/2014/main" id="{35273B00-7FD3-40EA-A8DA-CBA48E57CD6C}"/>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61" name="Rectangle: Rounded Corners 60">
              <a:extLst>
                <a:ext uri="{FF2B5EF4-FFF2-40B4-BE49-F238E27FC236}">
                  <a16:creationId xmlns:a16="http://schemas.microsoft.com/office/drawing/2014/main" id="{44918C4D-43C2-496D-B714-EC5569DE1D2B}"/>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62" name="Rectangle: Rounded Corners 61">
              <a:extLst>
                <a:ext uri="{FF2B5EF4-FFF2-40B4-BE49-F238E27FC236}">
                  <a16:creationId xmlns:a16="http://schemas.microsoft.com/office/drawing/2014/main" id="{A6BF408C-875D-4CB1-B4C7-E37029C39A0D}"/>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63" name="Rectangle: Rounded Corners 62">
              <a:extLst>
                <a:ext uri="{FF2B5EF4-FFF2-40B4-BE49-F238E27FC236}">
                  <a16:creationId xmlns:a16="http://schemas.microsoft.com/office/drawing/2014/main" id="{E9F5362C-6D18-4790-B485-91D846C5B75B}"/>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64" name="Straight Connector 63">
              <a:extLst>
                <a:ext uri="{FF2B5EF4-FFF2-40B4-BE49-F238E27FC236}">
                  <a16:creationId xmlns:a16="http://schemas.microsoft.com/office/drawing/2014/main" id="{1AD6AA3C-89B8-4C3C-9C01-89BAA57C4B4B}"/>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CC784B-BD5F-47C7-94E7-7C418838902E}"/>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F186596-5F05-4B98-99CA-47228A09230F}"/>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1537A75-6A96-4DD0-BCE1-38CB921F83F0}"/>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E54850A-560E-4923-9449-F6425C8F6DB2}"/>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DD713C-FA94-4A97-9CA7-D51845C39BC9}"/>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2012D61-BF21-4E92-8423-6C556445E58B}"/>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C454D9F-3556-4EC4-8F77-C34630F1133D}"/>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49AA414-CB9E-4EC6-BC9A-2BA474C261AB}"/>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15A5B1-5624-4054-A736-54B2A4045AA0}"/>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F9F789D-EEF0-4D17-84BA-D9E57C761F3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36D7940-3FFA-421F-A11F-5505AAE38FB1}"/>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8006E31A-702E-4517-A06A-C9D6A9CDCAB7}"/>
              </a:ext>
            </a:extLst>
          </p:cNvPr>
          <p:cNvCxnSpPr>
            <a:cxnSpLocks/>
          </p:cNvCxnSpPr>
          <p:nvPr/>
        </p:nvCxnSpPr>
        <p:spPr>
          <a:xfrm>
            <a:off x="5138420" y="235712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C61A1BA-5008-468A-8DFB-FE179BF362B2}"/>
              </a:ext>
            </a:extLst>
          </p:cNvPr>
          <p:cNvCxnSpPr>
            <a:cxnSpLocks/>
          </p:cNvCxnSpPr>
          <p:nvPr/>
        </p:nvCxnSpPr>
        <p:spPr>
          <a:xfrm>
            <a:off x="5819140" y="2346960"/>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3D358FC-5D66-49FF-8A23-194EFDD28D10}"/>
              </a:ext>
            </a:extLst>
          </p:cNvPr>
          <p:cNvSpPr txBox="1"/>
          <p:nvPr/>
        </p:nvSpPr>
        <p:spPr>
          <a:xfrm>
            <a:off x="4650740" y="1965960"/>
            <a:ext cx="306494" cy="369332"/>
          </a:xfrm>
          <a:prstGeom prst="rect">
            <a:avLst/>
          </a:prstGeom>
          <a:noFill/>
        </p:spPr>
        <p:txBody>
          <a:bodyPr wrap="none" rtlCol="0">
            <a:spAutoFit/>
          </a:bodyPr>
          <a:lstStyle/>
          <a:p>
            <a:r>
              <a:rPr lang="en-US" dirty="0"/>
              <a:t>0</a:t>
            </a:r>
          </a:p>
        </p:txBody>
      </p:sp>
      <p:sp>
        <p:nvSpPr>
          <p:cNvPr id="79" name="TextBox 78">
            <a:extLst>
              <a:ext uri="{FF2B5EF4-FFF2-40B4-BE49-F238E27FC236}">
                <a16:creationId xmlns:a16="http://schemas.microsoft.com/office/drawing/2014/main" id="{23CCB240-F465-4455-99FC-39491F0BF0F7}"/>
              </a:ext>
            </a:extLst>
          </p:cNvPr>
          <p:cNvSpPr txBox="1"/>
          <p:nvPr/>
        </p:nvSpPr>
        <p:spPr>
          <a:xfrm>
            <a:off x="5321300" y="1965960"/>
            <a:ext cx="306494" cy="369332"/>
          </a:xfrm>
          <a:prstGeom prst="rect">
            <a:avLst/>
          </a:prstGeom>
          <a:noFill/>
        </p:spPr>
        <p:txBody>
          <a:bodyPr wrap="none" rtlCol="0">
            <a:spAutoFit/>
          </a:bodyPr>
          <a:lstStyle/>
          <a:p>
            <a:r>
              <a:rPr lang="en-US" dirty="0"/>
              <a:t>1</a:t>
            </a:r>
          </a:p>
        </p:txBody>
      </p:sp>
      <p:sp>
        <p:nvSpPr>
          <p:cNvPr id="80" name="TextBox 79">
            <a:extLst>
              <a:ext uri="{FF2B5EF4-FFF2-40B4-BE49-F238E27FC236}">
                <a16:creationId xmlns:a16="http://schemas.microsoft.com/office/drawing/2014/main" id="{65CDBF2D-413B-4EF7-9D47-0C68303AFE68}"/>
              </a:ext>
            </a:extLst>
          </p:cNvPr>
          <p:cNvSpPr txBox="1"/>
          <p:nvPr/>
        </p:nvSpPr>
        <p:spPr>
          <a:xfrm>
            <a:off x="6032500" y="1965960"/>
            <a:ext cx="306494" cy="369332"/>
          </a:xfrm>
          <a:prstGeom prst="rect">
            <a:avLst/>
          </a:prstGeom>
          <a:noFill/>
        </p:spPr>
        <p:txBody>
          <a:bodyPr wrap="none" rtlCol="0">
            <a:spAutoFit/>
          </a:bodyPr>
          <a:lstStyle/>
          <a:p>
            <a:r>
              <a:rPr lang="en-US" dirty="0"/>
              <a:t>2</a:t>
            </a:r>
          </a:p>
        </p:txBody>
      </p:sp>
      <p:grpSp>
        <p:nvGrpSpPr>
          <p:cNvPr id="81" name="Group 80">
            <a:extLst>
              <a:ext uri="{FF2B5EF4-FFF2-40B4-BE49-F238E27FC236}">
                <a16:creationId xmlns:a16="http://schemas.microsoft.com/office/drawing/2014/main" id="{26652FDB-FE03-4D59-96B7-52D5AB788389}"/>
              </a:ext>
            </a:extLst>
          </p:cNvPr>
          <p:cNvGrpSpPr/>
          <p:nvPr/>
        </p:nvGrpSpPr>
        <p:grpSpPr>
          <a:xfrm>
            <a:off x="8222615" y="2369185"/>
            <a:ext cx="1645920" cy="1513840"/>
            <a:chOff x="5293360" y="2468880"/>
            <a:chExt cx="1645920" cy="1513840"/>
          </a:xfrm>
        </p:grpSpPr>
        <p:sp>
          <p:nvSpPr>
            <p:cNvPr id="82" name="Rectangle: Rounded Corners 81">
              <a:extLst>
                <a:ext uri="{FF2B5EF4-FFF2-40B4-BE49-F238E27FC236}">
                  <a16:creationId xmlns:a16="http://schemas.microsoft.com/office/drawing/2014/main" id="{8FA14AB3-734E-4F29-8682-2EC45207C1F5}"/>
                </a:ext>
              </a:extLst>
            </p:cNvPr>
            <p:cNvSpPr/>
            <p:nvPr/>
          </p:nvSpPr>
          <p:spPr>
            <a:xfrm>
              <a:off x="529336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83" name="Rectangle: Rounded Corners 82">
              <a:extLst>
                <a:ext uri="{FF2B5EF4-FFF2-40B4-BE49-F238E27FC236}">
                  <a16:creationId xmlns:a16="http://schemas.microsoft.com/office/drawing/2014/main" id="{521701EE-3F8B-4051-AB7C-3B17077728AD}"/>
                </a:ext>
              </a:extLst>
            </p:cNvPr>
            <p:cNvSpPr/>
            <p:nvPr/>
          </p:nvSpPr>
          <p:spPr>
            <a:xfrm>
              <a:off x="594868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84" name="Rectangle: Rounded Corners 83">
              <a:extLst>
                <a:ext uri="{FF2B5EF4-FFF2-40B4-BE49-F238E27FC236}">
                  <a16:creationId xmlns:a16="http://schemas.microsoft.com/office/drawing/2014/main" id="{B620A77C-9323-4B72-8E79-A4E97EA6C046}"/>
                </a:ext>
              </a:extLst>
            </p:cNvPr>
            <p:cNvSpPr/>
            <p:nvPr/>
          </p:nvSpPr>
          <p:spPr>
            <a:xfrm>
              <a:off x="6604000" y="246888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85" name="Rectangle: Rounded Corners 84">
              <a:extLst>
                <a:ext uri="{FF2B5EF4-FFF2-40B4-BE49-F238E27FC236}">
                  <a16:creationId xmlns:a16="http://schemas.microsoft.com/office/drawing/2014/main" id="{761528BD-79DA-44BD-847F-874B07000222}"/>
                </a:ext>
              </a:extLst>
            </p:cNvPr>
            <p:cNvSpPr/>
            <p:nvPr/>
          </p:nvSpPr>
          <p:spPr>
            <a:xfrm>
              <a:off x="529336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86" name="Rectangle: Rounded Corners 85">
              <a:extLst>
                <a:ext uri="{FF2B5EF4-FFF2-40B4-BE49-F238E27FC236}">
                  <a16:creationId xmlns:a16="http://schemas.microsoft.com/office/drawing/2014/main" id="{016A898F-B94B-406F-AA79-3634356B9244}"/>
                </a:ext>
              </a:extLst>
            </p:cNvPr>
            <p:cNvSpPr/>
            <p:nvPr/>
          </p:nvSpPr>
          <p:spPr>
            <a:xfrm>
              <a:off x="594868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87" name="Rectangle: Rounded Corners 86">
              <a:extLst>
                <a:ext uri="{FF2B5EF4-FFF2-40B4-BE49-F238E27FC236}">
                  <a16:creationId xmlns:a16="http://schemas.microsoft.com/office/drawing/2014/main" id="{1927EC65-2891-4920-897F-4B70E482A12C}"/>
                </a:ext>
              </a:extLst>
            </p:cNvPr>
            <p:cNvSpPr/>
            <p:nvPr/>
          </p:nvSpPr>
          <p:spPr>
            <a:xfrm>
              <a:off x="6604000" y="305816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88" name="Rectangle: Rounded Corners 87">
              <a:extLst>
                <a:ext uri="{FF2B5EF4-FFF2-40B4-BE49-F238E27FC236}">
                  <a16:creationId xmlns:a16="http://schemas.microsoft.com/office/drawing/2014/main" id="{9D06C274-632B-4B53-A076-E27234170E7A}"/>
                </a:ext>
              </a:extLst>
            </p:cNvPr>
            <p:cNvSpPr/>
            <p:nvPr/>
          </p:nvSpPr>
          <p:spPr>
            <a:xfrm>
              <a:off x="529336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a:t>
              </a:r>
            </a:p>
          </p:txBody>
        </p:sp>
        <p:sp>
          <p:nvSpPr>
            <p:cNvPr id="89" name="Rectangle: Rounded Corners 88">
              <a:extLst>
                <a:ext uri="{FF2B5EF4-FFF2-40B4-BE49-F238E27FC236}">
                  <a16:creationId xmlns:a16="http://schemas.microsoft.com/office/drawing/2014/main" id="{783B1AEB-89AF-49CB-9C49-06BFAE4BF646}"/>
                </a:ext>
              </a:extLst>
            </p:cNvPr>
            <p:cNvSpPr/>
            <p:nvPr/>
          </p:nvSpPr>
          <p:spPr>
            <a:xfrm>
              <a:off x="594868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sp>
          <p:nvSpPr>
            <p:cNvPr id="90" name="Rectangle: Rounded Corners 89">
              <a:extLst>
                <a:ext uri="{FF2B5EF4-FFF2-40B4-BE49-F238E27FC236}">
                  <a16:creationId xmlns:a16="http://schemas.microsoft.com/office/drawing/2014/main" id="{2248508B-F178-4BDC-85A0-22E75BFC1B10}"/>
                </a:ext>
              </a:extLst>
            </p:cNvPr>
            <p:cNvSpPr/>
            <p:nvPr/>
          </p:nvSpPr>
          <p:spPr>
            <a:xfrm>
              <a:off x="6604000" y="3647440"/>
              <a:ext cx="335280" cy="3352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a:t>
              </a:r>
            </a:p>
          </p:txBody>
        </p:sp>
        <p:cxnSp>
          <p:nvCxnSpPr>
            <p:cNvPr id="91" name="Straight Connector 90">
              <a:extLst>
                <a:ext uri="{FF2B5EF4-FFF2-40B4-BE49-F238E27FC236}">
                  <a16:creationId xmlns:a16="http://schemas.microsoft.com/office/drawing/2014/main" id="{319058E2-532C-4C39-9FD8-268A6B29469A}"/>
                </a:ext>
              </a:extLst>
            </p:cNvPr>
            <p:cNvCxnSpPr>
              <a:cxnSpLocks/>
            </p:cNvCxnSpPr>
            <p:nvPr/>
          </p:nvCxnSpPr>
          <p:spPr>
            <a:xfrm>
              <a:off x="56286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30CFA6-AA20-49C2-BEF2-F3612B6F13AB}"/>
                </a:ext>
              </a:extLst>
            </p:cNvPr>
            <p:cNvCxnSpPr>
              <a:cxnSpLocks/>
            </p:cNvCxnSpPr>
            <p:nvPr/>
          </p:nvCxnSpPr>
          <p:spPr>
            <a:xfrm>
              <a:off x="6289040" y="263652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992F958-BCF2-439D-B855-1D039046F582}"/>
                </a:ext>
              </a:extLst>
            </p:cNvPr>
            <p:cNvCxnSpPr>
              <a:cxnSpLocks/>
            </p:cNvCxnSpPr>
            <p:nvPr/>
          </p:nvCxnSpPr>
          <p:spPr>
            <a:xfrm>
              <a:off x="56489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3F37C4-68C0-487B-98ED-B0901F92AABA}"/>
                </a:ext>
              </a:extLst>
            </p:cNvPr>
            <p:cNvCxnSpPr>
              <a:cxnSpLocks/>
            </p:cNvCxnSpPr>
            <p:nvPr/>
          </p:nvCxnSpPr>
          <p:spPr>
            <a:xfrm>
              <a:off x="6309360" y="321564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31554B0-DA7F-46A6-A4E1-0AE3E323DDE4}"/>
                </a:ext>
              </a:extLst>
            </p:cNvPr>
            <p:cNvCxnSpPr>
              <a:cxnSpLocks/>
            </p:cNvCxnSpPr>
            <p:nvPr/>
          </p:nvCxnSpPr>
          <p:spPr>
            <a:xfrm>
              <a:off x="56489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97C8F2-040B-473F-8C2C-F1146FDB25A4}"/>
                </a:ext>
              </a:extLst>
            </p:cNvPr>
            <p:cNvCxnSpPr>
              <a:cxnSpLocks/>
            </p:cNvCxnSpPr>
            <p:nvPr/>
          </p:nvCxnSpPr>
          <p:spPr>
            <a:xfrm>
              <a:off x="6309360" y="3815080"/>
              <a:ext cx="320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1B470D9-847D-4A92-8F89-5DB06D322D58}"/>
                </a:ext>
              </a:extLst>
            </p:cNvPr>
            <p:cNvCxnSpPr>
              <a:cxnSpLocks/>
            </p:cNvCxnSpPr>
            <p:nvPr/>
          </p:nvCxnSpPr>
          <p:spPr>
            <a:xfrm>
              <a:off x="5461000" y="28041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95EC600-1B56-4DCF-BF29-3B6ED6380364}"/>
                </a:ext>
              </a:extLst>
            </p:cNvPr>
            <p:cNvCxnSpPr>
              <a:cxnSpLocks/>
            </p:cNvCxnSpPr>
            <p:nvPr/>
          </p:nvCxnSpPr>
          <p:spPr>
            <a:xfrm>
              <a:off x="5461000" y="341376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9BDBAA9-C0C2-488B-8B5D-19B4EE69601B}"/>
                </a:ext>
              </a:extLst>
            </p:cNvPr>
            <p:cNvCxnSpPr>
              <a:cxnSpLocks/>
            </p:cNvCxnSpPr>
            <p:nvPr/>
          </p:nvCxnSpPr>
          <p:spPr>
            <a:xfrm>
              <a:off x="611124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16FF29-8985-45A8-9617-4EDC15742DB5}"/>
                </a:ext>
              </a:extLst>
            </p:cNvPr>
            <p:cNvCxnSpPr>
              <a:cxnSpLocks/>
            </p:cNvCxnSpPr>
            <p:nvPr/>
          </p:nvCxnSpPr>
          <p:spPr>
            <a:xfrm>
              <a:off x="611124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211392-968D-4372-9C17-6BE569A0FCE8}"/>
                </a:ext>
              </a:extLst>
            </p:cNvPr>
            <p:cNvCxnSpPr>
              <a:cxnSpLocks/>
            </p:cNvCxnSpPr>
            <p:nvPr/>
          </p:nvCxnSpPr>
          <p:spPr>
            <a:xfrm>
              <a:off x="6761480" y="27940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170730D-CF30-424E-ABDF-9E7616C02934}"/>
                </a:ext>
              </a:extLst>
            </p:cNvPr>
            <p:cNvCxnSpPr>
              <a:cxnSpLocks/>
            </p:cNvCxnSpPr>
            <p:nvPr/>
          </p:nvCxnSpPr>
          <p:spPr>
            <a:xfrm>
              <a:off x="6761480" y="3403600"/>
              <a:ext cx="0" cy="2540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7B7A343B-2FD5-410A-9A69-2EB70296397E}"/>
              </a:ext>
            </a:extLst>
          </p:cNvPr>
          <p:cNvCxnSpPr>
            <a:cxnSpLocks/>
          </p:cNvCxnSpPr>
          <p:nvPr/>
        </p:nvCxnSpPr>
        <p:spPr>
          <a:xfrm>
            <a:off x="8710295" y="2328545"/>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E595A96-949D-425B-AA50-8A8B9DB917D2}"/>
              </a:ext>
            </a:extLst>
          </p:cNvPr>
          <p:cNvCxnSpPr>
            <a:cxnSpLocks/>
          </p:cNvCxnSpPr>
          <p:nvPr/>
        </p:nvCxnSpPr>
        <p:spPr>
          <a:xfrm>
            <a:off x="9391015" y="2318385"/>
            <a:ext cx="0" cy="16560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8A764E2-0EC7-47ED-9FF4-75BADDB4319D}"/>
              </a:ext>
            </a:extLst>
          </p:cNvPr>
          <p:cNvSpPr txBox="1"/>
          <p:nvPr/>
        </p:nvSpPr>
        <p:spPr>
          <a:xfrm>
            <a:off x="8222615" y="1937385"/>
            <a:ext cx="306494" cy="369332"/>
          </a:xfrm>
          <a:prstGeom prst="rect">
            <a:avLst/>
          </a:prstGeom>
          <a:noFill/>
        </p:spPr>
        <p:txBody>
          <a:bodyPr wrap="none" rtlCol="0">
            <a:spAutoFit/>
          </a:bodyPr>
          <a:lstStyle/>
          <a:p>
            <a:r>
              <a:rPr lang="en-US" dirty="0"/>
              <a:t>0</a:t>
            </a:r>
          </a:p>
        </p:txBody>
      </p:sp>
      <p:sp>
        <p:nvSpPr>
          <p:cNvPr id="106" name="TextBox 105">
            <a:extLst>
              <a:ext uri="{FF2B5EF4-FFF2-40B4-BE49-F238E27FC236}">
                <a16:creationId xmlns:a16="http://schemas.microsoft.com/office/drawing/2014/main" id="{84335059-E19D-4BF0-B9EF-7BD0EBB6528E}"/>
              </a:ext>
            </a:extLst>
          </p:cNvPr>
          <p:cNvSpPr txBox="1"/>
          <p:nvPr/>
        </p:nvSpPr>
        <p:spPr>
          <a:xfrm>
            <a:off x="8893175" y="1937385"/>
            <a:ext cx="306494" cy="369332"/>
          </a:xfrm>
          <a:prstGeom prst="rect">
            <a:avLst/>
          </a:prstGeom>
          <a:noFill/>
        </p:spPr>
        <p:txBody>
          <a:bodyPr wrap="none" rtlCol="0">
            <a:spAutoFit/>
          </a:bodyPr>
          <a:lstStyle/>
          <a:p>
            <a:r>
              <a:rPr lang="en-US" dirty="0"/>
              <a:t>1</a:t>
            </a:r>
          </a:p>
        </p:txBody>
      </p:sp>
      <p:sp>
        <p:nvSpPr>
          <p:cNvPr id="107" name="TextBox 106">
            <a:extLst>
              <a:ext uri="{FF2B5EF4-FFF2-40B4-BE49-F238E27FC236}">
                <a16:creationId xmlns:a16="http://schemas.microsoft.com/office/drawing/2014/main" id="{F9953751-4834-4790-B654-43A0E0792D4F}"/>
              </a:ext>
            </a:extLst>
          </p:cNvPr>
          <p:cNvSpPr txBox="1"/>
          <p:nvPr/>
        </p:nvSpPr>
        <p:spPr>
          <a:xfrm>
            <a:off x="9604375" y="1937385"/>
            <a:ext cx="306494" cy="369332"/>
          </a:xfrm>
          <a:prstGeom prst="rect">
            <a:avLst/>
          </a:prstGeom>
          <a:noFill/>
        </p:spPr>
        <p:txBody>
          <a:bodyPr wrap="none" rtlCol="0">
            <a:spAutoFit/>
          </a:bodyPr>
          <a:lstStyle/>
          <a:p>
            <a:r>
              <a:rPr lang="en-US" dirty="0"/>
              <a:t>2</a:t>
            </a:r>
          </a:p>
        </p:txBody>
      </p:sp>
      <p:sp>
        <p:nvSpPr>
          <p:cNvPr id="108" name="Rectangle 107">
            <a:extLst>
              <a:ext uri="{FF2B5EF4-FFF2-40B4-BE49-F238E27FC236}">
                <a16:creationId xmlns:a16="http://schemas.microsoft.com/office/drawing/2014/main" id="{646276C4-C709-4380-BA27-8122AA179E03}"/>
              </a:ext>
            </a:extLst>
          </p:cNvPr>
          <p:cNvSpPr/>
          <p:nvPr/>
        </p:nvSpPr>
        <p:spPr>
          <a:xfrm>
            <a:off x="4580890" y="295719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7AE001A-6AD5-4FDE-9ECD-D6C4DDF27B75}"/>
              </a:ext>
            </a:extLst>
          </p:cNvPr>
          <p:cNvSpPr/>
          <p:nvPr/>
        </p:nvSpPr>
        <p:spPr>
          <a:xfrm>
            <a:off x="8162290" y="2919095"/>
            <a:ext cx="1767840" cy="426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Connector: Elbow 110">
            <a:extLst>
              <a:ext uri="{FF2B5EF4-FFF2-40B4-BE49-F238E27FC236}">
                <a16:creationId xmlns:a16="http://schemas.microsoft.com/office/drawing/2014/main" id="{DC9D5AB0-E6CB-4CB4-A03F-841671554A95}"/>
              </a:ext>
            </a:extLst>
          </p:cNvPr>
          <p:cNvCxnSpPr>
            <a:cxnSpLocks/>
          </p:cNvCxnSpPr>
          <p:nvPr/>
        </p:nvCxnSpPr>
        <p:spPr>
          <a:xfrm rot="10800000">
            <a:off x="4930640" y="2602100"/>
            <a:ext cx="1295843" cy="406915"/>
          </a:xfrm>
          <a:prstGeom prst="bentConnector3">
            <a:avLst>
              <a:gd name="adj1" fmla="val 10013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34A84BA2-D2C9-4F3B-8705-5F0ABFF96850}"/>
              </a:ext>
            </a:extLst>
          </p:cNvPr>
          <p:cNvCxnSpPr>
            <a:cxnSpLocks/>
          </p:cNvCxnSpPr>
          <p:nvPr/>
        </p:nvCxnSpPr>
        <p:spPr>
          <a:xfrm rot="10800000" flipV="1">
            <a:off x="4932950" y="3284620"/>
            <a:ext cx="1347535" cy="421105"/>
          </a:xfrm>
          <a:prstGeom prst="bentConnector3">
            <a:avLst>
              <a:gd name="adj1" fmla="val 10000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E32405E7-2DDE-4D14-9FE5-2376E9CE2F52}"/>
              </a:ext>
            </a:extLst>
          </p:cNvPr>
          <p:cNvCxnSpPr>
            <a:cxnSpLocks/>
          </p:cNvCxnSpPr>
          <p:nvPr/>
        </p:nvCxnSpPr>
        <p:spPr>
          <a:xfrm rot="10800000">
            <a:off x="4830377" y="2682310"/>
            <a:ext cx="1295843" cy="406915"/>
          </a:xfrm>
          <a:prstGeom prst="bentConnector3">
            <a:avLst>
              <a:gd name="adj1" fmla="val 100138"/>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1FD51A0C-DAE2-4102-91A2-44042A58948E}"/>
              </a:ext>
            </a:extLst>
          </p:cNvPr>
          <p:cNvCxnSpPr>
            <a:cxnSpLocks/>
          </p:cNvCxnSpPr>
          <p:nvPr/>
        </p:nvCxnSpPr>
        <p:spPr>
          <a:xfrm rot="10800000" flipV="1">
            <a:off x="4856750" y="3208420"/>
            <a:ext cx="1347535" cy="421105"/>
          </a:xfrm>
          <a:prstGeom prst="bentConnector3">
            <a:avLst>
              <a:gd name="adj1" fmla="val 100000"/>
            </a:avLst>
          </a:prstGeom>
          <a:ln w="38100">
            <a:solidFill>
              <a:srgbClr val="C0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6410163A-BA54-47A6-B2FB-CFB11D92F2ED}"/>
              </a:ext>
            </a:extLst>
          </p:cNvPr>
          <p:cNvCxnSpPr>
            <a:cxnSpLocks/>
          </p:cNvCxnSpPr>
          <p:nvPr/>
        </p:nvCxnSpPr>
        <p:spPr>
          <a:xfrm flipV="1">
            <a:off x="4872789" y="2743202"/>
            <a:ext cx="505326" cy="421104"/>
          </a:xfrm>
          <a:prstGeom prst="bentConnector3">
            <a:avLst>
              <a:gd name="adj1" fmla="val 100000"/>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D7B86AF6-1440-4902-ABF4-FCE60E0601E2}"/>
              </a:ext>
            </a:extLst>
          </p:cNvPr>
          <p:cNvCxnSpPr>
            <a:cxnSpLocks/>
          </p:cNvCxnSpPr>
          <p:nvPr/>
        </p:nvCxnSpPr>
        <p:spPr>
          <a:xfrm>
            <a:off x="4892843" y="3316706"/>
            <a:ext cx="533399" cy="413083"/>
          </a:xfrm>
          <a:prstGeom prst="bentConnector3">
            <a:avLst>
              <a:gd name="adj1" fmla="val 99624"/>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A8432AD3-8547-4E6B-968E-80D52D2AA0A2}"/>
              </a:ext>
            </a:extLst>
          </p:cNvPr>
          <p:cNvCxnSpPr>
            <a:cxnSpLocks/>
          </p:cNvCxnSpPr>
          <p:nvPr/>
        </p:nvCxnSpPr>
        <p:spPr>
          <a:xfrm flipV="1">
            <a:off x="5542559" y="2679026"/>
            <a:ext cx="505326" cy="421104"/>
          </a:xfrm>
          <a:prstGeom prst="bentConnector3">
            <a:avLst>
              <a:gd name="adj1" fmla="val 100000"/>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1B5DB9A8-68CA-46A3-90A6-1833618AA7EC}"/>
              </a:ext>
            </a:extLst>
          </p:cNvPr>
          <p:cNvCxnSpPr>
            <a:cxnSpLocks/>
          </p:cNvCxnSpPr>
          <p:nvPr/>
        </p:nvCxnSpPr>
        <p:spPr>
          <a:xfrm>
            <a:off x="5562613" y="3252530"/>
            <a:ext cx="533399" cy="413083"/>
          </a:xfrm>
          <a:prstGeom prst="bentConnector3">
            <a:avLst>
              <a:gd name="adj1" fmla="val 99624"/>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E227E383-E77B-4679-AFCD-AEF54991985F}"/>
              </a:ext>
            </a:extLst>
          </p:cNvPr>
          <p:cNvCxnSpPr>
            <a:cxnSpLocks/>
          </p:cNvCxnSpPr>
          <p:nvPr/>
        </p:nvCxnSpPr>
        <p:spPr>
          <a:xfrm flipV="1">
            <a:off x="8400849" y="2621280"/>
            <a:ext cx="1200351" cy="459208"/>
          </a:xfrm>
          <a:prstGeom prst="bentConnector3">
            <a:avLst>
              <a:gd name="adj1" fmla="val 100150"/>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B9464D76-B8F2-4484-BF21-5681E17E6780}"/>
              </a:ext>
            </a:extLst>
          </p:cNvPr>
          <p:cNvCxnSpPr>
            <a:cxnSpLocks/>
          </p:cNvCxnSpPr>
          <p:nvPr/>
        </p:nvCxnSpPr>
        <p:spPr>
          <a:xfrm>
            <a:off x="8416089" y="3171928"/>
            <a:ext cx="1192731" cy="447572"/>
          </a:xfrm>
          <a:prstGeom prst="bentConnector3">
            <a:avLst>
              <a:gd name="adj1" fmla="val 99832"/>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1035AE18-E92B-4A17-ACDD-5C99465A0FEC}"/>
              </a:ext>
            </a:extLst>
          </p:cNvPr>
          <p:cNvCxnSpPr>
            <a:cxnSpLocks/>
          </p:cNvCxnSpPr>
          <p:nvPr/>
        </p:nvCxnSpPr>
        <p:spPr>
          <a:xfrm rot="10800000">
            <a:off x="9121642" y="2594482"/>
            <a:ext cx="510039" cy="400179"/>
          </a:xfrm>
          <a:prstGeom prst="bentConnector3">
            <a:avLst>
              <a:gd name="adj1" fmla="val 99302"/>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249A9F0F-F113-4764-A3D4-450826296E23}"/>
              </a:ext>
            </a:extLst>
          </p:cNvPr>
          <p:cNvCxnSpPr>
            <a:cxnSpLocks/>
          </p:cNvCxnSpPr>
          <p:nvPr/>
        </p:nvCxnSpPr>
        <p:spPr>
          <a:xfrm rot="10800000" flipV="1">
            <a:off x="9121140" y="3223260"/>
            <a:ext cx="594360" cy="411480"/>
          </a:xfrm>
          <a:prstGeom prst="bentConnector3">
            <a:avLst>
              <a:gd name="adj1" fmla="val 100000"/>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79ADFF3C-C552-415B-9EEF-7E7712F07169}"/>
              </a:ext>
            </a:extLst>
          </p:cNvPr>
          <p:cNvCxnSpPr>
            <a:cxnSpLocks/>
          </p:cNvCxnSpPr>
          <p:nvPr/>
        </p:nvCxnSpPr>
        <p:spPr>
          <a:xfrm rot="10800000">
            <a:off x="8466322" y="2624962"/>
            <a:ext cx="510039" cy="400179"/>
          </a:xfrm>
          <a:prstGeom prst="bentConnector3">
            <a:avLst>
              <a:gd name="adj1" fmla="val 99302"/>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787B7A1C-8611-4DFE-87F3-70B2661C22DE}"/>
              </a:ext>
            </a:extLst>
          </p:cNvPr>
          <p:cNvCxnSpPr>
            <a:cxnSpLocks/>
          </p:cNvCxnSpPr>
          <p:nvPr/>
        </p:nvCxnSpPr>
        <p:spPr>
          <a:xfrm rot="10800000" flipV="1">
            <a:off x="8465820" y="3253740"/>
            <a:ext cx="594360" cy="411480"/>
          </a:xfrm>
          <a:prstGeom prst="bentConnector3">
            <a:avLst>
              <a:gd name="adj1" fmla="val 100000"/>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3" name="Content Placeholder 2">
            <a:extLst>
              <a:ext uri="{FF2B5EF4-FFF2-40B4-BE49-F238E27FC236}">
                <a16:creationId xmlns:a16="http://schemas.microsoft.com/office/drawing/2014/main" id="{136BC34B-C124-4F68-8C48-45AC248C37F3}"/>
              </a:ext>
            </a:extLst>
          </p:cNvPr>
          <p:cNvSpPr>
            <a:spLocks noGrp="1"/>
          </p:cNvSpPr>
          <p:nvPr>
            <p:ph idx="1"/>
          </p:nvPr>
        </p:nvSpPr>
        <p:spPr>
          <a:xfrm>
            <a:off x="313732" y="4765676"/>
            <a:ext cx="10707879" cy="1595120"/>
          </a:xfrm>
        </p:spPr>
        <p:txBody>
          <a:bodyPr>
            <a:normAutofit fontScale="92500" lnSpcReduction="20000"/>
          </a:bodyPr>
          <a:lstStyle/>
          <a:p>
            <a:r>
              <a:rPr lang="en-US" dirty="0"/>
              <a:t>When Phase-1 finishes: </a:t>
            </a:r>
          </a:p>
          <a:p>
            <a:pPr lvl="1"/>
            <a:r>
              <a:rPr lang="en-US" dirty="0"/>
              <a:t>each node in group-1 has searched entire topology</a:t>
            </a:r>
          </a:p>
          <a:p>
            <a:r>
              <a:rPr lang="en-US" dirty="0"/>
              <a:t>Phase-2 starts and so on…</a:t>
            </a:r>
          </a:p>
        </p:txBody>
      </p:sp>
    </p:spTree>
    <p:extLst>
      <p:ext uri="{BB962C8B-B14F-4D97-AF65-F5344CB8AC3E}">
        <p14:creationId xmlns:p14="http://schemas.microsoft.com/office/powerpoint/2010/main" val="1731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1"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up)">
                                      <p:cBhvr>
                                        <p:cTn id="40" dur="500"/>
                                        <p:tgtEl>
                                          <p:spTgt spid="52"/>
                                        </p:tgtEl>
                                      </p:cBhvr>
                                    </p:animEffec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par>
                                <p:cTn id="44" presetID="22" presetClass="entr" presetSubtype="1"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par>
                                <p:cTn id="52" presetID="22" presetClass="entr" presetSubtype="1"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par>
                                <p:cTn id="55" presetID="22" presetClass="entr" presetSubtype="1"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par>
                                <p:cTn id="58" presetID="22" presetClass="entr" presetSubtype="4"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down)">
                                      <p:cBhvr>
                                        <p:cTn id="60" dur="500"/>
                                        <p:tgtEl>
                                          <p:spTgt spid="53"/>
                                        </p:tgtEl>
                                      </p:cBhvr>
                                    </p:animEffect>
                                  </p:childTnLst>
                                </p:cTn>
                              </p:par>
                              <p:par>
                                <p:cTn id="61" presetID="22" presetClass="entr" presetSubtype="4"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500"/>
                                        <p:tgtEl>
                                          <p:spTgt spid="51"/>
                                        </p:tgtEl>
                                      </p:cBhvr>
                                    </p:animEffect>
                                  </p:childTnLst>
                                </p:cTn>
                              </p:par>
                              <p:par>
                                <p:cTn id="64" presetID="22" presetClass="entr" presetSubtype="4"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down)">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right)">
                                      <p:cBhvr>
                                        <p:cTn id="87" dur="500"/>
                                        <p:tgtEl>
                                          <p:spTgt spid="111"/>
                                        </p:tgtEl>
                                      </p:cBhvr>
                                    </p:animEffect>
                                  </p:childTnLst>
                                </p:cTn>
                              </p:par>
                              <p:par>
                                <p:cTn id="88" presetID="22" presetClass="entr" presetSubtype="2" fill="hold" nodeType="withEffect">
                                  <p:stCondLst>
                                    <p:cond delay="0"/>
                                  </p:stCondLst>
                                  <p:childTnLst>
                                    <p:set>
                                      <p:cBhvr>
                                        <p:cTn id="89" dur="1" fill="hold">
                                          <p:stCondLst>
                                            <p:cond delay="0"/>
                                          </p:stCondLst>
                                        </p:cTn>
                                        <p:tgtEl>
                                          <p:spTgt spid="117"/>
                                        </p:tgtEl>
                                        <p:attrNameLst>
                                          <p:attrName>style.visibility</p:attrName>
                                        </p:attrNameLst>
                                      </p:cBhvr>
                                      <p:to>
                                        <p:strVal val="visible"/>
                                      </p:to>
                                    </p:set>
                                    <p:animEffect transition="in" filter="wipe(right)">
                                      <p:cBhvr>
                                        <p:cTn id="90" dur="500"/>
                                        <p:tgtEl>
                                          <p:spTgt spid="1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22"/>
                                        </p:tgtEl>
                                        <p:attrNameLst>
                                          <p:attrName>style.visibility</p:attrName>
                                        </p:attrNameLst>
                                      </p:cBhvr>
                                      <p:to>
                                        <p:strVal val="visible"/>
                                      </p:to>
                                    </p:set>
                                    <p:animEffect transition="in" filter="wipe(left)">
                                      <p:cBhvr>
                                        <p:cTn id="95" dur="500"/>
                                        <p:tgtEl>
                                          <p:spTgt spid="122"/>
                                        </p:tgtEl>
                                      </p:cBhvr>
                                    </p:animEffect>
                                  </p:childTnLst>
                                </p:cTn>
                              </p:par>
                              <p:par>
                                <p:cTn id="96" presetID="22" presetClass="entr" presetSubtype="8" fill="hold" nodeType="with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wipe(left)">
                                      <p:cBhvr>
                                        <p:cTn id="98" dur="500"/>
                                        <p:tgtEl>
                                          <p:spTgt spid="12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124"/>
                                        </p:tgtEl>
                                        <p:attrNameLst>
                                          <p:attrName>style.visibility</p:attrName>
                                        </p:attrNameLst>
                                      </p:cBhvr>
                                      <p:to>
                                        <p:strVal val="visible"/>
                                      </p:to>
                                    </p:set>
                                    <p:animEffect transition="in" filter="wipe(left)">
                                      <p:cBhvr>
                                        <p:cTn id="103" dur="500"/>
                                        <p:tgtEl>
                                          <p:spTgt spid="124"/>
                                        </p:tgtEl>
                                      </p:cBhvr>
                                    </p:animEffect>
                                  </p:childTnLst>
                                </p:cTn>
                              </p:par>
                              <p:par>
                                <p:cTn id="104" presetID="22" presetClass="entr" presetSubtype="8" fill="hold" nodeType="withEffect">
                                  <p:stCondLst>
                                    <p:cond delay="0"/>
                                  </p:stCondLst>
                                  <p:childTnLst>
                                    <p:set>
                                      <p:cBhvr>
                                        <p:cTn id="105" dur="1" fill="hold">
                                          <p:stCondLst>
                                            <p:cond delay="0"/>
                                          </p:stCondLst>
                                        </p:cTn>
                                        <p:tgtEl>
                                          <p:spTgt spid="131"/>
                                        </p:tgtEl>
                                        <p:attrNameLst>
                                          <p:attrName>style.visibility</p:attrName>
                                        </p:attrNameLst>
                                      </p:cBhvr>
                                      <p:to>
                                        <p:strVal val="visible"/>
                                      </p:to>
                                    </p:set>
                                    <p:animEffect transition="in" filter="wipe(left)">
                                      <p:cBhvr>
                                        <p:cTn id="106" dur="500"/>
                                        <p:tgtEl>
                                          <p:spTgt spid="13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wipe(left)">
                                      <p:cBhvr>
                                        <p:cTn id="111" dur="500"/>
                                        <p:tgtEl>
                                          <p:spTgt spid="136"/>
                                        </p:tgtEl>
                                      </p:cBhvr>
                                    </p:animEffect>
                                  </p:childTnLst>
                                </p:cTn>
                              </p:par>
                              <p:par>
                                <p:cTn id="112" presetID="22" presetClass="entr" presetSubtype="8" fill="hold" nodeType="withEffect">
                                  <p:stCondLst>
                                    <p:cond delay="0"/>
                                  </p:stCondLst>
                                  <p:childTnLst>
                                    <p:set>
                                      <p:cBhvr>
                                        <p:cTn id="113" dur="1" fill="hold">
                                          <p:stCondLst>
                                            <p:cond delay="0"/>
                                          </p:stCondLst>
                                        </p:cTn>
                                        <p:tgtEl>
                                          <p:spTgt spid="137"/>
                                        </p:tgtEl>
                                        <p:attrNameLst>
                                          <p:attrName>style.visibility</p:attrName>
                                        </p:attrNameLst>
                                      </p:cBhvr>
                                      <p:to>
                                        <p:strVal val="visible"/>
                                      </p:to>
                                    </p:set>
                                    <p:animEffect transition="in" filter="wipe(left)">
                                      <p:cBhvr>
                                        <p:cTn id="114" dur="500"/>
                                        <p:tgtEl>
                                          <p:spTgt spid="137"/>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0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0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38"/>
                                        </p:tgtEl>
                                        <p:attrNameLst>
                                          <p:attrName>style.visibility</p:attrName>
                                        </p:attrNameLst>
                                      </p:cBhvr>
                                      <p:to>
                                        <p:strVal val="visible"/>
                                      </p:to>
                                    </p:set>
                                    <p:animEffect transition="in" filter="wipe(left)">
                                      <p:cBhvr>
                                        <p:cTn id="135" dur="500"/>
                                        <p:tgtEl>
                                          <p:spTgt spid="138"/>
                                        </p:tgtEl>
                                      </p:cBhvr>
                                    </p:animEffect>
                                  </p:childTnLst>
                                </p:cTn>
                              </p:par>
                              <p:par>
                                <p:cTn id="136" presetID="22" presetClass="entr" presetSubtype="8" fill="hold" nodeType="withEffect">
                                  <p:stCondLst>
                                    <p:cond delay="0"/>
                                  </p:stCondLst>
                                  <p:childTnLst>
                                    <p:set>
                                      <p:cBhvr>
                                        <p:cTn id="137" dur="1" fill="hold">
                                          <p:stCondLst>
                                            <p:cond delay="0"/>
                                          </p:stCondLst>
                                        </p:cTn>
                                        <p:tgtEl>
                                          <p:spTgt spid="145"/>
                                        </p:tgtEl>
                                        <p:attrNameLst>
                                          <p:attrName>style.visibility</p:attrName>
                                        </p:attrNameLst>
                                      </p:cBhvr>
                                      <p:to>
                                        <p:strVal val="visible"/>
                                      </p:to>
                                    </p:set>
                                    <p:animEffect transition="in" filter="wipe(left)">
                                      <p:cBhvr>
                                        <p:cTn id="138" dur="500"/>
                                        <p:tgtEl>
                                          <p:spTgt spid="145"/>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150"/>
                                        </p:tgtEl>
                                        <p:attrNameLst>
                                          <p:attrName>style.visibility</p:attrName>
                                        </p:attrNameLst>
                                      </p:cBhvr>
                                      <p:to>
                                        <p:strVal val="visible"/>
                                      </p:to>
                                    </p:set>
                                    <p:animEffect transition="in" filter="wipe(left)">
                                      <p:cBhvr>
                                        <p:cTn id="143" dur="500"/>
                                        <p:tgtEl>
                                          <p:spTgt spid="150"/>
                                        </p:tgtEl>
                                      </p:cBhvr>
                                    </p:animEffect>
                                  </p:childTnLst>
                                </p:cTn>
                              </p:par>
                              <p:par>
                                <p:cTn id="144" presetID="22" presetClass="entr" presetSubtype="8" fill="hold" nodeType="withEffect">
                                  <p:stCondLst>
                                    <p:cond delay="0"/>
                                  </p:stCondLst>
                                  <p:childTnLst>
                                    <p:set>
                                      <p:cBhvr>
                                        <p:cTn id="145" dur="1" fill="hold">
                                          <p:stCondLst>
                                            <p:cond delay="0"/>
                                          </p:stCondLst>
                                        </p:cTn>
                                        <p:tgtEl>
                                          <p:spTgt spid="153"/>
                                        </p:tgtEl>
                                        <p:attrNameLst>
                                          <p:attrName>style.visibility</p:attrName>
                                        </p:attrNameLst>
                                      </p:cBhvr>
                                      <p:to>
                                        <p:strVal val="visible"/>
                                      </p:to>
                                    </p:set>
                                    <p:animEffect transition="in" filter="wipe(left)">
                                      <p:cBhvr>
                                        <p:cTn id="146" dur="500"/>
                                        <p:tgtEl>
                                          <p:spTgt spid="15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nodeType="clickEffect">
                                  <p:stCondLst>
                                    <p:cond delay="0"/>
                                  </p:stCondLst>
                                  <p:childTnLst>
                                    <p:set>
                                      <p:cBhvr>
                                        <p:cTn id="150" dur="1" fill="hold">
                                          <p:stCondLst>
                                            <p:cond delay="0"/>
                                          </p:stCondLst>
                                        </p:cTn>
                                        <p:tgtEl>
                                          <p:spTgt spid="171"/>
                                        </p:tgtEl>
                                        <p:attrNameLst>
                                          <p:attrName>style.visibility</p:attrName>
                                        </p:attrNameLst>
                                      </p:cBhvr>
                                      <p:to>
                                        <p:strVal val="visible"/>
                                      </p:to>
                                    </p:set>
                                    <p:animEffect transition="in" filter="wipe(left)">
                                      <p:cBhvr>
                                        <p:cTn id="151" dur="500"/>
                                        <p:tgtEl>
                                          <p:spTgt spid="171"/>
                                        </p:tgtEl>
                                      </p:cBhvr>
                                    </p:animEffect>
                                  </p:childTnLst>
                                </p:cTn>
                              </p:par>
                              <p:par>
                                <p:cTn id="152" presetID="22" presetClass="entr" presetSubtype="8" fill="hold" nodeType="withEffect">
                                  <p:stCondLst>
                                    <p:cond delay="0"/>
                                  </p:stCondLst>
                                  <p:childTnLst>
                                    <p:set>
                                      <p:cBhvr>
                                        <p:cTn id="153" dur="1" fill="hold">
                                          <p:stCondLst>
                                            <p:cond delay="0"/>
                                          </p:stCondLst>
                                        </p:cTn>
                                        <p:tgtEl>
                                          <p:spTgt spid="172"/>
                                        </p:tgtEl>
                                        <p:attrNameLst>
                                          <p:attrName>style.visibility</p:attrName>
                                        </p:attrNameLst>
                                      </p:cBhvr>
                                      <p:to>
                                        <p:strVal val="visible"/>
                                      </p:to>
                                    </p:set>
                                    <p:animEffect transition="in" filter="wipe(left)">
                                      <p:cBhvr>
                                        <p:cTn id="154" dur="500"/>
                                        <p:tgtEl>
                                          <p:spTgt spid="172"/>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73">
                                            <p:txEl>
                                              <p:pRg st="0" end="0"/>
                                            </p:txEl>
                                          </p:spTgt>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73">
                                            <p:txEl>
                                              <p:pRg st="1" end="1"/>
                                            </p:txEl>
                                          </p:spTgt>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p:bldP spid="36" grpId="0" animBg="1"/>
      <p:bldP spid="78" grpId="0"/>
      <p:bldP spid="79" grpId="0"/>
      <p:bldP spid="80" grpId="0"/>
      <p:bldP spid="105" grpId="0"/>
      <p:bldP spid="106" grpId="0"/>
      <p:bldP spid="107" grpId="0"/>
      <p:bldP spid="108" grpId="0" animBg="1"/>
      <p:bldP spid="109" grpId="0" animBg="1"/>
      <p:bldP spid="17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9F2D-DAD8-46EB-8B6C-F02791C8512D}"/>
              </a:ext>
            </a:extLst>
          </p:cNvPr>
          <p:cNvSpPr>
            <a:spLocks noGrp="1"/>
          </p:cNvSpPr>
          <p:nvPr>
            <p:ph type="title"/>
          </p:nvPr>
        </p:nvSpPr>
        <p:spPr/>
        <p:txBody>
          <a:bodyPr/>
          <a:lstStyle/>
          <a:p>
            <a:r>
              <a:rPr lang="en-US" dirty="0" err="1"/>
              <a:t>mSEEC</a:t>
            </a:r>
            <a:endParaRPr lang="en-US" dirty="0"/>
          </a:p>
        </p:txBody>
      </p:sp>
      <p:sp>
        <p:nvSpPr>
          <p:cNvPr id="3" name="Content Placeholder 2">
            <a:extLst>
              <a:ext uri="{FF2B5EF4-FFF2-40B4-BE49-F238E27FC236}">
                <a16:creationId xmlns:a16="http://schemas.microsoft.com/office/drawing/2014/main" id="{C0E233C0-49EE-48CD-9463-95364C8F6232}"/>
              </a:ext>
            </a:extLst>
          </p:cNvPr>
          <p:cNvSpPr>
            <a:spLocks noGrp="1"/>
          </p:cNvSpPr>
          <p:nvPr>
            <p:ph idx="1"/>
          </p:nvPr>
        </p:nvSpPr>
        <p:spPr/>
        <p:txBody>
          <a:bodyPr/>
          <a:lstStyle/>
          <a:p>
            <a:r>
              <a:rPr lang="en-US" dirty="0" err="1"/>
              <a:t>mSEEC</a:t>
            </a:r>
            <a:r>
              <a:rPr lang="en-US" dirty="0"/>
              <a:t> provides higher throughput than SEEC</a:t>
            </a:r>
          </a:p>
          <a:p>
            <a:r>
              <a:rPr lang="en-US" dirty="0" err="1"/>
              <a:t>mSEEC</a:t>
            </a:r>
            <a:r>
              <a:rPr lang="en-US" dirty="0"/>
              <a:t> achieves this by making multiple FF packets</a:t>
            </a:r>
          </a:p>
          <a:p>
            <a:r>
              <a:rPr lang="en-US" dirty="0"/>
              <a:t>Each </a:t>
            </a:r>
            <a:r>
              <a:rPr lang="en-US" i="1" u="sng" dirty="0"/>
              <a:t>group</a:t>
            </a:r>
            <a:r>
              <a:rPr lang="en-US" dirty="0"/>
              <a:t> is a ‘row’ in the Mesh</a:t>
            </a:r>
          </a:p>
          <a:p>
            <a:r>
              <a:rPr lang="en-US" dirty="0"/>
              <a:t>Each </a:t>
            </a:r>
            <a:r>
              <a:rPr lang="en-US" i="1" u="sng" dirty="0"/>
              <a:t>partition</a:t>
            </a:r>
            <a:r>
              <a:rPr lang="en-US" dirty="0"/>
              <a:t> is a ‘column’ in the Mesh</a:t>
            </a:r>
          </a:p>
          <a:p>
            <a:r>
              <a:rPr lang="en-US" dirty="0"/>
              <a:t>As Mesh size increases the </a:t>
            </a:r>
            <a:r>
              <a:rPr lang="en-US" i="1" dirty="0"/>
              <a:t>path diversity</a:t>
            </a:r>
            <a:r>
              <a:rPr lang="en-US" dirty="0"/>
              <a:t> increases</a:t>
            </a:r>
          </a:p>
          <a:p>
            <a:r>
              <a:rPr lang="en-US" dirty="0"/>
              <a:t>As Mesh size increases more packets can become FF</a:t>
            </a:r>
          </a:p>
          <a:p>
            <a:r>
              <a:rPr lang="en-US" dirty="0" err="1"/>
              <a:t>mSEEC</a:t>
            </a:r>
            <a:r>
              <a:rPr lang="en-US" dirty="0"/>
              <a:t> is truly scalable version of SEEC</a:t>
            </a:r>
          </a:p>
        </p:txBody>
      </p:sp>
      <p:sp>
        <p:nvSpPr>
          <p:cNvPr id="4" name="Footer Placeholder 3">
            <a:extLst>
              <a:ext uri="{FF2B5EF4-FFF2-40B4-BE49-F238E27FC236}">
                <a16:creationId xmlns:a16="http://schemas.microsoft.com/office/drawing/2014/main" id="{AFD0F2CF-8D7F-4C8C-B4FF-A90F4F2E2A58}"/>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F4591854-3388-4FDA-92EA-6764389F5092}"/>
              </a:ext>
            </a:extLst>
          </p:cNvPr>
          <p:cNvSpPr>
            <a:spLocks noGrp="1"/>
          </p:cNvSpPr>
          <p:nvPr>
            <p:ph type="sldNum" sz="quarter" idx="12"/>
          </p:nvPr>
        </p:nvSpPr>
        <p:spPr/>
        <p:txBody>
          <a:bodyPr/>
          <a:lstStyle/>
          <a:p>
            <a:fld id="{0D1D0697-F66A-EE4C-B4D3-9802540BCCA0}" type="slidenum">
              <a:rPr lang="en-US" smtClean="0"/>
              <a:t>92</a:t>
            </a:fld>
            <a:endParaRPr lang="en-US"/>
          </a:p>
        </p:txBody>
      </p:sp>
    </p:spTree>
    <p:extLst>
      <p:ext uri="{BB962C8B-B14F-4D97-AF65-F5344CB8AC3E}">
        <p14:creationId xmlns:p14="http://schemas.microsoft.com/office/powerpoint/2010/main" val="36937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CEFD-DD6F-4501-ACD5-4F293AF26954}"/>
              </a:ext>
            </a:extLst>
          </p:cNvPr>
          <p:cNvSpPr>
            <a:spLocks noGrp="1"/>
          </p:cNvSpPr>
          <p:nvPr>
            <p:ph type="title"/>
          </p:nvPr>
        </p:nvSpPr>
        <p:spPr/>
        <p:txBody>
          <a:bodyPr/>
          <a:lstStyle/>
          <a:p>
            <a:r>
              <a:rPr lang="en-US" dirty="0"/>
              <a:t>Deadlock Freedom Proof</a:t>
            </a:r>
          </a:p>
        </p:txBody>
      </p:sp>
      <p:sp>
        <p:nvSpPr>
          <p:cNvPr id="3" name="Content Placeholder 2">
            <a:extLst>
              <a:ext uri="{FF2B5EF4-FFF2-40B4-BE49-F238E27FC236}">
                <a16:creationId xmlns:a16="http://schemas.microsoft.com/office/drawing/2014/main" id="{0D798778-F15B-4540-B449-FA9CA217BE43}"/>
              </a:ext>
            </a:extLst>
          </p:cNvPr>
          <p:cNvSpPr>
            <a:spLocks noGrp="1"/>
          </p:cNvSpPr>
          <p:nvPr>
            <p:ph idx="1"/>
          </p:nvPr>
        </p:nvSpPr>
        <p:spPr/>
        <p:txBody>
          <a:bodyPr>
            <a:normAutofit/>
          </a:bodyPr>
          <a:lstStyle/>
          <a:p>
            <a:r>
              <a:rPr lang="en-US" dirty="0"/>
              <a:t>The ejection port at NIC has separate Virtual Networks</a:t>
            </a:r>
          </a:p>
          <a:p>
            <a:r>
              <a:rPr lang="en-US" dirty="0"/>
              <a:t>The response packet can cause a protocol deadlock, if stuck in network</a:t>
            </a:r>
          </a:p>
          <a:p>
            <a:r>
              <a:rPr lang="en-US" dirty="0"/>
              <a:t>SEEC/</a:t>
            </a:r>
            <a:r>
              <a:rPr lang="en-US" dirty="0" err="1"/>
              <a:t>mSEEC</a:t>
            </a:r>
            <a:r>
              <a:rPr lang="en-US" dirty="0"/>
              <a:t> is </a:t>
            </a:r>
            <a:r>
              <a:rPr lang="en-US" i="1" dirty="0"/>
              <a:t>protocol deadlock free </a:t>
            </a:r>
            <a:r>
              <a:rPr lang="en-US" dirty="0"/>
              <a:t>as NIC will eject response packet by sending seeker as it gets a free-slot</a:t>
            </a:r>
          </a:p>
          <a:p>
            <a:r>
              <a:rPr lang="en-US" dirty="0"/>
              <a:t>SEEC/</a:t>
            </a:r>
            <a:r>
              <a:rPr lang="en-US" dirty="0" err="1"/>
              <a:t>mSEEC</a:t>
            </a:r>
            <a:r>
              <a:rPr lang="en-US" dirty="0"/>
              <a:t> is </a:t>
            </a:r>
            <a:r>
              <a:rPr lang="en-US" i="1" dirty="0"/>
              <a:t>routing deadlock free </a:t>
            </a:r>
            <a:r>
              <a:rPr lang="en-US" dirty="0"/>
              <a:t>as all the input ports get chance to send packets via FF flow control</a:t>
            </a:r>
          </a:p>
          <a:p>
            <a:r>
              <a:rPr lang="en-US" dirty="0"/>
              <a:t>SEEC/</a:t>
            </a:r>
            <a:r>
              <a:rPr lang="en-US" dirty="0" err="1"/>
              <a:t>mSEEC</a:t>
            </a:r>
            <a:r>
              <a:rPr lang="en-US" dirty="0"/>
              <a:t> is </a:t>
            </a:r>
            <a:r>
              <a:rPr lang="en-US" i="1" dirty="0" err="1"/>
              <a:t>livelock</a:t>
            </a:r>
            <a:r>
              <a:rPr lang="en-US" i="1" dirty="0"/>
              <a:t> free</a:t>
            </a:r>
            <a:r>
              <a:rPr lang="en-US" dirty="0"/>
              <a:t> as there is no misrouting</a:t>
            </a:r>
          </a:p>
          <a:p>
            <a:endParaRPr lang="en-US" dirty="0"/>
          </a:p>
        </p:txBody>
      </p:sp>
      <p:sp>
        <p:nvSpPr>
          <p:cNvPr id="4" name="Footer Placeholder 3">
            <a:extLst>
              <a:ext uri="{FF2B5EF4-FFF2-40B4-BE49-F238E27FC236}">
                <a16:creationId xmlns:a16="http://schemas.microsoft.com/office/drawing/2014/main" id="{70AA6BB9-5186-4E72-B828-21FA7B54ADAD}"/>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6D62860F-9823-43AF-A325-8B2BD5A38A8F}"/>
              </a:ext>
            </a:extLst>
          </p:cNvPr>
          <p:cNvSpPr>
            <a:spLocks noGrp="1"/>
          </p:cNvSpPr>
          <p:nvPr>
            <p:ph type="sldNum" sz="quarter" idx="12"/>
          </p:nvPr>
        </p:nvSpPr>
        <p:spPr/>
        <p:txBody>
          <a:bodyPr/>
          <a:lstStyle/>
          <a:p>
            <a:fld id="{0D1D0697-F66A-EE4C-B4D3-9802540BCCA0}" type="slidenum">
              <a:rPr lang="en-US" smtClean="0"/>
              <a:t>93</a:t>
            </a:fld>
            <a:endParaRPr lang="en-US"/>
          </a:p>
        </p:txBody>
      </p:sp>
    </p:spTree>
    <p:extLst>
      <p:ext uri="{BB962C8B-B14F-4D97-AF65-F5344CB8AC3E}">
        <p14:creationId xmlns:p14="http://schemas.microsoft.com/office/powerpoint/2010/main" val="876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3CB8-48C1-4673-918B-B6E54F0D054D}"/>
              </a:ext>
            </a:extLst>
          </p:cNvPr>
          <p:cNvSpPr>
            <a:spLocks noGrp="1"/>
          </p:cNvSpPr>
          <p:nvPr>
            <p:ph type="title"/>
          </p:nvPr>
        </p:nvSpPr>
        <p:spPr/>
        <p:txBody>
          <a:bodyPr/>
          <a:lstStyle/>
          <a:p>
            <a:r>
              <a:rPr lang="en-US" dirty="0"/>
              <a:t>Qualitative Comparison Table</a:t>
            </a:r>
          </a:p>
        </p:txBody>
      </p:sp>
      <p:graphicFrame>
        <p:nvGraphicFramePr>
          <p:cNvPr id="6" name="Content Placeholder 5">
            <a:extLst>
              <a:ext uri="{FF2B5EF4-FFF2-40B4-BE49-F238E27FC236}">
                <a16:creationId xmlns:a16="http://schemas.microsoft.com/office/drawing/2014/main" id="{9C44ED40-6123-4345-9261-CBABA4C3F6F7}"/>
              </a:ext>
            </a:extLst>
          </p:cNvPr>
          <p:cNvGraphicFramePr>
            <a:graphicFrameLocks noGrp="1"/>
          </p:cNvGraphicFramePr>
          <p:nvPr>
            <p:ph idx="1"/>
            <p:extLst>
              <p:ext uri="{D42A27DB-BD31-4B8C-83A1-F6EECF244321}">
                <p14:modId xmlns:p14="http://schemas.microsoft.com/office/powerpoint/2010/main" val="3225738258"/>
              </p:ext>
            </p:extLst>
          </p:nvPr>
        </p:nvGraphicFramePr>
        <p:xfrm>
          <a:off x="178665" y="1380203"/>
          <a:ext cx="11521440" cy="4993640"/>
        </p:xfrm>
        <a:graphic>
          <a:graphicData uri="http://schemas.openxmlformats.org/drawingml/2006/table">
            <a:tbl>
              <a:tblPr firstRow="1" bandRow="1">
                <a:tableStyleId>{5C22544A-7EE6-4342-B048-85BDC9FD1C3A}</a:tableStyleId>
              </a:tblPr>
              <a:tblGrid>
                <a:gridCol w="2285402">
                  <a:extLst>
                    <a:ext uri="{9D8B030D-6E8A-4147-A177-3AD203B41FA5}">
                      <a16:colId xmlns:a16="http://schemas.microsoft.com/office/drawing/2014/main" val="2551724324"/>
                    </a:ext>
                  </a:extLst>
                </a:gridCol>
                <a:gridCol w="1155032">
                  <a:extLst>
                    <a:ext uri="{9D8B030D-6E8A-4147-A177-3AD203B41FA5}">
                      <a16:colId xmlns:a16="http://schemas.microsoft.com/office/drawing/2014/main" val="2861839636"/>
                    </a:ext>
                  </a:extLst>
                </a:gridCol>
                <a:gridCol w="1497326">
                  <a:extLst>
                    <a:ext uri="{9D8B030D-6E8A-4147-A177-3AD203B41FA5}">
                      <a16:colId xmlns:a16="http://schemas.microsoft.com/office/drawing/2014/main" val="2001477588"/>
                    </a:ext>
                  </a:extLst>
                </a:gridCol>
                <a:gridCol w="1645920">
                  <a:extLst>
                    <a:ext uri="{9D8B030D-6E8A-4147-A177-3AD203B41FA5}">
                      <a16:colId xmlns:a16="http://schemas.microsoft.com/office/drawing/2014/main" val="1291646121"/>
                    </a:ext>
                  </a:extLst>
                </a:gridCol>
                <a:gridCol w="1645920">
                  <a:extLst>
                    <a:ext uri="{9D8B030D-6E8A-4147-A177-3AD203B41FA5}">
                      <a16:colId xmlns:a16="http://schemas.microsoft.com/office/drawing/2014/main" val="1016225324"/>
                    </a:ext>
                  </a:extLst>
                </a:gridCol>
                <a:gridCol w="1645920">
                  <a:extLst>
                    <a:ext uri="{9D8B030D-6E8A-4147-A177-3AD203B41FA5}">
                      <a16:colId xmlns:a16="http://schemas.microsoft.com/office/drawing/2014/main" val="3842929617"/>
                    </a:ext>
                  </a:extLst>
                </a:gridCol>
                <a:gridCol w="1645920">
                  <a:extLst>
                    <a:ext uri="{9D8B030D-6E8A-4147-A177-3AD203B41FA5}">
                      <a16:colId xmlns:a16="http://schemas.microsoft.com/office/drawing/2014/main" val="1657885014"/>
                    </a:ext>
                  </a:extLst>
                </a:gridCol>
              </a:tblGrid>
              <a:tr h="370840">
                <a:tc>
                  <a:txBody>
                    <a:bodyPr/>
                    <a:lstStyle/>
                    <a:p>
                      <a:pPr algn="ctr"/>
                      <a:r>
                        <a:rPr lang="en-US" dirty="0"/>
                        <a:t>Techniques</a:t>
                      </a:r>
                    </a:p>
                  </a:txBody>
                  <a:tcPr anchor="ctr"/>
                </a:tc>
                <a:tc>
                  <a:txBody>
                    <a:bodyPr/>
                    <a:lstStyle/>
                    <a:p>
                      <a:pPr algn="ctr"/>
                      <a:r>
                        <a:rPr lang="en-US" dirty="0"/>
                        <a:t>Full Path Diversity</a:t>
                      </a:r>
                    </a:p>
                  </a:txBody>
                  <a:tcPr anchor="ctr"/>
                </a:tc>
                <a:tc>
                  <a:txBody>
                    <a:bodyPr/>
                    <a:lstStyle/>
                    <a:p>
                      <a:pPr algn="ctr"/>
                      <a:r>
                        <a:rPr lang="en-US" dirty="0"/>
                        <a:t>No Deadlock Detect</a:t>
                      </a:r>
                    </a:p>
                  </a:txBody>
                  <a:tcPr anchor="ctr"/>
                </a:tc>
                <a:tc>
                  <a:txBody>
                    <a:bodyPr/>
                    <a:lstStyle/>
                    <a:p>
                      <a:pPr algn="ctr"/>
                      <a:r>
                        <a:rPr lang="en-US" dirty="0"/>
                        <a:t>No Misroute</a:t>
                      </a:r>
                    </a:p>
                  </a:txBody>
                  <a:tcPr anchor="ctr"/>
                </a:tc>
                <a:tc>
                  <a:txBody>
                    <a:bodyPr/>
                    <a:lstStyle/>
                    <a:p>
                      <a:pPr algn="ctr"/>
                      <a:r>
                        <a:rPr lang="en-US" dirty="0"/>
                        <a:t>No Extra Buffers</a:t>
                      </a:r>
                    </a:p>
                  </a:txBody>
                  <a:tcPr anchor="ctr"/>
                </a:tc>
                <a:tc>
                  <a:txBody>
                    <a:bodyPr/>
                    <a:lstStyle/>
                    <a:p>
                      <a:pPr algn="ctr"/>
                      <a:r>
                        <a:rPr lang="en-US" dirty="0"/>
                        <a:t>Routing deadlock free</a:t>
                      </a:r>
                    </a:p>
                  </a:txBody>
                  <a:tcPr anchor="ctr"/>
                </a:tc>
                <a:tc>
                  <a:txBody>
                    <a:bodyPr/>
                    <a:lstStyle/>
                    <a:p>
                      <a:pPr algn="ctr"/>
                      <a:r>
                        <a:rPr lang="en-US" dirty="0"/>
                        <a:t>Protocol deadlock free</a:t>
                      </a:r>
                    </a:p>
                  </a:txBody>
                  <a:tcPr anchor="ctr"/>
                </a:tc>
                <a:extLst>
                  <a:ext uri="{0D108BD9-81ED-4DB2-BD59-A6C34878D82A}">
                    <a16:rowId xmlns:a16="http://schemas.microsoft.com/office/drawing/2014/main" val="281285426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Acyclic CDG (P)</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39479060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Escape VC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0307462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Bubble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extLst>
                  <a:ext uri="{0D108BD9-81ED-4DB2-BD59-A6C34878D82A}">
                    <a16:rowId xmlns:a16="http://schemas.microsoft.com/office/drawing/2014/main" val="1577485462"/>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Deflection (P)</a:t>
                      </a: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873758676"/>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Deadlock Buffers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105018297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Coordination (R)</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3138712089"/>
                  </a:ext>
                </a:extLst>
              </a:tr>
              <a:tr h="370840">
                <a:tc>
                  <a:txBody>
                    <a:bodyPr/>
                    <a:lstStyle/>
                    <a:p>
                      <a:pPr algn="ctr"/>
                      <a:r>
                        <a:rPr lang="en-US" dirty="0"/>
                        <a:t>BBR (S)</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r>
                        <a:rPr lang="en-US" dirty="0"/>
                        <a:t>    *</a:t>
                      </a:r>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tc>
                  <a:txBody>
                    <a:bodyPr/>
                    <a:lstStyle/>
                    <a:p>
                      <a:pPr algn="ctr"/>
                      <a:endParaRPr lang="en-US" dirty="0"/>
                    </a:p>
                  </a:txBody>
                  <a:tcPr anchor="ctr">
                    <a:solidFill>
                      <a:schemeClr val="accent2">
                        <a:lumMod val="75000"/>
                      </a:schemeClr>
                    </a:solidFill>
                  </a:tcPr>
                </a:tc>
                <a:extLst>
                  <a:ext uri="{0D108BD9-81ED-4DB2-BD59-A6C34878D82A}">
                    <a16:rowId xmlns:a16="http://schemas.microsoft.com/office/drawing/2014/main" val="2733182592"/>
                  </a:ext>
                </a:extLst>
              </a:tr>
              <a:tr h="370840">
                <a:tc>
                  <a:txBody>
                    <a:bodyPr/>
                    <a:lstStyle/>
                    <a:p>
                      <a:pPr algn="ctr"/>
                      <a:r>
                        <a:rPr lang="en-US" dirty="0"/>
                        <a:t>BINDU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393430542"/>
                  </a:ext>
                </a:extLst>
              </a:tr>
              <a:tr h="370840">
                <a:tc>
                  <a:txBody>
                    <a:bodyPr/>
                    <a:lstStyle/>
                    <a:p>
                      <a:pPr algn="ctr"/>
                      <a:r>
                        <a:rPr lang="en-US" dirty="0"/>
                        <a:t>SWAP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245988822"/>
                  </a:ext>
                </a:extLst>
              </a:tr>
              <a:tr h="370840">
                <a:tc>
                  <a:txBody>
                    <a:bodyPr/>
                    <a:lstStyle/>
                    <a:p>
                      <a:pPr algn="ctr"/>
                      <a:r>
                        <a:rPr lang="en-US" dirty="0"/>
                        <a:t>DRAIN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3097265930"/>
                  </a:ext>
                </a:extLst>
              </a:tr>
              <a:tr h="370840">
                <a:tc>
                  <a:txBody>
                    <a:bodyPr/>
                    <a:lstStyle/>
                    <a:p>
                      <a:pPr algn="ctr"/>
                      <a:r>
                        <a:rPr lang="en-US" dirty="0">
                          <a:highlight>
                            <a:srgbClr val="FFFF00"/>
                          </a:highlight>
                        </a:rPr>
                        <a:t>SEEC/</a:t>
                      </a:r>
                      <a:r>
                        <a:rPr lang="en-US" dirty="0" err="1">
                          <a:highlight>
                            <a:srgbClr val="FFFF00"/>
                          </a:highlight>
                        </a:rPr>
                        <a:t>mSEEC</a:t>
                      </a:r>
                      <a:r>
                        <a:rPr lang="en-US" dirty="0">
                          <a:highlight>
                            <a:srgbClr val="FFFF00"/>
                          </a:highlight>
                        </a:rPr>
                        <a:t> (S)</a:t>
                      </a: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tc>
                  <a:txBody>
                    <a:bodyPr/>
                    <a:lstStyle/>
                    <a:p>
                      <a:pPr algn="ctr"/>
                      <a:endParaRPr lang="en-US" dirty="0">
                        <a:highlight>
                          <a:srgbClr val="FFFF00"/>
                        </a:highlight>
                      </a:endParaRPr>
                    </a:p>
                  </a:txBody>
                  <a:tcPr anchor="ctr">
                    <a:solidFill>
                      <a:schemeClr val="accent2">
                        <a:lumMod val="75000"/>
                      </a:schemeClr>
                    </a:solidFill>
                  </a:tcPr>
                </a:tc>
                <a:extLst>
                  <a:ext uri="{0D108BD9-81ED-4DB2-BD59-A6C34878D82A}">
                    <a16:rowId xmlns:a16="http://schemas.microsoft.com/office/drawing/2014/main" val="3704218261"/>
                  </a:ext>
                </a:extLst>
              </a:tr>
            </a:tbl>
          </a:graphicData>
        </a:graphic>
      </p:graphicFrame>
      <p:sp>
        <p:nvSpPr>
          <p:cNvPr id="4" name="Footer Placeholder 3">
            <a:extLst>
              <a:ext uri="{FF2B5EF4-FFF2-40B4-BE49-F238E27FC236}">
                <a16:creationId xmlns:a16="http://schemas.microsoft.com/office/drawing/2014/main" id="{50756A38-F7C7-4E77-B5E5-D80CAB465C37}"/>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AFAC0F7-B67D-47A4-AFA8-4BDB2D977D27}"/>
              </a:ext>
            </a:extLst>
          </p:cNvPr>
          <p:cNvSpPr>
            <a:spLocks noGrp="1"/>
          </p:cNvSpPr>
          <p:nvPr>
            <p:ph type="sldNum" sz="quarter" idx="12"/>
          </p:nvPr>
        </p:nvSpPr>
        <p:spPr/>
        <p:txBody>
          <a:bodyPr/>
          <a:lstStyle/>
          <a:p>
            <a:fld id="{0D1D0697-F66A-EE4C-B4D3-9802540BCCA0}" type="slidenum">
              <a:rPr lang="en-US" smtClean="0"/>
              <a:t>94</a:t>
            </a:fld>
            <a:endParaRPr lang="en-US"/>
          </a:p>
        </p:txBody>
      </p:sp>
      <p:sp>
        <p:nvSpPr>
          <p:cNvPr id="7" name="TextBox 6">
            <a:extLst>
              <a:ext uri="{FF2B5EF4-FFF2-40B4-BE49-F238E27FC236}">
                <a16:creationId xmlns:a16="http://schemas.microsoft.com/office/drawing/2014/main" id="{176E0FCD-57AB-9B4F-8364-3FB138837ACD}"/>
              </a:ext>
            </a:extLst>
          </p:cNvPr>
          <p:cNvSpPr txBox="1"/>
          <p:nvPr/>
        </p:nvSpPr>
        <p:spPr>
          <a:xfrm>
            <a:off x="944269" y="1010871"/>
            <a:ext cx="10303462" cy="369332"/>
          </a:xfrm>
          <a:prstGeom prst="rect">
            <a:avLst/>
          </a:prstGeom>
          <a:noFill/>
        </p:spPr>
        <p:txBody>
          <a:bodyPr wrap="none" rtlCol="0">
            <a:spAutoFit/>
          </a:bodyPr>
          <a:lstStyle/>
          <a:p>
            <a:r>
              <a:rPr lang="en-US" dirty="0"/>
              <a:t>Qualitative Comparison of Deadlock Freedom Mechanisms. P: Proactive, R: Reactive. S: Subactive</a:t>
            </a:r>
          </a:p>
        </p:txBody>
      </p:sp>
      <mc:AlternateContent xmlns:mc="http://schemas.openxmlformats.org/markup-compatibility/2006">
        <mc:Choice xmlns:am3d="http://schemas.microsoft.com/office/drawing/2017/model3d" Requires="am3d">
          <p:graphicFrame>
            <p:nvGraphicFramePr>
              <p:cNvPr id="8" name="3D Model 7" descr="Red X">
                <a:extLst>
                  <a:ext uri="{FF2B5EF4-FFF2-40B4-BE49-F238E27FC236}">
                    <a16:creationId xmlns:a16="http://schemas.microsoft.com/office/drawing/2014/main" id="{D556BE4B-5853-4E43-A05D-11F0AA1B8559}"/>
                  </a:ext>
                </a:extLst>
              </p:cNvPr>
              <p:cNvGraphicFramePr>
                <a:graphicFrameLocks noChangeAspect="1"/>
              </p:cNvGraphicFramePr>
              <p:nvPr/>
            </p:nvGraphicFramePr>
            <p:xfrm>
              <a:off x="2864815" y="22287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Red X">
                <a:extLst>
                  <a:ext uri="{FF2B5EF4-FFF2-40B4-BE49-F238E27FC236}">
                    <a16:creationId xmlns:a16="http://schemas.microsoft.com/office/drawing/2014/main" id="{D556BE4B-5853-4E43-A05D-11F0AA1B8559}"/>
                  </a:ext>
                </a:extLst>
              </p:cNvPr>
              <p:cNvPicPr>
                <a:picLocks noGrp="1" noRot="1" noChangeAspect="1" noMove="1" noResize="1" noEditPoints="1" noAdjustHandles="1" noChangeArrowheads="1" noChangeShapeType="1" noCrop="1"/>
              </p:cNvPicPr>
              <p:nvPr/>
            </p:nvPicPr>
            <p:blipFill>
              <a:blip r:embed="rId4"/>
              <a:stretch>
                <a:fillRect/>
              </a:stretch>
            </p:blipFill>
            <p:spPr>
              <a:xfrm>
                <a:off x="2864815" y="22287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Green checkmark">
                <a:extLst>
                  <a:ext uri="{FF2B5EF4-FFF2-40B4-BE49-F238E27FC236}">
                    <a16:creationId xmlns:a16="http://schemas.microsoft.com/office/drawing/2014/main" id="{91305347-2448-469B-9C66-56464CBDE114}"/>
                  </a:ext>
                </a:extLst>
              </p:cNvPr>
              <p:cNvGraphicFramePr>
                <a:graphicFrameLocks noChangeAspect="1"/>
              </p:cNvGraphicFramePr>
              <p:nvPr/>
            </p:nvGraphicFramePr>
            <p:xfrm>
              <a:off x="4089745" y="225926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a16="http://schemas.microsoft.com/office/drawing/2014/main" id="{91305347-2448-469B-9C66-56464CBDE114}"/>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25926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Green checkmark">
                <a:extLst>
                  <a:ext uri="{FF2B5EF4-FFF2-40B4-BE49-F238E27FC236}">
                    <a16:creationId xmlns:a16="http://schemas.microsoft.com/office/drawing/2014/main" id="{8E839C04-3FD2-469D-8A76-166B391D8943}"/>
                  </a:ext>
                </a:extLst>
              </p:cNvPr>
              <p:cNvGraphicFramePr>
                <a:graphicFrameLocks noChangeAspect="1"/>
              </p:cNvGraphicFramePr>
              <p:nvPr/>
            </p:nvGraphicFramePr>
            <p:xfrm>
              <a:off x="5581791" y="223546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Green checkmark">
                <a:extLst>
                  <a:ext uri="{FF2B5EF4-FFF2-40B4-BE49-F238E27FC236}">
                    <a16:creationId xmlns:a16="http://schemas.microsoft.com/office/drawing/2014/main" id="{8E839C04-3FD2-469D-8A76-166B391D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23546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een checkmark">
                <a:extLst>
                  <a:ext uri="{FF2B5EF4-FFF2-40B4-BE49-F238E27FC236}">
                    <a16:creationId xmlns:a16="http://schemas.microsoft.com/office/drawing/2014/main" id="{900386F4-24A1-4844-8793-18A3BDCDDA3E}"/>
                  </a:ext>
                </a:extLst>
              </p:cNvPr>
              <p:cNvGraphicFramePr>
                <a:graphicFrameLocks noChangeAspect="1"/>
              </p:cNvGraphicFramePr>
              <p:nvPr/>
            </p:nvGraphicFramePr>
            <p:xfrm>
              <a:off x="7294481" y="2239427"/>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een checkmark">
                <a:extLst>
                  <a:ext uri="{FF2B5EF4-FFF2-40B4-BE49-F238E27FC236}">
                    <a16:creationId xmlns:a16="http://schemas.microsoft.com/office/drawing/2014/main" id="{900386F4-24A1-4844-8793-18A3BDCDDA3E}"/>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2239427"/>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Green checkmark">
                <a:extLst>
                  <a:ext uri="{FF2B5EF4-FFF2-40B4-BE49-F238E27FC236}">
                    <a16:creationId xmlns:a16="http://schemas.microsoft.com/office/drawing/2014/main" id="{A04F1ADE-EF6D-4331-A771-6750F7CC5598}"/>
                  </a:ext>
                </a:extLst>
              </p:cNvPr>
              <p:cNvGraphicFramePr>
                <a:graphicFrameLocks noChangeAspect="1"/>
              </p:cNvGraphicFramePr>
              <p:nvPr/>
            </p:nvGraphicFramePr>
            <p:xfrm>
              <a:off x="9048073" y="22772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a16="http://schemas.microsoft.com/office/drawing/2014/main" id="{A04F1ADE-EF6D-4331-A771-6750F7CC5598}"/>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2772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Red X">
                <a:extLst>
                  <a:ext uri="{FF2B5EF4-FFF2-40B4-BE49-F238E27FC236}">
                    <a16:creationId xmlns:a16="http://schemas.microsoft.com/office/drawing/2014/main" id="{242A276C-CFC7-4D0D-A5AD-748EA96827E0}"/>
                  </a:ext>
                </a:extLst>
              </p:cNvPr>
              <p:cNvGraphicFramePr>
                <a:graphicFrameLocks noChangeAspect="1"/>
              </p:cNvGraphicFramePr>
              <p:nvPr/>
            </p:nvGraphicFramePr>
            <p:xfrm>
              <a:off x="10774394" y="2257610"/>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4"/>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Red X">
                <a:extLst>
                  <a:ext uri="{FF2B5EF4-FFF2-40B4-BE49-F238E27FC236}">
                    <a16:creationId xmlns:a16="http://schemas.microsoft.com/office/drawing/2014/main" id="{242A276C-CFC7-4D0D-A5AD-748EA96827E0}"/>
                  </a:ext>
                </a:extLst>
              </p:cNvPr>
              <p:cNvPicPr>
                <a:picLocks noGrp="1" noRot="1" noChangeAspect="1" noMove="1" noResize="1" noEditPoints="1" noAdjustHandles="1" noChangeArrowheads="1" noChangeShapeType="1" noCrop="1"/>
              </p:cNvPicPr>
              <p:nvPr/>
            </p:nvPicPr>
            <p:blipFill>
              <a:blip r:embed="rId4"/>
              <a:stretch>
                <a:fillRect/>
              </a:stretch>
            </p:blipFill>
            <p:spPr>
              <a:xfrm>
                <a:off x="10774394" y="2257610"/>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Red X">
                <a:extLst>
                  <a:ext uri="{FF2B5EF4-FFF2-40B4-BE49-F238E27FC236}">
                    <a16:creationId xmlns:a16="http://schemas.microsoft.com/office/drawing/2014/main" id="{D850CEA6-22A5-41FB-97BE-62F668511FC0}"/>
                  </a:ext>
                </a:extLst>
              </p:cNvPr>
              <p:cNvGraphicFramePr>
                <a:graphicFrameLocks noChangeAspect="1"/>
              </p:cNvGraphicFramePr>
              <p:nvPr/>
            </p:nvGraphicFramePr>
            <p:xfrm>
              <a:off x="2864816" y="2579941"/>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Red X">
                <a:extLst>
                  <a:ext uri="{FF2B5EF4-FFF2-40B4-BE49-F238E27FC236}">
                    <a16:creationId xmlns:a16="http://schemas.microsoft.com/office/drawing/2014/main" id="{D850CEA6-22A5-41FB-97BE-62F668511FC0}"/>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2579941"/>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3D Model 14" descr="Green checkmark">
                <a:extLst>
                  <a:ext uri="{FF2B5EF4-FFF2-40B4-BE49-F238E27FC236}">
                    <a16:creationId xmlns:a16="http://schemas.microsoft.com/office/drawing/2014/main" id="{214C5B27-72C5-4EC0-8AE9-C0B322E6D1E2}"/>
                  </a:ext>
                </a:extLst>
              </p:cNvPr>
              <p:cNvGraphicFramePr>
                <a:graphicFrameLocks noChangeAspect="1"/>
              </p:cNvGraphicFramePr>
              <p:nvPr/>
            </p:nvGraphicFramePr>
            <p:xfrm>
              <a:off x="4089745" y="265229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a16="http://schemas.microsoft.com/office/drawing/2014/main" id="{214C5B27-72C5-4EC0-8AE9-C0B322E6D1E2}"/>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65229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Model 15" descr="Green checkmark">
                <a:extLst>
                  <a:ext uri="{FF2B5EF4-FFF2-40B4-BE49-F238E27FC236}">
                    <a16:creationId xmlns:a16="http://schemas.microsoft.com/office/drawing/2014/main" id="{E88F7783-2510-422C-A824-137F895C50B5}"/>
                  </a:ext>
                </a:extLst>
              </p:cNvPr>
              <p:cNvGraphicFramePr>
                <a:graphicFrameLocks noChangeAspect="1"/>
              </p:cNvGraphicFramePr>
              <p:nvPr/>
            </p:nvGraphicFramePr>
            <p:xfrm>
              <a:off x="5581791"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a16="http://schemas.microsoft.com/office/drawing/2014/main" id="{E88F7783-2510-422C-A824-137F895C50B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Model 16" descr="Red X">
                <a:extLst>
                  <a:ext uri="{FF2B5EF4-FFF2-40B4-BE49-F238E27FC236}">
                    <a16:creationId xmlns:a16="http://schemas.microsoft.com/office/drawing/2014/main" id="{8BA598D5-1094-4D94-9D1B-B588079291FB}"/>
                  </a:ext>
                </a:extLst>
              </p:cNvPr>
              <p:cNvGraphicFramePr>
                <a:graphicFrameLocks noChangeAspect="1"/>
              </p:cNvGraphicFramePr>
              <p:nvPr/>
            </p:nvGraphicFramePr>
            <p:xfrm>
              <a:off x="7410531" y="265063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Red X">
                <a:extLst>
                  <a:ext uri="{FF2B5EF4-FFF2-40B4-BE49-F238E27FC236}">
                    <a16:creationId xmlns:a16="http://schemas.microsoft.com/office/drawing/2014/main" id="{8BA598D5-1094-4D94-9D1B-B588079291FB}"/>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265063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FE312ABD-D64B-433A-904A-A460D1FA4A7B}"/>
                  </a:ext>
                </a:extLst>
              </p:cNvPr>
              <p:cNvGraphicFramePr>
                <a:graphicFrameLocks noChangeAspect="1"/>
              </p:cNvGraphicFramePr>
              <p:nvPr/>
            </p:nvGraphicFramePr>
            <p:xfrm>
              <a:off x="10774394" y="26601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FE312ABD-D64B-433A-904A-A460D1FA4A7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26601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 Model 18" descr="Green checkmark">
                <a:extLst>
                  <a:ext uri="{FF2B5EF4-FFF2-40B4-BE49-F238E27FC236}">
                    <a16:creationId xmlns:a16="http://schemas.microsoft.com/office/drawing/2014/main" id="{6B1D1996-F147-4DFA-A16B-B863EC5EB1CD}"/>
                  </a:ext>
                </a:extLst>
              </p:cNvPr>
              <p:cNvGraphicFramePr>
                <a:graphicFrameLocks noChangeAspect="1"/>
              </p:cNvGraphicFramePr>
              <p:nvPr/>
            </p:nvGraphicFramePr>
            <p:xfrm>
              <a:off x="9048073" y="26284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a16="http://schemas.microsoft.com/office/drawing/2014/main" id="{6B1D1996-F147-4DFA-A16B-B863EC5EB1CD}"/>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6284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Model 19" descr="Green checkmark">
                <a:extLst>
                  <a:ext uri="{FF2B5EF4-FFF2-40B4-BE49-F238E27FC236}">
                    <a16:creationId xmlns:a16="http://schemas.microsoft.com/office/drawing/2014/main" id="{66174C76-7C96-4642-B72C-7713837CC223}"/>
                  </a:ext>
                </a:extLst>
              </p:cNvPr>
              <p:cNvGraphicFramePr>
                <a:graphicFrameLocks noChangeAspect="1"/>
              </p:cNvGraphicFramePr>
              <p:nvPr/>
            </p:nvGraphicFramePr>
            <p:xfrm>
              <a:off x="2748765" y="29311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a16="http://schemas.microsoft.com/office/drawing/2014/main" id="{66174C76-7C96-4642-B72C-7713837CC223}"/>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29311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Green checkmark">
                <a:extLst>
                  <a:ext uri="{FF2B5EF4-FFF2-40B4-BE49-F238E27FC236}">
                    <a16:creationId xmlns:a16="http://schemas.microsoft.com/office/drawing/2014/main" id="{CB0E51E7-8DD5-401C-884A-421798A484D3}"/>
                  </a:ext>
                </a:extLst>
              </p:cNvPr>
              <p:cNvGraphicFramePr>
                <a:graphicFrameLocks noChangeAspect="1"/>
              </p:cNvGraphicFramePr>
              <p:nvPr/>
            </p:nvGraphicFramePr>
            <p:xfrm>
              <a:off x="4089745" y="299904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a16="http://schemas.microsoft.com/office/drawing/2014/main" id="{CB0E51E7-8DD5-401C-884A-421798A484D3}"/>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299904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Red X">
                <a:extLst>
                  <a:ext uri="{FF2B5EF4-FFF2-40B4-BE49-F238E27FC236}">
                    <a16:creationId xmlns:a16="http://schemas.microsoft.com/office/drawing/2014/main" id="{3449741D-8FC7-462D-AE82-6DAB84C29DFC}"/>
                  </a:ext>
                </a:extLst>
              </p:cNvPr>
              <p:cNvGraphicFramePr>
                <a:graphicFrameLocks noChangeAspect="1"/>
              </p:cNvGraphicFramePr>
              <p:nvPr/>
            </p:nvGraphicFramePr>
            <p:xfrm>
              <a:off x="5697841" y="302118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Red X">
                <a:extLst>
                  <a:ext uri="{FF2B5EF4-FFF2-40B4-BE49-F238E27FC236}">
                    <a16:creationId xmlns:a16="http://schemas.microsoft.com/office/drawing/2014/main" id="{3449741D-8FC7-462D-AE82-6DAB84C29DF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02118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Red X">
                <a:extLst>
                  <a:ext uri="{FF2B5EF4-FFF2-40B4-BE49-F238E27FC236}">
                    <a16:creationId xmlns:a16="http://schemas.microsoft.com/office/drawing/2014/main" id="{67D97558-79DF-48D8-ADD7-797F68334C62}"/>
                  </a:ext>
                </a:extLst>
              </p:cNvPr>
              <p:cNvGraphicFramePr>
                <a:graphicFrameLocks noChangeAspect="1"/>
              </p:cNvGraphicFramePr>
              <p:nvPr/>
            </p:nvGraphicFramePr>
            <p:xfrm>
              <a:off x="7410531" y="303925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Red X">
                <a:extLst>
                  <a:ext uri="{FF2B5EF4-FFF2-40B4-BE49-F238E27FC236}">
                    <a16:creationId xmlns:a16="http://schemas.microsoft.com/office/drawing/2014/main" id="{67D97558-79DF-48D8-ADD7-797F68334C62}"/>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303925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Green checkmark">
                <a:extLst>
                  <a:ext uri="{FF2B5EF4-FFF2-40B4-BE49-F238E27FC236}">
                    <a16:creationId xmlns:a16="http://schemas.microsoft.com/office/drawing/2014/main" id="{71B3E351-DADB-4CD0-8187-5057CC4558D5}"/>
                  </a:ext>
                </a:extLst>
              </p:cNvPr>
              <p:cNvGraphicFramePr>
                <a:graphicFrameLocks noChangeAspect="1"/>
              </p:cNvGraphicFramePr>
              <p:nvPr/>
            </p:nvGraphicFramePr>
            <p:xfrm>
              <a:off x="9048073" y="297690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a16="http://schemas.microsoft.com/office/drawing/2014/main" id="{71B3E351-DADB-4CD0-8187-5057CC4558D5}"/>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297690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Green checkmark">
                <a:extLst>
                  <a:ext uri="{FF2B5EF4-FFF2-40B4-BE49-F238E27FC236}">
                    <a16:creationId xmlns:a16="http://schemas.microsoft.com/office/drawing/2014/main" id="{4E556F0F-A8AC-4456-B5CD-DDD33A63F876}"/>
                  </a:ext>
                </a:extLst>
              </p:cNvPr>
              <p:cNvGraphicFramePr>
                <a:graphicFrameLocks noChangeAspect="1"/>
              </p:cNvGraphicFramePr>
              <p:nvPr/>
            </p:nvGraphicFramePr>
            <p:xfrm>
              <a:off x="10658344" y="302118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a16="http://schemas.microsoft.com/office/drawing/2014/main" id="{4E556F0F-A8AC-4456-B5CD-DDD33A63F876}"/>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02118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Red X">
                <a:extLst>
                  <a:ext uri="{FF2B5EF4-FFF2-40B4-BE49-F238E27FC236}">
                    <a16:creationId xmlns:a16="http://schemas.microsoft.com/office/drawing/2014/main" id="{D4E0256C-1481-412C-A403-EA569A779142}"/>
                  </a:ext>
                </a:extLst>
              </p:cNvPr>
              <p:cNvGraphicFramePr>
                <a:graphicFrameLocks noChangeAspect="1"/>
              </p:cNvGraphicFramePr>
              <p:nvPr/>
            </p:nvGraphicFramePr>
            <p:xfrm>
              <a:off x="2864816" y="3326635"/>
              <a:ext cx="407067" cy="437554"/>
            </p:xfrm>
            <a:graphic>
              <a:graphicData uri="http://schemas.microsoft.com/office/drawing/2017/model3d">
                <am3d:model3d r:embed="rId3">
                  <am3d:spPr>
                    <a:xfrm>
                      <a:off x="0" y="0"/>
                      <a:ext cx="407067" cy="437554"/>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X">
                <a:extLst>
                  <a:ext uri="{FF2B5EF4-FFF2-40B4-BE49-F238E27FC236}">
                    <a16:creationId xmlns:a16="http://schemas.microsoft.com/office/drawing/2014/main" id="{D4E0256C-1481-412C-A403-EA569A779142}"/>
                  </a:ext>
                </a:extLst>
              </p:cNvPr>
              <p:cNvPicPr>
                <a:picLocks noGrp="1" noRot="1" noChangeAspect="1" noMove="1" noResize="1" noEditPoints="1" noAdjustHandles="1" noChangeArrowheads="1" noChangeShapeType="1" noCrop="1"/>
              </p:cNvPicPr>
              <p:nvPr/>
            </p:nvPicPr>
            <p:blipFill>
              <a:blip r:embed="rId7"/>
              <a:stretch>
                <a:fillRect/>
              </a:stretch>
            </p:blipFill>
            <p:spPr>
              <a:xfrm>
                <a:off x="2864816" y="3326635"/>
                <a:ext cx="407067" cy="43755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6305167A-E9B1-41A3-836B-8D65D161F2D9}"/>
                  </a:ext>
                </a:extLst>
              </p:cNvPr>
              <p:cNvGraphicFramePr>
                <a:graphicFrameLocks noChangeAspect="1"/>
              </p:cNvGraphicFramePr>
              <p:nvPr/>
            </p:nvGraphicFramePr>
            <p:xfrm>
              <a:off x="4089745" y="335381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6305167A-E9B1-41A3-836B-8D65D161F2D9}"/>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335381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24302D1A-0DCD-4843-8C2A-C723DDA4264C}"/>
                  </a:ext>
                </a:extLst>
              </p:cNvPr>
              <p:cNvGraphicFramePr>
                <a:graphicFrameLocks noChangeAspect="1"/>
              </p:cNvGraphicFramePr>
              <p:nvPr/>
            </p:nvGraphicFramePr>
            <p:xfrm>
              <a:off x="5697841" y="340685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24302D1A-0DCD-4843-8C2A-C723DDA4264C}"/>
                  </a:ext>
                </a:extLst>
              </p:cNvPr>
              <p:cNvPicPr>
                <a:picLocks noGrp="1" noRot="1" noChangeAspect="1" noMove="1" noResize="1" noEditPoints="1" noAdjustHandles="1" noChangeArrowheads="1" noChangeShapeType="1" noCrop="1"/>
              </p:cNvPicPr>
              <p:nvPr/>
            </p:nvPicPr>
            <p:blipFill>
              <a:blip r:embed="rId7"/>
              <a:stretch>
                <a:fillRect/>
              </a:stretch>
            </p:blipFill>
            <p:spPr>
              <a:xfrm>
                <a:off x="5697841" y="340685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Green checkmark">
                <a:extLst>
                  <a:ext uri="{FF2B5EF4-FFF2-40B4-BE49-F238E27FC236}">
                    <a16:creationId xmlns:a16="http://schemas.microsoft.com/office/drawing/2014/main" id="{103E1D82-E8FB-46B6-9902-87A9FE7E7D25}"/>
                  </a:ext>
                </a:extLst>
              </p:cNvPr>
              <p:cNvGraphicFramePr>
                <a:graphicFrameLocks noChangeAspect="1"/>
              </p:cNvGraphicFramePr>
              <p:nvPr/>
            </p:nvGraphicFramePr>
            <p:xfrm>
              <a:off x="7294481"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Green checkmark">
                <a:extLst>
                  <a:ext uri="{FF2B5EF4-FFF2-40B4-BE49-F238E27FC236}">
                    <a16:creationId xmlns:a16="http://schemas.microsoft.com/office/drawing/2014/main" id="{103E1D82-E8FB-46B6-9902-87A9FE7E7D25}"/>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Green checkmark">
                <a:extLst>
                  <a:ext uri="{FF2B5EF4-FFF2-40B4-BE49-F238E27FC236}">
                    <a16:creationId xmlns:a16="http://schemas.microsoft.com/office/drawing/2014/main" id="{6E239696-BBEB-4A57-A81E-FC4C35D2A74F}"/>
                  </a:ext>
                </a:extLst>
              </p:cNvPr>
              <p:cNvGraphicFramePr>
                <a:graphicFrameLocks noChangeAspect="1"/>
              </p:cNvGraphicFramePr>
              <p:nvPr/>
            </p:nvGraphicFramePr>
            <p:xfrm>
              <a:off x="9048073" y="335335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Green checkmark">
                <a:extLst>
                  <a:ext uri="{FF2B5EF4-FFF2-40B4-BE49-F238E27FC236}">
                    <a16:creationId xmlns:a16="http://schemas.microsoft.com/office/drawing/2014/main" id="{6E239696-BBEB-4A57-A81E-FC4C35D2A74F}"/>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35335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Green checkmark">
                <a:extLst>
                  <a:ext uri="{FF2B5EF4-FFF2-40B4-BE49-F238E27FC236}">
                    <a16:creationId xmlns:a16="http://schemas.microsoft.com/office/drawing/2014/main" id="{9EA9A1CB-7A69-4754-9A58-330FF3E4A8FC}"/>
                  </a:ext>
                </a:extLst>
              </p:cNvPr>
              <p:cNvGraphicFramePr>
                <a:graphicFrameLocks noChangeAspect="1"/>
              </p:cNvGraphicFramePr>
              <p:nvPr/>
            </p:nvGraphicFramePr>
            <p:xfrm>
              <a:off x="10658344" y="336400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Green checkmark">
                <a:extLst>
                  <a:ext uri="{FF2B5EF4-FFF2-40B4-BE49-F238E27FC236}">
                    <a16:creationId xmlns:a16="http://schemas.microsoft.com/office/drawing/2014/main" id="{9EA9A1CB-7A69-4754-9A58-330FF3E4A8FC}"/>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36400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3D Model 31" descr="Green checkmark">
                <a:extLst>
                  <a:ext uri="{FF2B5EF4-FFF2-40B4-BE49-F238E27FC236}">
                    <a16:creationId xmlns:a16="http://schemas.microsoft.com/office/drawing/2014/main" id="{E5911F18-7DAF-4696-9539-4055D6AEAE82}"/>
                  </a:ext>
                </a:extLst>
              </p:cNvPr>
              <p:cNvGraphicFramePr>
                <a:graphicFrameLocks noChangeAspect="1"/>
              </p:cNvGraphicFramePr>
              <p:nvPr/>
            </p:nvGraphicFramePr>
            <p:xfrm>
              <a:off x="2748765" y="367784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Green checkmark">
                <a:extLst>
                  <a:ext uri="{FF2B5EF4-FFF2-40B4-BE49-F238E27FC236}">
                    <a16:creationId xmlns:a16="http://schemas.microsoft.com/office/drawing/2014/main" id="{E5911F18-7DAF-4696-9539-4055D6AEAE82}"/>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367784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Red X">
                <a:extLst>
                  <a:ext uri="{FF2B5EF4-FFF2-40B4-BE49-F238E27FC236}">
                    <a16:creationId xmlns:a16="http://schemas.microsoft.com/office/drawing/2014/main" id="{9104B045-8658-486F-8DC7-EC46D4ED9653}"/>
                  </a:ext>
                </a:extLst>
              </p:cNvPr>
              <p:cNvGraphicFramePr>
                <a:graphicFrameLocks noChangeAspect="1"/>
              </p:cNvGraphicFramePr>
              <p:nvPr/>
            </p:nvGraphicFramePr>
            <p:xfrm>
              <a:off x="4205795" y="3779304"/>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Red X">
                <a:extLst>
                  <a:ext uri="{FF2B5EF4-FFF2-40B4-BE49-F238E27FC236}">
                    <a16:creationId xmlns:a16="http://schemas.microsoft.com/office/drawing/2014/main" id="{9104B045-8658-486F-8DC7-EC46D4ED9653}"/>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3779304"/>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Green checkmark">
                <a:extLst>
                  <a:ext uri="{FF2B5EF4-FFF2-40B4-BE49-F238E27FC236}">
                    <a16:creationId xmlns:a16="http://schemas.microsoft.com/office/drawing/2014/main" id="{020C2A72-87AA-42E5-8D25-2460B88E8943}"/>
                  </a:ext>
                </a:extLst>
              </p:cNvPr>
              <p:cNvGraphicFramePr>
                <a:graphicFrameLocks noChangeAspect="1"/>
              </p:cNvGraphicFramePr>
              <p:nvPr/>
            </p:nvGraphicFramePr>
            <p:xfrm>
              <a:off x="5581791" y="373645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Green checkmark">
                <a:extLst>
                  <a:ext uri="{FF2B5EF4-FFF2-40B4-BE49-F238E27FC236}">
                    <a16:creationId xmlns:a16="http://schemas.microsoft.com/office/drawing/2014/main" id="{020C2A72-87AA-42E5-8D25-2460B88E8943}"/>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373645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Red X">
                <a:extLst>
                  <a:ext uri="{FF2B5EF4-FFF2-40B4-BE49-F238E27FC236}">
                    <a16:creationId xmlns:a16="http://schemas.microsoft.com/office/drawing/2014/main" id="{E18BEFDF-076D-44D2-9EE6-63FAC9D2A8F5}"/>
                  </a:ext>
                </a:extLst>
              </p:cNvPr>
              <p:cNvGraphicFramePr>
                <a:graphicFrameLocks noChangeAspect="1"/>
              </p:cNvGraphicFramePr>
              <p:nvPr/>
            </p:nvGraphicFramePr>
            <p:xfrm>
              <a:off x="7410531" y="3748409"/>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8"/>
                  </am3d:raster>
                  <am3d:objViewport viewportSz="5940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Red X">
                <a:extLst>
                  <a:ext uri="{FF2B5EF4-FFF2-40B4-BE49-F238E27FC236}">
                    <a16:creationId xmlns:a16="http://schemas.microsoft.com/office/drawing/2014/main" id="{E18BEFDF-076D-44D2-9EE6-63FAC9D2A8F5}"/>
                  </a:ext>
                </a:extLst>
              </p:cNvPr>
              <p:cNvPicPr>
                <a:picLocks noGrp="1" noRot="1" noChangeAspect="1" noMove="1" noResize="1" noEditPoints="1" noAdjustHandles="1" noChangeArrowheads="1" noChangeShapeType="1" noCrop="1"/>
              </p:cNvPicPr>
              <p:nvPr/>
            </p:nvPicPr>
            <p:blipFill>
              <a:blip r:embed="rId8"/>
              <a:stretch>
                <a:fillRect/>
              </a:stretch>
            </p:blipFill>
            <p:spPr>
              <a:xfrm>
                <a:off x="7410531" y="3748409"/>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Green checkmark">
                <a:extLst>
                  <a:ext uri="{FF2B5EF4-FFF2-40B4-BE49-F238E27FC236}">
                    <a16:creationId xmlns:a16="http://schemas.microsoft.com/office/drawing/2014/main" id="{6855CDA5-C4A4-46C8-A5A6-283DC7E80B7C}"/>
                  </a:ext>
                </a:extLst>
              </p:cNvPr>
              <p:cNvGraphicFramePr>
                <a:graphicFrameLocks noChangeAspect="1"/>
              </p:cNvGraphicFramePr>
              <p:nvPr/>
            </p:nvGraphicFramePr>
            <p:xfrm>
              <a:off x="9048073" y="371697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Green checkmark">
                <a:extLst>
                  <a:ext uri="{FF2B5EF4-FFF2-40B4-BE49-F238E27FC236}">
                    <a16:creationId xmlns:a16="http://schemas.microsoft.com/office/drawing/2014/main" id="{6855CDA5-C4A4-46C8-A5A6-283DC7E80B7C}"/>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371697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3D Model 36" descr="Green checkmark">
                <a:extLst>
                  <a:ext uri="{FF2B5EF4-FFF2-40B4-BE49-F238E27FC236}">
                    <a16:creationId xmlns:a16="http://schemas.microsoft.com/office/drawing/2014/main" id="{28B8A295-2D86-416A-B690-CCDED711655B}"/>
                  </a:ext>
                </a:extLst>
              </p:cNvPr>
              <p:cNvGraphicFramePr>
                <a:graphicFrameLocks noChangeAspect="1"/>
              </p:cNvGraphicFramePr>
              <p:nvPr/>
            </p:nvGraphicFramePr>
            <p:xfrm>
              <a:off x="10658344" y="37276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Green checkmark">
                <a:extLst>
                  <a:ext uri="{FF2B5EF4-FFF2-40B4-BE49-F238E27FC236}">
                    <a16:creationId xmlns:a16="http://schemas.microsoft.com/office/drawing/2014/main" id="{28B8A295-2D86-416A-B690-CCDED711655B}"/>
                  </a:ext>
                </a:extLst>
              </p:cNvPr>
              <p:cNvPicPr>
                <a:picLocks noGrp="1" noRot="1" noChangeAspect="1" noMove="1" noResize="1" noEditPoints="1" noAdjustHandles="1" noChangeArrowheads="1" noChangeShapeType="1" noCrop="1"/>
              </p:cNvPicPr>
              <p:nvPr/>
            </p:nvPicPr>
            <p:blipFill>
              <a:blip r:embed="rId6"/>
              <a:stretch>
                <a:fillRect/>
              </a:stretch>
            </p:blipFill>
            <p:spPr>
              <a:xfrm>
                <a:off x="10658344" y="37276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Green checkmark">
                <a:extLst>
                  <a:ext uri="{FF2B5EF4-FFF2-40B4-BE49-F238E27FC236}">
                    <a16:creationId xmlns:a16="http://schemas.microsoft.com/office/drawing/2014/main" id="{612052E6-7E0E-48CC-AA4E-5135275B0939}"/>
                  </a:ext>
                </a:extLst>
              </p:cNvPr>
              <p:cNvGraphicFramePr>
                <a:graphicFrameLocks noChangeAspect="1"/>
              </p:cNvGraphicFramePr>
              <p:nvPr/>
            </p:nvGraphicFramePr>
            <p:xfrm>
              <a:off x="2748765" y="407332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Green checkmark">
                <a:extLst>
                  <a:ext uri="{FF2B5EF4-FFF2-40B4-BE49-F238E27FC236}">
                    <a16:creationId xmlns:a16="http://schemas.microsoft.com/office/drawing/2014/main" id="{612052E6-7E0E-48CC-AA4E-5135275B0939}"/>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07332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3D Model 38" descr="Red X">
                <a:extLst>
                  <a:ext uri="{FF2B5EF4-FFF2-40B4-BE49-F238E27FC236}">
                    <a16:creationId xmlns:a16="http://schemas.microsoft.com/office/drawing/2014/main" id="{6828C230-AEDA-46A4-9A7E-0E0353E1A235}"/>
                  </a:ext>
                </a:extLst>
              </p:cNvPr>
              <p:cNvGraphicFramePr>
                <a:graphicFrameLocks noChangeAspect="1"/>
              </p:cNvGraphicFramePr>
              <p:nvPr/>
            </p:nvGraphicFramePr>
            <p:xfrm>
              <a:off x="4205795" y="4145713"/>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Red X">
                <a:extLst>
                  <a:ext uri="{FF2B5EF4-FFF2-40B4-BE49-F238E27FC236}">
                    <a16:creationId xmlns:a16="http://schemas.microsoft.com/office/drawing/2014/main" id="{6828C230-AEDA-46A4-9A7E-0E0353E1A235}"/>
                  </a:ext>
                </a:extLst>
              </p:cNvPr>
              <p:cNvPicPr>
                <a:picLocks noGrp="1" noRot="1" noChangeAspect="1" noMove="1" noResize="1" noEditPoints="1" noAdjustHandles="1" noChangeArrowheads="1" noChangeShapeType="1" noCrop="1"/>
              </p:cNvPicPr>
              <p:nvPr/>
            </p:nvPicPr>
            <p:blipFill>
              <a:blip r:embed="rId7"/>
              <a:stretch>
                <a:fillRect/>
              </a:stretch>
            </p:blipFill>
            <p:spPr>
              <a:xfrm>
                <a:off x="4205795" y="4145713"/>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3D Model 39" descr="Green checkmark">
                <a:extLst>
                  <a:ext uri="{FF2B5EF4-FFF2-40B4-BE49-F238E27FC236}">
                    <a16:creationId xmlns:a16="http://schemas.microsoft.com/office/drawing/2014/main" id="{6F9D3230-68D4-4A0D-B27B-1A0631030C70}"/>
                  </a:ext>
                </a:extLst>
              </p:cNvPr>
              <p:cNvGraphicFramePr>
                <a:graphicFrameLocks noChangeAspect="1"/>
              </p:cNvGraphicFramePr>
              <p:nvPr/>
            </p:nvGraphicFramePr>
            <p:xfrm>
              <a:off x="5581791" y="410286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Green checkmark">
                <a:extLst>
                  <a:ext uri="{FF2B5EF4-FFF2-40B4-BE49-F238E27FC236}">
                    <a16:creationId xmlns:a16="http://schemas.microsoft.com/office/drawing/2014/main" id="{6F9D3230-68D4-4A0D-B27B-1A0631030C70}"/>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10286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1" name="3D Model 40" descr="Red X">
                <a:extLst>
                  <a:ext uri="{FF2B5EF4-FFF2-40B4-BE49-F238E27FC236}">
                    <a16:creationId xmlns:a16="http://schemas.microsoft.com/office/drawing/2014/main" id="{A10B6392-40E0-4B60-B123-B980C3C1C05E}"/>
                  </a:ext>
                </a:extLst>
              </p:cNvPr>
              <p:cNvGraphicFramePr>
                <a:graphicFrameLocks noChangeAspect="1"/>
              </p:cNvGraphicFramePr>
              <p:nvPr/>
            </p:nvGraphicFramePr>
            <p:xfrm>
              <a:off x="7410531" y="415219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3D Model 40" descr="Red X">
                <a:extLst>
                  <a:ext uri="{FF2B5EF4-FFF2-40B4-BE49-F238E27FC236}">
                    <a16:creationId xmlns:a16="http://schemas.microsoft.com/office/drawing/2014/main" id="{A10B6392-40E0-4B60-B123-B980C3C1C05E}"/>
                  </a:ext>
                </a:extLst>
              </p:cNvPr>
              <p:cNvPicPr>
                <a:picLocks noGrp="1" noRot="1" noChangeAspect="1" noMove="1" noResize="1" noEditPoints="1" noAdjustHandles="1" noChangeArrowheads="1" noChangeShapeType="1" noCrop="1"/>
              </p:cNvPicPr>
              <p:nvPr/>
            </p:nvPicPr>
            <p:blipFill>
              <a:blip r:embed="rId7"/>
              <a:stretch>
                <a:fillRect/>
              </a:stretch>
            </p:blipFill>
            <p:spPr>
              <a:xfrm>
                <a:off x="7410531" y="415219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3D Model 41" descr="Green checkmark">
                <a:extLst>
                  <a:ext uri="{FF2B5EF4-FFF2-40B4-BE49-F238E27FC236}">
                    <a16:creationId xmlns:a16="http://schemas.microsoft.com/office/drawing/2014/main" id="{ACAFDEA5-9E0B-436D-8CBF-1577D1345252}"/>
                  </a:ext>
                </a:extLst>
              </p:cNvPr>
              <p:cNvGraphicFramePr>
                <a:graphicFrameLocks noChangeAspect="1"/>
              </p:cNvGraphicFramePr>
              <p:nvPr/>
            </p:nvGraphicFramePr>
            <p:xfrm>
              <a:off x="9048073" y="409962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Green checkmark">
                <a:extLst>
                  <a:ext uri="{FF2B5EF4-FFF2-40B4-BE49-F238E27FC236}">
                    <a16:creationId xmlns:a16="http://schemas.microsoft.com/office/drawing/2014/main" id="{ACAFDEA5-9E0B-436D-8CBF-1577D1345252}"/>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09962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Red X">
                <a:extLst>
                  <a:ext uri="{FF2B5EF4-FFF2-40B4-BE49-F238E27FC236}">
                    <a16:creationId xmlns:a16="http://schemas.microsoft.com/office/drawing/2014/main" id="{D1BEAE87-E0C1-4776-9879-68F9C91FC1E1}"/>
                  </a:ext>
                </a:extLst>
              </p:cNvPr>
              <p:cNvGraphicFramePr>
                <a:graphicFrameLocks noChangeAspect="1"/>
              </p:cNvGraphicFramePr>
              <p:nvPr/>
            </p:nvGraphicFramePr>
            <p:xfrm>
              <a:off x="10774394" y="4116087"/>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Red X">
                <a:extLst>
                  <a:ext uri="{FF2B5EF4-FFF2-40B4-BE49-F238E27FC236}">
                    <a16:creationId xmlns:a16="http://schemas.microsoft.com/office/drawing/2014/main" id="{D1BEAE87-E0C1-4776-9879-68F9C91FC1E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116087"/>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Green checkmark">
                <a:extLst>
                  <a:ext uri="{FF2B5EF4-FFF2-40B4-BE49-F238E27FC236}">
                    <a16:creationId xmlns:a16="http://schemas.microsoft.com/office/drawing/2014/main" id="{6F358F64-E8C5-4BB1-A61B-4E22F4ADB8C0}"/>
                  </a:ext>
                </a:extLst>
              </p:cNvPr>
              <p:cNvGraphicFramePr>
                <a:graphicFrameLocks noChangeAspect="1"/>
              </p:cNvGraphicFramePr>
              <p:nvPr/>
            </p:nvGraphicFramePr>
            <p:xfrm>
              <a:off x="2748765" y="446881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Green checkmark">
                <a:extLst>
                  <a:ext uri="{FF2B5EF4-FFF2-40B4-BE49-F238E27FC236}">
                    <a16:creationId xmlns:a16="http://schemas.microsoft.com/office/drawing/2014/main" id="{6F358F64-E8C5-4BB1-A61B-4E22F4ADB8C0}"/>
                  </a:ext>
                </a:extLst>
              </p:cNvPr>
              <p:cNvPicPr>
                <a:picLocks noGrp="1" noRot="1" noChangeAspect="1" noMove="1" noResize="1" noEditPoints="1" noAdjustHandles="1" noChangeArrowheads="1" noChangeShapeType="1" noCrop="1"/>
              </p:cNvPicPr>
              <p:nvPr/>
            </p:nvPicPr>
            <p:blipFill>
              <a:blip r:embed="rId6"/>
              <a:stretch>
                <a:fillRect/>
              </a:stretch>
            </p:blipFill>
            <p:spPr>
              <a:xfrm>
                <a:off x="2748765" y="446881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Green checkmark">
                <a:extLst>
                  <a:ext uri="{FF2B5EF4-FFF2-40B4-BE49-F238E27FC236}">
                    <a16:creationId xmlns:a16="http://schemas.microsoft.com/office/drawing/2014/main" id="{1723D4CA-60F9-4177-A8FE-157896F02277}"/>
                  </a:ext>
                </a:extLst>
              </p:cNvPr>
              <p:cNvGraphicFramePr>
                <a:graphicFrameLocks noChangeAspect="1"/>
              </p:cNvGraphicFramePr>
              <p:nvPr/>
            </p:nvGraphicFramePr>
            <p:xfrm>
              <a:off x="4089745" y="450448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Green checkmark">
                <a:extLst>
                  <a:ext uri="{FF2B5EF4-FFF2-40B4-BE49-F238E27FC236}">
                    <a16:creationId xmlns:a16="http://schemas.microsoft.com/office/drawing/2014/main" id="{1723D4CA-60F9-4177-A8FE-157896F02277}"/>
                  </a:ext>
                </a:extLst>
              </p:cNvPr>
              <p:cNvPicPr>
                <a:picLocks noGrp="1" noRot="1" noChangeAspect="1" noMove="1" noResize="1" noEditPoints="1" noAdjustHandles="1" noChangeArrowheads="1" noChangeShapeType="1" noCrop="1"/>
              </p:cNvPicPr>
              <p:nvPr/>
            </p:nvPicPr>
            <p:blipFill>
              <a:blip r:embed="rId6"/>
              <a:stretch>
                <a:fillRect/>
              </a:stretch>
            </p:blipFill>
            <p:spPr>
              <a:xfrm>
                <a:off x="4089745" y="4504482"/>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3D Model 45" descr="Green checkmark">
                <a:extLst>
                  <a:ext uri="{FF2B5EF4-FFF2-40B4-BE49-F238E27FC236}">
                    <a16:creationId xmlns:a16="http://schemas.microsoft.com/office/drawing/2014/main" id="{595EAA6A-981A-41E4-8960-AEAAA1B9E8A5}"/>
                  </a:ext>
                </a:extLst>
              </p:cNvPr>
              <p:cNvGraphicFramePr>
                <a:graphicFrameLocks noChangeAspect="1"/>
              </p:cNvGraphicFramePr>
              <p:nvPr/>
            </p:nvGraphicFramePr>
            <p:xfrm>
              <a:off x="5581791" y="44720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3D Model 45" descr="Green checkmark">
                <a:extLst>
                  <a:ext uri="{FF2B5EF4-FFF2-40B4-BE49-F238E27FC236}">
                    <a16:creationId xmlns:a16="http://schemas.microsoft.com/office/drawing/2014/main" id="{595EAA6A-981A-41E4-8960-AEAAA1B9E8A5}"/>
                  </a:ext>
                </a:extLst>
              </p:cNvPr>
              <p:cNvPicPr>
                <a:picLocks noGrp="1" noRot="1" noChangeAspect="1" noMove="1" noResize="1" noEditPoints="1" noAdjustHandles="1" noChangeArrowheads="1" noChangeShapeType="1" noCrop="1"/>
              </p:cNvPicPr>
              <p:nvPr/>
            </p:nvPicPr>
            <p:blipFill>
              <a:blip r:embed="rId6"/>
              <a:stretch>
                <a:fillRect/>
              </a:stretch>
            </p:blipFill>
            <p:spPr>
              <a:xfrm>
                <a:off x="5581791" y="44720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3D Model 46" descr="Green checkmark">
                <a:extLst>
                  <a:ext uri="{FF2B5EF4-FFF2-40B4-BE49-F238E27FC236}">
                    <a16:creationId xmlns:a16="http://schemas.microsoft.com/office/drawing/2014/main" id="{10EAE385-0B2A-43D1-9F40-EB4ED117FA8F}"/>
                  </a:ext>
                </a:extLst>
              </p:cNvPr>
              <p:cNvGraphicFramePr>
                <a:graphicFrameLocks noChangeAspect="1"/>
              </p:cNvGraphicFramePr>
              <p:nvPr/>
            </p:nvGraphicFramePr>
            <p:xfrm>
              <a:off x="7294481" y="447854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Green checkmark">
                <a:extLst>
                  <a:ext uri="{FF2B5EF4-FFF2-40B4-BE49-F238E27FC236}">
                    <a16:creationId xmlns:a16="http://schemas.microsoft.com/office/drawing/2014/main" id="{10EAE385-0B2A-43D1-9F40-EB4ED117FA8F}"/>
                  </a:ext>
                </a:extLst>
              </p:cNvPr>
              <p:cNvPicPr>
                <a:picLocks noGrp="1" noRot="1" noChangeAspect="1" noMove="1" noResize="1" noEditPoints="1" noAdjustHandles="1" noChangeArrowheads="1" noChangeShapeType="1" noCrop="1"/>
              </p:cNvPicPr>
              <p:nvPr/>
            </p:nvPicPr>
            <p:blipFill>
              <a:blip r:embed="rId6"/>
              <a:stretch>
                <a:fillRect/>
              </a:stretch>
            </p:blipFill>
            <p:spPr>
              <a:xfrm>
                <a:off x="7294481" y="447854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8" name="3D Model 47" descr="Green checkmark">
                <a:extLst>
                  <a:ext uri="{FF2B5EF4-FFF2-40B4-BE49-F238E27FC236}">
                    <a16:creationId xmlns:a16="http://schemas.microsoft.com/office/drawing/2014/main" id="{2A5EF0EF-54E6-4C9E-BB76-8554BBCC07AB}"/>
                  </a:ext>
                </a:extLst>
              </p:cNvPr>
              <p:cNvGraphicFramePr>
                <a:graphicFrameLocks noChangeAspect="1"/>
              </p:cNvGraphicFramePr>
              <p:nvPr/>
            </p:nvGraphicFramePr>
            <p:xfrm>
              <a:off x="9048073" y="447529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Green checkmark">
                <a:extLst>
                  <a:ext uri="{FF2B5EF4-FFF2-40B4-BE49-F238E27FC236}">
                    <a16:creationId xmlns:a16="http://schemas.microsoft.com/office/drawing/2014/main" id="{2A5EF0EF-54E6-4C9E-BB76-8554BBCC07AB}"/>
                  </a:ext>
                </a:extLst>
              </p:cNvPr>
              <p:cNvPicPr>
                <a:picLocks noGrp="1" noRot="1" noChangeAspect="1" noMove="1" noResize="1" noEditPoints="1" noAdjustHandles="1" noChangeArrowheads="1" noChangeShapeType="1" noCrop="1"/>
              </p:cNvPicPr>
              <p:nvPr/>
            </p:nvPicPr>
            <p:blipFill>
              <a:blip r:embed="rId6"/>
              <a:stretch>
                <a:fillRect/>
              </a:stretch>
            </p:blipFill>
            <p:spPr>
              <a:xfrm>
                <a:off x="9048073" y="447529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Red X">
                <a:extLst>
                  <a:ext uri="{FF2B5EF4-FFF2-40B4-BE49-F238E27FC236}">
                    <a16:creationId xmlns:a16="http://schemas.microsoft.com/office/drawing/2014/main" id="{5CBC52F5-94B9-44BC-BE9E-0F1836CC56D1}"/>
                  </a:ext>
                </a:extLst>
              </p:cNvPr>
              <p:cNvGraphicFramePr>
                <a:graphicFrameLocks noChangeAspect="1"/>
              </p:cNvGraphicFramePr>
              <p:nvPr/>
            </p:nvGraphicFramePr>
            <p:xfrm>
              <a:off x="10774394" y="451167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Red X">
                <a:extLst>
                  <a:ext uri="{FF2B5EF4-FFF2-40B4-BE49-F238E27FC236}">
                    <a16:creationId xmlns:a16="http://schemas.microsoft.com/office/drawing/2014/main" id="{5CBC52F5-94B9-44BC-BE9E-0F1836CC56D1}"/>
                  </a:ext>
                </a:extLst>
              </p:cNvPr>
              <p:cNvPicPr>
                <a:picLocks noGrp="1" noRot="1" noChangeAspect="1" noMove="1" noResize="1" noEditPoints="1" noAdjustHandles="1" noChangeArrowheads="1" noChangeShapeType="1" noCrop="1"/>
              </p:cNvPicPr>
              <p:nvPr/>
            </p:nvPicPr>
            <p:blipFill>
              <a:blip r:embed="rId7"/>
              <a:stretch>
                <a:fillRect/>
              </a:stretch>
            </p:blipFill>
            <p:spPr>
              <a:xfrm>
                <a:off x="10774394" y="451167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3D Model 49" descr="Green checkmark">
                <a:extLst>
                  <a:ext uri="{FF2B5EF4-FFF2-40B4-BE49-F238E27FC236}">
                    <a16:creationId xmlns:a16="http://schemas.microsoft.com/office/drawing/2014/main" id="{62071F42-1BC1-463F-A290-F601CC728AA3}"/>
                  </a:ext>
                </a:extLst>
              </p:cNvPr>
              <p:cNvGraphicFramePr>
                <a:graphicFrameLocks noChangeAspect="1"/>
              </p:cNvGraphicFramePr>
              <p:nvPr/>
            </p:nvGraphicFramePr>
            <p:xfrm>
              <a:off x="2747052" y="483697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3D Model 49" descr="Green checkmark">
                <a:extLst>
                  <a:ext uri="{FF2B5EF4-FFF2-40B4-BE49-F238E27FC236}">
                    <a16:creationId xmlns:a16="http://schemas.microsoft.com/office/drawing/2014/main" id="{62071F42-1BC1-463F-A290-F601CC728AA3}"/>
                  </a:ext>
                </a:extLst>
              </p:cNvPr>
              <p:cNvPicPr>
                <a:picLocks noGrp="1" noRot="1" noChangeAspect="1" noMove="1" noResize="1" noEditPoints="1" noAdjustHandles="1" noChangeArrowheads="1" noChangeShapeType="1" noCrop="1"/>
              </p:cNvPicPr>
              <p:nvPr/>
            </p:nvPicPr>
            <p:blipFill>
              <a:blip r:embed="rId6"/>
              <a:stretch>
                <a:fillRect/>
              </a:stretch>
            </p:blipFill>
            <p:spPr>
              <a:xfrm>
                <a:off x="2747052" y="483697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1" name="3D Model 50" descr="Green checkmark">
                <a:extLst>
                  <a:ext uri="{FF2B5EF4-FFF2-40B4-BE49-F238E27FC236}">
                    <a16:creationId xmlns:a16="http://schemas.microsoft.com/office/drawing/2014/main" id="{8834FD5A-2772-4010-B46E-B4FBEF5A274C}"/>
                  </a:ext>
                </a:extLst>
              </p:cNvPr>
              <p:cNvGraphicFramePr>
                <a:graphicFrameLocks noChangeAspect="1"/>
              </p:cNvGraphicFramePr>
              <p:nvPr/>
            </p:nvGraphicFramePr>
            <p:xfrm>
              <a:off x="4088032" y="4872639"/>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50" descr="Green checkmark">
                <a:extLst>
                  <a:ext uri="{FF2B5EF4-FFF2-40B4-BE49-F238E27FC236}">
                    <a16:creationId xmlns:a16="http://schemas.microsoft.com/office/drawing/2014/main" id="{8834FD5A-2772-4010-B46E-B4FBEF5A274C}"/>
                  </a:ext>
                </a:extLst>
              </p:cNvPr>
              <p:cNvPicPr>
                <a:picLocks noGrp="1" noRot="1" noChangeAspect="1" noMove="1" noResize="1" noEditPoints="1" noAdjustHandles="1" noChangeArrowheads="1" noChangeShapeType="1" noCrop="1"/>
              </p:cNvPicPr>
              <p:nvPr/>
            </p:nvPicPr>
            <p:blipFill>
              <a:blip r:embed="rId6"/>
              <a:stretch>
                <a:fillRect/>
              </a:stretch>
            </p:blipFill>
            <p:spPr>
              <a:xfrm>
                <a:off x="4088032" y="4872639"/>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3" name="3D Model 52" descr="Green checkmark">
                <a:extLst>
                  <a:ext uri="{FF2B5EF4-FFF2-40B4-BE49-F238E27FC236}">
                    <a16:creationId xmlns:a16="http://schemas.microsoft.com/office/drawing/2014/main" id="{4CCECA59-149B-4F29-9C04-2155DF527819}"/>
                  </a:ext>
                </a:extLst>
              </p:cNvPr>
              <p:cNvGraphicFramePr>
                <a:graphicFrameLocks noChangeAspect="1"/>
              </p:cNvGraphicFramePr>
              <p:nvPr/>
            </p:nvGraphicFramePr>
            <p:xfrm>
              <a:off x="7292768" y="48466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Green checkmark">
                <a:extLst>
                  <a:ext uri="{FF2B5EF4-FFF2-40B4-BE49-F238E27FC236}">
                    <a16:creationId xmlns:a16="http://schemas.microsoft.com/office/drawing/2014/main" id="{4CCECA59-149B-4F29-9C04-2155DF527819}"/>
                  </a:ext>
                </a:extLst>
              </p:cNvPr>
              <p:cNvPicPr>
                <a:picLocks noGrp="1" noRot="1" noChangeAspect="1" noMove="1" noResize="1" noEditPoints="1" noAdjustHandles="1" noChangeArrowheads="1" noChangeShapeType="1" noCrop="1"/>
              </p:cNvPicPr>
              <p:nvPr/>
            </p:nvPicPr>
            <p:blipFill>
              <a:blip r:embed="rId6"/>
              <a:stretch>
                <a:fillRect/>
              </a:stretch>
            </p:blipFill>
            <p:spPr>
              <a:xfrm>
                <a:off x="7292768" y="48466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4" name="3D Model 53" descr="Green checkmark">
                <a:extLst>
                  <a:ext uri="{FF2B5EF4-FFF2-40B4-BE49-F238E27FC236}">
                    <a16:creationId xmlns:a16="http://schemas.microsoft.com/office/drawing/2014/main" id="{6597C88F-A46A-4147-80C0-9456F28B3F0D}"/>
                  </a:ext>
                </a:extLst>
              </p:cNvPr>
              <p:cNvGraphicFramePr>
                <a:graphicFrameLocks noChangeAspect="1"/>
              </p:cNvGraphicFramePr>
              <p:nvPr/>
            </p:nvGraphicFramePr>
            <p:xfrm>
              <a:off x="9046360" y="484345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4" name="3D Model 53" descr="Green checkmark">
                <a:extLst>
                  <a:ext uri="{FF2B5EF4-FFF2-40B4-BE49-F238E27FC236}">
                    <a16:creationId xmlns:a16="http://schemas.microsoft.com/office/drawing/2014/main" id="{6597C88F-A46A-4147-80C0-9456F28B3F0D}"/>
                  </a:ext>
                </a:extLst>
              </p:cNvPr>
              <p:cNvPicPr>
                <a:picLocks noGrp="1" noRot="1" noChangeAspect="1" noMove="1" noResize="1" noEditPoints="1" noAdjustHandles="1" noChangeArrowheads="1" noChangeShapeType="1" noCrop="1"/>
              </p:cNvPicPr>
              <p:nvPr/>
            </p:nvPicPr>
            <p:blipFill>
              <a:blip r:embed="rId6"/>
              <a:stretch>
                <a:fillRect/>
              </a:stretch>
            </p:blipFill>
            <p:spPr>
              <a:xfrm>
                <a:off x="9046360" y="484345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5" name="3D Model 54" descr="Red X">
                <a:extLst>
                  <a:ext uri="{FF2B5EF4-FFF2-40B4-BE49-F238E27FC236}">
                    <a16:creationId xmlns:a16="http://schemas.microsoft.com/office/drawing/2014/main" id="{86141C87-7763-4277-A588-630E9432981B}"/>
                  </a:ext>
                </a:extLst>
              </p:cNvPr>
              <p:cNvGraphicFramePr>
                <a:graphicFrameLocks noChangeAspect="1"/>
              </p:cNvGraphicFramePr>
              <p:nvPr/>
            </p:nvGraphicFramePr>
            <p:xfrm>
              <a:off x="10772681" y="4879835"/>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Red X">
                <a:extLst>
                  <a:ext uri="{FF2B5EF4-FFF2-40B4-BE49-F238E27FC236}">
                    <a16:creationId xmlns:a16="http://schemas.microsoft.com/office/drawing/2014/main" id="{86141C87-7763-4277-A588-630E9432981B}"/>
                  </a:ext>
                </a:extLst>
              </p:cNvPr>
              <p:cNvPicPr>
                <a:picLocks noGrp="1" noRot="1" noChangeAspect="1" noMove="1" noResize="1" noEditPoints="1" noAdjustHandles="1" noChangeArrowheads="1" noChangeShapeType="1" noCrop="1"/>
              </p:cNvPicPr>
              <p:nvPr/>
            </p:nvPicPr>
            <p:blipFill>
              <a:blip r:embed="rId7"/>
              <a:stretch>
                <a:fillRect/>
              </a:stretch>
            </p:blipFill>
            <p:spPr>
              <a:xfrm>
                <a:off x="10772681" y="4879835"/>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6" name="3D Model 55" descr="Red X">
                <a:extLst>
                  <a:ext uri="{FF2B5EF4-FFF2-40B4-BE49-F238E27FC236}">
                    <a16:creationId xmlns:a16="http://schemas.microsoft.com/office/drawing/2014/main" id="{6E700774-58B8-490E-9902-6DAABE3DBC03}"/>
                  </a:ext>
                </a:extLst>
              </p:cNvPr>
              <p:cNvGraphicFramePr>
                <a:graphicFrameLocks noChangeAspect="1"/>
              </p:cNvGraphicFramePr>
              <p:nvPr/>
            </p:nvGraphicFramePr>
            <p:xfrm>
              <a:off x="5664712" y="4908946"/>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6" name="3D Model 55" descr="Red X">
                <a:extLst>
                  <a:ext uri="{FF2B5EF4-FFF2-40B4-BE49-F238E27FC236}">
                    <a16:creationId xmlns:a16="http://schemas.microsoft.com/office/drawing/2014/main" id="{6E700774-58B8-490E-9902-6DAABE3DBC03}"/>
                  </a:ext>
                </a:extLst>
              </p:cNvPr>
              <p:cNvPicPr>
                <a:picLocks noGrp="1" noRot="1" noChangeAspect="1" noMove="1" noResize="1" noEditPoints="1" noAdjustHandles="1" noChangeArrowheads="1" noChangeShapeType="1" noCrop="1"/>
              </p:cNvPicPr>
              <p:nvPr/>
            </p:nvPicPr>
            <p:blipFill>
              <a:blip r:embed="rId7"/>
              <a:stretch>
                <a:fillRect/>
              </a:stretch>
            </p:blipFill>
            <p:spPr>
              <a:xfrm>
                <a:off x="5664712" y="4908946"/>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7" name="3D Model 56" descr="Green checkmark">
                <a:extLst>
                  <a:ext uri="{FF2B5EF4-FFF2-40B4-BE49-F238E27FC236}">
                    <a16:creationId xmlns:a16="http://schemas.microsoft.com/office/drawing/2014/main" id="{BAC21696-244F-429F-B8B7-59A9818ADE6F}"/>
                  </a:ext>
                </a:extLst>
              </p:cNvPr>
              <p:cNvGraphicFramePr>
                <a:graphicFrameLocks noChangeAspect="1"/>
              </p:cNvGraphicFramePr>
              <p:nvPr/>
            </p:nvGraphicFramePr>
            <p:xfrm>
              <a:off x="2755614" y="517430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7" name="3D Model 56" descr="Green checkmark">
                <a:extLst>
                  <a:ext uri="{FF2B5EF4-FFF2-40B4-BE49-F238E27FC236}">
                    <a16:creationId xmlns:a16="http://schemas.microsoft.com/office/drawing/2014/main" id="{BAC21696-244F-429F-B8B7-59A9818ADE6F}"/>
                  </a:ext>
                </a:extLst>
              </p:cNvPr>
              <p:cNvPicPr>
                <a:picLocks noGrp="1" noRot="1" noChangeAspect="1" noMove="1" noResize="1" noEditPoints="1" noAdjustHandles="1" noChangeArrowheads="1" noChangeShapeType="1" noCrop="1"/>
              </p:cNvPicPr>
              <p:nvPr/>
            </p:nvPicPr>
            <p:blipFill>
              <a:blip r:embed="rId6"/>
              <a:stretch>
                <a:fillRect/>
              </a:stretch>
            </p:blipFill>
            <p:spPr>
              <a:xfrm>
                <a:off x="2755614" y="517430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8" name="3D Model 57" descr="Green checkmark">
                <a:extLst>
                  <a:ext uri="{FF2B5EF4-FFF2-40B4-BE49-F238E27FC236}">
                    <a16:creationId xmlns:a16="http://schemas.microsoft.com/office/drawing/2014/main" id="{824EC437-4E6E-42B0-8F0F-BC5DC7D366B6}"/>
                  </a:ext>
                </a:extLst>
              </p:cNvPr>
              <p:cNvGraphicFramePr>
                <a:graphicFrameLocks noChangeAspect="1"/>
              </p:cNvGraphicFramePr>
              <p:nvPr/>
            </p:nvGraphicFramePr>
            <p:xfrm>
              <a:off x="4096594" y="5209974"/>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 Model 57" descr="Green checkmark">
                <a:extLst>
                  <a:ext uri="{FF2B5EF4-FFF2-40B4-BE49-F238E27FC236}">
                    <a16:creationId xmlns:a16="http://schemas.microsoft.com/office/drawing/2014/main" id="{824EC437-4E6E-42B0-8F0F-BC5DC7D366B6}"/>
                  </a:ext>
                </a:extLst>
              </p:cNvPr>
              <p:cNvPicPr>
                <a:picLocks noGrp="1" noRot="1" noChangeAspect="1" noMove="1" noResize="1" noEditPoints="1" noAdjustHandles="1" noChangeArrowheads="1" noChangeShapeType="1" noCrop="1"/>
              </p:cNvPicPr>
              <p:nvPr/>
            </p:nvPicPr>
            <p:blipFill>
              <a:blip r:embed="rId6"/>
              <a:stretch>
                <a:fillRect/>
              </a:stretch>
            </p:blipFill>
            <p:spPr>
              <a:xfrm>
                <a:off x="4096594" y="5209974"/>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9" name="3D Model 58" descr="Green checkmark">
                <a:extLst>
                  <a:ext uri="{FF2B5EF4-FFF2-40B4-BE49-F238E27FC236}">
                    <a16:creationId xmlns:a16="http://schemas.microsoft.com/office/drawing/2014/main" id="{EC94B517-54E6-4EA3-B391-C5D939977B55}"/>
                  </a:ext>
                </a:extLst>
              </p:cNvPr>
              <p:cNvGraphicFramePr>
                <a:graphicFrameLocks noChangeAspect="1"/>
              </p:cNvGraphicFramePr>
              <p:nvPr/>
            </p:nvGraphicFramePr>
            <p:xfrm>
              <a:off x="7301330" y="518403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 Model 58" descr="Green checkmark">
                <a:extLst>
                  <a:ext uri="{FF2B5EF4-FFF2-40B4-BE49-F238E27FC236}">
                    <a16:creationId xmlns:a16="http://schemas.microsoft.com/office/drawing/2014/main" id="{EC94B517-54E6-4EA3-B391-C5D939977B55}"/>
                  </a:ext>
                </a:extLst>
              </p:cNvPr>
              <p:cNvPicPr>
                <a:picLocks noGrp="1" noRot="1" noChangeAspect="1" noMove="1" noResize="1" noEditPoints="1" noAdjustHandles="1" noChangeArrowheads="1" noChangeShapeType="1" noCrop="1"/>
              </p:cNvPicPr>
              <p:nvPr/>
            </p:nvPicPr>
            <p:blipFill>
              <a:blip r:embed="rId6"/>
              <a:stretch>
                <a:fillRect/>
              </a:stretch>
            </p:blipFill>
            <p:spPr>
              <a:xfrm>
                <a:off x="7301330" y="518403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0" name="3D Model 59" descr="Green checkmark">
                <a:extLst>
                  <a:ext uri="{FF2B5EF4-FFF2-40B4-BE49-F238E27FC236}">
                    <a16:creationId xmlns:a16="http://schemas.microsoft.com/office/drawing/2014/main" id="{DBA4FDDA-8BBE-46C3-90C7-38A84CE1CF38}"/>
                  </a:ext>
                </a:extLst>
              </p:cNvPr>
              <p:cNvGraphicFramePr>
                <a:graphicFrameLocks noChangeAspect="1"/>
              </p:cNvGraphicFramePr>
              <p:nvPr/>
            </p:nvGraphicFramePr>
            <p:xfrm>
              <a:off x="9054922" y="518079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descr="Green checkmark">
                <a:extLst>
                  <a:ext uri="{FF2B5EF4-FFF2-40B4-BE49-F238E27FC236}">
                    <a16:creationId xmlns:a16="http://schemas.microsoft.com/office/drawing/2014/main" id="{DBA4FDDA-8BBE-46C3-90C7-38A84CE1CF38}"/>
                  </a:ext>
                </a:extLst>
              </p:cNvPr>
              <p:cNvPicPr>
                <a:picLocks noGrp="1" noRot="1" noChangeAspect="1" noMove="1" noResize="1" noEditPoints="1" noAdjustHandles="1" noChangeArrowheads="1" noChangeShapeType="1" noCrop="1"/>
              </p:cNvPicPr>
              <p:nvPr/>
            </p:nvPicPr>
            <p:blipFill>
              <a:blip r:embed="rId6"/>
              <a:stretch>
                <a:fillRect/>
              </a:stretch>
            </p:blipFill>
            <p:spPr>
              <a:xfrm>
                <a:off x="9054922" y="518079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2" name="3D Model 61" descr="Red X">
                <a:extLst>
                  <a:ext uri="{FF2B5EF4-FFF2-40B4-BE49-F238E27FC236}">
                    <a16:creationId xmlns:a16="http://schemas.microsoft.com/office/drawing/2014/main" id="{2BDDB4CB-C380-4AA2-9B0C-753043E2BFE1}"/>
                  </a:ext>
                </a:extLst>
              </p:cNvPr>
              <p:cNvGraphicFramePr>
                <a:graphicFrameLocks noChangeAspect="1"/>
              </p:cNvGraphicFramePr>
              <p:nvPr/>
            </p:nvGraphicFramePr>
            <p:xfrm>
              <a:off x="5673274" y="5246281"/>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2" name="3D Model 61" descr="Red X">
                <a:extLst>
                  <a:ext uri="{FF2B5EF4-FFF2-40B4-BE49-F238E27FC236}">
                    <a16:creationId xmlns:a16="http://schemas.microsoft.com/office/drawing/2014/main" id="{2BDDB4CB-C380-4AA2-9B0C-753043E2BFE1}"/>
                  </a:ext>
                </a:extLst>
              </p:cNvPr>
              <p:cNvPicPr>
                <a:picLocks noGrp="1" noRot="1" noChangeAspect="1" noMove="1" noResize="1" noEditPoints="1" noAdjustHandles="1" noChangeArrowheads="1" noChangeShapeType="1" noCrop="1"/>
              </p:cNvPicPr>
              <p:nvPr/>
            </p:nvPicPr>
            <p:blipFill>
              <a:blip r:embed="rId7"/>
              <a:stretch>
                <a:fillRect/>
              </a:stretch>
            </p:blipFill>
            <p:spPr>
              <a:xfrm>
                <a:off x="5673274" y="5246281"/>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3" name="3D Model 62" descr="Green checkmark">
                <a:extLst>
                  <a:ext uri="{FF2B5EF4-FFF2-40B4-BE49-F238E27FC236}">
                    <a16:creationId xmlns:a16="http://schemas.microsoft.com/office/drawing/2014/main" id="{4C843DDF-46D3-4941-A71F-E439E15277F3}"/>
                  </a:ext>
                </a:extLst>
              </p:cNvPr>
              <p:cNvGraphicFramePr>
                <a:graphicFrameLocks noChangeAspect="1"/>
              </p:cNvGraphicFramePr>
              <p:nvPr/>
            </p:nvGraphicFramePr>
            <p:xfrm>
              <a:off x="10707349" y="524072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3" name="3D Model 62" descr="Green checkmark">
                <a:extLst>
                  <a:ext uri="{FF2B5EF4-FFF2-40B4-BE49-F238E27FC236}">
                    <a16:creationId xmlns:a16="http://schemas.microsoft.com/office/drawing/2014/main" id="{4C843DDF-46D3-4941-A71F-E439E15277F3}"/>
                  </a:ext>
                </a:extLst>
              </p:cNvPr>
              <p:cNvPicPr>
                <a:picLocks noGrp="1" noRot="1" noChangeAspect="1" noMove="1" noResize="1" noEditPoints="1" noAdjustHandles="1" noChangeArrowheads="1" noChangeShapeType="1" noCrop="1"/>
              </p:cNvPicPr>
              <p:nvPr/>
            </p:nvPicPr>
            <p:blipFill>
              <a:blip r:embed="rId6"/>
              <a:stretch>
                <a:fillRect/>
              </a:stretch>
            </p:blipFill>
            <p:spPr>
              <a:xfrm>
                <a:off x="10707349" y="524072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1" name="3D Model 60" descr="Green checkmark">
                <a:extLst>
                  <a:ext uri="{FF2B5EF4-FFF2-40B4-BE49-F238E27FC236}">
                    <a16:creationId xmlns:a16="http://schemas.microsoft.com/office/drawing/2014/main" id="{E62FAF2D-9565-4193-8D2B-AC377E08C455}"/>
                  </a:ext>
                </a:extLst>
              </p:cNvPr>
              <p:cNvGraphicFramePr>
                <a:graphicFrameLocks noChangeAspect="1"/>
              </p:cNvGraphicFramePr>
              <p:nvPr/>
            </p:nvGraphicFramePr>
            <p:xfrm>
              <a:off x="2743627" y="554246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3D Model 60" descr="Green checkmark">
                <a:extLst>
                  <a:ext uri="{FF2B5EF4-FFF2-40B4-BE49-F238E27FC236}">
                    <a16:creationId xmlns:a16="http://schemas.microsoft.com/office/drawing/2014/main" id="{E62FAF2D-9565-4193-8D2B-AC377E08C455}"/>
                  </a:ext>
                </a:extLst>
              </p:cNvPr>
              <p:cNvPicPr>
                <a:picLocks noGrp="1" noRot="1" noChangeAspect="1" noMove="1" noResize="1" noEditPoints="1" noAdjustHandles="1" noChangeArrowheads="1" noChangeShapeType="1" noCrop="1"/>
              </p:cNvPicPr>
              <p:nvPr/>
            </p:nvPicPr>
            <p:blipFill>
              <a:blip r:embed="rId6"/>
              <a:stretch>
                <a:fillRect/>
              </a:stretch>
            </p:blipFill>
            <p:spPr>
              <a:xfrm>
                <a:off x="2743627" y="554246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4" name="3D Model 63" descr="Green checkmark">
                <a:extLst>
                  <a:ext uri="{FF2B5EF4-FFF2-40B4-BE49-F238E27FC236}">
                    <a16:creationId xmlns:a16="http://schemas.microsoft.com/office/drawing/2014/main" id="{E8747A20-6773-438E-A84D-7F5E0858251A}"/>
                  </a:ext>
                </a:extLst>
              </p:cNvPr>
              <p:cNvGraphicFramePr>
                <a:graphicFrameLocks noChangeAspect="1"/>
              </p:cNvGraphicFramePr>
              <p:nvPr/>
            </p:nvGraphicFramePr>
            <p:xfrm>
              <a:off x="4084607" y="5578131"/>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3D Model 63" descr="Green checkmark">
                <a:extLst>
                  <a:ext uri="{FF2B5EF4-FFF2-40B4-BE49-F238E27FC236}">
                    <a16:creationId xmlns:a16="http://schemas.microsoft.com/office/drawing/2014/main" id="{E8747A20-6773-438E-A84D-7F5E0858251A}"/>
                  </a:ext>
                </a:extLst>
              </p:cNvPr>
              <p:cNvPicPr>
                <a:picLocks noGrp="1" noRot="1" noChangeAspect="1" noMove="1" noResize="1" noEditPoints="1" noAdjustHandles="1" noChangeArrowheads="1" noChangeShapeType="1" noCrop="1"/>
              </p:cNvPicPr>
              <p:nvPr/>
            </p:nvPicPr>
            <p:blipFill>
              <a:blip r:embed="rId6"/>
              <a:stretch>
                <a:fillRect/>
              </a:stretch>
            </p:blipFill>
            <p:spPr>
              <a:xfrm>
                <a:off x="4084607" y="5578131"/>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5" name="3D Model 64" descr="Green checkmark">
                <a:extLst>
                  <a:ext uri="{FF2B5EF4-FFF2-40B4-BE49-F238E27FC236}">
                    <a16:creationId xmlns:a16="http://schemas.microsoft.com/office/drawing/2014/main" id="{4D4721B4-AD18-4DAC-B18B-3F2A7A01F834}"/>
                  </a:ext>
                </a:extLst>
              </p:cNvPr>
              <p:cNvGraphicFramePr>
                <a:graphicFrameLocks noChangeAspect="1"/>
              </p:cNvGraphicFramePr>
              <p:nvPr/>
            </p:nvGraphicFramePr>
            <p:xfrm>
              <a:off x="7289343" y="5552190"/>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5" name="3D Model 64" descr="Green checkmark">
                <a:extLst>
                  <a:ext uri="{FF2B5EF4-FFF2-40B4-BE49-F238E27FC236}">
                    <a16:creationId xmlns:a16="http://schemas.microsoft.com/office/drawing/2014/main" id="{4D4721B4-AD18-4DAC-B18B-3F2A7A01F834}"/>
                  </a:ext>
                </a:extLst>
              </p:cNvPr>
              <p:cNvPicPr>
                <a:picLocks noGrp="1" noRot="1" noChangeAspect="1" noMove="1" noResize="1" noEditPoints="1" noAdjustHandles="1" noChangeArrowheads="1" noChangeShapeType="1" noCrop="1"/>
              </p:cNvPicPr>
              <p:nvPr/>
            </p:nvPicPr>
            <p:blipFill>
              <a:blip r:embed="rId6"/>
              <a:stretch>
                <a:fillRect/>
              </a:stretch>
            </p:blipFill>
            <p:spPr>
              <a:xfrm>
                <a:off x="7289343" y="5552190"/>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6" name="3D Model 65" descr="Green checkmark">
                <a:extLst>
                  <a:ext uri="{FF2B5EF4-FFF2-40B4-BE49-F238E27FC236}">
                    <a16:creationId xmlns:a16="http://schemas.microsoft.com/office/drawing/2014/main" id="{F9F1F5EF-14B9-45AA-BD0E-DA09165778F1}"/>
                  </a:ext>
                </a:extLst>
              </p:cNvPr>
              <p:cNvGraphicFramePr>
                <a:graphicFrameLocks noChangeAspect="1"/>
              </p:cNvGraphicFramePr>
              <p:nvPr/>
            </p:nvGraphicFramePr>
            <p:xfrm>
              <a:off x="9042935" y="554894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Green checkmark">
                <a:extLst>
                  <a:ext uri="{FF2B5EF4-FFF2-40B4-BE49-F238E27FC236}">
                    <a16:creationId xmlns:a16="http://schemas.microsoft.com/office/drawing/2014/main" id="{F9F1F5EF-14B9-45AA-BD0E-DA09165778F1}"/>
                  </a:ext>
                </a:extLst>
              </p:cNvPr>
              <p:cNvPicPr>
                <a:picLocks noGrp="1" noRot="1" noChangeAspect="1" noMove="1" noResize="1" noEditPoints="1" noAdjustHandles="1" noChangeArrowheads="1" noChangeShapeType="1" noCrop="1"/>
              </p:cNvPicPr>
              <p:nvPr/>
            </p:nvPicPr>
            <p:blipFill>
              <a:blip r:embed="rId6"/>
              <a:stretch>
                <a:fillRect/>
              </a:stretch>
            </p:blipFill>
            <p:spPr>
              <a:xfrm>
                <a:off x="9042935" y="554894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7" name="3D Model 66" descr="Red X">
                <a:extLst>
                  <a:ext uri="{FF2B5EF4-FFF2-40B4-BE49-F238E27FC236}">
                    <a16:creationId xmlns:a16="http://schemas.microsoft.com/office/drawing/2014/main" id="{6C09D55F-E60E-4E17-A43B-B05D7BAAA82E}"/>
                  </a:ext>
                </a:extLst>
              </p:cNvPr>
              <p:cNvGraphicFramePr>
                <a:graphicFrameLocks noChangeAspect="1"/>
              </p:cNvGraphicFramePr>
              <p:nvPr/>
            </p:nvGraphicFramePr>
            <p:xfrm>
              <a:off x="5661287" y="5614438"/>
              <a:ext cx="407068" cy="437553"/>
            </p:xfrm>
            <a:graphic>
              <a:graphicData uri="http://schemas.microsoft.com/office/drawing/2017/model3d">
                <am3d:model3d r:embed="rId3">
                  <am3d:spPr>
                    <a:xfrm>
                      <a:off x="0" y="0"/>
                      <a:ext cx="407068" cy="43755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11115" ay="921399" az="82614"/>
                    <am3d:postTrans dx="0" dy="0" dz="0"/>
                  </am3d:trans>
                  <am3d:raster rName="Office3DRenderer" rVer="16.0.8326">
                    <am3d:blip r:embed="rId7"/>
                  </am3d:raster>
                  <am3d:objViewport viewportSz="59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7" name="3D Model 66" descr="Red X">
                <a:extLst>
                  <a:ext uri="{FF2B5EF4-FFF2-40B4-BE49-F238E27FC236}">
                    <a16:creationId xmlns:a16="http://schemas.microsoft.com/office/drawing/2014/main" id="{6C09D55F-E60E-4E17-A43B-B05D7BAAA82E}"/>
                  </a:ext>
                </a:extLst>
              </p:cNvPr>
              <p:cNvPicPr>
                <a:picLocks noGrp="1" noRot="1" noChangeAspect="1" noMove="1" noResize="1" noEditPoints="1" noAdjustHandles="1" noChangeArrowheads="1" noChangeShapeType="1" noCrop="1"/>
              </p:cNvPicPr>
              <p:nvPr/>
            </p:nvPicPr>
            <p:blipFill>
              <a:blip r:embed="rId7"/>
              <a:stretch>
                <a:fillRect/>
              </a:stretch>
            </p:blipFill>
            <p:spPr>
              <a:xfrm>
                <a:off x="5661287" y="5614438"/>
                <a:ext cx="407068" cy="4375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8" name="3D Model 67" descr="Green checkmark">
                <a:extLst>
                  <a:ext uri="{FF2B5EF4-FFF2-40B4-BE49-F238E27FC236}">
                    <a16:creationId xmlns:a16="http://schemas.microsoft.com/office/drawing/2014/main" id="{2153EF59-8989-43F8-A53B-616256C657F6}"/>
                  </a:ext>
                </a:extLst>
              </p:cNvPr>
              <p:cNvGraphicFramePr>
                <a:graphicFrameLocks noChangeAspect="1"/>
              </p:cNvGraphicFramePr>
              <p:nvPr/>
            </p:nvGraphicFramePr>
            <p:xfrm>
              <a:off x="10695362" y="5608880"/>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8" name="3D Model 67" descr="Green checkmark">
                <a:extLst>
                  <a:ext uri="{FF2B5EF4-FFF2-40B4-BE49-F238E27FC236}">
                    <a16:creationId xmlns:a16="http://schemas.microsoft.com/office/drawing/2014/main" id="{2153EF59-8989-43F8-A53B-616256C657F6}"/>
                  </a:ext>
                </a:extLst>
              </p:cNvPr>
              <p:cNvPicPr>
                <a:picLocks noGrp="1" noRot="1" noChangeAspect="1" noMove="1" noResize="1" noEditPoints="1" noAdjustHandles="1" noChangeArrowheads="1" noChangeShapeType="1" noCrop="1"/>
              </p:cNvPicPr>
              <p:nvPr/>
            </p:nvPicPr>
            <p:blipFill>
              <a:blip r:embed="rId6"/>
              <a:stretch>
                <a:fillRect/>
              </a:stretch>
            </p:blipFill>
            <p:spPr>
              <a:xfrm>
                <a:off x="10695362" y="5608880"/>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3D Model 68" descr="Green checkmark">
                <a:extLst>
                  <a:ext uri="{FF2B5EF4-FFF2-40B4-BE49-F238E27FC236}">
                    <a16:creationId xmlns:a16="http://schemas.microsoft.com/office/drawing/2014/main" id="{84BF3282-FBA1-4ABE-B1CD-227F44645E8F}"/>
                  </a:ext>
                </a:extLst>
              </p:cNvPr>
              <p:cNvGraphicFramePr>
                <a:graphicFrameLocks noChangeAspect="1"/>
              </p:cNvGraphicFramePr>
              <p:nvPr>
                <p:extLst>
                  <p:ext uri="{D42A27DB-BD31-4B8C-83A1-F6EECF244321}">
                    <p14:modId xmlns:p14="http://schemas.microsoft.com/office/powerpoint/2010/main" val="1577093679"/>
                  </p:ext>
                </p:extLst>
              </p:nvPr>
            </p:nvGraphicFramePr>
            <p:xfrm>
              <a:off x="2731640" y="5879798"/>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3D Model 68" descr="Green checkmark">
                <a:extLst>
                  <a:ext uri="{FF2B5EF4-FFF2-40B4-BE49-F238E27FC236}">
                    <a16:creationId xmlns:a16="http://schemas.microsoft.com/office/drawing/2014/main" id="{84BF3282-FBA1-4ABE-B1CD-227F44645E8F}"/>
                  </a:ext>
                </a:extLst>
              </p:cNvPr>
              <p:cNvPicPr>
                <a:picLocks noGrp="1" noRot="1" noChangeAspect="1" noMove="1" noResize="1" noEditPoints="1" noAdjustHandles="1" noChangeArrowheads="1" noChangeShapeType="1" noCrop="1"/>
              </p:cNvPicPr>
              <p:nvPr/>
            </p:nvPicPr>
            <p:blipFill>
              <a:blip r:embed="rId6"/>
              <a:stretch>
                <a:fillRect/>
              </a:stretch>
            </p:blipFill>
            <p:spPr>
              <a:xfrm>
                <a:off x="2731640" y="5879798"/>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0" name="3D Model 69" descr="Green checkmark">
                <a:extLst>
                  <a:ext uri="{FF2B5EF4-FFF2-40B4-BE49-F238E27FC236}">
                    <a16:creationId xmlns:a16="http://schemas.microsoft.com/office/drawing/2014/main" id="{5AA91D8C-293A-4C00-817A-0144D46C2333}"/>
                  </a:ext>
                </a:extLst>
              </p:cNvPr>
              <p:cNvGraphicFramePr>
                <a:graphicFrameLocks noChangeAspect="1"/>
              </p:cNvGraphicFramePr>
              <p:nvPr>
                <p:extLst>
                  <p:ext uri="{D42A27DB-BD31-4B8C-83A1-F6EECF244321}">
                    <p14:modId xmlns:p14="http://schemas.microsoft.com/office/powerpoint/2010/main" val="2953007410"/>
                  </p:ext>
                </p:extLst>
              </p:nvPr>
            </p:nvGraphicFramePr>
            <p:xfrm>
              <a:off x="4072620" y="5915466"/>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0" name="3D Model 69" descr="Green checkmark">
                <a:extLst>
                  <a:ext uri="{FF2B5EF4-FFF2-40B4-BE49-F238E27FC236}">
                    <a16:creationId xmlns:a16="http://schemas.microsoft.com/office/drawing/2014/main" id="{5AA91D8C-293A-4C00-817A-0144D46C2333}"/>
                  </a:ext>
                </a:extLst>
              </p:cNvPr>
              <p:cNvPicPr>
                <a:picLocks noGrp="1" noRot="1" noChangeAspect="1" noMove="1" noResize="1" noEditPoints="1" noAdjustHandles="1" noChangeArrowheads="1" noChangeShapeType="1" noCrop="1"/>
              </p:cNvPicPr>
              <p:nvPr/>
            </p:nvPicPr>
            <p:blipFill>
              <a:blip r:embed="rId6"/>
              <a:stretch>
                <a:fillRect/>
              </a:stretch>
            </p:blipFill>
            <p:spPr>
              <a:xfrm>
                <a:off x="4072620" y="5915466"/>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1" name="3D Model 70" descr="Green checkmark">
                <a:extLst>
                  <a:ext uri="{FF2B5EF4-FFF2-40B4-BE49-F238E27FC236}">
                    <a16:creationId xmlns:a16="http://schemas.microsoft.com/office/drawing/2014/main" id="{94927636-C299-403A-936D-E46258FD0AD1}"/>
                  </a:ext>
                </a:extLst>
              </p:cNvPr>
              <p:cNvGraphicFramePr>
                <a:graphicFrameLocks noChangeAspect="1"/>
              </p:cNvGraphicFramePr>
              <p:nvPr>
                <p:extLst>
                  <p:ext uri="{D42A27DB-BD31-4B8C-83A1-F6EECF244321}">
                    <p14:modId xmlns:p14="http://schemas.microsoft.com/office/powerpoint/2010/main" val="3001497343"/>
                  </p:ext>
                </p:extLst>
              </p:nvPr>
            </p:nvGraphicFramePr>
            <p:xfrm>
              <a:off x="7277356" y="588952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1" name="3D Model 70" descr="Green checkmark">
                <a:extLst>
                  <a:ext uri="{FF2B5EF4-FFF2-40B4-BE49-F238E27FC236}">
                    <a16:creationId xmlns:a16="http://schemas.microsoft.com/office/drawing/2014/main" id="{94927636-C299-403A-936D-E46258FD0AD1}"/>
                  </a:ext>
                </a:extLst>
              </p:cNvPr>
              <p:cNvPicPr>
                <a:picLocks noGrp="1" noRot="1" noChangeAspect="1" noMove="1" noResize="1" noEditPoints="1" noAdjustHandles="1" noChangeArrowheads="1" noChangeShapeType="1" noCrop="1"/>
              </p:cNvPicPr>
              <p:nvPr/>
            </p:nvPicPr>
            <p:blipFill>
              <a:blip r:embed="rId6"/>
              <a:stretch>
                <a:fillRect/>
              </a:stretch>
            </p:blipFill>
            <p:spPr>
              <a:xfrm>
                <a:off x="7277356" y="588952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3D Model 71" descr="Green checkmark">
                <a:extLst>
                  <a:ext uri="{FF2B5EF4-FFF2-40B4-BE49-F238E27FC236}">
                    <a16:creationId xmlns:a16="http://schemas.microsoft.com/office/drawing/2014/main" id="{59AD8541-3D8E-4B3B-9FAA-8265D9D41098}"/>
                  </a:ext>
                </a:extLst>
              </p:cNvPr>
              <p:cNvGraphicFramePr>
                <a:graphicFrameLocks noChangeAspect="1"/>
              </p:cNvGraphicFramePr>
              <p:nvPr>
                <p:extLst>
                  <p:ext uri="{D42A27DB-BD31-4B8C-83A1-F6EECF244321}">
                    <p14:modId xmlns:p14="http://schemas.microsoft.com/office/powerpoint/2010/main" val="3754806517"/>
                  </p:ext>
                </p:extLst>
              </p:nvPr>
            </p:nvGraphicFramePr>
            <p:xfrm>
              <a:off x="9030948" y="5886283"/>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3D Model 71" descr="Green checkmark">
                <a:extLst>
                  <a:ext uri="{FF2B5EF4-FFF2-40B4-BE49-F238E27FC236}">
                    <a16:creationId xmlns:a16="http://schemas.microsoft.com/office/drawing/2014/main" id="{59AD8541-3D8E-4B3B-9FAA-8265D9D41098}"/>
                  </a:ext>
                </a:extLst>
              </p:cNvPr>
              <p:cNvPicPr>
                <a:picLocks noGrp="1" noRot="1" noChangeAspect="1" noMove="1" noResize="1" noEditPoints="1" noAdjustHandles="1" noChangeArrowheads="1" noChangeShapeType="1" noCrop="1"/>
              </p:cNvPicPr>
              <p:nvPr/>
            </p:nvPicPr>
            <p:blipFill>
              <a:blip r:embed="rId6"/>
              <a:stretch>
                <a:fillRect/>
              </a:stretch>
            </p:blipFill>
            <p:spPr>
              <a:xfrm>
                <a:off x="9030948" y="5886283"/>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4" name="3D Model 73" descr="Green checkmark">
                <a:extLst>
                  <a:ext uri="{FF2B5EF4-FFF2-40B4-BE49-F238E27FC236}">
                    <a16:creationId xmlns:a16="http://schemas.microsoft.com/office/drawing/2014/main" id="{3C9236DE-40D9-4090-8606-FC61A8ED3F31}"/>
                  </a:ext>
                </a:extLst>
              </p:cNvPr>
              <p:cNvGraphicFramePr>
                <a:graphicFrameLocks noChangeAspect="1"/>
              </p:cNvGraphicFramePr>
              <p:nvPr>
                <p:extLst>
                  <p:ext uri="{D42A27DB-BD31-4B8C-83A1-F6EECF244321}">
                    <p14:modId xmlns:p14="http://schemas.microsoft.com/office/powerpoint/2010/main" val="1139555808"/>
                  </p:ext>
                </p:extLst>
              </p:nvPr>
            </p:nvGraphicFramePr>
            <p:xfrm>
              <a:off x="10683375" y="5946215"/>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4" name="3D Model 73" descr="Green checkmark">
                <a:extLst>
                  <a:ext uri="{FF2B5EF4-FFF2-40B4-BE49-F238E27FC236}">
                    <a16:creationId xmlns:a16="http://schemas.microsoft.com/office/drawing/2014/main" id="{3C9236DE-40D9-4090-8606-FC61A8ED3F31}"/>
                  </a:ext>
                </a:extLst>
              </p:cNvPr>
              <p:cNvPicPr>
                <a:picLocks noGrp="1" noRot="1" noChangeAspect="1" noMove="1" noResize="1" noEditPoints="1" noAdjustHandles="1" noChangeArrowheads="1" noChangeShapeType="1" noCrop="1"/>
              </p:cNvPicPr>
              <p:nvPr/>
            </p:nvPicPr>
            <p:blipFill>
              <a:blip r:embed="rId6"/>
              <a:stretch>
                <a:fillRect/>
              </a:stretch>
            </p:blipFill>
            <p:spPr>
              <a:xfrm>
                <a:off x="10683375" y="5946215"/>
                <a:ext cx="639168" cy="48183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3D Model 74" descr="Green checkmark">
                <a:extLst>
                  <a:ext uri="{FF2B5EF4-FFF2-40B4-BE49-F238E27FC236}">
                    <a16:creationId xmlns:a16="http://schemas.microsoft.com/office/drawing/2014/main" id="{9AA1DAF0-C160-4A91-A2E8-18EF8B537E44}"/>
                  </a:ext>
                </a:extLst>
              </p:cNvPr>
              <p:cNvGraphicFramePr>
                <a:graphicFrameLocks noChangeAspect="1"/>
              </p:cNvGraphicFramePr>
              <p:nvPr>
                <p:extLst>
                  <p:ext uri="{D42A27DB-BD31-4B8C-83A1-F6EECF244321}">
                    <p14:modId xmlns:p14="http://schemas.microsoft.com/office/powerpoint/2010/main" val="4229508311"/>
                  </p:ext>
                </p:extLst>
              </p:nvPr>
            </p:nvGraphicFramePr>
            <p:xfrm>
              <a:off x="5600956" y="5959732"/>
              <a:ext cx="639168" cy="481834"/>
            </p:xfrm>
            <a:graphic>
              <a:graphicData uri="http://schemas.microsoft.com/office/drawing/2017/model3d">
                <am3d:model3d r:embed="rId5">
                  <am3d:spPr>
                    <a:xfrm>
                      <a:off x="0" y="0"/>
                      <a:ext cx="639168" cy="481834"/>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1522621" ay="2579585" az="1075463"/>
                    <am3d:postTrans dx="0" dy="0" dz="0"/>
                  </am3d:trans>
                  <am3d:raster rName="Office3DRenderer" rVer="16.0.8326">
                    <am3d:blip r:embed="rId6"/>
                  </am3d:raster>
                  <am3d:objViewport viewportSz="7571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3D Model 74" descr="Green checkmark">
                <a:extLst>
                  <a:ext uri="{FF2B5EF4-FFF2-40B4-BE49-F238E27FC236}">
                    <a16:creationId xmlns:a16="http://schemas.microsoft.com/office/drawing/2014/main" id="{9AA1DAF0-C160-4A91-A2E8-18EF8B537E44}"/>
                  </a:ext>
                </a:extLst>
              </p:cNvPr>
              <p:cNvPicPr>
                <a:picLocks noGrp="1" noRot="1" noChangeAspect="1" noMove="1" noResize="1" noEditPoints="1" noAdjustHandles="1" noChangeArrowheads="1" noChangeShapeType="1" noCrop="1"/>
              </p:cNvPicPr>
              <p:nvPr/>
            </p:nvPicPr>
            <p:blipFill>
              <a:blip r:embed="rId6"/>
              <a:stretch>
                <a:fillRect/>
              </a:stretch>
            </p:blipFill>
            <p:spPr>
              <a:xfrm>
                <a:off x="5600956" y="5959732"/>
                <a:ext cx="639168" cy="481834"/>
              </a:xfrm>
              <a:prstGeom prst="rect">
                <a:avLst/>
              </a:prstGeom>
            </p:spPr>
          </p:pic>
        </mc:Fallback>
      </mc:AlternateContent>
      <p:sp>
        <p:nvSpPr>
          <p:cNvPr id="3" name="Rectangle 2">
            <a:extLst>
              <a:ext uri="{FF2B5EF4-FFF2-40B4-BE49-F238E27FC236}">
                <a16:creationId xmlns:a16="http://schemas.microsoft.com/office/drawing/2014/main" id="{A1DDBD51-9E7D-4B8D-8E0D-5E2C09BB42F5}"/>
              </a:ext>
            </a:extLst>
          </p:cNvPr>
          <p:cNvSpPr/>
          <p:nvPr/>
        </p:nvSpPr>
        <p:spPr>
          <a:xfrm>
            <a:off x="102286" y="4509529"/>
            <a:ext cx="11709400" cy="185420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2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par>
                                <p:cTn id="8" presetID="22" presetClass="entr" presetSubtype="8"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left)">
                                      <p:cBhvr>
                                        <p:cTn id="10" dur="500"/>
                                        <p:tgtEl>
                                          <p:spTgt spid="70"/>
                                        </p:tgtEl>
                                      </p:cBhvr>
                                    </p:animEffect>
                                  </p:childTnLst>
                                </p:cTn>
                              </p:par>
                              <p:par>
                                <p:cTn id="11" presetID="22" presetClass="entr" presetSubtype="8"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par>
                                <p:cTn id="14" presetID="22" presetClass="entr" presetSubtype="8"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left)">
                                      <p:cBhvr>
                                        <p:cTn id="16" dur="500"/>
                                        <p:tgtEl>
                                          <p:spTgt spid="72"/>
                                        </p:tgtEl>
                                      </p:cBhvr>
                                    </p:animEffect>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50EC-D8B2-4BE1-9712-91FCFF9DB60B}"/>
              </a:ext>
            </a:extLst>
          </p:cNvPr>
          <p:cNvSpPr>
            <a:spLocks noGrp="1"/>
          </p:cNvSpPr>
          <p:nvPr>
            <p:ph type="title"/>
          </p:nvPr>
        </p:nvSpPr>
        <p:spPr/>
        <p:txBody>
          <a:bodyPr/>
          <a:lstStyle/>
          <a:p>
            <a:r>
              <a:rPr lang="en-US" dirty="0"/>
              <a:t>Results: SEEC-Performance Topology Sweep</a:t>
            </a:r>
          </a:p>
        </p:txBody>
      </p:sp>
      <p:sp>
        <p:nvSpPr>
          <p:cNvPr id="4" name="Footer Placeholder 3">
            <a:extLst>
              <a:ext uri="{FF2B5EF4-FFF2-40B4-BE49-F238E27FC236}">
                <a16:creationId xmlns:a16="http://schemas.microsoft.com/office/drawing/2014/main" id="{88406451-CFD0-4E0D-A3F7-9A59FF2BC8C4}"/>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56DC08C7-5EB5-4EB8-95C0-E562F7E1D357}"/>
              </a:ext>
            </a:extLst>
          </p:cNvPr>
          <p:cNvSpPr>
            <a:spLocks noGrp="1"/>
          </p:cNvSpPr>
          <p:nvPr>
            <p:ph type="sldNum" sz="quarter" idx="12"/>
          </p:nvPr>
        </p:nvSpPr>
        <p:spPr/>
        <p:txBody>
          <a:bodyPr/>
          <a:lstStyle/>
          <a:p>
            <a:fld id="{0D1D0697-F66A-EE4C-B4D3-9802540BCCA0}" type="slidenum">
              <a:rPr lang="en-US" smtClean="0"/>
              <a:t>95</a:t>
            </a:fld>
            <a:endParaRPr lang="en-US"/>
          </a:p>
        </p:txBody>
      </p:sp>
      <p:graphicFrame>
        <p:nvGraphicFramePr>
          <p:cNvPr id="6" name="1">
            <a:extLst>
              <a:ext uri="{FF2B5EF4-FFF2-40B4-BE49-F238E27FC236}">
                <a16:creationId xmlns:a16="http://schemas.microsoft.com/office/drawing/2014/main" id="{A056B1A6-901F-4F51-AAED-08287E9EE5DA}"/>
              </a:ext>
            </a:extLst>
          </p:cNvPr>
          <p:cNvGraphicFramePr>
            <a:graphicFrameLocks/>
          </p:cNvGraphicFramePr>
          <p:nvPr>
            <p:extLst>
              <p:ext uri="{D42A27DB-BD31-4B8C-83A1-F6EECF244321}">
                <p14:modId xmlns:p14="http://schemas.microsoft.com/office/powerpoint/2010/main" val="3845086605"/>
              </p:ext>
            </p:extLst>
          </p:nvPr>
        </p:nvGraphicFramePr>
        <p:xfrm>
          <a:off x="-1" y="1068676"/>
          <a:ext cx="5743575" cy="2500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1">
            <a:extLst>
              <a:ext uri="{FF2B5EF4-FFF2-40B4-BE49-F238E27FC236}">
                <a16:creationId xmlns:a16="http://schemas.microsoft.com/office/drawing/2014/main" id="{E9C39330-FCDD-4FCB-A6E7-5BB8C397B444}"/>
              </a:ext>
            </a:extLst>
          </p:cNvPr>
          <p:cNvGraphicFramePr>
            <a:graphicFrameLocks/>
          </p:cNvGraphicFramePr>
          <p:nvPr>
            <p:extLst>
              <p:ext uri="{D42A27DB-BD31-4B8C-83A1-F6EECF244321}">
                <p14:modId xmlns:p14="http://schemas.microsoft.com/office/powerpoint/2010/main" val="3099364577"/>
              </p:ext>
            </p:extLst>
          </p:nvPr>
        </p:nvGraphicFramePr>
        <p:xfrm>
          <a:off x="6515100" y="1050587"/>
          <a:ext cx="5588000" cy="2505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1">
            <a:extLst>
              <a:ext uri="{FF2B5EF4-FFF2-40B4-BE49-F238E27FC236}">
                <a16:creationId xmlns:a16="http://schemas.microsoft.com/office/drawing/2014/main" id="{1135104F-F556-44B0-982A-A6787B312006}"/>
              </a:ext>
            </a:extLst>
          </p:cNvPr>
          <p:cNvGraphicFramePr>
            <a:graphicFrameLocks/>
          </p:cNvGraphicFramePr>
          <p:nvPr>
            <p:extLst>
              <p:ext uri="{D42A27DB-BD31-4B8C-83A1-F6EECF244321}">
                <p14:modId xmlns:p14="http://schemas.microsoft.com/office/powerpoint/2010/main" val="449966207"/>
              </p:ext>
            </p:extLst>
          </p:nvPr>
        </p:nvGraphicFramePr>
        <p:xfrm>
          <a:off x="2844801" y="3733800"/>
          <a:ext cx="6261100" cy="2635062"/>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4E235EF9-3348-49AA-982F-264DCE8620AD}"/>
              </a:ext>
            </a:extLst>
          </p:cNvPr>
          <p:cNvSpPr/>
          <p:nvPr/>
        </p:nvSpPr>
        <p:spPr>
          <a:xfrm>
            <a:off x="3976577" y="2775098"/>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E48140-6A26-4C58-BDF2-7FDC3EE2697D}"/>
              </a:ext>
            </a:extLst>
          </p:cNvPr>
          <p:cNvSpPr/>
          <p:nvPr/>
        </p:nvSpPr>
        <p:spPr>
          <a:xfrm>
            <a:off x="4426689" y="2768010"/>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9E98CA-6529-4FC9-AB9E-6FC789964202}"/>
              </a:ext>
            </a:extLst>
          </p:cNvPr>
          <p:cNvSpPr/>
          <p:nvPr/>
        </p:nvSpPr>
        <p:spPr>
          <a:xfrm>
            <a:off x="4876800" y="2739657"/>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04A00C-3C3B-467F-BD3C-E278275F5E7C}"/>
              </a:ext>
            </a:extLst>
          </p:cNvPr>
          <p:cNvSpPr/>
          <p:nvPr/>
        </p:nvSpPr>
        <p:spPr>
          <a:xfrm>
            <a:off x="8761228" y="2636875"/>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616334-911B-411E-BFF8-92C989611CD6}"/>
              </a:ext>
            </a:extLst>
          </p:cNvPr>
          <p:cNvSpPr/>
          <p:nvPr/>
        </p:nvSpPr>
        <p:spPr>
          <a:xfrm>
            <a:off x="10040680" y="2576624"/>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A2C5E1-80E3-40A5-98C4-B80978052ACF}"/>
              </a:ext>
            </a:extLst>
          </p:cNvPr>
          <p:cNvSpPr/>
          <p:nvPr/>
        </p:nvSpPr>
        <p:spPr>
          <a:xfrm>
            <a:off x="11500885" y="2527006"/>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3435F01-B75D-4DF5-A79E-9B1D484B2117}"/>
              </a:ext>
            </a:extLst>
          </p:cNvPr>
          <p:cNvSpPr/>
          <p:nvPr/>
        </p:nvSpPr>
        <p:spPr>
          <a:xfrm>
            <a:off x="4433778" y="5103629"/>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2ACD08F-95ED-42C7-86B5-4065864F43C8}"/>
              </a:ext>
            </a:extLst>
          </p:cNvPr>
          <p:cNvSpPr/>
          <p:nvPr/>
        </p:nvSpPr>
        <p:spPr>
          <a:xfrm>
            <a:off x="4979583" y="5075275"/>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F3C8E8-571D-42B5-B704-A48F8A02F99F}"/>
              </a:ext>
            </a:extLst>
          </p:cNvPr>
          <p:cNvSpPr/>
          <p:nvPr/>
        </p:nvSpPr>
        <p:spPr>
          <a:xfrm>
            <a:off x="6035750" y="5036289"/>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533371-52E3-4C0D-97BD-7E85C2EDD38F}"/>
              </a:ext>
            </a:extLst>
          </p:cNvPr>
          <p:cNvSpPr/>
          <p:nvPr/>
        </p:nvSpPr>
        <p:spPr>
          <a:xfrm>
            <a:off x="6570923" y="4912242"/>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3659E6C-866F-4E91-8082-5ACA3A8C4902}"/>
              </a:ext>
            </a:extLst>
          </p:cNvPr>
          <p:cNvSpPr/>
          <p:nvPr/>
        </p:nvSpPr>
        <p:spPr>
          <a:xfrm>
            <a:off x="8190616" y="4979581"/>
            <a:ext cx="308344" cy="308344"/>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D7479A-87CA-204E-82A4-A85ACF3441D7}"/>
              </a:ext>
            </a:extLst>
          </p:cNvPr>
          <p:cNvSpPr/>
          <p:nvPr/>
        </p:nvSpPr>
        <p:spPr>
          <a:xfrm>
            <a:off x="-1" y="1020370"/>
            <a:ext cx="12192001" cy="532773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6CE3E6-8803-2448-8DF1-FE35F3048CFD}"/>
              </a:ext>
            </a:extLst>
          </p:cNvPr>
          <p:cNvSpPr/>
          <p:nvPr/>
        </p:nvSpPr>
        <p:spPr>
          <a:xfrm>
            <a:off x="122874" y="3568700"/>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11% over subactive techniques</a:t>
            </a:r>
          </a:p>
          <a:p>
            <a:r>
              <a:rPr lang="en-US" sz="1600" b="1" dirty="0"/>
              <a:t>25% over prior work</a:t>
            </a:r>
          </a:p>
        </p:txBody>
      </p:sp>
      <p:sp>
        <p:nvSpPr>
          <p:cNvPr id="25" name="Rectangle 24">
            <a:extLst>
              <a:ext uri="{FF2B5EF4-FFF2-40B4-BE49-F238E27FC236}">
                <a16:creationId xmlns:a16="http://schemas.microsoft.com/office/drawing/2014/main" id="{5D5F9DB1-96EE-1245-9D98-F89A86EAB290}"/>
              </a:ext>
            </a:extLst>
          </p:cNvPr>
          <p:cNvSpPr/>
          <p:nvPr/>
        </p:nvSpPr>
        <p:spPr>
          <a:xfrm>
            <a:off x="8816438" y="3564616"/>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30% over subactive techniques</a:t>
            </a:r>
          </a:p>
          <a:p>
            <a:r>
              <a:rPr lang="en-US" sz="1600" b="1" dirty="0"/>
              <a:t>40% over prior work</a:t>
            </a:r>
          </a:p>
        </p:txBody>
      </p:sp>
      <p:sp>
        <p:nvSpPr>
          <p:cNvPr id="26" name="Rectangle 25">
            <a:extLst>
              <a:ext uri="{FF2B5EF4-FFF2-40B4-BE49-F238E27FC236}">
                <a16:creationId xmlns:a16="http://schemas.microsoft.com/office/drawing/2014/main" id="{3AAAC745-9CFD-6B4C-B4E5-7C39C8BADE96}"/>
              </a:ext>
            </a:extLst>
          </p:cNvPr>
          <p:cNvSpPr/>
          <p:nvPr/>
        </p:nvSpPr>
        <p:spPr>
          <a:xfrm>
            <a:off x="4735033" y="5313805"/>
            <a:ext cx="3134265" cy="67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40% over subactive techniques</a:t>
            </a:r>
          </a:p>
          <a:p>
            <a:r>
              <a:rPr lang="en-US" sz="1600" b="1" dirty="0"/>
              <a:t>57% over prior work</a:t>
            </a:r>
          </a:p>
        </p:txBody>
      </p:sp>
    </p:spTree>
    <p:extLst>
      <p:ext uri="{BB962C8B-B14F-4D97-AF65-F5344CB8AC3E}">
        <p14:creationId xmlns:p14="http://schemas.microsoft.com/office/powerpoint/2010/main" val="34506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2" dur="500"/>
                                        <p:tgtEl>
                                          <p:spTgt spid="6">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7" dur="500"/>
                                        <p:tgtEl>
                                          <p:spTgt spid="6">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32" dur="500"/>
                                        <p:tgtEl>
                                          <p:spTgt spid="6">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down)">
                                      <p:cBhvr>
                                        <p:cTn id="37" dur="500"/>
                                        <p:tgtEl>
                                          <p:spTgt spid="6">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down)">
                                      <p:cBhvr>
                                        <p:cTn id="42" dur="500"/>
                                        <p:tgtEl>
                                          <p:spTgt spid="6">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down)">
                                      <p:cBhvr>
                                        <p:cTn id="47" dur="500"/>
                                        <p:tgtEl>
                                          <p:spTgt spid="6">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60" dur="500"/>
                                        <p:tgtEl>
                                          <p:spTgt spid="7">
                                            <p:graphicEl>
                                              <a:chart seriesIdx="-3" categoryIdx="-3" bldStep="gridLegend"/>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65" dur="500"/>
                                        <p:tgtEl>
                                          <p:spTgt spid="7">
                                            <p:graphicEl>
                                              <a:chart seriesIdx="0" categoryIdx="-4" bldStep="series"/>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70" dur="500"/>
                                        <p:tgtEl>
                                          <p:spTgt spid="7">
                                            <p:graphicEl>
                                              <a:chart seriesIdx="1" categoryIdx="-4" bldStep="series"/>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75" dur="500"/>
                                        <p:tgtEl>
                                          <p:spTgt spid="7">
                                            <p:graphicEl>
                                              <a:chart seriesIdx="2" categoryIdx="-4" bldStep="series"/>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80" dur="500"/>
                                        <p:tgtEl>
                                          <p:spTgt spid="7">
                                            <p:graphicEl>
                                              <a:chart seriesIdx="3" categoryIdx="-4" bldStep="series"/>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85" dur="500"/>
                                        <p:tgtEl>
                                          <p:spTgt spid="7">
                                            <p:graphicEl>
                                              <a:chart seriesIdx="4" categoryIdx="-4" bldStep="series"/>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90" dur="500"/>
                                        <p:tgtEl>
                                          <p:spTgt spid="7">
                                            <p:graphicEl>
                                              <a:chart seriesIdx="5" categoryIdx="-4" bldStep="series"/>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7">
                                            <p:graphicEl>
                                              <a:chart seriesIdx="6" categoryIdx="-4" bldStep="series"/>
                                            </p:graphicEl>
                                          </p:spTgt>
                                        </p:tgtEl>
                                        <p:attrNameLst>
                                          <p:attrName>style.visibility</p:attrName>
                                        </p:attrNameLst>
                                      </p:cBhvr>
                                      <p:to>
                                        <p:strVal val="visible"/>
                                      </p:to>
                                    </p:set>
                                    <p:animEffect transition="in" filter="wipe(down)">
                                      <p:cBhvr>
                                        <p:cTn id="95" dur="500"/>
                                        <p:tgtEl>
                                          <p:spTgt spid="7">
                                            <p:graphicEl>
                                              <a:chart seriesIdx="6" categoryIdx="-4" bldStep="series"/>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7">
                                            <p:graphicEl>
                                              <a:chart seriesIdx="7" categoryIdx="-4" bldStep="series"/>
                                            </p:graphicEl>
                                          </p:spTgt>
                                        </p:tgtEl>
                                        <p:attrNameLst>
                                          <p:attrName>style.visibility</p:attrName>
                                        </p:attrNameLst>
                                      </p:cBhvr>
                                      <p:to>
                                        <p:strVal val="visible"/>
                                      </p:to>
                                    </p:set>
                                    <p:animEffect transition="in" filter="wipe(down)">
                                      <p:cBhvr>
                                        <p:cTn id="100" dur="500"/>
                                        <p:tgtEl>
                                          <p:spTgt spid="7">
                                            <p:graphicEl>
                                              <a:chart seriesIdx="7" categoryIdx="-4" bldStep="series"/>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13" dur="500"/>
                                        <p:tgtEl>
                                          <p:spTgt spid="8">
                                            <p:graphicEl>
                                              <a:chart seriesIdx="-3" categoryIdx="-3" bldStep="gridLegend"/>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18" dur="500"/>
                                        <p:tgtEl>
                                          <p:spTgt spid="8">
                                            <p:graphicEl>
                                              <a:chart seriesIdx="0" categoryIdx="-4" bldStep="series"/>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123" dur="500"/>
                                        <p:tgtEl>
                                          <p:spTgt spid="8">
                                            <p:graphicEl>
                                              <a:chart seriesIdx="1" categoryIdx="-4" bldStep="series"/>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128" dur="500"/>
                                        <p:tgtEl>
                                          <p:spTgt spid="8">
                                            <p:graphicEl>
                                              <a:chart seriesIdx="2" categoryIdx="-4" bldStep="series"/>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133" dur="500"/>
                                        <p:tgtEl>
                                          <p:spTgt spid="8">
                                            <p:graphicEl>
                                              <a:chart seriesIdx="3" categoryIdx="-4" bldStep="series"/>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8">
                                            <p:graphicEl>
                                              <a:chart seriesIdx="4" categoryIdx="-4" bldStep="series"/>
                                            </p:graphicEl>
                                          </p:spTgt>
                                        </p:tgtEl>
                                        <p:attrNameLst>
                                          <p:attrName>style.visibility</p:attrName>
                                        </p:attrNameLst>
                                      </p:cBhvr>
                                      <p:to>
                                        <p:strVal val="visible"/>
                                      </p:to>
                                    </p:set>
                                    <p:animEffect transition="in" filter="wipe(down)">
                                      <p:cBhvr>
                                        <p:cTn id="138" dur="500"/>
                                        <p:tgtEl>
                                          <p:spTgt spid="8">
                                            <p:graphicEl>
                                              <a:chart seriesIdx="4" categoryIdx="-4" bldStep="series"/>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8">
                                            <p:graphicEl>
                                              <a:chart seriesIdx="5" categoryIdx="-4" bldStep="series"/>
                                            </p:graphicEl>
                                          </p:spTgt>
                                        </p:tgtEl>
                                        <p:attrNameLst>
                                          <p:attrName>style.visibility</p:attrName>
                                        </p:attrNameLst>
                                      </p:cBhvr>
                                      <p:to>
                                        <p:strVal val="visible"/>
                                      </p:to>
                                    </p:set>
                                    <p:animEffect transition="in" filter="wipe(down)">
                                      <p:cBhvr>
                                        <p:cTn id="143" dur="500"/>
                                        <p:tgtEl>
                                          <p:spTgt spid="8">
                                            <p:graphicEl>
                                              <a:chart seriesIdx="5" categoryIdx="-4" bldStep="series"/>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4" fill="hold" grpId="0" nodeType="clickEffect">
                                  <p:stCondLst>
                                    <p:cond delay="0"/>
                                  </p:stCondLst>
                                  <p:childTnLst>
                                    <p:set>
                                      <p:cBhvr>
                                        <p:cTn id="147" dur="1" fill="hold">
                                          <p:stCondLst>
                                            <p:cond delay="0"/>
                                          </p:stCondLst>
                                        </p:cTn>
                                        <p:tgtEl>
                                          <p:spTgt spid="8">
                                            <p:graphicEl>
                                              <a:chart seriesIdx="6" categoryIdx="-4" bldStep="series"/>
                                            </p:graphicEl>
                                          </p:spTgt>
                                        </p:tgtEl>
                                        <p:attrNameLst>
                                          <p:attrName>style.visibility</p:attrName>
                                        </p:attrNameLst>
                                      </p:cBhvr>
                                      <p:to>
                                        <p:strVal val="visible"/>
                                      </p:to>
                                    </p:set>
                                    <p:animEffect transition="in" filter="wipe(down)">
                                      <p:cBhvr>
                                        <p:cTn id="148" dur="500"/>
                                        <p:tgtEl>
                                          <p:spTgt spid="8">
                                            <p:graphicEl>
                                              <a:chart seriesIdx="6" categoryIdx="-4" bldStep="series"/>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8">
                                            <p:graphicEl>
                                              <a:chart seriesIdx="7" categoryIdx="-4" bldStep="series"/>
                                            </p:graphicEl>
                                          </p:spTgt>
                                        </p:tgtEl>
                                        <p:attrNameLst>
                                          <p:attrName>style.visibility</p:attrName>
                                        </p:attrNameLst>
                                      </p:cBhvr>
                                      <p:to>
                                        <p:strVal val="visible"/>
                                      </p:to>
                                    </p:set>
                                    <p:animEffect transition="in" filter="wipe(down)">
                                      <p:cBhvr>
                                        <p:cTn id="153" dur="500"/>
                                        <p:tgtEl>
                                          <p:spTgt spid="8">
                                            <p:graphicEl>
                                              <a:chart seriesIdx="7" categoryIdx="-4" bldStep="series"/>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5"/>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16"/>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7"/>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22" presetClass="entr" presetSubtype="1" fill="hold" grpId="0" nodeType="click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wipe(up)">
                                      <p:cBhvr>
                                        <p:cTn id="170" dur="500"/>
                                        <p:tgtEl>
                                          <p:spTgt spid="2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24"/>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25"/>
                                        </p:tgtEl>
                                        <p:attrNameLst>
                                          <p:attrName>style.visibility</p:attrName>
                                        </p:attrNameLst>
                                      </p:cBhvr>
                                      <p:to>
                                        <p:strVal val="visible"/>
                                      </p:to>
                                    </p:set>
                                    <p:animEffect transition="in" filter="fade">
                                      <p:cBhvr>
                                        <p:cTn id="179" dur="500"/>
                                        <p:tgtEl>
                                          <p:spTgt spid="25"/>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fade">
                                      <p:cBhvr>
                                        <p:cTn id="1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Graphic spid="8" grpId="0">
        <p:bldSub>
          <a:bldChart bld="series"/>
        </p:bldSub>
      </p:bldGraphic>
      <p:bldP spid="3"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3" grpId="0" animBg="1"/>
      <p:bldP spid="24" grpId="0" animBg="1"/>
      <p:bldP spid="25" grpId="0" animBg="1"/>
      <p:bldP spid="2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66A7-4B24-594E-8628-6A3C5DC3931A}"/>
              </a:ext>
            </a:extLst>
          </p:cNvPr>
          <p:cNvSpPr>
            <a:spLocks noGrp="1"/>
          </p:cNvSpPr>
          <p:nvPr>
            <p:ph type="title"/>
          </p:nvPr>
        </p:nvSpPr>
        <p:spPr/>
        <p:txBody>
          <a:bodyPr/>
          <a:lstStyle/>
          <a:p>
            <a:r>
              <a:rPr lang="en-US" dirty="0"/>
              <a:t>Results: SEEC-Throughput Enhancement</a:t>
            </a:r>
          </a:p>
        </p:txBody>
      </p:sp>
      <p:sp>
        <p:nvSpPr>
          <p:cNvPr id="4" name="Footer Placeholder 3">
            <a:extLst>
              <a:ext uri="{FF2B5EF4-FFF2-40B4-BE49-F238E27FC236}">
                <a16:creationId xmlns:a16="http://schemas.microsoft.com/office/drawing/2014/main" id="{208CED66-C16D-3E49-8D8F-8D26802A5E86}"/>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07AF99AC-7F18-1C46-9228-4744ABF11CDB}"/>
              </a:ext>
            </a:extLst>
          </p:cNvPr>
          <p:cNvSpPr>
            <a:spLocks noGrp="1"/>
          </p:cNvSpPr>
          <p:nvPr>
            <p:ph type="sldNum" sz="quarter" idx="12"/>
          </p:nvPr>
        </p:nvSpPr>
        <p:spPr/>
        <p:txBody>
          <a:bodyPr/>
          <a:lstStyle/>
          <a:p>
            <a:fld id="{0D1D0697-F66A-EE4C-B4D3-9802540BCCA0}" type="slidenum">
              <a:rPr lang="en-US" smtClean="0"/>
              <a:t>96</a:t>
            </a:fld>
            <a:endParaRPr lang="en-US"/>
          </a:p>
        </p:txBody>
      </p:sp>
      <p:graphicFrame>
        <p:nvGraphicFramePr>
          <p:cNvPr id="6" name="Chart 5">
            <a:extLst>
              <a:ext uri="{FF2B5EF4-FFF2-40B4-BE49-F238E27FC236}">
                <a16:creationId xmlns:a16="http://schemas.microsoft.com/office/drawing/2014/main" id="{DF263908-423D-4DA2-B738-09A92C99E083}"/>
              </a:ext>
            </a:extLst>
          </p:cNvPr>
          <p:cNvGraphicFramePr>
            <a:graphicFrameLocks/>
          </p:cNvGraphicFramePr>
          <p:nvPr>
            <p:extLst>
              <p:ext uri="{D42A27DB-BD31-4B8C-83A1-F6EECF244321}">
                <p14:modId xmlns:p14="http://schemas.microsoft.com/office/powerpoint/2010/main" val="1896654575"/>
              </p:ext>
            </p:extLst>
          </p:nvPr>
        </p:nvGraphicFramePr>
        <p:xfrm>
          <a:off x="444500" y="1739901"/>
          <a:ext cx="3947319" cy="2514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FBF610E-2356-4B20-A5F6-FD5B6FD92AD0}"/>
              </a:ext>
            </a:extLst>
          </p:cNvPr>
          <p:cNvSpPr txBox="1"/>
          <p:nvPr/>
        </p:nvSpPr>
        <p:spPr>
          <a:xfrm>
            <a:off x="1358900" y="4610100"/>
            <a:ext cx="1981633" cy="646331"/>
          </a:xfrm>
          <a:prstGeom prst="rect">
            <a:avLst/>
          </a:prstGeom>
          <a:noFill/>
        </p:spPr>
        <p:txBody>
          <a:bodyPr wrap="none" rtlCol="0">
            <a:spAutoFit/>
          </a:bodyPr>
          <a:lstStyle/>
          <a:p>
            <a:pPr algn="ctr"/>
            <a:r>
              <a:rPr lang="en-US" dirty="0"/>
              <a:t>Uniform Random </a:t>
            </a:r>
          </a:p>
          <a:p>
            <a:pPr algn="ctr"/>
            <a:r>
              <a:rPr lang="en-US" dirty="0"/>
              <a:t>XY Routing</a:t>
            </a:r>
          </a:p>
        </p:txBody>
      </p:sp>
      <p:graphicFrame>
        <p:nvGraphicFramePr>
          <p:cNvPr id="7" name="Chart 6">
            <a:extLst>
              <a:ext uri="{FF2B5EF4-FFF2-40B4-BE49-F238E27FC236}">
                <a16:creationId xmlns:a16="http://schemas.microsoft.com/office/drawing/2014/main" id="{FCB78A0C-87B9-430B-B338-051A51DB2E6A}"/>
              </a:ext>
            </a:extLst>
          </p:cNvPr>
          <p:cNvGraphicFramePr>
            <a:graphicFrameLocks/>
          </p:cNvGraphicFramePr>
          <p:nvPr>
            <p:extLst>
              <p:ext uri="{D42A27DB-BD31-4B8C-83A1-F6EECF244321}">
                <p14:modId xmlns:p14="http://schemas.microsoft.com/office/powerpoint/2010/main" val="729238498"/>
              </p:ext>
            </p:extLst>
          </p:nvPr>
        </p:nvGraphicFramePr>
        <p:xfrm>
          <a:off x="6696074" y="1704974"/>
          <a:ext cx="4000501" cy="25717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F340C9C2-2FF0-4CB1-9828-FAB73654C30F}"/>
              </a:ext>
            </a:extLst>
          </p:cNvPr>
          <p:cNvSpPr txBox="1"/>
          <p:nvPr/>
        </p:nvSpPr>
        <p:spPr>
          <a:xfrm>
            <a:off x="8014482" y="4559300"/>
            <a:ext cx="2056269" cy="646331"/>
          </a:xfrm>
          <a:prstGeom prst="rect">
            <a:avLst/>
          </a:prstGeom>
          <a:noFill/>
        </p:spPr>
        <p:txBody>
          <a:bodyPr wrap="none" rtlCol="0">
            <a:spAutoFit/>
          </a:bodyPr>
          <a:lstStyle/>
          <a:p>
            <a:pPr algn="ctr"/>
            <a:r>
              <a:rPr lang="en-US" dirty="0"/>
              <a:t>Uniform Random </a:t>
            </a:r>
          </a:p>
          <a:p>
            <a:pPr algn="ctr"/>
            <a:r>
              <a:rPr lang="en-US" dirty="0"/>
              <a:t>West First Routing</a:t>
            </a:r>
          </a:p>
        </p:txBody>
      </p:sp>
      <p:sp>
        <p:nvSpPr>
          <p:cNvPr id="9" name="Oval 8">
            <a:extLst>
              <a:ext uri="{FF2B5EF4-FFF2-40B4-BE49-F238E27FC236}">
                <a16:creationId xmlns:a16="http://schemas.microsoft.com/office/drawing/2014/main" id="{7314842E-B239-4835-B2B2-6B5C733B6B90}"/>
              </a:ext>
            </a:extLst>
          </p:cNvPr>
          <p:cNvSpPr/>
          <p:nvPr/>
        </p:nvSpPr>
        <p:spPr>
          <a:xfrm>
            <a:off x="1772092" y="1910317"/>
            <a:ext cx="386317" cy="57770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72F0B53-1812-46DE-9078-5955702C0143}"/>
              </a:ext>
            </a:extLst>
          </p:cNvPr>
          <p:cNvSpPr/>
          <p:nvPr/>
        </p:nvSpPr>
        <p:spPr>
          <a:xfrm>
            <a:off x="8091376" y="1935125"/>
            <a:ext cx="386317" cy="57770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EEBF4-D24F-DC4D-AC67-D5AF8AB18632}"/>
              </a:ext>
            </a:extLst>
          </p:cNvPr>
          <p:cNvSpPr/>
          <p:nvPr/>
        </p:nvSpPr>
        <p:spPr>
          <a:xfrm>
            <a:off x="-1" y="1020370"/>
            <a:ext cx="12192001" cy="532773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CBE20D-4686-6349-B946-CA0C8BDB57E6}"/>
              </a:ext>
            </a:extLst>
          </p:cNvPr>
          <p:cNvSpPr/>
          <p:nvPr/>
        </p:nvSpPr>
        <p:spPr>
          <a:xfrm>
            <a:off x="3795937" y="5488206"/>
            <a:ext cx="4306325" cy="39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16% throughput improvement in 4x4 Mesh</a:t>
            </a:r>
          </a:p>
        </p:txBody>
      </p:sp>
    </p:spTree>
    <p:extLst>
      <p:ext uri="{BB962C8B-B14F-4D97-AF65-F5344CB8AC3E}">
        <p14:creationId xmlns:p14="http://schemas.microsoft.com/office/powerpoint/2010/main" val="41488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5" dur="500"/>
                                        <p:tgtEl>
                                          <p:spTgt spid="6">
                                            <p:graphicEl>
                                              <a:chart seriesIdx="0" categoryIdx="-4" bldStep="series"/>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20" dur="500"/>
                                        <p:tgtEl>
                                          <p:spTgt spid="6">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5" dur="500"/>
                                        <p:tgtEl>
                                          <p:spTgt spid="6">
                                            <p:graphicEl>
                                              <a:chart seriesIdx="2"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30" dur="500"/>
                                        <p:tgtEl>
                                          <p:spTgt spid="7">
                                            <p:graphicEl>
                                              <a:chart seriesIdx="-3" categoryIdx="-3" bldStep="gridLegend"/>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38" dur="500"/>
                                        <p:tgtEl>
                                          <p:spTgt spid="7">
                                            <p:graphicEl>
                                              <a:chart seriesIdx="0"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43" dur="500"/>
                                        <p:tgtEl>
                                          <p:spTgt spid="7">
                                            <p:graphicEl>
                                              <a:chart seriesIdx="1" categoryIdx="-4" bldStep="series"/>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48" dur="500"/>
                                        <p:tgtEl>
                                          <p:spTgt spid="7">
                                            <p:graphicEl>
                                              <a:chart seriesIdx="2" categoryIdx="-4" bldStep="series"/>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3" grpId="0"/>
      <p:bldGraphic spid="7" grpId="0" uiExpand="1">
        <p:bldSub>
          <a:bldChart bld="series"/>
        </p:bldSub>
      </p:bldGraphic>
      <p:bldP spid="8" grpId="0"/>
      <p:bldP spid="9" grpId="0" animBg="1"/>
      <p:bldP spid="10"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5CDA-74C8-E84A-AB71-56530E2A0032}"/>
              </a:ext>
            </a:extLst>
          </p:cNvPr>
          <p:cNvSpPr>
            <a:spLocks noGrp="1"/>
          </p:cNvSpPr>
          <p:nvPr>
            <p:ph type="title"/>
          </p:nvPr>
        </p:nvSpPr>
        <p:spPr/>
        <p:txBody>
          <a:bodyPr/>
          <a:lstStyle/>
          <a:p>
            <a:r>
              <a:rPr lang="en-US" dirty="0"/>
              <a:t>Results: SEEC-%age of FF packets</a:t>
            </a:r>
          </a:p>
        </p:txBody>
      </p:sp>
      <p:sp>
        <p:nvSpPr>
          <p:cNvPr id="4" name="Footer Placeholder 3">
            <a:extLst>
              <a:ext uri="{FF2B5EF4-FFF2-40B4-BE49-F238E27FC236}">
                <a16:creationId xmlns:a16="http://schemas.microsoft.com/office/drawing/2014/main" id="{4340C49B-92DD-7445-82A9-0E44B6EC63C6}"/>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AB529A18-D374-0947-9A26-AC719D1F58D4}"/>
              </a:ext>
            </a:extLst>
          </p:cNvPr>
          <p:cNvSpPr>
            <a:spLocks noGrp="1"/>
          </p:cNvSpPr>
          <p:nvPr>
            <p:ph type="sldNum" sz="quarter" idx="12"/>
          </p:nvPr>
        </p:nvSpPr>
        <p:spPr/>
        <p:txBody>
          <a:bodyPr/>
          <a:lstStyle/>
          <a:p>
            <a:fld id="{0D1D0697-F66A-EE4C-B4D3-9802540BCCA0}" type="slidenum">
              <a:rPr lang="en-US" smtClean="0"/>
              <a:t>97</a:t>
            </a:fld>
            <a:endParaRPr lang="en-US"/>
          </a:p>
        </p:txBody>
      </p:sp>
      <p:graphicFrame>
        <p:nvGraphicFramePr>
          <p:cNvPr id="6" name="Chart 5">
            <a:extLst>
              <a:ext uri="{FF2B5EF4-FFF2-40B4-BE49-F238E27FC236}">
                <a16:creationId xmlns:a16="http://schemas.microsoft.com/office/drawing/2014/main" id="{623C40D7-D521-4059-8879-1C9A3CCB97A8}"/>
              </a:ext>
            </a:extLst>
          </p:cNvPr>
          <p:cNvGraphicFramePr>
            <a:graphicFrameLocks/>
          </p:cNvGraphicFramePr>
          <p:nvPr>
            <p:extLst>
              <p:ext uri="{D42A27DB-BD31-4B8C-83A1-F6EECF244321}">
                <p14:modId xmlns:p14="http://schemas.microsoft.com/office/powerpoint/2010/main" val="800770875"/>
              </p:ext>
            </p:extLst>
          </p:nvPr>
        </p:nvGraphicFramePr>
        <p:xfrm>
          <a:off x="2740806" y="3757842"/>
          <a:ext cx="5116998" cy="26334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0CEB7A6-FFA7-4D83-BADD-10888BE550A7}"/>
              </a:ext>
            </a:extLst>
          </p:cNvPr>
          <p:cNvGraphicFramePr>
            <a:graphicFrameLocks/>
          </p:cNvGraphicFramePr>
          <p:nvPr>
            <p:extLst>
              <p:ext uri="{D42A27DB-BD31-4B8C-83A1-F6EECF244321}">
                <p14:modId xmlns:p14="http://schemas.microsoft.com/office/powerpoint/2010/main" val="186872739"/>
              </p:ext>
            </p:extLst>
          </p:nvPr>
        </p:nvGraphicFramePr>
        <p:xfrm>
          <a:off x="6529592" y="1084956"/>
          <a:ext cx="4538458" cy="27345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2E7CD2E-A216-4035-BD56-CFCC23B73C21}"/>
              </a:ext>
            </a:extLst>
          </p:cNvPr>
          <p:cNvGraphicFramePr>
            <a:graphicFrameLocks/>
          </p:cNvGraphicFramePr>
          <p:nvPr>
            <p:extLst>
              <p:ext uri="{D42A27DB-BD31-4B8C-83A1-F6EECF244321}">
                <p14:modId xmlns:p14="http://schemas.microsoft.com/office/powerpoint/2010/main" val="1083602706"/>
              </p:ext>
            </p:extLst>
          </p:nvPr>
        </p:nvGraphicFramePr>
        <p:xfrm>
          <a:off x="73519" y="1114942"/>
          <a:ext cx="4165105" cy="24950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568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F2A1-BB48-436A-ACA4-8BF2C67BC0EC}"/>
              </a:ext>
            </a:extLst>
          </p:cNvPr>
          <p:cNvSpPr>
            <a:spLocks noGrp="1"/>
          </p:cNvSpPr>
          <p:nvPr>
            <p:ph type="title"/>
          </p:nvPr>
        </p:nvSpPr>
        <p:spPr/>
        <p:txBody>
          <a:bodyPr/>
          <a:lstStyle/>
          <a:p>
            <a:r>
              <a:rPr lang="en-US" dirty="0"/>
              <a:t>Results: SEEC-Network Latency breakdown</a:t>
            </a:r>
          </a:p>
        </p:txBody>
      </p:sp>
      <p:sp>
        <p:nvSpPr>
          <p:cNvPr id="4" name="Footer Placeholder 3">
            <a:extLst>
              <a:ext uri="{FF2B5EF4-FFF2-40B4-BE49-F238E27FC236}">
                <a16:creationId xmlns:a16="http://schemas.microsoft.com/office/drawing/2014/main" id="{EE15C5F1-5FCD-446F-8420-DA830189D24E}"/>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CE080AC2-109A-4ED0-A60E-15FA5285D279}"/>
              </a:ext>
            </a:extLst>
          </p:cNvPr>
          <p:cNvSpPr>
            <a:spLocks noGrp="1"/>
          </p:cNvSpPr>
          <p:nvPr>
            <p:ph type="sldNum" sz="quarter" idx="12"/>
          </p:nvPr>
        </p:nvSpPr>
        <p:spPr/>
        <p:txBody>
          <a:bodyPr/>
          <a:lstStyle/>
          <a:p>
            <a:fld id="{0D1D0697-F66A-EE4C-B4D3-9802540BCCA0}" type="slidenum">
              <a:rPr lang="en-US" smtClean="0"/>
              <a:t>98</a:t>
            </a:fld>
            <a:endParaRPr lang="en-US"/>
          </a:p>
        </p:txBody>
      </p:sp>
      <p:graphicFrame>
        <p:nvGraphicFramePr>
          <p:cNvPr id="6" name="Chart 5">
            <a:extLst>
              <a:ext uri="{FF2B5EF4-FFF2-40B4-BE49-F238E27FC236}">
                <a16:creationId xmlns:a16="http://schemas.microsoft.com/office/drawing/2014/main" id="{B9883723-4F80-4155-BA0C-77A136ACD7BA}"/>
              </a:ext>
            </a:extLst>
          </p:cNvPr>
          <p:cNvGraphicFramePr>
            <a:graphicFrameLocks/>
          </p:cNvGraphicFramePr>
          <p:nvPr>
            <p:extLst>
              <p:ext uri="{D42A27DB-BD31-4B8C-83A1-F6EECF244321}">
                <p14:modId xmlns:p14="http://schemas.microsoft.com/office/powerpoint/2010/main" val="3573118135"/>
              </p:ext>
            </p:extLst>
          </p:nvPr>
        </p:nvGraphicFramePr>
        <p:xfrm>
          <a:off x="66675" y="1049480"/>
          <a:ext cx="5476875" cy="3281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49CD724C-49F4-124B-B5A3-45BB36F0CD4A}"/>
              </a:ext>
            </a:extLst>
          </p:cNvPr>
          <p:cNvGraphicFramePr>
            <a:graphicFrameLocks/>
          </p:cNvGraphicFramePr>
          <p:nvPr>
            <p:extLst>
              <p:ext uri="{D42A27DB-BD31-4B8C-83A1-F6EECF244321}">
                <p14:modId xmlns:p14="http://schemas.microsoft.com/office/powerpoint/2010/main" val="2948566189"/>
              </p:ext>
            </p:extLst>
          </p:nvPr>
        </p:nvGraphicFramePr>
        <p:xfrm>
          <a:off x="5375038" y="1079981"/>
          <a:ext cx="6816962" cy="32253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73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22" dur="500"/>
                                        <p:tgtEl>
                                          <p:spTgt spid="7">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27" dur="500"/>
                                        <p:tgtEl>
                                          <p:spTgt spid="7">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32"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Graphic spid="7" grpId="0">
        <p:bldSub>
          <a:bldChart bld="series"/>
        </p:bldSub>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2F3C-382A-4825-ABC5-7AF234351401}"/>
              </a:ext>
            </a:extLst>
          </p:cNvPr>
          <p:cNvSpPr>
            <a:spLocks noGrp="1"/>
          </p:cNvSpPr>
          <p:nvPr>
            <p:ph type="title"/>
          </p:nvPr>
        </p:nvSpPr>
        <p:spPr/>
        <p:txBody>
          <a:bodyPr/>
          <a:lstStyle/>
          <a:p>
            <a:r>
              <a:rPr lang="en-US" dirty="0"/>
              <a:t>Results: Subactive Techniques</a:t>
            </a:r>
          </a:p>
        </p:txBody>
      </p:sp>
      <p:sp>
        <p:nvSpPr>
          <p:cNvPr id="4" name="Footer Placeholder 3">
            <a:extLst>
              <a:ext uri="{FF2B5EF4-FFF2-40B4-BE49-F238E27FC236}">
                <a16:creationId xmlns:a16="http://schemas.microsoft.com/office/drawing/2014/main" id="{12CE64F8-F803-4A26-BC09-439306CA6CD6}"/>
              </a:ext>
            </a:extLst>
          </p:cNvPr>
          <p:cNvSpPr>
            <a:spLocks noGrp="1"/>
          </p:cNvSpPr>
          <p:nvPr>
            <p:ph type="ftr" sz="quarter" idx="11"/>
          </p:nvPr>
        </p:nvSpPr>
        <p:spPr/>
        <p:txBody>
          <a:bodyPr/>
          <a:lstStyle/>
          <a:p>
            <a:r>
              <a:rPr lang="en-US"/>
              <a:t>Mayank Parasar, School of Electrical and Computer Engineering, Georgia Tech</a:t>
            </a:r>
            <a:endParaRPr lang="en-US" dirty="0"/>
          </a:p>
        </p:txBody>
      </p:sp>
      <p:sp>
        <p:nvSpPr>
          <p:cNvPr id="5" name="Slide Number Placeholder 4">
            <a:extLst>
              <a:ext uri="{FF2B5EF4-FFF2-40B4-BE49-F238E27FC236}">
                <a16:creationId xmlns:a16="http://schemas.microsoft.com/office/drawing/2014/main" id="{913B1126-A2C9-4334-9C8E-9245DC89DB3F}"/>
              </a:ext>
            </a:extLst>
          </p:cNvPr>
          <p:cNvSpPr>
            <a:spLocks noGrp="1"/>
          </p:cNvSpPr>
          <p:nvPr>
            <p:ph type="sldNum" sz="quarter" idx="12"/>
          </p:nvPr>
        </p:nvSpPr>
        <p:spPr/>
        <p:txBody>
          <a:bodyPr/>
          <a:lstStyle/>
          <a:p>
            <a:fld id="{0D1D0697-F66A-EE4C-B4D3-9802540BCCA0}" type="slidenum">
              <a:rPr lang="en-US" smtClean="0"/>
              <a:t>99</a:t>
            </a:fld>
            <a:endParaRPr lang="en-US"/>
          </a:p>
        </p:txBody>
      </p:sp>
      <p:graphicFrame>
        <p:nvGraphicFramePr>
          <p:cNvPr id="7" name="1">
            <a:extLst>
              <a:ext uri="{FF2B5EF4-FFF2-40B4-BE49-F238E27FC236}">
                <a16:creationId xmlns:a16="http://schemas.microsoft.com/office/drawing/2014/main" id="{4AE17368-BCBA-4C0D-B284-B5B8369CCEFA}"/>
              </a:ext>
            </a:extLst>
          </p:cNvPr>
          <p:cNvGraphicFramePr>
            <a:graphicFrameLocks/>
          </p:cNvGraphicFramePr>
          <p:nvPr>
            <p:extLst>
              <p:ext uri="{D42A27DB-BD31-4B8C-83A1-F6EECF244321}">
                <p14:modId xmlns:p14="http://schemas.microsoft.com/office/powerpoint/2010/main" val="3023781270"/>
              </p:ext>
            </p:extLst>
          </p:nvPr>
        </p:nvGraphicFramePr>
        <p:xfrm>
          <a:off x="0" y="1069550"/>
          <a:ext cx="5701553" cy="2510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1">
            <a:extLst>
              <a:ext uri="{FF2B5EF4-FFF2-40B4-BE49-F238E27FC236}">
                <a16:creationId xmlns:a16="http://schemas.microsoft.com/office/drawing/2014/main" id="{9FFD5A38-B7F6-42AA-9D4E-29AAAF896810}"/>
              </a:ext>
            </a:extLst>
          </p:cNvPr>
          <p:cNvGraphicFramePr>
            <a:graphicFrameLocks/>
          </p:cNvGraphicFramePr>
          <p:nvPr>
            <p:extLst>
              <p:ext uri="{D42A27DB-BD31-4B8C-83A1-F6EECF244321}">
                <p14:modId xmlns:p14="http://schemas.microsoft.com/office/powerpoint/2010/main" val="3351431869"/>
              </p:ext>
            </p:extLst>
          </p:nvPr>
        </p:nvGraphicFramePr>
        <p:xfrm>
          <a:off x="2764933" y="3843808"/>
          <a:ext cx="5701553" cy="2510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1">
            <a:extLst>
              <a:ext uri="{FF2B5EF4-FFF2-40B4-BE49-F238E27FC236}">
                <a16:creationId xmlns:a16="http://schemas.microsoft.com/office/drawing/2014/main" id="{7E76896E-64C8-4BD5-BC7C-03A3B64C3754}"/>
              </a:ext>
            </a:extLst>
          </p:cNvPr>
          <p:cNvGraphicFramePr>
            <a:graphicFrameLocks/>
          </p:cNvGraphicFramePr>
          <p:nvPr>
            <p:extLst>
              <p:ext uri="{D42A27DB-BD31-4B8C-83A1-F6EECF244321}">
                <p14:modId xmlns:p14="http://schemas.microsoft.com/office/powerpoint/2010/main" val="2151723381"/>
              </p:ext>
            </p:extLst>
          </p:nvPr>
        </p:nvGraphicFramePr>
        <p:xfrm>
          <a:off x="6096000" y="1069550"/>
          <a:ext cx="5701554" cy="2510494"/>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34DE6BD4-716F-4B0D-97CA-903126EDF9ED}"/>
              </a:ext>
            </a:extLst>
          </p:cNvPr>
          <p:cNvSpPr/>
          <p:nvPr/>
        </p:nvSpPr>
        <p:spPr>
          <a:xfrm>
            <a:off x="690880" y="224536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DF8A6A3-E670-41B2-8E82-6247F30BA01C}"/>
              </a:ext>
            </a:extLst>
          </p:cNvPr>
          <p:cNvSpPr/>
          <p:nvPr/>
        </p:nvSpPr>
        <p:spPr>
          <a:xfrm>
            <a:off x="1219200" y="222504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FEFABF-9C12-499F-8194-82CBF4821E4D}"/>
              </a:ext>
            </a:extLst>
          </p:cNvPr>
          <p:cNvSpPr/>
          <p:nvPr/>
        </p:nvSpPr>
        <p:spPr>
          <a:xfrm>
            <a:off x="1786863" y="2214015"/>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49EF453-E72B-4C9C-9A41-8A934643A25A}"/>
              </a:ext>
            </a:extLst>
          </p:cNvPr>
          <p:cNvSpPr/>
          <p:nvPr/>
        </p:nvSpPr>
        <p:spPr>
          <a:xfrm>
            <a:off x="4682463" y="2058070"/>
            <a:ext cx="406400"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6B7E25-F379-4D24-8776-B3889E3D73DE}"/>
              </a:ext>
            </a:extLst>
          </p:cNvPr>
          <p:cNvSpPr/>
          <p:nvPr/>
        </p:nvSpPr>
        <p:spPr>
          <a:xfrm>
            <a:off x="7995683" y="2455018"/>
            <a:ext cx="286491" cy="2988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4F7A7D0-0B20-4AE4-AEB4-05333E4AB0EB}"/>
              </a:ext>
            </a:extLst>
          </p:cNvPr>
          <p:cNvSpPr/>
          <p:nvPr/>
        </p:nvSpPr>
        <p:spPr>
          <a:xfrm>
            <a:off x="8293988" y="2426665"/>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0292E58-ACDD-4B54-9998-F88F5AE7E6C4}"/>
              </a:ext>
            </a:extLst>
          </p:cNvPr>
          <p:cNvSpPr/>
          <p:nvPr/>
        </p:nvSpPr>
        <p:spPr>
          <a:xfrm>
            <a:off x="8627142" y="2419576"/>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9D464EC-90DE-4B5E-98CD-8669C1BBD74B}"/>
              </a:ext>
            </a:extLst>
          </p:cNvPr>
          <p:cNvSpPr/>
          <p:nvPr/>
        </p:nvSpPr>
        <p:spPr>
          <a:xfrm>
            <a:off x="10459487" y="2242366"/>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5B01723-D8E2-4483-9D6E-51E9C5242555}"/>
              </a:ext>
            </a:extLst>
          </p:cNvPr>
          <p:cNvSpPr/>
          <p:nvPr/>
        </p:nvSpPr>
        <p:spPr>
          <a:xfrm>
            <a:off x="4657654" y="5191129"/>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60A829D-E8BE-4CDF-9150-1E9A6AB8DD8E}"/>
              </a:ext>
            </a:extLst>
          </p:cNvPr>
          <p:cNvSpPr/>
          <p:nvPr/>
        </p:nvSpPr>
        <p:spPr>
          <a:xfrm>
            <a:off x="5245989" y="5141510"/>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4C6636-8CD9-4C10-818D-B1786AE68B0D}"/>
              </a:ext>
            </a:extLst>
          </p:cNvPr>
          <p:cNvSpPr/>
          <p:nvPr/>
        </p:nvSpPr>
        <p:spPr>
          <a:xfrm>
            <a:off x="5579142" y="5134421"/>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AB1F01F-D67C-43A8-84F4-A10683833DC2}"/>
              </a:ext>
            </a:extLst>
          </p:cNvPr>
          <p:cNvSpPr/>
          <p:nvPr/>
        </p:nvSpPr>
        <p:spPr>
          <a:xfrm>
            <a:off x="7103142" y="5084802"/>
            <a:ext cx="329016" cy="3352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F13E25-ADBA-5840-9F33-A02A4D86EF27}"/>
              </a:ext>
            </a:extLst>
          </p:cNvPr>
          <p:cNvSpPr/>
          <p:nvPr/>
        </p:nvSpPr>
        <p:spPr>
          <a:xfrm>
            <a:off x="10885" y="1020370"/>
            <a:ext cx="12181115" cy="532773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58AF60-691B-3C42-B718-63EF9C287385}"/>
              </a:ext>
            </a:extLst>
          </p:cNvPr>
          <p:cNvSpPr/>
          <p:nvPr/>
        </p:nvSpPr>
        <p:spPr>
          <a:xfrm>
            <a:off x="2204319" y="3640110"/>
            <a:ext cx="7068363" cy="72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We observe following performance order (subactive techniques only) :</a:t>
            </a:r>
            <a:br>
              <a:rPr lang="en-US" sz="1600" b="1" dirty="0"/>
            </a:br>
            <a:r>
              <a:rPr lang="en-US" sz="1600" b="1" dirty="0"/>
              <a:t>BBR &lt; BINDU </a:t>
            </a:r>
            <a:r>
              <a:rPr lang="en-US" b="1" dirty="0"/>
              <a:t>≈</a:t>
            </a:r>
            <a:r>
              <a:rPr lang="en-US" sz="1600" b="1" dirty="0"/>
              <a:t> DRAIN </a:t>
            </a:r>
            <a:r>
              <a:rPr lang="en-US" dirty="0">
                <a:ln w="0"/>
                <a:effectLst>
                  <a:outerShdw blurRad="38100" dist="19050" dir="2700000" algn="tl" rotWithShape="0">
                    <a:schemeClr val="dk1">
                      <a:alpha val="40000"/>
                    </a:schemeClr>
                  </a:outerShdw>
                </a:effectLst>
              </a:rPr>
              <a:t>≈</a:t>
            </a:r>
            <a:r>
              <a:rPr lang="en-US" sz="1600" dirty="0">
                <a:ln w="0"/>
                <a:effectLst>
                  <a:outerShdw blurRad="38100" dist="19050" dir="2700000" algn="tl" rotWithShape="0">
                    <a:schemeClr val="dk1">
                      <a:alpha val="40000"/>
                    </a:schemeClr>
                  </a:outerShdw>
                </a:effectLst>
              </a:rPr>
              <a:t> SWAP &lt; SEEC &lt; </a:t>
            </a:r>
            <a:r>
              <a:rPr lang="en-US" sz="1600" dirty="0" err="1">
                <a:ln w="0"/>
                <a:effectLst>
                  <a:outerShdw blurRad="38100" dist="19050" dir="2700000" algn="tl" rotWithShape="0">
                    <a:schemeClr val="dk1">
                      <a:alpha val="40000"/>
                    </a:schemeClr>
                  </a:outerShdw>
                </a:effectLst>
              </a:rPr>
              <a:t>mSEEC</a:t>
            </a:r>
            <a:endParaRPr lang="en-US" sz="1600" b="1" dirty="0"/>
          </a:p>
        </p:txBody>
      </p:sp>
    </p:spTree>
    <p:extLst>
      <p:ext uri="{BB962C8B-B14F-4D97-AF65-F5344CB8AC3E}">
        <p14:creationId xmlns:p14="http://schemas.microsoft.com/office/powerpoint/2010/main" val="298788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22" dur="5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27" dur="5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32" dur="5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37" dur="500"/>
                                        <p:tgtEl>
                                          <p:spTgt spid="7">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52" dur="500"/>
                                        <p:tgtEl>
                                          <p:spTgt spid="10">
                                            <p:graphicEl>
                                              <a:chart seriesIdx="-3" categoryIdx="-3" bldStep="gridLegen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57" dur="500"/>
                                        <p:tgtEl>
                                          <p:spTgt spid="10">
                                            <p:graphicEl>
                                              <a:chart seriesIdx="0" categoryIdx="-4" bldStep="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62" dur="500"/>
                                        <p:tgtEl>
                                          <p:spTgt spid="10">
                                            <p:graphicEl>
                                              <a:chart seriesIdx="1" categoryIdx="-4" bldStep="series"/>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down)">
                                      <p:cBhvr>
                                        <p:cTn id="67" dur="500"/>
                                        <p:tgtEl>
                                          <p:spTgt spid="10">
                                            <p:graphicEl>
                                              <a:chart seriesIdx="2" categoryIdx="-4" bldStep="series"/>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0">
                                            <p:graphicEl>
                                              <a:chart seriesIdx="3" categoryIdx="-4" bldStep="series"/>
                                            </p:graphicEl>
                                          </p:spTgt>
                                        </p:tgtEl>
                                        <p:attrNameLst>
                                          <p:attrName>style.visibility</p:attrName>
                                        </p:attrNameLst>
                                      </p:cBhvr>
                                      <p:to>
                                        <p:strVal val="visible"/>
                                      </p:to>
                                    </p:set>
                                    <p:animEffect transition="in" filter="wipe(down)">
                                      <p:cBhvr>
                                        <p:cTn id="72" dur="500"/>
                                        <p:tgtEl>
                                          <p:spTgt spid="10">
                                            <p:graphicEl>
                                              <a:chart seriesIdx="3" categoryIdx="-4" bldStep="series"/>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graphicEl>
                                              <a:chart seriesIdx="4" categoryIdx="-4" bldStep="series"/>
                                            </p:graphicEl>
                                          </p:spTgt>
                                        </p:tgtEl>
                                        <p:attrNameLst>
                                          <p:attrName>style.visibility</p:attrName>
                                        </p:attrNameLst>
                                      </p:cBhvr>
                                      <p:to>
                                        <p:strVal val="visible"/>
                                      </p:to>
                                    </p:set>
                                    <p:animEffect transition="in" filter="wipe(down)">
                                      <p:cBhvr>
                                        <p:cTn id="77" dur="500"/>
                                        <p:tgtEl>
                                          <p:spTgt spid="10">
                                            <p:graphicEl>
                                              <a:chart seriesIdx="4" categoryIdx="-4" bldStep="series"/>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0">
                                            <p:graphicEl>
                                              <a:chart seriesIdx="5" categoryIdx="-4" bldStep="series"/>
                                            </p:graphicEl>
                                          </p:spTgt>
                                        </p:tgtEl>
                                        <p:attrNameLst>
                                          <p:attrName>style.visibility</p:attrName>
                                        </p:attrNameLst>
                                      </p:cBhvr>
                                      <p:to>
                                        <p:strVal val="visible"/>
                                      </p:to>
                                    </p:set>
                                    <p:animEffect transition="in" filter="wipe(down)">
                                      <p:cBhvr>
                                        <p:cTn id="82" dur="500"/>
                                        <p:tgtEl>
                                          <p:spTgt spid="10">
                                            <p:graphicEl>
                                              <a:chart seriesIdx="5" categoryIdx="-4" bldStep="series"/>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97" dur="500"/>
                                        <p:tgtEl>
                                          <p:spTgt spid="9">
                                            <p:graphicEl>
                                              <a:chart seriesIdx="-3" categoryIdx="-3" bldStep="gridLegend"/>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down)">
                                      <p:cBhvr>
                                        <p:cTn id="102" dur="500"/>
                                        <p:tgtEl>
                                          <p:spTgt spid="9">
                                            <p:graphicEl>
                                              <a:chart seriesIdx="0" categoryIdx="-4" bldStep="series"/>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down)">
                                      <p:cBhvr>
                                        <p:cTn id="107" dur="500"/>
                                        <p:tgtEl>
                                          <p:spTgt spid="9">
                                            <p:graphicEl>
                                              <a:chart seriesIdx="1" categoryIdx="-4" bldStep="series"/>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down)">
                                      <p:cBhvr>
                                        <p:cTn id="112" dur="500"/>
                                        <p:tgtEl>
                                          <p:spTgt spid="9">
                                            <p:graphicEl>
                                              <a:chart seriesIdx="2" categoryIdx="-4" bldStep="series"/>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9">
                                            <p:graphicEl>
                                              <a:chart seriesIdx="3" categoryIdx="-4" bldStep="series"/>
                                            </p:graphicEl>
                                          </p:spTgt>
                                        </p:tgtEl>
                                        <p:attrNameLst>
                                          <p:attrName>style.visibility</p:attrName>
                                        </p:attrNameLst>
                                      </p:cBhvr>
                                      <p:to>
                                        <p:strVal val="visible"/>
                                      </p:to>
                                    </p:set>
                                    <p:animEffect transition="in" filter="wipe(down)">
                                      <p:cBhvr>
                                        <p:cTn id="117" dur="500"/>
                                        <p:tgtEl>
                                          <p:spTgt spid="9">
                                            <p:graphicEl>
                                              <a:chart seriesIdx="3" categoryIdx="-4" bldStep="series"/>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9">
                                            <p:graphicEl>
                                              <a:chart seriesIdx="4" categoryIdx="-4" bldStep="series"/>
                                            </p:graphicEl>
                                          </p:spTgt>
                                        </p:tgtEl>
                                        <p:attrNameLst>
                                          <p:attrName>style.visibility</p:attrName>
                                        </p:attrNameLst>
                                      </p:cBhvr>
                                      <p:to>
                                        <p:strVal val="visible"/>
                                      </p:to>
                                    </p:set>
                                    <p:animEffect transition="in" filter="wipe(down)">
                                      <p:cBhvr>
                                        <p:cTn id="122" dur="500"/>
                                        <p:tgtEl>
                                          <p:spTgt spid="9">
                                            <p:graphicEl>
                                              <a:chart seriesIdx="4" categoryIdx="-4" bldStep="series"/>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9">
                                            <p:graphicEl>
                                              <a:chart seriesIdx="5" categoryIdx="-4" bldStep="series"/>
                                            </p:graphicEl>
                                          </p:spTgt>
                                        </p:tgtEl>
                                        <p:attrNameLst>
                                          <p:attrName>style.visibility</p:attrName>
                                        </p:attrNameLst>
                                      </p:cBhvr>
                                      <p:to>
                                        <p:strVal val="visible"/>
                                      </p:to>
                                    </p:set>
                                    <p:animEffect transition="in" filter="wipe(down)">
                                      <p:cBhvr>
                                        <p:cTn id="127" dur="500"/>
                                        <p:tgtEl>
                                          <p:spTgt spid="9">
                                            <p:graphicEl>
                                              <a:chart seriesIdx="5" categoryIdx="-4" bldStep="series"/>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8"/>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19"/>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1"/>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2"/>
                                        </p:tgtEl>
                                        <p:attrNameLst>
                                          <p:attrName>style.visibility</p:attrName>
                                        </p:attrNameLst>
                                      </p:cBhvr>
                                      <p:to>
                                        <p:strVal val="visible"/>
                                      </p:to>
                                    </p:set>
                                    <p:animEffect transition="in" filter="wipe(up)">
                                      <p:cBhvr>
                                        <p:cTn id="142" dur="500"/>
                                        <p:tgtEl>
                                          <p:spTgt spid="22"/>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Graphic spid="9" grpId="0">
        <p:bldSub>
          <a:bldChart bld="series"/>
        </p:bldSub>
      </p:bldGraphic>
      <p:bldGraphic spid="10" grpId="0">
        <p:bldSub>
          <a:bldChart bld="series"/>
        </p:bldSub>
      </p:bldGraphic>
      <p:bldP spid="3"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Facet">
  <a:themeElements>
    <a:clrScheme name="Custom 6">
      <a:dk1>
        <a:srgbClr val="000000"/>
      </a:dk1>
      <a:lt1>
        <a:srgbClr val="FFFFFF"/>
      </a:lt1>
      <a:dk2>
        <a:srgbClr val="2C3C43"/>
      </a:dk2>
      <a:lt2>
        <a:srgbClr val="EBEBEB"/>
      </a:lt2>
      <a:accent1>
        <a:srgbClr val="181F79"/>
      </a:accent1>
      <a:accent2>
        <a:srgbClr val="F5CA31"/>
      </a:accent2>
      <a:accent3>
        <a:srgbClr val="919191"/>
      </a:accent3>
      <a:accent4>
        <a:srgbClr val="E76618"/>
      </a:accent4>
      <a:accent5>
        <a:srgbClr val="C42F1A"/>
      </a:accent5>
      <a:accent6>
        <a:srgbClr val="918655"/>
      </a:accent6>
      <a:hlink>
        <a:srgbClr val="941100"/>
      </a:hlink>
      <a:folHlink>
        <a:srgbClr val="9411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lightining_talk" id="{A66C4DFF-9AF4-4D15-B1CB-30C14941CD11}" vid="{6DFA4187-C593-496A-9AD9-267F34D35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8819</TotalTime>
  <Words>8803</Words>
  <Application>Microsoft Macintosh PowerPoint</Application>
  <PresentationFormat>Widescreen</PresentationFormat>
  <Paragraphs>1859</Paragraphs>
  <Slides>125</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125</vt:i4>
      </vt:variant>
    </vt:vector>
  </HeadingPairs>
  <TitlesOfParts>
    <vt:vector size="135" baseType="lpstr">
      <vt:lpstr>Arial</vt:lpstr>
      <vt:lpstr>Calibri</vt:lpstr>
      <vt:lpstr>Cambria</vt:lpstr>
      <vt:lpstr>Helvetica</vt:lpstr>
      <vt:lpstr>Roboto</vt:lpstr>
      <vt:lpstr>Tahoma</vt:lpstr>
      <vt:lpstr>Times New Roman</vt:lpstr>
      <vt:lpstr>Trebuchet MS</vt:lpstr>
      <vt:lpstr>Wingdings 3</vt:lpstr>
      <vt:lpstr>Facet</vt:lpstr>
      <vt:lpstr>Subactive Techniques for Guaranteeing Routing and Protocol Deadlock Freedom in Interconnection Networks </vt:lpstr>
      <vt:lpstr>Acknowledgement</vt:lpstr>
      <vt:lpstr>Publications</vt:lpstr>
      <vt:lpstr>Outline</vt:lpstr>
      <vt:lpstr>Why study NoCs now?</vt:lpstr>
      <vt:lpstr>Interconnection Networks</vt:lpstr>
      <vt:lpstr>Network on Chip</vt:lpstr>
      <vt:lpstr>Understanding Latency</vt:lpstr>
      <vt:lpstr>Network Performance</vt:lpstr>
      <vt:lpstr>Outline</vt:lpstr>
      <vt:lpstr>Deadlock: Philosophy</vt:lpstr>
      <vt:lpstr>Challenge I: Routing Deadlock</vt:lpstr>
      <vt:lpstr>Challenge II: Protocol Deadlock</vt:lpstr>
      <vt:lpstr>Challenge - II: Protocol deadlock</vt:lpstr>
      <vt:lpstr>Challenge II: Protocol Deadlock</vt:lpstr>
      <vt:lpstr>Buffers in Network</vt:lpstr>
      <vt:lpstr>Insight: Virtual Networks are underutilized!</vt:lpstr>
      <vt:lpstr>Outline</vt:lpstr>
      <vt:lpstr>Dealing with Deadlocks</vt:lpstr>
      <vt:lpstr>Outline</vt:lpstr>
      <vt:lpstr>Proactive Techniques</vt:lpstr>
      <vt:lpstr>Proactive Solutions</vt:lpstr>
      <vt:lpstr>Channel Dependency Graph (CDG)</vt:lpstr>
      <vt:lpstr>Proactive Techniques</vt:lpstr>
      <vt:lpstr>Proactive solution</vt:lpstr>
      <vt:lpstr>Example</vt:lpstr>
      <vt:lpstr>Why escape VCs work?</vt:lpstr>
      <vt:lpstr>Proactive Techniques</vt:lpstr>
      <vt:lpstr>Bubble Flow Control</vt:lpstr>
      <vt:lpstr>Outline</vt:lpstr>
      <vt:lpstr>Proactive solution for Protocol Deadlock</vt:lpstr>
      <vt:lpstr>Challenges with Proactive Deadlock Freedom</vt:lpstr>
      <vt:lpstr>Outline</vt:lpstr>
      <vt:lpstr>Insight: Deadlocks are rare!</vt:lpstr>
      <vt:lpstr>Dealing with Deadlocks</vt:lpstr>
      <vt:lpstr>SPIN: Synchronized Progress in Interconnection Networks </vt:lpstr>
      <vt:lpstr>Outline</vt:lpstr>
      <vt:lpstr>Reactive Solution for Protocol Deadlock</vt:lpstr>
      <vt:lpstr>In Summary</vt:lpstr>
      <vt:lpstr>Routing Level Deadlock</vt:lpstr>
      <vt:lpstr>Protocol level deadlock</vt:lpstr>
      <vt:lpstr>Qualitative Comparison Table</vt:lpstr>
      <vt:lpstr>Can we design our network… </vt:lpstr>
      <vt:lpstr>Outline</vt:lpstr>
      <vt:lpstr>Subactive Approach: Thesis Statement</vt:lpstr>
      <vt:lpstr>The subactive approach</vt:lpstr>
      <vt:lpstr>Outline</vt:lpstr>
      <vt:lpstr>PowerPoint Presentation</vt:lpstr>
      <vt:lpstr>BBR: Brownian Bubble Router [NOCS’18]</vt:lpstr>
      <vt:lpstr>BBR: Walk-through</vt:lpstr>
      <vt:lpstr>Nuance about ‘Brownian Bubble’ movement</vt:lpstr>
      <vt:lpstr>BBR Microarchitecture</vt:lpstr>
      <vt:lpstr>Qualitative Comparison Table</vt:lpstr>
      <vt:lpstr>PowerPoint Presentation</vt:lpstr>
      <vt:lpstr>BBR: Brownian Bubble Router [NOCS’18]</vt:lpstr>
      <vt:lpstr>BINDU: Bubble in Irregular Network for Deadlock Purging</vt:lpstr>
      <vt:lpstr>BINDU: Walk-through</vt:lpstr>
      <vt:lpstr>BINDU: Walk-through</vt:lpstr>
      <vt:lpstr>BINDU Router Microarchitecture</vt:lpstr>
      <vt:lpstr>Qualitative Comparison Table</vt:lpstr>
      <vt:lpstr>PowerPoint Presentation</vt:lpstr>
      <vt:lpstr>Traffic Deadlock</vt:lpstr>
      <vt:lpstr>Swap to resolve traffic deadlock</vt:lpstr>
      <vt:lpstr>Key Terms</vt:lpstr>
      <vt:lpstr>SWAP to resolve Network Deadlock</vt:lpstr>
      <vt:lpstr>SWAP</vt:lpstr>
      <vt:lpstr>SWAP: Router microarchitecture</vt:lpstr>
      <vt:lpstr>Qualitative Comparison Table</vt:lpstr>
      <vt:lpstr>PowerPoint Presentation</vt:lpstr>
      <vt:lpstr>Traffic Deadlock</vt:lpstr>
      <vt:lpstr>Virtual ring (DRAIN-Path) over topology</vt:lpstr>
      <vt:lpstr>DRAIN to resolve Routing Deadlock</vt:lpstr>
      <vt:lpstr>DRAIN to resolve Protocol Deadlock</vt:lpstr>
      <vt:lpstr>DRAIN: Router microarchitecture</vt:lpstr>
      <vt:lpstr>Qualitative Comparison Table</vt:lpstr>
      <vt:lpstr>Outline</vt:lpstr>
      <vt:lpstr>PowerPoint Presentation</vt:lpstr>
      <vt:lpstr>SEEC: Deadlock Analogy</vt:lpstr>
      <vt:lpstr>SEEC: Performance Analogy</vt:lpstr>
      <vt:lpstr>SEEC: Performance Analogy</vt:lpstr>
      <vt:lpstr>SEEC: Walk-through (Correctness)</vt:lpstr>
      <vt:lpstr>Definitions</vt:lpstr>
      <vt:lpstr>Novel Flow Control: FF Control</vt:lpstr>
      <vt:lpstr>SEEC: Router Microarchitecture</vt:lpstr>
      <vt:lpstr>SEEC: Walk-through (Performance)</vt:lpstr>
      <vt:lpstr>SEEC: Nuances</vt:lpstr>
      <vt:lpstr>SEEC: Mathematical upper bound</vt:lpstr>
      <vt:lpstr>Normalized Area and Static Power</vt:lpstr>
      <vt:lpstr>Multi-SEEC (mSEEC)</vt:lpstr>
      <vt:lpstr>mSEEC: Walk Through</vt:lpstr>
      <vt:lpstr>mSEEC: Walk Through</vt:lpstr>
      <vt:lpstr>mSEEC</vt:lpstr>
      <vt:lpstr>Deadlock Freedom Proof</vt:lpstr>
      <vt:lpstr>Qualitative Comparison Table</vt:lpstr>
      <vt:lpstr>Results: SEEC-Performance Topology Sweep</vt:lpstr>
      <vt:lpstr>Results: SEEC-Throughput Enhancement</vt:lpstr>
      <vt:lpstr>Results: SEEC-%age of FF packets</vt:lpstr>
      <vt:lpstr>Results: SEEC-Network Latency breakdown</vt:lpstr>
      <vt:lpstr>Results: Subactive Techniques</vt:lpstr>
      <vt:lpstr>Results: Full System Simulation</vt:lpstr>
      <vt:lpstr>Result: Max Packet Latency</vt:lpstr>
      <vt:lpstr>Outline</vt:lpstr>
      <vt:lpstr>PowerPoint Presentation</vt:lpstr>
      <vt:lpstr>Putting it all together</vt:lpstr>
      <vt:lpstr>DRAGON: Walk through</vt:lpstr>
      <vt:lpstr>DRAGON: First Pass</vt:lpstr>
      <vt:lpstr>DRAGON: Second Pass (DRAGON Graph)</vt:lpstr>
      <vt:lpstr>DRAGON Graph</vt:lpstr>
      <vt:lpstr>Irregular Topology Generator</vt:lpstr>
      <vt:lpstr>ITG: Walk though</vt:lpstr>
      <vt:lpstr>PowerPoint Presentation</vt:lpstr>
      <vt:lpstr>PowerPoint Presentation</vt:lpstr>
      <vt:lpstr>PowerPoint Presentation</vt:lpstr>
      <vt:lpstr>Deadlock Probability: Topology Sweep</vt:lpstr>
      <vt:lpstr>Deadlock Probability: Traffic Pattern Sweep</vt:lpstr>
      <vt:lpstr>Synthetic Traffic: Throughput</vt:lpstr>
      <vt:lpstr>Full System Results</vt:lpstr>
      <vt:lpstr>Outline</vt:lpstr>
      <vt:lpstr>Conclusion</vt:lpstr>
      <vt:lpstr>Conclusion: The Subactive techniques</vt:lpstr>
      <vt:lpstr>Future Work</vt:lpstr>
      <vt:lpstr>PowerPoint Presentation</vt:lpstr>
      <vt:lpstr>Future Work: Quality of Service in Network</vt:lpstr>
      <vt:lpstr>Quality of Service in Network : Walk-through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Subactive Techniques for Guaranteeing Routing and Protocol Deadlock Freedom in Interconnection Networks </dc:title>
  <dc:creator>Mayank Parasar</dc:creator>
  <cp:lastModifiedBy>Mayank Parasar</cp:lastModifiedBy>
  <cp:revision>644</cp:revision>
  <dcterms:created xsi:type="dcterms:W3CDTF">2020-06-29T05:17:22Z</dcterms:created>
  <dcterms:modified xsi:type="dcterms:W3CDTF">2020-09-13T16:52:26Z</dcterms:modified>
</cp:coreProperties>
</file>