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png&amp;ehk=2yOvZ8Ph6Z" ContentType="image/png"/>
  <Default Extension="png&amp;ehk=tSWy2GE" ContentType="image/png"/>
  <Default Extension="png&amp;ehk=UHXXgbBv9kk7hMLpytqvsw&amp;r=0&amp;pid=OfficeInsert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5" r:id="rId1"/>
    <p:sldMasterId id="2147483724" r:id="rId2"/>
  </p:sldMasterIdLst>
  <p:notesMasterIdLst>
    <p:notesMasterId r:id="rId36"/>
  </p:notesMasterIdLst>
  <p:handoutMasterIdLst>
    <p:handoutMasterId r:id="rId37"/>
  </p:handoutMasterIdLst>
  <p:sldIdLst>
    <p:sldId id="573" r:id="rId3"/>
    <p:sldId id="1150" r:id="rId4"/>
    <p:sldId id="1196" r:id="rId5"/>
    <p:sldId id="1197" r:id="rId6"/>
    <p:sldId id="1198" r:id="rId7"/>
    <p:sldId id="1199" r:id="rId8"/>
    <p:sldId id="1200" r:id="rId9"/>
    <p:sldId id="1187" r:id="rId10"/>
    <p:sldId id="1188" r:id="rId11"/>
    <p:sldId id="1186" r:id="rId12"/>
    <p:sldId id="1171" r:id="rId13"/>
    <p:sldId id="1159" r:id="rId14"/>
    <p:sldId id="1161" r:id="rId15"/>
    <p:sldId id="1160" r:id="rId16"/>
    <p:sldId id="1162" r:id="rId17"/>
    <p:sldId id="1172" r:id="rId18"/>
    <p:sldId id="1166" r:id="rId19"/>
    <p:sldId id="1189" r:id="rId20"/>
    <p:sldId id="1190" r:id="rId21"/>
    <p:sldId id="1193" r:id="rId22"/>
    <p:sldId id="1169" r:id="rId23"/>
    <p:sldId id="1173" r:id="rId24"/>
    <p:sldId id="1174" r:id="rId25"/>
    <p:sldId id="1175" r:id="rId26"/>
    <p:sldId id="1176" r:id="rId27"/>
    <p:sldId id="1191" r:id="rId28"/>
    <p:sldId id="1192" r:id="rId29"/>
    <p:sldId id="1177" r:id="rId30"/>
    <p:sldId id="1180" r:id="rId31"/>
    <p:sldId id="1181" r:id="rId32"/>
    <p:sldId id="1182" r:id="rId33"/>
    <p:sldId id="1183" r:id="rId34"/>
    <p:sldId id="1184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80BC25"/>
    <a:srgbClr val="3264FB"/>
    <a:srgbClr val="367BBA"/>
    <a:srgbClr val="6699FF"/>
    <a:srgbClr val="00B050"/>
    <a:srgbClr val="B3B3FF"/>
    <a:srgbClr val="2A2B25"/>
    <a:srgbClr val="220076"/>
    <a:srgbClr val="0014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21" autoAdjust="0"/>
    <p:restoredTop sz="74898" autoAdjust="0"/>
  </p:normalViewPr>
  <p:slideViewPr>
    <p:cSldViewPr snapToGrid="0" snapToObjects="1">
      <p:cViewPr varScale="1">
        <p:scale>
          <a:sx n="94" d="100"/>
          <a:sy n="94" d="100"/>
        </p:scale>
        <p:origin x="288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583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d.docs.live.net/8ef33580f5cde74e/RTL_Results_SwapNoC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https://d.docs.live.net/8ef33580f5cde74e/RTL_Results_SwapNoC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7273827488831404E-2"/>
          <c:y val="5.8125733405220301E-2"/>
          <c:w val="0.90119360615262001"/>
          <c:h val="0.69851455710253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Sheet1!$D$9</c:f>
              <c:strCache>
                <c:ptCount val="1"/>
                <c:pt idx="0">
                  <c:v>Wormhole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cat>
            <c:numRef>
              <c:f>Sheet1!$C$10:$C$17</c:f>
              <c:numCache>
                <c:formatCode>General</c:formatCode>
                <c:ptCount val="8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</c:numCache>
            </c:numRef>
          </c:cat>
          <c:val>
            <c:numRef>
              <c:f>Sheet1!$E$10:$E$17</c:f>
              <c:numCache>
                <c:formatCode>General</c:formatCode>
                <c:ptCount val="8"/>
                <c:pt idx="0">
                  <c:v>13.23</c:v>
                </c:pt>
                <c:pt idx="1">
                  <c:v>16.646000000000001</c:v>
                </c:pt>
                <c:pt idx="2">
                  <c:v>19.818999999999999</c:v>
                </c:pt>
                <c:pt idx="3">
                  <c:v>23.094000000000001</c:v>
                </c:pt>
                <c:pt idx="4">
                  <c:v>26.353999999999999</c:v>
                </c:pt>
                <c:pt idx="5">
                  <c:v>29.535</c:v>
                </c:pt>
                <c:pt idx="6">
                  <c:v>32.711000000000013</c:v>
                </c:pt>
                <c:pt idx="7">
                  <c:v>36.014000000000003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EF-43CD-9757-4F7CA6281EF2}"/>
            </c:ext>
          </c:extLst>
        </c:ser>
        <c:ser>
          <c:idx val="1"/>
          <c:order val="1"/>
          <c:tx>
            <c:strRef>
              <c:f>Sheet1!$H$9</c:f>
              <c:strCache>
                <c:ptCount val="1"/>
                <c:pt idx="0">
                  <c:v>SwapNoC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cat>
            <c:numRef>
              <c:f>Sheet1!$C$10:$C$17</c:f>
              <c:numCache>
                <c:formatCode>General</c:formatCode>
                <c:ptCount val="8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</c:numCache>
            </c:numRef>
          </c:cat>
          <c:val>
            <c:numRef>
              <c:f>Sheet1!$I$10:$I$17</c:f>
              <c:numCache>
                <c:formatCode>General</c:formatCode>
                <c:ptCount val="8"/>
                <c:pt idx="0">
                  <c:v>13.577999999999999</c:v>
                </c:pt>
                <c:pt idx="1">
                  <c:v>16.774000000000001</c:v>
                </c:pt>
                <c:pt idx="2">
                  <c:v>20.086999999999989</c:v>
                </c:pt>
                <c:pt idx="3">
                  <c:v>23.495000000000001</c:v>
                </c:pt>
                <c:pt idx="4">
                  <c:v>26.728999999999999</c:v>
                </c:pt>
                <c:pt idx="5">
                  <c:v>30.06</c:v>
                </c:pt>
                <c:pt idx="6">
                  <c:v>33.287999999999997</c:v>
                </c:pt>
                <c:pt idx="7">
                  <c:v>36.372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EF-43CD-9757-4F7CA6281EF2}"/>
            </c:ext>
          </c:extLst>
        </c:ser>
        <c:ser>
          <c:idx val="2"/>
          <c:order val="2"/>
          <c:tx>
            <c:strRef>
              <c:f>Sheet1!$L$9</c:f>
              <c:strCache>
                <c:ptCount val="1"/>
                <c:pt idx="0">
                  <c:v>VC Router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cat>
            <c:numRef>
              <c:f>Sheet1!$C$10:$C$17</c:f>
              <c:numCache>
                <c:formatCode>General</c:formatCode>
                <c:ptCount val="8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</c:numCache>
            </c:numRef>
          </c:cat>
          <c:val>
            <c:numRef>
              <c:f>Sheet1!$M$10:$M$17</c:f>
              <c:numCache>
                <c:formatCode>General</c:formatCode>
                <c:ptCount val="8"/>
                <c:pt idx="0">
                  <c:v>16.385000000000002</c:v>
                </c:pt>
                <c:pt idx="1">
                  <c:v>24.558</c:v>
                </c:pt>
                <c:pt idx="2">
                  <c:v>33.253999999999998</c:v>
                </c:pt>
                <c:pt idx="3">
                  <c:v>41.750999999999998</c:v>
                </c:pt>
                <c:pt idx="4">
                  <c:v>50.464000000000013</c:v>
                </c:pt>
                <c:pt idx="5">
                  <c:v>59.229000000000013</c:v>
                </c:pt>
                <c:pt idx="6">
                  <c:v>67.923000000000002</c:v>
                </c:pt>
                <c:pt idx="7">
                  <c:v>76.684999999999974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EF-43CD-9757-4F7CA6281E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overlap val="12"/>
        <c:axId val="-541722688"/>
        <c:axId val="-541719296"/>
      </c:barChart>
      <c:catAx>
        <c:axId val="-5417226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>
                    <a:solidFill>
                      <a:schemeClr val="tx1"/>
                    </a:solidFill>
                  </a:rPr>
                  <a:t>Number of Buffer Slots</a:t>
                </a:r>
              </a:p>
            </c:rich>
          </c:tx>
          <c:layout>
            <c:manualLayout>
              <c:xMode val="edge"/>
              <c:yMode val="edge"/>
              <c:x val="0.30879135180219602"/>
              <c:y val="0.8599112975535819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41719296"/>
        <c:crosses val="autoZero"/>
        <c:auto val="1"/>
        <c:lblAlgn val="ctr"/>
        <c:lblOffset val="100"/>
        <c:noMultiLvlLbl val="0"/>
      </c:catAx>
      <c:valAx>
        <c:axId val="-541719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chemeClr val="tx1"/>
                    </a:solidFill>
                  </a:rPr>
                  <a:t>Power (mW)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41722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0287124923946"/>
          <c:y val="3.71116896392008E-2"/>
          <c:w val="0.880938804128794"/>
          <c:h val="0.881362937249817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Sheet1!$D$9</c:f>
              <c:strCache>
                <c:ptCount val="1"/>
                <c:pt idx="0">
                  <c:v>Wormhole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cat>
            <c:numRef>
              <c:f>Sheet1!$C$10:$C$17</c:f>
              <c:numCache>
                <c:formatCode>General</c:formatCode>
                <c:ptCount val="8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</c:numCache>
            </c:numRef>
          </c:cat>
          <c:val>
            <c:numRef>
              <c:f>Sheet1!$D$10:$D$17</c:f>
              <c:numCache>
                <c:formatCode>General</c:formatCode>
                <c:ptCount val="8"/>
                <c:pt idx="0">
                  <c:v>14710.9476</c:v>
                </c:pt>
                <c:pt idx="1">
                  <c:v>18301.5995</c:v>
                </c:pt>
                <c:pt idx="2">
                  <c:v>21538.848399999999</c:v>
                </c:pt>
                <c:pt idx="3">
                  <c:v>25372.8518</c:v>
                </c:pt>
                <c:pt idx="4">
                  <c:v>28932.8328</c:v>
                </c:pt>
                <c:pt idx="5">
                  <c:v>32094.83</c:v>
                </c:pt>
                <c:pt idx="6">
                  <c:v>35439.2304</c:v>
                </c:pt>
                <c:pt idx="7">
                  <c:v>39495.793999999987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C1-4323-8C9F-AF8BB1391157}"/>
            </c:ext>
          </c:extLst>
        </c:ser>
        <c:ser>
          <c:idx val="1"/>
          <c:order val="1"/>
          <c:tx>
            <c:strRef>
              <c:f>Sheet1!$H$9</c:f>
              <c:strCache>
                <c:ptCount val="1"/>
                <c:pt idx="0">
                  <c:v>SwapNoC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cat>
            <c:numRef>
              <c:f>Sheet1!$C$10:$C$17</c:f>
              <c:numCache>
                <c:formatCode>General</c:formatCode>
                <c:ptCount val="8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</c:numCache>
            </c:numRef>
          </c:cat>
          <c:val>
            <c:numRef>
              <c:f>Sheet1!$H$10:$H$17</c:f>
              <c:numCache>
                <c:formatCode>General</c:formatCode>
                <c:ptCount val="8"/>
                <c:pt idx="0">
                  <c:v>15173.371499999999</c:v>
                </c:pt>
                <c:pt idx="1">
                  <c:v>19502.0831</c:v>
                </c:pt>
                <c:pt idx="2">
                  <c:v>24171.688699999999</c:v>
                </c:pt>
                <c:pt idx="3">
                  <c:v>28949.269100000001</c:v>
                </c:pt>
                <c:pt idx="4">
                  <c:v>33734.814600000012</c:v>
                </c:pt>
                <c:pt idx="5">
                  <c:v>38888.0144</c:v>
                </c:pt>
                <c:pt idx="6">
                  <c:v>42924.706599999998</c:v>
                </c:pt>
                <c:pt idx="7">
                  <c:v>46344.482199999999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C1-4323-8C9F-AF8BB1391157}"/>
            </c:ext>
          </c:extLst>
        </c:ser>
        <c:ser>
          <c:idx val="2"/>
          <c:order val="2"/>
          <c:tx>
            <c:strRef>
              <c:f>Sheet1!$L$9</c:f>
              <c:strCache>
                <c:ptCount val="1"/>
                <c:pt idx="0">
                  <c:v>VC Router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cat>
            <c:numRef>
              <c:f>Sheet1!$C$10:$C$17</c:f>
              <c:numCache>
                <c:formatCode>General</c:formatCode>
                <c:ptCount val="8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</c:numCache>
            </c:numRef>
          </c:cat>
          <c:val>
            <c:numRef>
              <c:f>Sheet1!$L$10:$L$17</c:f>
              <c:numCache>
                <c:formatCode>General</c:formatCode>
                <c:ptCount val="8"/>
                <c:pt idx="0">
                  <c:v>18042.5193</c:v>
                </c:pt>
                <c:pt idx="1">
                  <c:v>26929.692299999999</c:v>
                </c:pt>
                <c:pt idx="2">
                  <c:v>36842.0285</c:v>
                </c:pt>
                <c:pt idx="3">
                  <c:v>46101.085500000001</c:v>
                </c:pt>
                <c:pt idx="4">
                  <c:v>57171.147900000004</c:v>
                </c:pt>
                <c:pt idx="5">
                  <c:v>66705.2595</c:v>
                </c:pt>
                <c:pt idx="6">
                  <c:v>75830.4755</c:v>
                </c:pt>
                <c:pt idx="7">
                  <c:v>84072.725200000001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C1-4323-8C9F-AF8BB13911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overlap val="5"/>
        <c:axId val="-305729616"/>
        <c:axId val="-129243136"/>
      </c:barChart>
      <c:catAx>
        <c:axId val="-3057296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29243136"/>
        <c:crosses val="autoZero"/>
        <c:auto val="1"/>
        <c:lblAlgn val="ctr"/>
        <c:lblOffset val="100"/>
        <c:noMultiLvlLbl val="0"/>
      </c:catAx>
      <c:valAx>
        <c:axId val="-129243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chemeClr val="tx1"/>
                    </a:solidFill>
                  </a:rPr>
                  <a:t>Area (um2)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05729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5482386921105"/>
          <c:y val="0.100203635787912"/>
          <c:w val="0.67926638949946405"/>
          <c:h val="0.131304615980831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E242A3-1AE4-E24A-99E0-0793FF859F2E}" type="datetimeFigureOut">
              <a:rPr lang="en-US" smtClean="0"/>
              <a:t>1/30/20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0011F9-9310-B54B-9319-DBFD18701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9389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62D40C-6BB9-764F-A17A-E488A2E13726}" type="datetimeFigureOut">
              <a:rPr lang="en-US" smtClean="0"/>
              <a:t>1/30/20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865942-383E-3240-932C-855475919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922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65942-383E-3240-932C-8554759196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60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65942-383E-3240-932C-8554759196B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0189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65942-383E-3240-932C-8554759196B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1925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65942-383E-3240-932C-8554759196B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021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65942-383E-3240-932C-8554759196B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1617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65942-383E-3240-932C-8554759196B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6659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65942-383E-3240-932C-8554759196B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5035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65942-383E-3240-932C-8554759196B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207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65942-383E-3240-932C-8554759196B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1103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65942-383E-3240-932C-8554759196B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6766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65942-383E-3240-932C-8554759196B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97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Talk:</a:t>
            </a:r>
          </a:p>
          <a:p>
            <a:r>
              <a:rPr lang="en-US" dirty="0"/>
              <a:t>This is an overview image and it shows</a:t>
            </a:r>
          </a:p>
          <a:p>
            <a:endParaRPr lang="en-US" dirty="0"/>
          </a:p>
          <a:p>
            <a:r>
              <a:rPr lang="en-US" dirty="0"/>
              <a:t>How the cores are connected to each other in the modern CMPs</a:t>
            </a:r>
          </a:p>
          <a:p>
            <a:r>
              <a:rPr lang="en-US" dirty="0"/>
              <a:t>Using Mesh topology. Each node (core)here is connected to router</a:t>
            </a:r>
          </a:p>
          <a:p>
            <a:r>
              <a:rPr lang="en-US" dirty="0"/>
              <a:t>Which in turn is connected to other </a:t>
            </a:r>
            <a:r>
              <a:rPr lang="en-US" dirty="0" err="1"/>
              <a:t>neighbouring</a:t>
            </a:r>
            <a:r>
              <a:rPr lang="en-US" dirty="0"/>
              <a:t> nodes and core itself</a:t>
            </a:r>
          </a:p>
          <a:p>
            <a:endParaRPr lang="en-US" dirty="0"/>
          </a:p>
          <a:p>
            <a:r>
              <a:rPr lang="en-US" dirty="0"/>
              <a:t>Coming to the motivation of the talk ‘why should we need buffers at all in the topology’</a:t>
            </a:r>
          </a:p>
          <a:p>
            <a:r>
              <a:rPr lang="en-US" dirty="0"/>
              <a:t>It is mainly because of the following reasons:</a:t>
            </a:r>
          </a:p>
          <a:p>
            <a:r>
              <a:rPr lang="en-US" dirty="0"/>
              <a:t>1. Simultaneous request for the same output port can’t leave.. They need to be </a:t>
            </a:r>
            <a:r>
              <a:rPr lang="en-US" dirty="0" err="1"/>
              <a:t>sequentialized</a:t>
            </a:r>
            <a:r>
              <a:rPr lang="en-US" dirty="0"/>
              <a:t> therefore the other request need to be stored somewhere within the router</a:t>
            </a:r>
          </a:p>
          <a:p>
            <a:r>
              <a:rPr lang="en-US" dirty="0"/>
              <a:t>2. There could be difference of rated (sporadic-ness within network) of rate at which requests are producing to the rate at which it is getting consumed</a:t>
            </a:r>
          </a:p>
          <a:p>
            <a:r>
              <a:rPr lang="en-US" dirty="0"/>
              <a:t>3. &lt;ask Tushar for other reasons&gt;</a:t>
            </a:r>
          </a:p>
          <a:p>
            <a:endParaRPr lang="en-US" dirty="0"/>
          </a:p>
          <a:p>
            <a:r>
              <a:rPr lang="en-US" dirty="0"/>
              <a:t>The problem of buffer management gets exaggerated by having buffers at many logical level..</a:t>
            </a:r>
          </a:p>
          <a:p>
            <a:r>
              <a:rPr lang="en-US" dirty="0"/>
              <a:t>As explained in this slide…</a:t>
            </a:r>
          </a:p>
          <a:p>
            <a:r>
              <a:rPr lang="en-US" dirty="0"/>
              <a:t>	buffers needed at ‘virtual network’ level</a:t>
            </a:r>
          </a:p>
          <a:p>
            <a:r>
              <a:rPr lang="en-US" dirty="0"/>
              <a:t>	Virtual</a:t>
            </a:r>
            <a:r>
              <a:rPr lang="en-US" baseline="0" dirty="0"/>
              <a:t> Network =&gt; </a:t>
            </a:r>
            <a:r>
              <a:rPr lang="en-US" dirty="0"/>
              <a:t>Request; Response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Why do we need buffers at all</a:t>
            </a:r>
            <a:r>
              <a:rPr lang="mr-IN" dirty="0"/>
              <a:t>…</a:t>
            </a:r>
            <a:endParaRPr lang="en-US" dirty="0"/>
          </a:p>
          <a:p>
            <a:r>
              <a:rPr lang="en-US" dirty="0"/>
              <a:t>They are required 		for managing multiple request over shared link..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65942-383E-3240-932C-8554759196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44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65942-383E-3240-932C-8554759196B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289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65942-383E-3240-932C-8554759196B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6370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65942-383E-3240-932C-8554759196B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0268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65942-383E-3240-932C-8554759196B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245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65942-383E-3240-932C-8554759196B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0253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65942-383E-3240-932C-8554759196B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806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65942-383E-3240-932C-8554759196B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732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65942-383E-3240-932C-8554759196B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179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65942-383E-3240-932C-8554759196B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420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65942-383E-3240-932C-8554759196B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51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65942-383E-3240-932C-8554759196B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948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/>
              <a:t> big question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65942-383E-3240-932C-8554759196B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05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65942-383E-3240-932C-8554759196B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86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65942-383E-3240-932C-8554759196B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59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65942-383E-3240-932C-8554759196B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042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65942-383E-3240-932C-8554759196B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908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75094" y="268288"/>
            <a:ext cx="6081139" cy="3900300"/>
          </a:xfrm>
          <a:prstGeom prst="rect">
            <a:avLst/>
          </a:prstGeom>
          <a:solidFill>
            <a:srgbClr val="000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solidFill>
            <a:srgbClr val="000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5094" y="1376684"/>
            <a:ext cx="5884274" cy="2814896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rgbClr val="F8B33C"/>
                </a:solidFill>
                <a:latin typeface="Tahoma"/>
                <a:ea typeface="+mj-ea"/>
                <a:cs typeface="Tahoma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5094" y="4240475"/>
            <a:ext cx="5870827" cy="153836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Tahoma"/>
                <a:ea typeface="+mn-ea"/>
                <a:cs typeface="Tahom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9" name="Rectangle 8"/>
          <p:cNvSpPr/>
          <p:nvPr userDrawn="1"/>
        </p:nvSpPr>
        <p:spPr>
          <a:xfrm>
            <a:off x="268940" y="4155141"/>
            <a:ext cx="182880" cy="270285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775094" y="1071881"/>
            <a:ext cx="6081139" cy="0"/>
          </a:xfrm>
          <a:prstGeom prst="line">
            <a:avLst/>
          </a:prstGeom>
          <a:ln w="57150" cmpd="sng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0259" y="272674"/>
            <a:ext cx="2217164" cy="17312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1462"/>
            <a:ext cx="7480046" cy="913751"/>
          </a:xfrm>
        </p:spPr>
        <p:txBody>
          <a:bodyPr/>
          <a:lstStyle>
            <a:lvl1pPr>
              <a:defRPr b="1">
                <a:solidFill>
                  <a:srgbClr val="000041"/>
                </a:solidFill>
                <a:latin typeface="Helvetica" panose="020B0500000000000000" pitchFamily="34" charset="0"/>
                <a:cs typeface="Tahoma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11216"/>
            <a:ext cx="8305801" cy="4967154"/>
          </a:xfrm>
        </p:spPr>
        <p:txBody>
          <a:bodyPr/>
          <a:lstStyle>
            <a:lvl1pPr>
              <a:buClr>
                <a:srgbClr val="000041"/>
              </a:buClr>
              <a:defRPr sz="2800">
                <a:solidFill>
                  <a:schemeClr val="tx1"/>
                </a:solidFill>
                <a:latin typeface="Helvetica" panose="020B0500000000000000" pitchFamily="34" charset="0"/>
                <a:cs typeface="Tahoma"/>
              </a:defRPr>
            </a:lvl1pPr>
            <a:lvl2pPr>
              <a:buClr>
                <a:srgbClr val="000090"/>
              </a:buClr>
              <a:defRPr sz="2600">
                <a:solidFill>
                  <a:srgbClr val="000080"/>
                </a:solidFill>
                <a:latin typeface="Helvetica" panose="020B0500000000000000" pitchFamily="34" charset="0"/>
                <a:cs typeface="Tahoma"/>
              </a:defRPr>
            </a:lvl2pPr>
            <a:lvl3pPr>
              <a:buClr>
                <a:srgbClr val="000041"/>
              </a:buClr>
              <a:defRPr sz="2400">
                <a:solidFill>
                  <a:srgbClr val="000000"/>
                </a:solidFill>
                <a:latin typeface="Helvetica" panose="020B0500000000000000" pitchFamily="34" charset="0"/>
                <a:cs typeface="Tahoma"/>
              </a:defRPr>
            </a:lvl3pPr>
            <a:lvl4pPr>
              <a:buClr>
                <a:srgbClr val="000080"/>
              </a:buClr>
              <a:defRPr sz="2200">
                <a:solidFill>
                  <a:srgbClr val="000080"/>
                </a:solidFill>
                <a:latin typeface="Helvetica" panose="020B0500000000000000" pitchFamily="34" charset="0"/>
                <a:cs typeface="Tahoma"/>
              </a:defRPr>
            </a:lvl4pPr>
            <a:lvl5pPr>
              <a:buClr>
                <a:srgbClr val="000041"/>
              </a:buClr>
              <a:defRPr sz="2000">
                <a:solidFill>
                  <a:srgbClr val="000000"/>
                </a:solidFill>
                <a:latin typeface="Helvetica" panose="020B0500000000000000" pitchFamily="34" charset="0"/>
                <a:cs typeface="Tahom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00260" y="6356350"/>
            <a:ext cx="1362739" cy="365125"/>
          </a:xfrm>
        </p:spPr>
        <p:txBody>
          <a:bodyPr/>
          <a:lstStyle>
            <a:lvl1pPr>
              <a:defRPr>
                <a:solidFill>
                  <a:srgbClr val="7F7F7F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/>
              <a:t>October 15,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9161" y="6370533"/>
            <a:ext cx="4205868" cy="365125"/>
          </a:xfrm>
        </p:spPr>
        <p:txBody>
          <a:bodyPr/>
          <a:lstStyle>
            <a:lvl1pPr>
              <a:defRPr b="1">
                <a:solidFill>
                  <a:schemeClr val="tx1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algn="ctr"/>
            <a:r>
              <a:rPr lang="en-US"/>
              <a:t>Mayank Parasar, School of Electrical and Computer Engineering, Georgia Tech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8554479" y="1938"/>
            <a:ext cx="621542" cy="388427"/>
          </a:xfrm>
          <a:prstGeom prst="rect">
            <a:avLst/>
          </a:prstGeom>
          <a:solidFill>
            <a:srgbClr val="000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42827" y="25240"/>
            <a:ext cx="610497" cy="365125"/>
          </a:xfrm>
        </p:spPr>
        <p:txBody>
          <a:bodyPr/>
          <a:lstStyle>
            <a:lvl1pPr>
              <a:defRPr b="0">
                <a:solidFill>
                  <a:srgbClr val="F8B33C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6F8C6899-B7E0-724F-AFA7-9CBD82D6A34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21341" y="6356350"/>
            <a:ext cx="8341659" cy="0"/>
          </a:xfrm>
          <a:prstGeom prst="line">
            <a:avLst/>
          </a:prstGeom>
          <a:ln w="28575" cmpd="sng">
            <a:solidFill>
              <a:srgbClr val="00004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457199" y="1077818"/>
            <a:ext cx="8409792" cy="453"/>
          </a:xfrm>
          <a:prstGeom prst="line">
            <a:avLst/>
          </a:prstGeom>
          <a:ln w="57150" cmpd="sng">
            <a:solidFill>
              <a:srgbClr val="00004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>
            <a:off x="581" y="1077818"/>
            <a:ext cx="457199" cy="0"/>
          </a:xfrm>
          <a:prstGeom prst="line">
            <a:avLst/>
          </a:prstGeom>
          <a:ln w="57150" cmpd="sng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 userDrawn="1"/>
        </p:nvCxnSpPr>
        <p:spPr>
          <a:xfrm>
            <a:off x="0" y="6356350"/>
            <a:ext cx="421341" cy="0"/>
          </a:xfrm>
          <a:prstGeom prst="line">
            <a:avLst/>
          </a:prstGeom>
          <a:ln w="28575" cmpd="sng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 userDrawn="1"/>
        </p:nvCxnSpPr>
        <p:spPr>
          <a:xfrm>
            <a:off x="8763000" y="6356350"/>
            <a:ext cx="381000" cy="0"/>
          </a:xfrm>
          <a:prstGeom prst="line">
            <a:avLst/>
          </a:prstGeom>
          <a:ln w="28575" cmpd="sng">
            <a:solidFill>
              <a:srgbClr val="FFBE5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43"/>
          <p:cNvCxnSpPr/>
          <p:nvPr userDrawn="1"/>
        </p:nvCxnSpPr>
        <p:spPr>
          <a:xfrm>
            <a:off x="8686801" y="1077818"/>
            <a:ext cx="457199" cy="0"/>
          </a:xfrm>
          <a:prstGeom prst="line">
            <a:avLst/>
          </a:prstGeom>
          <a:ln w="57150" cmpd="sng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400502"/>
            <a:ext cx="1713260" cy="4427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1462"/>
            <a:ext cx="7480046" cy="913751"/>
          </a:xfrm>
        </p:spPr>
        <p:txBody>
          <a:bodyPr/>
          <a:lstStyle>
            <a:lvl1pPr>
              <a:defRPr b="1">
                <a:solidFill>
                  <a:srgbClr val="000041"/>
                </a:solidFill>
                <a:latin typeface="Helvetica" panose="020B0500000000000000" pitchFamily="34" charset="0"/>
                <a:cs typeface="Tahoma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11216"/>
            <a:ext cx="8305801" cy="4967154"/>
          </a:xfrm>
        </p:spPr>
        <p:txBody>
          <a:bodyPr/>
          <a:lstStyle>
            <a:lvl1pPr>
              <a:buClr>
                <a:srgbClr val="000041"/>
              </a:buClr>
              <a:defRPr sz="2800">
                <a:solidFill>
                  <a:schemeClr val="tx1"/>
                </a:solidFill>
                <a:latin typeface="Helvetica" panose="020B0500000000000000" pitchFamily="34" charset="0"/>
                <a:cs typeface="Tahoma"/>
              </a:defRPr>
            </a:lvl1pPr>
            <a:lvl2pPr>
              <a:buClr>
                <a:srgbClr val="000090"/>
              </a:buClr>
              <a:defRPr sz="2600">
                <a:solidFill>
                  <a:srgbClr val="000080"/>
                </a:solidFill>
                <a:latin typeface="Helvetica" panose="020B0500000000000000" pitchFamily="34" charset="0"/>
                <a:cs typeface="Tahoma"/>
              </a:defRPr>
            </a:lvl2pPr>
            <a:lvl3pPr>
              <a:buClr>
                <a:srgbClr val="000041"/>
              </a:buClr>
              <a:defRPr sz="2400">
                <a:solidFill>
                  <a:srgbClr val="000000"/>
                </a:solidFill>
                <a:latin typeface="Helvetica" panose="020B0500000000000000" pitchFamily="34" charset="0"/>
                <a:cs typeface="Tahoma"/>
              </a:defRPr>
            </a:lvl3pPr>
            <a:lvl4pPr>
              <a:buClr>
                <a:srgbClr val="000080"/>
              </a:buClr>
              <a:defRPr sz="2200">
                <a:solidFill>
                  <a:srgbClr val="000080"/>
                </a:solidFill>
                <a:latin typeface="Helvetica" panose="020B0500000000000000" pitchFamily="34" charset="0"/>
                <a:cs typeface="Tahoma"/>
              </a:defRPr>
            </a:lvl4pPr>
            <a:lvl5pPr>
              <a:buClr>
                <a:srgbClr val="000041"/>
              </a:buClr>
              <a:defRPr sz="2000">
                <a:solidFill>
                  <a:srgbClr val="000000"/>
                </a:solidFill>
                <a:latin typeface="Helvetica" panose="020B0500000000000000" pitchFamily="34" charset="0"/>
                <a:cs typeface="Tahom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00260" y="6356350"/>
            <a:ext cx="1362739" cy="365125"/>
          </a:xfrm>
        </p:spPr>
        <p:txBody>
          <a:bodyPr/>
          <a:lstStyle>
            <a:lvl1pPr>
              <a:defRPr>
                <a:solidFill>
                  <a:srgbClr val="7F7F7F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/>
              <a:t>October 15,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9161" y="6370533"/>
            <a:ext cx="4205868" cy="365125"/>
          </a:xfrm>
        </p:spPr>
        <p:txBody>
          <a:bodyPr/>
          <a:lstStyle>
            <a:lvl1pPr>
              <a:defRPr b="1">
                <a:solidFill>
                  <a:schemeClr val="tx1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algn="ctr"/>
            <a:r>
              <a:rPr lang="en-US"/>
              <a:t>Mayank Parasar, School of Electrical and Computer Engineering, Georgia Tech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8554479" y="1938"/>
            <a:ext cx="621542" cy="388427"/>
          </a:xfrm>
          <a:prstGeom prst="rect">
            <a:avLst/>
          </a:prstGeom>
          <a:solidFill>
            <a:srgbClr val="000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42827" y="25240"/>
            <a:ext cx="610497" cy="365125"/>
          </a:xfrm>
        </p:spPr>
        <p:txBody>
          <a:bodyPr/>
          <a:lstStyle>
            <a:lvl1pPr>
              <a:defRPr b="0">
                <a:solidFill>
                  <a:srgbClr val="F8B33C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6F8C6899-B7E0-724F-AFA7-9CBD82D6A34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21341" y="6356350"/>
            <a:ext cx="8341659" cy="0"/>
          </a:xfrm>
          <a:prstGeom prst="line">
            <a:avLst/>
          </a:prstGeom>
          <a:ln w="28575" cmpd="sng">
            <a:solidFill>
              <a:srgbClr val="00004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457199" y="1077818"/>
            <a:ext cx="8409792" cy="453"/>
          </a:xfrm>
          <a:prstGeom prst="line">
            <a:avLst/>
          </a:prstGeom>
          <a:ln w="57150" cmpd="sng">
            <a:solidFill>
              <a:srgbClr val="00004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>
            <a:off x="581" y="1077818"/>
            <a:ext cx="457199" cy="0"/>
          </a:xfrm>
          <a:prstGeom prst="line">
            <a:avLst/>
          </a:prstGeom>
          <a:ln w="57150" cmpd="sng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 userDrawn="1"/>
        </p:nvCxnSpPr>
        <p:spPr>
          <a:xfrm>
            <a:off x="0" y="6356350"/>
            <a:ext cx="421341" cy="0"/>
          </a:xfrm>
          <a:prstGeom prst="line">
            <a:avLst/>
          </a:prstGeom>
          <a:ln w="28575" cmpd="sng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 userDrawn="1"/>
        </p:nvCxnSpPr>
        <p:spPr>
          <a:xfrm>
            <a:off x="8763000" y="6356350"/>
            <a:ext cx="381000" cy="0"/>
          </a:xfrm>
          <a:prstGeom prst="line">
            <a:avLst/>
          </a:prstGeom>
          <a:ln w="28575" cmpd="sng">
            <a:solidFill>
              <a:srgbClr val="FFBE5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43"/>
          <p:cNvCxnSpPr/>
          <p:nvPr userDrawn="1"/>
        </p:nvCxnSpPr>
        <p:spPr>
          <a:xfrm>
            <a:off x="8686801" y="1077818"/>
            <a:ext cx="457199" cy="0"/>
          </a:xfrm>
          <a:prstGeom prst="line">
            <a:avLst/>
          </a:prstGeom>
          <a:ln w="57150" cmpd="sng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400502"/>
            <a:ext cx="1713260" cy="4427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1462"/>
            <a:ext cx="7480046" cy="913751"/>
          </a:xfrm>
        </p:spPr>
        <p:txBody>
          <a:bodyPr/>
          <a:lstStyle>
            <a:lvl1pPr>
              <a:defRPr b="1">
                <a:solidFill>
                  <a:srgbClr val="000041"/>
                </a:solidFill>
                <a:latin typeface="Helvetica" panose="020B0500000000000000" pitchFamily="34" charset="0"/>
                <a:cs typeface="Tahoma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11216"/>
            <a:ext cx="8305801" cy="4967154"/>
          </a:xfrm>
        </p:spPr>
        <p:txBody>
          <a:bodyPr/>
          <a:lstStyle>
            <a:lvl1pPr>
              <a:buClr>
                <a:srgbClr val="000041"/>
              </a:buClr>
              <a:defRPr sz="2800">
                <a:solidFill>
                  <a:schemeClr val="tx1"/>
                </a:solidFill>
                <a:latin typeface="Helvetica" panose="020B0500000000000000" pitchFamily="34" charset="0"/>
                <a:cs typeface="Tahoma"/>
              </a:defRPr>
            </a:lvl1pPr>
            <a:lvl2pPr>
              <a:buClr>
                <a:srgbClr val="000090"/>
              </a:buClr>
              <a:defRPr sz="2600">
                <a:solidFill>
                  <a:srgbClr val="000080"/>
                </a:solidFill>
                <a:latin typeface="Helvetica" panose="020B0500000000000000" pitchFamily="34" charset="0"/>
                <a:cs typeface="Tahoma"/>
              </a:defRPr>
            </a:lvl2pPr>
            <a:lvl3pPr>
              <a:buClr>
                <a:srgbClr val="000041"/>
              </a:buClr>
              <a:defRPr sz="2400">
                <a:solidFill>
                  <a:srgbClr val="000000"/>
                </a:solidFill>
                <a:latin typeface="Helvetica" panose="020B0500000000000000" pitchFamily="34" charset="0"/>
                <a:cs typeface="Tahoma"/>
              </a:defRPr>
            </a:lvl3pPr>
            <a:lvl4pPr>
              <a:buClr>
                <a:srgbClr val="000080"/>
              </a:buClr>
              <a:defRPr sz="2200">
                <a:solidFill>
                  <a:srgbClr val="000080"/>
                </a:solidFill>
                <a:latin typeface="Helvetica" panose="020B0500000000000000" pitchFamily="34" charset="0"/>
                <a:cs typeface="Tahoma"/>
              </a:defRPr>
            </a:lvl4pPr>
            <a:lvl5pPr>
              <a:buClr>
                <a:srgbClr val="000041"/>
              </a:buClr>
              <a:defRPr sz="2000">
                <a:solidFill>
                  <a:srgbClr val="000000"/>
                </a:solidFill>
                <a:latin typeface="Helvetica" panose="020B0500000000000000" pitchFamily="34" charset="0"/>
                <a:cs typeface="Tahom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00260" y="6356350"/>
            <a:ext cx="1362739" cy="365125"/>
          </a:xfrm>
        </p:spPr>
        <p:txBody>
          <a:bodyPr/>
          <a:lstStyle>
            <a:lvl1pPr>
              <a:defRPr>
                <a:solidFill>
                  <a:srgbClr val="7F7F7F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/>
              <a:t>October 15,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9161" y="6370533"/>
            <a:ext cx="4205868" cy="365125"/>
          </a:xfrm>
        </p:spPr>
        <p:txBody>
          <a:bodyPr/>
          <a:lstStyle>
            <a:lvl1pPr>
              <a:defRPr b="1">
                <a:solidFill>
                  <a:schemeClr val="tx1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algn="ctr"/>
            <a:r>
              <a:rPr lang="en-US"/>
              <a:t>Mayank Parasar, School of Electrical and Computer Engineering, Georgia Tech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8554479" y="1938"/>
            <a:ext cx="621542" cy="388427"/>
          </a:xfrm>
          <a:prstGeom prst="rect">
            <a:avLst/>
          </a:prstGeom>
          <a:solidFill>
            <a:srgbClr val="000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42827" y="25240"/>
            <a:ext cx="610497" cy="365125"/>
          </a:xfrm>
        </p:spPr>
        <p:txBody>
          <a:bodyPr/>
          <a:lstStyle>
            <a:lvl1pPr>
              <a:defRPr b="0">
                <a:solidFill>
                  <a:srgbClr val="F8B33C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6F8C6899-B7E0-724F-AFA7-9CBD82D6A34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21341" y="6356350"/>
            <a:ext cx="8341659" cy="0"/>
          </a:xfrm>
          <a:prstGeom prst="line">
            <a:avLst/>
          </a:prstGeom>
          <a:ln w="28575" cmpd="sng">
            <a:solidFill>
              <a:srgbClr val="00004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457199" y="1077818"/>
            <a:ext cx="8409792" cy="453"/>
          </a:xfrm>
          <a:prstGeom prst="line">
            <a:avLst/>
          </a:prstGeom>
          <a:ln w="57150" cmpd="sng">
            <a:solidFill>
              <a:srgbClr val="00004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>
            <a:off x="581" y="1077818"/>
            <a:ext cx="457199" cy="0"/>
          </a:xfrm>
          <a:prstGeom prst="line">
            <a:avLst/>
          </a:prstGeom>
          <a:ln w="57150" cmpd="sng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 userDrawn="1"/>
        </p:nvCxnSpPr>
        <p:spPr>
          <a:xfrm>
            <a:off x="0" y="6356350"/>
            <a:ext cx="421341" cy="0"/>
          </a:xfrm>
          <a:prstGeom prst="line">
            <a:avLst/>
          </a:prstGeom>
          <a:ln w="28575" cmpd="sng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 userDrawn="1"/>
        </p:nvCxnSpPr>
        <p:spPr>
          <a:xfrm>
            <a:off x="8763000" y="6356350"/>
            <a:ext cx="381000" cy="0"/>
          </a:xfrm>
          <a:prstGeom prst="line">
            <a:avLst/>
          </a:prstGeom>
          <a:ln w="28575" cmpd="sng">
            <a:solidFill>
              <a:srgbClr val="FFBE5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43"/>
          <p:cNvCxnSpPr/>
          <p:nvPr userDrawn="1"/>
        </p:nvCxnSpPr>
        <p:spPr>
          <a:xfrm>
            <a:off x="8686801" y="1077818"/>
            <a:ext cx="457199" cy="0"/>
          </a:xfrm>
          <a:prstGeom prst="line">
            <a:avLst/>
          </a:prstGeom>
          <a:ln w="57150" cmpd="sng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400502"/>
            <a:ext cx="1713260" cy="4427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1462"/>
            <a:ext cx="7480046" cy="913751"/>
          </a:xfrm>
        </p:spPr>
        <p:txBody>
          <a:bodyPr/>
          <a:lstStyle>
            <a:lvl1pPr>
              <a:defRPr b="1">
                <a:solidFill>
                  <a:srgbClr val="000041"/>
                </a:solidFill>
                <a:latin typeface="Helvetica" panose="020B0500000000000000" pitchFamily="34" charset="0"/>
                <a:cs typeface="Tahoma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11216"/>
            <a:ext cx="8305801" cy="4967154"/>
          </a:xfrm>
        </p:spPr>
        <p:txBody>
          <a:bodyPr/>
          <a:lstStyle>
            <a:lvl1pPr>
              <a:buClr>
                <a:srgbClr val="000041"/>
              </a:buClr>
              <a:defRPr sz="2800">
                <a:solidFill>
                  <a:schemeClr val="tx1"/>
                </a:solidFill>
                <a:latin typeface="Helvetica" panose="020B0500000000000000" pitchFamily="34" charset="0"/>
                <a:cs typeface="Tahoma"/>
              </a:defRPr>
            </a:lvl1pPr>
            <a:lvl2pPr>
              <a:buClr>
                <a:srgbClr val="000090"/>
              </a:buClr>
              <a:defRPr sz="2600">
                <a:solidFill>
                  <a:srgbClr val="000080"/>
                </a:solidFill>
                <a:latin typeface="Helvetica" panose="020B0500000000000000" pitchFamily="34" charset="0"/>
                <a:cs typeface="Tahoma"/>
              </a:defRPr>
            </a:lvl2pPr>
            <a:lvl3pPr>
              <a:buClr>
                <a:srgbClr val="000041"/>
              </a:buClr>
              <a:defRPr sz="2400">
                <a:solidFill>
                  <a:srgbClr val="000000"/>
                </a:solidFill>
                <a:latin typeface="Helvetica" panose="020B0500000000000000" pitchFamily="34" charset="0"/>
                <a:cs typeface="Tahoma"/>
              </a:defRPr>
            </a:lvl3pPr>
            <a:lvl4pPr>
              <a:buClr>
                <a:srgbClr val="000080"/>
              </a:buClr>
              <a:defRPr sz="2200">
                <a:solidFill>
                  <a:srgbClr val="000080"/>
                </a:solidFill>
                <a:latin typeface="Helvetica" panose="020B0500000000000000" pitchFamily="34" charset="0"/>
                <a:cs typeface="Tahoma"/>
              </a:defRPr>
            </a:lvl4pPr>
            <a:lvl5pPr>
              <a:buClr>
                <a:srgbClr val="000041"/>
              </a:buClr>
              <a:defRPr sz="2000">
                <a:solidFill>
                  <a:srgbClr val="000000"/>
                </a:solidFill>
                <a:latin typeface="Helvetica" panose="020B0500000000000000" pitchFamily="34" charset="0"/>
                <a:cs typeface="Tahom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00260" y="6356350"/>
            <a:ext cx="1362739" cy="365125"/>
          </a:xfrm>
        </p:spPr>
        <p:txBody>
          <a:bodyPr/>
          <a:lstStyle>
            <a:lvl1pPr>
              <a:defRPr>
                <a:solidFill>
                  <a:srgbClr val="7F7F7F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/>
              <a:t>October 15,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9161" y="6370533"/>
            <a:ext cx="4205868" cy="365125"/>
          </a:xfrm>
        </p:spPr>
        <p:txBody>
          <a:bodyPr/>
          <a:lstStyle>
            <a:lvl1pPr>
              <a:defRPr b="1">
                <a:solidFill>
                  <a:schemeClr val="tx1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algn="ctr"/>
            <a:r>
              <a:rPr lang="en-US"/>
              <a:t>Mayank Parasar, School of Electrical and Computer Engineering, Georgia Tech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8554479" y="1938"/>
            <a:ext cx="621542" cy="388427"/>
          </a:xfrm>
          <a:prstGeom prst="rect">
            <a:avLst/>
          </a:prstGeom>
          <a:solidFill>
            <a:srgbClr val="000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42827" y="25240"/>
            <a:ext cx="610497" cy="365125"/>
          </a:xfrm>
        </p:spPr>
        <p:txBody>
          <a:bodyPr/>
          <a:lstStyle>
            <a:lvl1pPr>
              <a:defRPr b="0">
                <a:solidFill>
                  <a:srgbClr val="F8B33C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6F8C6899-B7E0-724F-AFA7-9CBD82D6A34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21341" y="6356350"/>
            <a:ext cx="8341659" cy="0"/>
          </a:xfrm>
          <a:prstGeom prst="line">
            <a:avLst/>
          </a:prstGeom>
          <a:ln w="28575" cmpd="sng">
            <a:solidFill>
              <a:srgbClr val="00004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457199" y="1077818"/>
            <a:ext cx="8409792" cy="453"/>
          </a:xfrm>
          <a:prstGeom prst="line">
            <a:avLst/>
          </a:prstGeom>
          <a:ln w="57150" cmpd="sng">
            <a:solidFill>
              <a:srgbClr val="00004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>
            <a:off x="581" y="1077818"/>
            <a:ext cx="457199" cy="0"/>
          </a:xfrm>
          <a:prstGeom prst="line">
            <a:avLst/>
          </a:prstGeom>
          <a:ln w="57150" cmpd="sng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 userDrawn="1"/>
        </p:nvCxnSpPr>
        <p:spPr>
          <a:xfrm>
            <a:off x="0" y="6356350"/>
            <a:ext cx="421341" cy="0"/>
          </a:xfrm>
          <a:prstGeom prst="line">
            <a:avLst/>
          </a:prstGeom>
          <a:ln w="28575" cmpd="sng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 userDrawn="1"/>
        </p:nvCxnSpPr>
        <p:spPr>
          <a:xfrm>
            <a:off x="8763000" y="6356350"/>
            <a:ext cx="381000" cy="0"/>
          </a:xfrm>
          <a:prstGeom prst="line">
            <a:avLst/>
          </a:prstGeom>
          <a:ln w="28575" cmpd="sng">
            <a:solidFill>
              <a:srgbClr val="FFBE5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43"/>
          <p:cNvCxnSpPr/>
          <p:nvPr userDrawn="1"/>
        </p:nvCxnSpPr>
        <p:spPr>
          <a:xfrm>
            <a:off x="8686801" y="1077818"/>
            <a:ext cx="457199" cy="0"/>
          </a:xfrm>
          <a:prstGeom prst="line">
            <a:avLst/>
          </a:prstGeom>
          <a:ln w="57150" cmpd="sng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400502"/>
            <a:ext cx="1713260" cy="4427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1462"/>
            <a:ext cx="7480046" cy="913751"/>
          </a:xfrm>
        </p:spPr>
        <p:txBody>
          <a:bodyPr/>
          <a:lstStyle>
            <a:lvl1pPr>
              <a:defRPr b="1">
                <a:solidFill>
                  <a:srgbClr val="000041"/>
                </a:solidFill>
                <a:latin typeface="Helvetica" panose="020B0500000000000000" pitchFamily="34" charset="0"/>
                <a:cs typeface="Tahoma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11216"/>
            <a:ext cx="8305801" cy="4967154"/>
          </a:xfrm>
        </p:spPr>
        <p:txBody>
          <a:bodyPr/>
          <a:lstStyle>
            <a:lvl1pPr>
              <a:buClr>
                <a:srgbClr val="000041"/>
              </a:buClr>
              <a:defRPr sz="2800">
                <a:solidFill>
                  <a:schemeClr val="tx1"/>
                </a:solidFill>
                <a:latin typeface="Helvetica" panose="020B0500000000000000" pitchFamily="34" charset="0"/>
                <a:cs typeface="Tahoma"/>
              </a:defRPr>
            </a:lvl1pPr>
            <a:lvl2pPr>
              <a:buClr>
                <a:srgbClr val="000090"/>
              </a:buClr>
              <a:defRPr sz="2600">
                <a:solidFill>
                  <a:srgbClr val="000080"/>
                </a:solidFill>
                <a:latin typeface="Helvetica" panose="020B0500000000000000" pitchFamily="34" charset="0"/>
                <a:cs typeface="Tahoma"/>
              </a:defRPr>
            </a:lvl2pPr>
            <a:lvl3pPr>
              <a:buClr>
                <a:srgbClr val="000041"/>
              </a:buClr>
              <a:defRPr sz="2400">
                <a:solidFill>
                  <a:srgbClr val="000000"/>
                </a:solidFill>
                <a:latin typeface="Helvetica" panose="020B0500000000000000" pitchFamily="34" charset="0"/>
                <a:cs typeface="Tahoma"/>
              </a:defRPr>
            </a:lvl3pPr>
            <a:lvl4pPr>
              <a:buClr>
                <a:srgbClr val="000080"/>
              </a:buClr>
              <a:defRPr sz="2200">
                <a:solidFill>
                  <a:srgbClr val="000080"/>
                </a:solidFill>
                <a:latin typeface="Helvetica" panose="020B0500000000000000" pitchFamily="34" charset="0"/>
                <a:cs typeface="Tahoma"/>
              </a:defRPr>
            </a:lvl4pPr>
            <a:lvl5pPr>
              <a:buClr>
                <a:srgbClr val="000041"/>
              </a:buClr>
              <a:defRPr sz="2000">
                <a:solidFill>
                  <a:srgbClr val="000000"/>
                </a:solidFill>
                <a:latin typeface="Helvetica" panose="020B0500000000000000" pitchFamily="34" charset="0"/>
                <a:cs typeface="Tahom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00260" y="6356350"/>
            <a:ext cx="1362739" cy="365125"/>
          </a:xfrm>
        </p:spPr>
        <p:txBody>
          <a:bodyPr/>
          <a:lstStyle>
            <a:lvl1pPr>
              <a:defRPr>
                <a:solidFill>
                  <a:srgbClr val="7F7F7F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/>
              <a:t>October 15,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9161" y="6370533"/>
            <a:ext cx="4205868" cy="365125"/>
          </a:xfrm>
        </p:spPr>
        <p:txBody>
          <a:bodyPr/>
          <a:lstStyle>
            <a:lvl1pPr>
              <a:defRPr b="1">
                <a:solidFill>
                  <a:schemeClr val="tx1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algn="ctr"/>
            <a:r>
              <a:rPr lang="en-US"/>
              <a:t>Mayank Parasar, School of Electrical and Computer Engineering, Georgia Tech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8554479" y="1938"/>
            <a:ext cx="621542" cy="388427"/>
          </a:xfrm>
          <a:prstGeom prst="rect">
            <a:avLst/>
          </a:prstGeom>
          <a:solidFill>
            <a:srgbClr val="000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42827" y="25240"/>
            <a:ext cx="610497" cy="365125"/>
          </a:xfrm>
        </p:spPr>
        <p:txBody>
          <a:bodyPr/>
          <a:lstStyle>
            <a:lvl1pPr>
              <a:defRPr b="0">
                <a:solidFill>
                  <a:srgbClr val="F8B33C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6F8C6899-B7E0-724F-AFA7-9CBD82D6A34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21341" y="6356350"/>
            <a:ext cx="8341659" cy="0"/>
          </a:xfrm>
          <a:prstGeom prst="line">
            <a:avLst/>
          </a:prstGeom>
          <a:ln w="28575" cmpd="sng">
            <a:solidFill>
              <a:srgbClr val="00004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457199" y="1077818"/>
            <a:ext cx="8409792" cy="453"/>
          </a:xfrm>
          <a:prstGeom prst="line">
            <a:avLst/>
          </a:prstGeom>
          <a:ln w="57150" cmpd="sng">
            <a:solidFill>
              <a:srgbClr val="00004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>
            <a:off x="581" y="1077818"/>
            <a:ext cx="457199" cy="0"/>
          </a:xfrm>
          <a:prstGeom prst="line">
            <a:avLst/>
          </a:prstGeom>
          <a:ln w="57150" cmpd="sng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 userDrawn="1"/>
        </p:nvCxnSpPr>
        <p:spPr>
          <a:xfrm>
            <a:off x="0" y="6356350"/>
            <a:ext cx="421341" cy="0"/>
          </a:xfrm>
          <a:prstGeom prst="line">
            <a:avLst/>
          </a:prstGeom>
          <a:ln w="28575" cmpd="sng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 userDrawn="1"/>
        </p:nvCxnSpPr>
        <p:spPr>
          <a:xfrm>
            <a:off x="8763000" y="6356350"/>
            <a:ext cx="381000" cy="0"/>
          </a:xfrm>
          <a:prstGeom prst="line">
            <a:avLst/>
          </a:prstGeom>
          <a:ln w="28575" cmpd="sng">
            <a:solidFill>
              <a:srgbClr val="FFBE5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43"/>
          <p:cNvCxnSpPr/>
          <p:nvPr userDrawn="1"/>
        </p:nvCxnSpPr>
        <p:spPr>
          <a:xfrm>
            <a:off x="8686801" y="1077818"/>
            <a:ext cx="457199" cy="0"/>
          </a:xfrm>
          <a:prstGeom prst="line">
            <a:avLst/>
          </a:prstGeom>
          <a:ln w="57150" cmpd="sng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400502"/>
            <a:ext cx="1713260" cy="4427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1462"/>
            <a:ext cx="7480046" cy="913751"/>
          </a:xfrm>
        </p:spPr>
        <p:txBody>
          <a:bodyPr/>
          <a:lstStyle>
            <a:lvl1pPr>
              <a:defRPr b="1">
                <a:solidFill>
                  <a:srgbClr val="000041"/>
                </a:solidFill>
                <a:latin typeface="Helvetica" panose="020B0500000000000000" pitchFamily="34" charset="0"/>
                <a:cs typeface="Tahoma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11216"/>
            <a:ext cx="8305801" cy="4967154"/>
          </a:xfrm>
        </p:spPr>
        <p:txBody>
          <a:bodyPr/>
          <a:lstStyle>
            <a:lvl1pPr>
              <a:buClr>
                <a:srgbClr val="000041"/>
              </a:buClr>
              <a:defRPr sz="2800">
                <a:solidFill>
                  <a:schemeClr val="tx1"/>
                </a:solidFill>
                <a:latin typeface="Helvetica" panose="020B0500000000000000" pitchFamily="34" charset="0"/>
                <a:cs typeface="Tahoma"/>
              </a:defRPr>
            </a:lvl1pPr>
            <a:lvl2pPr>
              <a:buClr>
                <a:srgbClr val="000090"/>
              </a:buClr>
              <a:defRPr sz="2600">
                <a:solidFill>
                  <a:srgbClr val="000080"/>
                </a:solidFill>
                <a:latin typeface="Helvetica" panose="020B0500000000000000" pitchFamily="34" charset="0"/>
                <a:cs typeface="Tahoma"/>
              </a:defRPr>
            </a:lvl2pPr>
            <a:lvl3pPr>
              <a:buClr>
                <a:srgbClr val="000041"/>
              </a:buClr>
              <a:defRPr sz="2400">
                <a:solidFill>
                  <a:srgbClr val="000000"/>
                </a:solidFill>
                <a:latin typeface="Helvetica" panose="020B0500000000000000" pitchFamily="34" charset="0"/>
                <a:cs typeface="Tahoma"/>
              </a:defRPr>
            </a:lvl3pPr>
            <a:lvl4pPr>
              <a:buClr>
                <a:srgbClr val="000080"/>
              </a:buClr>
              <a:defRPr sz="2200">
                <a:solidFill>
                  <a:srgbClr val="000080"/>
                </a:solidFill>
                <a:latin typeface="Helvetica" panose="020B0500000000000000" pitchFamily="34" charset="0"/>
                <a:cs typeface="Tahoma"/>
              </a:defRPr>
            </a:lvl4pPr>
            <a:lvl5pPr>
              <a:buClr>
                <a:srgbClr val="000041"/>
              </a:buClr>
              <a:defRPr sz="2000">
                <a:solidFill>
                  <a:srgbClr val="000000"/>
                </a:solidFill>
                <a:latin typeface="Helvetica" panose="020B0500000000000000" pitchFamily="34" charset="0"/>
                <a:cs typeface="Tahom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00260" y="6356350"/>
            <a:ext cx="1362739" cy="365125"/>
          </a:xfrm>
        </p:spPr>
        <p:txBody>
          <a:bodyPr/>
          <a:lstStyle>
            <a:lvl1pPr>
              <a:defRPr>
                <a:solidFill>
                  <a:srgbClr val="7F7F7F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/>
              <a:t>October 15,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9161" y="6370533"/>
            <a:ext cx="4205868" cy="365125"/>
          </a:xfrm>
        </p:spPr>
        <p:txBody>
          <a:bodyPr/>
          <a:lstStyle>
            <a:lvl1pPr>
              <a:defRPr b="1">
                <a:solidFill>
                  <a:schemeClr val="tx1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algn="ctr"/>
            <a:r>
              <a:rPr lang="en-US"/>
              <a:t>Mayank Parasar, School of Electrical and Computer Engineering, Georgia Tech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8554479" y="1938"/>
            <a:ext cx="621542" cy="388427"/>
          </a:xfrm>
          <a:prstGeom prst="rect">
            <a:avLst/>
          </a:prstGeom>
          <a:solidFill>
            <a:srgbClr val="000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42827" y="25240"/>
            <a:ext cx="610497" cy="365125"/>
          </a:xfrm>
        </p:spPr>
        <p:txBody>
          <a:bodyPr/>
          <a:lstStyle>
            <a:lvl1pPr>
              <a:defRPr b="0">
                <a:solidFill>
                  <a:srgbClr val="F8B33C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6F8C6899-B7E0-724F-AFA7-9CBD82D6A34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21341" y="6356350"/>
            <a:ext cx="8341659" cy="0"/>
          </a:xfrm>
          <a:prstGeom prst="line">
            <a:avLst/>
          </a:prstGeom>
          <a:ln w="28575" cmpd="sng">
            <a:solidFill>
              <a:srgbClr val="00004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457199" y="1077818"/>
            <a:ext cx="8409792" cy="453"/>
          </a:xfrm>
          <a:prstGeom prst="line">
            <a:avLst/>
          </a:prstGeom>
          <a:ln w="57150" cmpd="sng">
            <a:solidFill>
              <a:srgbClr val="00004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>
            <a:off x="581" y="1077818"/>
            <a:ext cx="457199" cy="0"/>
          </a:xfrm>
          <a:prstGeom prst="line">
            <a:avLst/>
          </a:prstGeom>
          <a:ln w="57150" cmpd="sng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 userDrawn="1"/>
        </p:nvCxnSpPr>
        <p:spPr>
          <a:xfrm>
            <a:off x="0" y="6356350"/>
            <a:ext cx="421341" cy="0"/>
          </a:xfrm>
          <a:prstGeom prst="line">
            <a:avLst/>
          </a:prstGeom>
          <a:ln w="28575" cmpd="sng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 userDrawn="1"/>
        </p:nvCxnSpPr>
        <p:spPr>
          <a:xfrm>
            <a:off x="8763000" y="6356350"/>
            <a:ext cx="381000" cy="0"/>
          </a:xfrm>
          <a:prstGeom prst="line">
            <a:avLst/>
          </a:prstGeom>
          <a:ln w="28575" cmpd="sng">
            <a:solidFill>
              <a:srgbClr val="FFBE5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43"/>
          <p:cNvCxnSpPr/>
          <p:nvPr userDrawn="1"/>
        </p:nvCxnSpPr>
        <p:spPr>
          <a:xfrm>
            <a:off x="8686801" y="1077818"/>
            <a:ext cx="457199" cy="0"/>
          </a:xfrm>
          <a:prstGeom prst="line">
            <a:avLst/>
          </a:prstGeom>
          <a:ln w="57150" cmpd="sng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400502"/>
            <a:ext cx="1713260" cy="4427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1462"/>
            <a:ext cx="7480046" cy="913751"/>
          </a:xfrm>
        </p:spPr>
        <p:txBody>
          <a:bodyPr/>
          <a:lstStyle>
            <a:lvl1pPr>
              <a:defRPr b="1">
                <a:solidFill>
                  <a:srgbClr val="000041"/>
                </a:solidFill>
                <a:latin typeface="Helvetica" panose="020B0500000000000000" pitchFamily="34" charset="0"/>
                <a:cs typeface="Tahoma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11216"/>
            <a:ext cx="8305801" cy="4967154"/>
          </a:xfrm>
        </p:spPr>
        <p:txBody>
          <a:bodyPr/>
          <a:lstStyle>
            <a:lvl1pPr>
              <a:buClr>
                <a:srgbClr val="000041"/>
              </a:buClr>
              <a:defRPr sz="2800">
                <a:solidFill>
                  <a:schemeClr val="tx1"/>
                </a:solidFill>
                <a:latin typeface="Helvetica" panose="020B0500000000000000" pitchFamily="34" charset="0"/>
                <a:cs typeface="Tahoma"/>
              </a:defRPr>
            </a:lvl1pPr>
            <a:lvl2pPr>
              <a:buClr>
                <a:srgbClr val="000090"/>
              </a:buClr>
              <a:defRPr sz="2600">
                <a:solidFill>
                  <a:srgbClr val="000080"/>
                </a:solidFill>
                <a:latin typeface="Helvetica" panose="020B0500000000000000" pitchFamily="34" charset="0"/>
                <a:cs typeface="Tahoma"/>
              </a:defRPr>
            </a:lvl2pPr>
            <a:lvl3pPr>
              <a:buClr>
                <a:srgbClr val="000041"/>
              </a:buClr>
              <a:defRPr sz="2400">
                <a:solidFill>
                  <a:srgbClr val="000000"/>
                </a:solidFill>
                <a:latin typeface="Helvetica" panose="020B0500000000000000" pitchFamily="34" charset="0"/>
                <a:cs typeface="Tahoma"/>
              </a:defRPr>
            </a:lvl3pPr>
            <a:lvl4pPr>
              <a:buClr>
                <a:srgbClr val="000080"/>
              </a:buClr>
              <a:defRPr sz="2200">
                <a:solidFill>
                  <a:srgbClr val="000080"/>
                </a:solidFill>
                <a:latin typeface="Helvetica" panose="020B0500000000000000" pitchFamily="34" charset="0"/>
                <a:cs typeface="Tahoma"/>
              </a:defRPr>
            </a:lvl4pPr>
            <a:lvl5pPr>
              <a:buClr>
                <a:srgbClr val="000041"/>
              </a:buClr>
              <a:defRPr sz="2000">
                <a:solidFill>
                  <a:srgbClr val="000000"/>
                </a:solidFill>
                <a:latin typeface="Helvetica" panose="020B0500000000000000" pitchFamily="34" charset="0"/>
                <a:cs typeface="Tahom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00260" y="6356350"/>
            <a:ext cx="1362739" cy="365125"/>
          </a:xfrm>
        </p:spPr>
        <p:txBody>
          <a:bodyPr/>
          <a:lstStyle>
            <a:lvl1pPr>
              <a:defRPr>
                <a:solidFill>
                  <a:srgbClr val="7F7F7F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/>
              <a:t>October 15,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9161" y="6370533"/>
            <a:ext cx="4205868" cy="365125"/>
          </a:xfrm>
        </p:spPr>
        <p:txBody>
          <a:bodyPr/>
          <a:lstStyle>
            <a:lvl1pPr>
              <a:defRPr b="1">
                <a:solidFill>
                  <a:schemeClr val="tx1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algn="ctr"/>
            <a:r>
              <a:rPr lang="en-US"/>
              <a:t>Mayank Parasar, School of Electrical and Computer Engineering, Georgia Tech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8554479" y="1938"/>
            <a:ext cx="621542" cy="388427"/>
          </a:xfrm>
          <a:prstGeom prst="rect">
            <a:avLst/>
          </a:prstGeom>
          <a:solidFill>
            <a:srgbClr val="000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42827" y="25240"/>
            <a:ext cx="610497" cy="365125"/>
          </a:xfrm>
        </p:spPr>
        <p:txBody>
          <a:bodyPr/>
          <a:lstStyle>
            <a:lvl1pPr>
              <a:defRPr b="0">
                <a:solidFill>
                  <a:srgbClr val="F8B33C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6F8C6899-B7E0-724F-AFA7-9CBD82D6A34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21341" y="6356350"/>
            <a:ext cx="8341659" cy="0"/>
          </a:xfrm>
          <a:prstGeom prst="line">
            <a:avLst/>
          </a:prstGeom>
          <a:ln w="28575" cmpd="sng">
            <a:solidFill>
              <a:srgbClr val="00004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457199" y="1077818"/>
            <a:ext cx="8409792" cy="453"/>
          </a:xfrm>
          <a:prstGeom prst="line">
            <a:avLst/>
          </a:prstGeom>
          <a:ln w="57150" cmpd="sng">
            <a:solidFill>
              <a:srgbClr val="00004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>
            <a:off x="581" y="1077818"/>
            <a:ext cx="457199" cy="0"/>
          </a:xfrm>
          <a:prstGeom prst="line">
            <a:avLst/>
          </a:prstGeom>
          <a:ln w="57150" cmpd="sng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 userDrawn="1"/>
        </p:nvCxnSpPr>
        <p:spPr>
          <a:xfrm>
            <a:off x="0" y="6356350"/>
            <a:ext cx="421341" cy="0"/>
          </a:xfrm>
          <a:prstGeom prst="line">
            <a:avLst/>
          </a:prstGeom>
          <a:ln w="28575" cmpd="sng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 userDrawn="1"/>
        </p:nvCxnSpPr>
        <p:spPr>
          <a:xfrm>
            <a:off x="8763000" y="6356350"/>
            <a:ext cx="381000" cy="0"/>
          </a:xfrm>
          <a:prstGeom prst="line">
            <a:avLst/>
          </a:prstGeom>
          <a:ln w="28575" cmpd="sng">
            <a:solidFill>
              <a:srgbClr val="FFBE5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43"/>
          <p:cNvCxnSpPr/>
          <p:nvPr userDrawn="1"/>
        </p:nvCxnSpPr>
        <p:spPr>
          <a:xfrm>
            <a:off x="8686801" y="1077818"/>
            <a:ext cx="457199" cy="0"/>
          </a:xfrm>
          <a:prstGeom prst="line">
            <a:avLst/>
          </a:prstGeom>
          <a:ln w="57150" cmpd="sng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400502"/>
            <a:ext cx="1713260" cy="4427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1462"/>
            <a:ext cx="7480046" cy="913751"/>
          </a:xfrm>
        </p:spPr>
        <p:txBody>
          <a:bodyPr/>
          <a:lstStyle>
            <a:lvl1pPr>
              <a:defRPr b="1">
                <a:solidFill>
                  <a:srgbClr val="000041"/>
                </a:solidFill>
                <a:latin typeface="Helvetica" panose="020B0500000000000000" pitchFamily="34" charset="0"/>
                <a:cs typeface="Tahoma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11216"/>
            <a:ext cx="8305801" cy="4967154"/>
          </a:xfrm>
        </p:spPr>
        <p:txBody>
          <a:bodyPr/>
          <a:lstStyle>
            <a:lvl1pPr>
              <a:buClr>
                <a:srgbClr val="000041"/>
              </a:buClr>
              <a:defRPr sz="2800">
                <a:solidFill>
                  <a:schemeClr val="tx1"/>
                </a:solidFill>
                <a:latin typeface="Helvetica" panose="020B0500000000000000" pitchFamily="34" charset="0"/>
                <a:cs typeface="Tahoma"/>
              </a:defRPr>
            </a:lvl1pPr>
            <a:lvl2pPr>
              <a:buClr>
                <a:srgbClr val="000090"/>
              </a:buClr>
              <a:defRPr sz="2600">
                <a:solidFill>
                  <a:srgbClr val="000080"/>
                </a:solidFill>
                <a:latin typeface="Helvetica" panose="020B0500000000000000" pitchFamily="34" charset="0"/>
                <a:cs typeface="Tahoma"/>
              </a:defRPr>
            </a:lvl2pPr>
            <a:lvl3pPr>
              <a:buClr>
                <a:srgbClr val="000041"/>
              </a:buClr>
              <a:defRPr sz="2400">
                <a:solidFill>
                  <a:srgbClr val="000000"/>
                </a:solidFill>
                <a:latin typeface="Helvetica" panose="020B0500000000000000" pitchFamily="34" charset="0"/>
                <a:cs typeface="Tahoma"/>
              </a:defRPr>
            </a:lvl3pPr>
            <a:lvl4pPr>
              <a:buClr>
                <a:srgbClr val="000080"/>
              </a:buClr>
              <a:defRPr sz="2200">
                <a:solidFill>
                  <a:srgbClr val="000080"/>
                </a:solidFill>
                <a:latin typeface="Helvetica" panose="020B0500000000000000" pitchFamily="34" charset="0"/>
                <a:cs typeface="Tahoma"/>
              </a:defRPr>
            </a:lvl4pPr>
            <a:lvl5pPr>
              <a:buClr>
                <a:srgbClr val="000041"/>
              </a:buClr>
              <a:defRPr sz="2000">
                <a:solidFill>
                  <a:srgbClr val="000000"/>
                </a:solidFill>
                <a:latin typeface="Helvetica" panose="020B0500000000000000" pitchFamily="34" charset="0"/>
                <a:cs typeface="Tahom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00260" y="6356350"/>
            <a:ext cx="1362739" cy="365125"/>
          </a:xfrm>
        </p:spPr>
        <p:txBody>
          <a:bodyPr/>
          <a:lstStyle>
            <a:lvl1pPr>
              <a:defRPr>
                <a:solidFill>
                  <a:srgbClr val="7F7F7F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/>
              <a:t>October 15,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9161" y="6370533"/>
            <a:ext cx="4205868" cy="365125"/>
          </a:xfrm>
        </p:spPr>
        <p:txBody>
          <a:bodyPr/>
          <a:lstStyle>
            <a:lvl1pPr>
              <a:defRPr b="1">
                <a:solidFill>
                  <a:schemeClr val="tx1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algn="ctr"/>
            <a:r>
              <a:rPr lang="en-US"/>
              <a:t>Mayank Parasar, School of Electrical and Computer Engineering, Georgia Tech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8554479" y="1938"/>
            <a:ext cx="621542" cy="388427"/>
          </a:xfrm>
          <a:prstGeom prst="rect">
            <a:avLst/>
          </a:prstGeom>
          <a:solidFill>
            <a:srgbClr val="000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42827" y="25240"/>
            <a:ext cx="610497" cy="365125"/>
          </a:xfrm>
        </p:spPr>
        <p:txBody>
          <a:bodyPr/>
          <a:lstStyle>
            <a:lvl1pPr>
              <a:defRPr b="0">
                <a:solidFill>
                  <a:srgbClr val="F8B33C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6F8C6899-B7E0-724F-AFA7-9CBD82D6A34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21341" y="6356350"/>
            <a:ext cx="8341659" cy="0"/>
          </a:xfrm>
          <a:prstGeom prst="line">
            <a:avLst/>
          </a:prstGeom>
          <a:ln w="28575" cmpd="sng">
            <a:solidFill>
              <a:srgbClr val="00004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457199" y="1077818"/>
            <a:ext cx="8409792" cy="453"/>
          </a:xfrm>
          <a:prstGeom prst="line">
            <a:avLst/>
          </a:prstGeom>
          <a:ln w="57150" cmpd="sng">
            <a:solidFill>
              <a:srgbClr val="00004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>
            <a:off x="581" y="1077818"/>
            <a:ext cx="457199" cy="0"/>
          </a:xfrm>
          <a:prstGeom prst="line">
            <a:avLst/>
          </a:prstGeom>
          <a:ln w="57150" cmpd="sng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 userDrawn="1"/>
        </p:nvCxnSpPr>
        <p:spPr>
          <a:xfrm>
            <a:off x="0" y="6356350"/>
            <a:ext cx="421341" cy="0"/>
          </a:xfrm>
          <a:prstGeom prst="line">
            <a:avLst/>
          </a:prstGeom>
          <a:ln w="28575" cmpd="sng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 userDrawn="1"/>
        </p:nvCxnSpPr>
        <p:spPr>
          <a:xfrm>
            <a:off x="8763000" y="6356350"/>
            <a:ext cx="381000" cy="0"/>
          </a:xfrm>
          <a:prstGeom prst="line">
            <a:avLst/>
          </a:prstGeom>
          <a:ln w="28575" cmpd="sng">
            <a:solidFill>
              <a:srgbClr val="FFBE5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43"/>
          <p:cNvCxnSpPr/>
          <p:nvPr userDrawn="1"/>
        </p:nvCxnSpPr>
        <p:spPr>
          <a:xfrm>
            <a:off x="8686801" y="1077818"/>
            <a:ext cx="457199" cy="0"/>
          </a:xfrm>
          <a:prstGeom prst="line">
            <a:avLst/>
          </a:prstGeom>
          <a:ln w="57150" cmpd="sng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400502"/>
            <a:ext cx="1713260" cy="4427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1462"/>
            <a:ext cx="7480046" cy="913751"/>
          </a:xfrm>
        </p:spPr>
        <p:txBody>
          <a:bodyPr/>
          <a:lstStyle>
            <a:lvl1pPr>
              <a:defRPr b="1">
                <a:solidFill>
                  <a:srgbClr val="000041"/>
                </a:solidFill>
                <a:latin typeface="Helvetica" panose="020B0500000000000000" pitchFamily="34" charset="0"/>
                <a:cs typeface="Tahoma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11216"/>
            <a:ext cx="8305801" cy="4967154"/>
          </a:xfrm>
        </p:spPr>
        <p:txBody>
          <a:bodyPr/>
          <a:lstStyle>
            <a:lvl1pPr>
              <a:buClr>
                <a:srgbClr val="000041"/>
              </a:buClr>
              <a:defRPr sz="2800">
                <a:solidFill>
                  <a:schemeClr val="tx1"/>
                </a:solidFill>
                <a:latin typeface="Helvetica" panose="020B0500000000000000" pitchFamily="34" charset="0"/>
                <a:cs typeface="Tahoma"/>
              </a:defRPr>
            </a:lvl1pPr>
            <a:lvl2pPr>
              <a:buClr>
                <a:srgbClr val="000090"/>
              </a:buClr>
              <a:defRPr sz="2600">
                <a:solidFill>
                  <a:srgbClr val="000080"/>
                </a:solidFill>
                <a:latin typeface="Helvetica" panose="020B0500000000000000" pitchFamily="34" charset="0"/>
                <a:cs typeface="Tahoma"/>
              </a:defRPr>
            </a:lvl2pPr>
            <a:lvl3pPr>
              <a:buClr>
                <a:srgbClr val="000041"/>
              </a:buClr>
              <a:defRPr sz="2400">
                <a:solidFill>
                  <a:srgbClr val="000000"/>
                </a:solidFill>
                <a:latin typeface="Helvetica" panose="020B0500000000000000" pitchFamily="34" charset="0"/>
                <a:cs typeface="Tahoma"/>
              </a:defRPr>
            </a:lvl3pPr>
            <a:lvl4pPr>
              <a:buClr>
                <a:srgbClr val="000080"/>
              </a:buClr>
              <a:defRPr sz="2200">
                <a:solidFill>
                  <a:srgbClr val="000080"/>
                </a:solidFill>
                <a:latin typeface="Helvetica" panose="020B0500000000000000" pitchFamily="34" charset="0"/>
                <a:cs typeface="Tahoma"/>
              </a:defRPr>
            </a:lvl4pPr>
            <a:lvl5pPr>
              <a:buClr>
                <a:srgbClr val="000041"/>
              </a:buClr>
              <a:defRPr sz="2000">
                <a:solidFill>
                  <a:srgbClr val="000000"/>
                </a:solidFill>
                <a:latin typeface="Helvetica" panose="020B0500000000000000" pitchFamily="34" charset="0"/>
                <a:cs typeface="Tahom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00260" y="6356350"/>
            <a:ext cx="1362739" cy="365125"/>
          </a:xfrm>
        </p:spPr>
        <p:txBody>
          <a:bodyPr/>
          <a:lstStyle>
            <a:lvl1pPr>
              <a:defRPr>
                <a:solidFill>
                  <a:srgbClr val="7F7F7F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/>
              <a:t>October 15,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9161" y="6370533"/>
            <a:ext cx="4205868" cy="365125"/>
          </a:xfrm>
        </p:spPr>
        <p:txBody>
          <a:bodyPr/>
          <a:lstStyle>
            <a:lvl1pPr>
              <a:defRPr b="1">
                <a:solidFill>
                  <a:schemeClr val="tx1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algn="ctr"/>
            <a:r>
              <a:rPr lang="en-US"/>
              <a:t>Mayank Parasar, School of Electrical and Computer Engineering, Georgia Tech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8554479" y="1938"/>
            <a:ext cx="621542" cy="388427"/>
          </a:xfrm>
          <a:prstGeom prst="rect">
            <a:avLst/>
          </a:prstGeom>
          <a:solidFill>
            <a:srgbClr val="000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42827" y="25240"/>
            <a:ext cx="610497" cy="365125"/>
          </a:xfrm>
        </p:spPr>
        <p:txBody>
          <a:bodyPr/>
          <a:lstStyle>
            <a:lvl1pPr>
              <a:defRPr b="0">
                <a:solidFill>
                  <a:srgbClr val="F8B33C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6F8C6899-B7E0-724F-AFA7-9CBD82D6A34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21341" y="6356350"/>
            <a:ext cx="8341659" cy="0"/>
          </a:xfrm>
          <a:prstGeom prst="line">
            <a:avLst/>
          </a:prstGeom>
          <a:ln w="28575" cmpd="sng">
            <a:solidFill>
              <a:srgbClr val="00004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457199" y="1077818"/>
            <a:ext cx="8409792" cy="453"/>
          </a:xfrm>
          <a:prstGeom prst="line">
            <a:avLst/>
          </a:prstGeom>
          <a:ln w="57150" cmpd="sng">
            <a:solidFill>
              <a:srgbClr val="00004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>
            <a:off x="581" y="1077818"/>
            <a:ext cx="457199" cy="0"/>
          </a:xfrm>
          <a:prstGeom prst="line">
            <a:avLst/>
          </a:prstGeom>
          <a:ln w="57150" cmpd="sng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 userDrawn="1"/>
        </p:nvCxnSpPr>
        <p:spPr>
          <a:xfrm>
            <a:off x="0" y="6356350"/>
            <a:ext cx="421341" cy="0"/>
          </a:xfrm>
          <a:prstGeom prst="line">
            <a:avLst/>
          </a:prstGeom>
          <a:ln w="28575" cmpd="sng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 userDrawn="1"/>
        </p:nvCxnSpPr>
        <p:spPr>
          <a:xfrm>
            <a:off x="8763000" y="6356350"/>
            <a:ext cx="381000" cy="0"/>
          </a:xfrm>
          <a:prstGeom prst="line">
            <a:avLst/>
          </a:prstGeom>
          <a:ln w="28575" cmpd="sng">
            <a:solidFill>
              <a:srgbClr val="FFBE5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43"/>
          <p:cNvCxnSpPr/>
          <p:nvPr userDrawn="1"/>
        </p:nvCxnSpPr>
        <p:spPr>
          <a:xfrm>
            <a:off x="8686801" y="1077818"/>
            <a:ext cx="457199" cy="0"/>
          </a:xfrm>
          <a:prstGeom prst="line">
            <a:avLst/>
          </a:prstGeom>
          <a:ln w="57150" cmpd="sng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400502"/>
            <a:ext cx="1713260" cy="4427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1462"/>
            <a:ext cx="7480046" cy="913751"/>
          </a:xfrm>
        </p:spPr>
        <p:txBody>
          <a:bodyPr/>
          <a:lstStyle>
            <a:lvl1pPr>
              <a:defRPr b="1">
                <a:solidFill>
                  <a:srgbClr val="000041"/>
                </a:solidFill>
                <a:latin typeface="Helvetica" panose="020B0500000000000000" pitchFamily="34" charset="0"/>
                <a:cs typeface="Tahoma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11216"/>
            <a:ext cx="8305801" cy="4967154"/>
          </a:xfrm>
        </p:spPr>
        <p:txBody>
          <a:bodyPr/>
          <a:lstStyle>
            <a:lvl1pPr>
              <a:buClr>
                <a:srgbClr val="000041"/>
              </a:buClr>
              <a:defRPr sz="2800">
                <a:solidFill>
                  <a:schemeClr val="tx1"/>
                </a:solidFill>
                <a:latin typeface="Helvetica" panose="020B0500000000000000" pitchFamily="34" charset="0"/>
                <a:cs typeface="Tahoma"/>
              </a:defRPr>
            </a:lvl1pPr>
            <a:lvl2pPr>
              <a:buClr>
                <a:srgbClr val="000090"/>
              </a:buClr>
              <a:defRPr sz="2600">
                <a:solidFill>
                  <a:srgbClr val="000080"/>
                </a:solidFill>
                <a:latin typeface="Helvetica" panose="020B0500000000000000" pitchFamily="34" charset="0"/>
                <a:cs typeface="Tahoma"/>
              </a:defRPr>
            </a:lvl2pPr>
            <a:lvl3pPr>
              <a:buClr>
                <a:srgbClr val="000041"/>
              </a:buClr>
              <a:defRPr sz="2400">
                <a:solidFill>
                  <a:srgbClr val="000000"/>
                </a:solidFill>
                <a:latin typeface="Helvetica" panose="020B0500000000000000" pitchFamily="34" charset="0"/>
                <a:cs typeface="Tahoma"/>
              </a:defRPr>
            </a:lvl3pPr>
            <a:lvl4pPr>
              <a:buClr>
                <a:srgbClr val="000080"/>
              </a:buClr>
              <a:defRPr sz="2200">
                <a:solidFill>
                  <a:srgbClr val="000080"/>
                </a:solidFill>
                <a:latin typeface="Helvetica" panose="020B0500000000000000" pitchFamily="34" charset="0"/>
                <a:cs typeface="Tahoma"/>
              </a:defRPr>
            </a:lvl4pPr>
            <a:lvl5pPr>
              <a:buClr>
                <a:srgbClr val="000041"/>
              </a:buClr>
              <a:defRPr sz="2000">
                <a:solidFill>
                  <a:srgbClr val="000000"/>
                </a:solidFill>
                <a:latin typeface="Helvetica" panose="020B0500000000000000" pitchFamily="34" charset="0"/>
                <a:cs typeface="Tahom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00260" y="6356350"/>
            <a:ext cx="1362739" cy="365125"/>
          </a:xfrm>
        </p:spPr>
        <p:txBody>
          <a:bodyPr/>
          <a:lstStyle>
            <a:lvl1pPr>
              <a:defRPr>
                <a:solidFill>
                  <a:srgbClr val="7F7F7F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/>
              <a:t>October 15,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9161" y="6370533"/>
            <a:ext cx="4205868" cy="365125"/>
          </a:xfrm>
        </p:spPr>
        <p:txBody>
          <a:bodyPr/>
          <a:lstStyle>
            <a:lvl1pPr>
              <a:defRPr b="1">
                <a:solidFill>
                  <a:schemeClr val="tx1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algn="ctr"/>
            <a:r>
              <a:rPr lang="en-US"/>
              <a:t>Mayank Parasar, School of Electrical and Computer Engineering, Georgia Tech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8554479" y="1938"/>
            <a:ext cx="621542" cy="388427"/>
          </a:xfrm>
          <a:prstGeom prst="rect">
            <a:avLst/>
          </a:prstGeom>
          <a:solidFill>
            <a:srgbClr val="000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42827" y="25240"/>
            <a:ext cx="610497" cy="365125"/>
          </a:xfrm>
        </p:spPr>
        <p:txBody>
          <a:bodyPr/>
          <a:lstStyle>
            <a:lvl1pPr>
              <a:defRPr b="0">
                <a:solidFill>
                  <a:srgbClr val="F8B33C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6F8C6899-B7E0-724F-AFA7-9CBD82D6A34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21341" y="6356350"/>
            <a:ext cx="8341659" cy="0"/>
          </a:xfrm>
          <a:prstGeom prst="line">
            <a:avLst/>
          </a:prstGeom>
          <a:ln w="28575" cmpd="sng">
            <a:solidFill>
              <a:srgbClr val="00004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457199" y="1077818"/>
            <a:ext cx="8409792" cy="453"/>
          </a:xfrm>
          <a:prstGeom prst="line">
            <a:avLst/>
          </a:prstGeom>
          <a:ln w="57150" cmpd="sng">
            <a:solidFill>
              <a:srgbClr val="00004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>
            <a:off x="581" y="1077818"/>
            <a:ext cx="457199" cy="0"/>
          </a:xfrm>
          <a:prstGeom prst="line">
            <a:avLst/>
          </a:prstGeom>
          <a:ln w="57150" cmpd="sng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 userDrawn="1"/>
        </p:nvCxnSpPr>
        <p:spPr>
          <a:xfrm>
            <a:off x="0" y="6356350"/>
            <a:ext cx="421341" cy="0"/>
          </a:xfrm>
          <a:prstGeom prst="line">
            <a:avLst/>
          </a:prstGeom>
          <a:ln w="28575" cmpd="sng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 userDrawn="1"/>
        </p:nvCxnSpPr>
        <p:spPr>
          <a:xfrm>
            <a:off x="8763000" y="6356350"/>
            <a:ext cx="381000" cy="0"/>
          </a:xfrm>
          <a:prstGeom prst="line">
            <a:avLst/>
          </a:prstGeom>
          <a:ln w="28575" cmpd="sng">
            <a:solidFill>
              <a:srgbClr val="FFBE5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43"/>
          <p:cNvCxnSpPr/>
          <p:nvPr userDrawn="1"/>
        </p:nvCxnSpPr>
        <p:spPr>
          <a:xfrm>
            <a:off x="8686801" y="1077818"/>
            <a:ext cx="457199" cy="0"/>
          </a:xfrm>
          <a:prstGeom prst="line">
            <a:avLst/>
          </a:prstGeom>
          <a:ln w="57150" cmpd="sng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400502"/>
            <a:ext cx="1713260" cy="4427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1462"/>
            <a:ext cx="7480046" cy="913751"/>
          </a:xfrm>
        </p:spPr>
        <p:txBody>
          <a:bodyPr/>
          <a:lstStyle>
            <a:lvl1pPr>
              <a:defRPr b="1">
                <a:solidFill>
                  <a:srgbClr val="000041"/>
                </a:solidFill>
                <a:latin typeface="Helvetica" panose="020B0500000000000000" pitchFamily="34" charset="0"/>
                <a:cs typeface="Tahoma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11216"/>
            <a:ext cx="8305801" cy="4967154"/>
          </a:xfrm>
        </p:spPr>
        <p:txBody>
          <a:bodyPr/>
          <a:lstStyle>
            <a:lvl1pPr>
              <a:buClr>
                <a:srgbClr val="000041"/>
              </a:buClr>
              <a:defRPr sz="2800">
                <a:solidFill>
                  <a:schemeClr val="tx1"/>
                </a:solidFill>
                <a:latin typeface="Helvetica" panose="020B0500000000000000" pitchFamily="34" charset="0"/>
                <a:cs typeface="Tahoma"/>
              </a:defRPr>
            </a:lvl1pPr>
            <a:lvl2pPr>
              <a:buClr>
                <a:srgbClr val="000090"/>
              </a:buClr>
              <a:defRPr sz="2600">
                <a:solidFill>
                  <a:srgbClr val="000080"/>
                </a:solidFill>
                <a:latin typeface="Helvetica" panose="020B0500000000000000" pitchFamily="34" charset="0"/>
                <a:cs typeface="Tahoma"/>
              </a:defRPr>
            </a:lvl2pPr>
            <a:lvl3pPr>
              <a:buClr>
                <a:srgbClr val="000041"/>
              </a:buClr>
              <a:defRPr sz="2400">
                <a:solidFill>
                  <a:srgbClr val="000000"/>
                </a:solidFill>
                <a:latin typeface="Helvetica" panose="020B0500000000000000" pitchFamily="34" charset="0"/>
                <a:cs typeface="Tahoma"/>
              </a:defRPr>
            </a:lvl3pPr>
            <a:lvl4pPr>
              <a:buClr>
                <a:srgbClr val="000080"/>
              </a:buClr>
              <a:defRPr sz="2200">
                <a:solidFill>
                  <a:srgbClr val="000080"/>
                </a:solidFill>
                <a:latin typeface="Helvetica" panose="020B0500000000000000" pitchFamily="34" charset="0"/>
                <a:cs typeface="Tahoma"/>
              </a:defRPr>
            </a:lvl4pPr>
            <a:lvl5pPr>
              <a:buClr>
                <a:srgbClr val="000041"/>
              </a:buClr>
              <a:defRPr sz="2000">
                <a:solidFill>
                  <a:srgbClr val="000000"/>
                </a:solidFill>
                <a:latin typeface="Helvetica" panose="020B0500000000000000" pitchFamily="34" charset="0"/>
                <a:cs typeface="Tahom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00260" y="6356350"/>
            <a:ext cx="1362739" cy="365125"/>
          </a:xfrm>
        </p:spPr>
        <p:txBody>
          <a:bodyPr/>
          <a:lstStyle>
            <a:lvl1pPr>
              <a:defRPr>
                <a:solidFill>
                  <a:srgbClr val="7F7F7F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/>
              <a:t>October 15,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9161" y="6370533"/>
            <a:ext cx="4205868" cy="365125"/>
          </a:xfrm>
        </p:spPr>
        <p:txBody>
          <a:bodyPr/>
          <a:lstStyle>
            <a:lvl1pPr>
              <a:defRPr b="1">
                <a:solidFill>
                  <a:schemeClr val="tx1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algn="ctr"/>
            <a:r>
              <a:rPr lang="en-US"/>
              <a:t>Mayank Parasar, School of Electrical and Computer Engineering, Georgia Tech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8554479" y="1938"/>
            <a:ext cx="621542" cy="388427"/>
          </a:xfrm>
          <a:prstGeom prst="rect">
            <a:avLst/>
          </a:prstGeom>
          <a:solidFill>
            <a:srgbClr val="000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42827" y="25240"/>
            <a:ext cx="610497" cy="365125"/>
          </a:xfrm>
        </p:spPr>
        <p:txBody>
          <a:bodyPr/>
          <a:lstStyle>
            <a:lvl1pPr>
              <a:defRPr b="0">
                <a:solidFill>
                  <a:srgbClr val="F8B33C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6F8C6899-B7E0-724F-AFA7-9CBD82D6A34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21341" y="6356350"/>
            <a:ext cx="8341659" cy="0"/>
          </a:xfrm>
          <a:prstGeom prst="line">
            <a:avLst/>
          </a:prstGeom>
          <a:ln w="28575" cmpd="sng">
            <a:solidFill>
              <a:srgbClr val="00004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457199" y="1077818"/>
            <a:ext cx="8409792" cy="453"/>
          </a:xfrm>
          <a:prstGeom prst="line">
            <a:avLst/>
          </a:prstGeom>
          <a:ln w="57150" cmpd="sng">
            <a:solidFill>
              <a:srgbClr val="00004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>
            <a:off x="581" y="1077818"/>
            <a:ext cx="457199" cy="0"/>
          </a:xfrm>
          <a:prstGeom prst="line">
            <a:avLst/>
          </a:prstGeom>
          <a:ln w="57150" cmpd="sng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 userDrawn="1"/>
        </p:nvCxnSpPr>
        <p:spPr>
          <a:xfrm>
            <a:off x="0" y="6356350"/>
            <a:ext cx="421341" cy="0"/>
          </a:xfrm>
          <a:prstGeom prst="line">
            <a:avLst/>
          </a:prstGeom>
          <a:ln w="28575" cmpd="sng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 userDrawn="1"/>
        </p:nvCxnSpPr>
        <p:spPr>
          <a:xfrm>
            <a:off x="8763000" y="6356350"/>
            <a:ext cx="381000" cy="0"/>
          </a:xfrm>
          <a:prstGeom prst="line">
            <a:avLst/>
          </a:prstGeom>
          <a:ln w="28575" cmpd="sng">
            <a:solidFill>
              <a:srgbClr val="FFBE5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43"/>
          <p:cNvCxnSpPr/>
          <p:nvPr userDrawn="1"/>
        </p:nvCxnSpPr>
        <p:spPr>
          <a:xfrm>
            <a:off x="8686801" y="1077818"/>
            <a:ext cx="457199" cy="0"/>
          </a:xfrm>
          <a:prstGeom prst="line">
            <a:avLst/>
          </a:prstGeom>
          <a:ln w="57150" cmpd="sng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400502"/>
            <a:ext cx="1713260" cy="4427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1462"/>
            <a:ext cx="7480046" cy="913751"/>
          </a:xfrm>
        </p:spPr>
        <p:txBody>
          <a:bodyPr/>
          <a:lstStyle>
            <a:lvl1pPr>
              <a:defRPr b="1">
                <a:solidFill>
                  <a:srgbClr val="000041"/>
                </a:solidFill>
                <a:latin typeface="Helvetica" panose="020B0500000000000000" pitchFamily="34" charset="0"/>
                <a:cs typeface="Tahoma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11216"/>
            <a:ext cx="8305801" cy="4967154"/>
          </a:xfrm>
        </p:spPr>
        <p:txBody>
          <a:bodyPr/>
          <a:lstStyle>
            <a:lvl1pPr>
              <a:buClr>
                <a:srgbClr val="000041"/>
              </a:buClr>
              <a:defRPr sz="2800">
                <a:solidFill>
                  <a:schemeClr val="tx1"/>
                </a:solidFill>
                <a:latin typeface="Helvetica" panose="020B0500000000000000" pitchFamily="34" charset="0"/>
                <a:cs typeface="Tahoma"/>
              </a:defRPr>
            </a:lvl1pPr>
            <a:lvl2pPr>
              <a:buClr>
                <a:srgbClr val="000090"/>
              </a:buClr>
              <a:defRPr sz="2600">
                <a:solidFill>
                  <a:srgbClr val="000080"/>
                </a:solidFill>
                <a:latin typeface="Helvetica" panose="020B0500000000000000" pitchFamily="34" charset="0"/>
                <a:cs typeface="Tahoma"/>
              </a:defRPr>
            </a:lvl2pPr>
            <a:lvl3pPr>
              <a:buClr>
                <a:srgbClr val="000041"/>
              </a:buClr>
              <a:defRPr sz="2400">
                <a:solidFill>
                  <a:srgbClr val="000000"/>
                </a:solidFill>
                <a:latin typeface="Helvetica" panose="020B0500000000000000" pitchFamily="34" charset="0"/>
                <a:cs typeface="Tahoma"/>
              </a:defRPr>
            </a:lvl3pPr>
            <a:lvl4pPr>
              <a:buClr>
                <a:srgbClr val="000080"/>
              </a:buClr>
              <a:defRPr sz="2200">
                <a:solidFill>
                  <a:srgbClr val="000080"/>
                </a:solidFill>
                <a:latin typeface="Helvetica" panose="020B0500000000000000" pitchFamily="34" charset="0"/>
                <a:cs typeface="Tahoma"/>
              </a:defRPr>
            </a:lvl4pPr>
            <a:lvl5pPr>
              <a:buClr>
                <a:srgbClr val="000041"/>
              </a:buClr>
              <a:defRPr sz="2000">
                <a:solidFill>
                  <a:srgbClr val="000000"/>
                </a:solidFill>
                <a:latin typeface="Helvetica" panose="020B0500000000000000" pitchFamily="34" charset="0"/>
                <a:cs typeface="Tahom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00260" y="6356350"/>
            <a:ext cx="1362739" cy="365125"/>
          </a:xfrm>
        </p:spPr>
        <p:txBody>
          <a:bodyPr/>
          <a:lstStyle>
            <a:lvl1pPr>
              <a:defRPr>
                <a:solidFill>
                  <a:srgbClr val="7F7F7F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/>
              <a:t>October 15,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9161" y="6370533"/>
            <a:ext cx="4205868" cy="365125"/>
          </a:xfrm>
        </p:spPr>
        <p:txBody>
          <a:bodyPr/>
          <a:lstStyle>
            <a:lvl1pPr>
              <a:defRPr b="1">
                <a:solidFill>
                  <a:schemeClr val="tx1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algn="ctr"/>
            <a:r>
              <a:rPr lang="en-US"/>
              <a:t>Mayank Parasar, School of Electrical and Computer Engineering, Georgia Tech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8554479" y="1938"/>
            <a:ext cx="621542" cy="388427"/>
          </a:xfrm>
          <a:prstGeom prst="rect">
            <a:avLst/>
          </a:prstGeom>
          <a:solidFill>
            <a:srgbClr val="000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42827" y="25240"/>
            <a:ext cx="610497" cy="365125"/>
          </a:xfrm>
        </p:spPr>
        <p:txBody>
          <a:bodyPr/>
          <a:lstStyle>
            <a:lvl1pPr>
              <a:defRPr b="0">
                <a:solidFill>
                  <a:srgbClr val="F8B33C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6F8C6899-B7E0-724F-AFA7-9CBD82D6A34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21341" y="6356350"/>
            <a:ext cx="8341659" cy="0"/>
          </a:xfrm>
          <a:prstGeom prst="line">
            <a:avLst/>
          </a:prstGeom>
          <a:ln w="28575" cmpd="sng">
            <a:solidFill>
              <a:srgbClr val="00004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457199" y="1077818"/>
            <a:ext cx="8409792" cy="453"/>
          </a:xfrm>
          <a:prstGeom prst="line">
            <a:avLst/>
          </a:prstGeom>
          <a:ln w="57150" cmpd="sng">
            <a:solidFill>
              <a:srgbClr val="00004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>
            <a:off x="581" y="1077818"/>
            <a:ext cx="457199" cy="0"/>
          </a:xfrm>
          <a:prstGeom prst="line">
            <a:avLst/>
          </a:prstGeom>
          <a:ln w="57150" cmpd="sng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 userDrawn="1"/>
        </p:nvCxnSpPr>
        <p:spPr>
          <a:xfrm>
            <a:off x="0" y="6356350"/>
            <a:ext cx="421341" cy="0"/>
          </a:xfrm>
          <a:prstGeom prst="line">
            <a:avLst/>
          </a:prstGeom>
          <a:ln w="28575" cmpd="sng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 userDrawn="1"/>
        </p:nvCxnSpPr>
        <p:spPr>
          <a:xfrm>
            <a:off x="8763000" y="6356350"/>
            <a:ext cx="381000" cy="0"/>
          </a:xfrm>
          <a:prstGeom prst="line">
            <a:avLst/>
          </a:prstGeom>
          <a:ln w="28575" cmpd="sng">
            <a:solidFill>
              <a:srgbClr val="FFBE5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43"/>
          <p:cNvCxnSpPr/>
          <p:nvPr userDrawn="1"/>
        </p:nvCxnSpPr>
        <p:spPr>
          <a:xfrm>
            <a:off x="8686801" y="1077818"/>
            <a:ext cx="457199" cy="0"/>
          </a:xfrm>
          <a:prstGeom prst="line">
            <a:avLst/>
          </a:prstGeom>
          <a:ln w="57150" cmpd="sng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400502"/>
            <a:ext cx="1713260" cy="4427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1462"/>
            <a:ext cx="7480046" cy="913751"/>
          </a:xfrm>
        </p:spPr>
        <p:txBody>
          <a:bodyPr/>
          <a:lstStyle>
            <a:lvl1pPr>
              <a:defRPr b="1">
                <a:solidFill>
                  <a:srgbClr val="000041"/>
                </a:solidFill>
                <a:latin typeface="Helvetica" panose="020B0500000000000000" pitchFamily="34" charset="0"/>
                <a:cs typeface="Tahoma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11216"/>
            <a:ext cx="8305801" cy="4967154"/>
          </a:xfrm>
        </p:spPr>
        <p:txBody>
          <a:bodyPr/>
          <a:lstStyle>
            <a:lvl1pPr>
              <a:buClr>
                <a:srgbClr val="000041"/>
              </a:buClr>
              <a:defRPr sz="2800">
                <a:solidFill>
                  <a:schemeClr val="tx1"/>
                </a:solidFill>
                <a:latin typeface="Helvetica" panose="020B0500000000000000" pitchFamily="34" charset="0"/>
                <a:cs typeface="Tahoma"/>
              </a:defRPr>
            </a:lvl1pPr>
            <a:lvl2pPr>
              <a:buClr>
                <a:srgbClr val="000090"/>
              </a:buClr>
              <a:defRPr sz="2600">
                <a:solidFill>
                  <a:srgbClr val="000080"/>
                </a:solidFill>
                <a:latin typeface="Helvetica" panose="020B0500000000000000" pitchFamily="34" charset="0"/>
                <a:cs typeface="Tahoma"/>
              </a:defRPr>
            </a:lvl2pPr>
            <a:lvl3pPr>
              <a:buClr>
                <a:srgbClr val="000041"/>
              </a:buClr>
              <a:defRPr sz="2400">
                <a:solidFill>
                  <a:srgbClr val="000000"/>
                </a:solidFill>
                <a:latin typeface="Helvetica" panose="020B0500000000000000" pitchFamily="34" charset="0"/>
                <a:cs typeface="Tahoma"/>
              </a:defRPr>
            </a:lvl3pPr>
            <a:lvl4pPr>
              <a:buClr>
                <a:srgbClr val="000080"/>
              </a:buClr>
              <a:defRPr sz="2200">
                <a:solidFill>
                  <a:srgbClr val="000080"/>
                </a:solidFill>
                <a:latin typeface="Helvetica" panose="020B0500000000000000" pitchFamily="34" charset="0"/>
                <a:cs typeface="Tahoma"/>
              </a:defRPr>
            </a:lvl4pPr>
            <a:lvl5pPr>
              <a:buClr>
                <a:srgbClr val="000041"/>
              </a:buClr>
              <a:defRPr sz="2000">
                <a:solidFill>
                  <a:srgbClr val="000000"/>
                </a:solidFill>
                <a:latin typeface="Helvetica" panose="020B0500000000000000" pitchFamily="34" charset="0"/>
                <a:cs typeface="Tahom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00260" y="6356350"/>
            <a:ext cx="1362739" cy="365125"/>
          </a:xfrm>
        </p:spPr>
        <p:txBody>
          <a:bodyPr/>
          <a:lstStyle>
            <a:lvl1pPr>
              <a:defRPr>
                <a:solidFill>
                  <a:srgbClr val="7F7F7F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/>
              <a:t>October 15,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9161" y="6370533"/>
            <a:ext cx="4205868" cy="365125"/>
          </a:xfrm>
        </p:spPr>
        <p:txBody>
          <a:bodyPr/>
          <a:lstStyle>
            <a:lvl1pPr>
              <a:defRPr b="1">
                <a:solidFill>
                  <a:schemeClr val="tx1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algn="ctr"/>
            <a:r>
              <a:rPr lang="en-US"/>
              <a:t>Mayank Parasar, School of Electrical and Computer Engineering, Georgia Tech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8554479" y="1938"/>
            <a:ext cx="621542" cy="388427"/>
          </a:xfrm>
          <a:prstGeom prst="rect">
            <a:avLst/>
          </a:prstGeom>
          <a:solidFill>
            <a:srgbClr val="000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42827" y="25240"/>
            <a:ext cx="610497" cy="365125"/>
          </a:xfrm>
        </p:spPr>
        <p:txBody>
          <a:bodyPr/>
          <a:lstStyle>
            <a:lvl1pPr>
              <a:defRPr b="0">
                <a:solidFill>
                  <a:srgbClr val="F8B33C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6F8C6899-B7E0-724F-AFA7-9CBD82D6A34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21341" y="6356350"/>
            <a:ext cx="8341659" cy="0"/>
          </a:xfrm>
          <a:prstGeom prst="line">
            <a:avLst/>
          </a:prstGeom>
          <a:ln w="28575" cmpd="sng">
            <a:solidFill>
              <a:srgbClr val="00004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457199" y="1077818"/>
            <a:ext cx="8409792" cy="453"/>
          </a:xfrm>
          <a:prstGeom prst="line">
            <a:avLst/>
          </a:prstGeom>
          <a:ln w="57150" cmpd="sng">
            <a:solidFill>
              <a:srgbClr val="00004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>
            <a:off x="581" y="1077818"/>
            <a:ext cx="457199" cy="0"/>
          </a:xfrm>
          <a:prstGeom prst="line">
            <a:avLst/>
          </a:prstGeom>
          <a:ln w="57150" cmpd="sng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 userDrawn="1"/>
        </p:nvCxnSpPr>
        <p:spPr>
          <a:xfrm>
            <a:off x="0" y="6356350"/>
            <a:ext cx="421341" cy="0"/>
          </a:xfrm>
          <a:prstGeom prst="line">
            <a:avLst/>
          </a:prstGeom>
          <a:ln w="28575" cmpd="sng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 userDrawn="1"/>
        </p:nvCxnSpPr>
        <p:spPr>
          <a:xfrm>
            <a:off x="8763000" y="6356350"/>
            <a:ext cx="381000" cy="0"/>
          </a:xfrm>
          <a:prstGeom prst="line">
            <a:avLst/>
          </a:prstGeom>
          <a:ln w="28575" cmpd="sng">
            <a:solidFill>
              <a:srgbClr val="FFBE5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43"/>
          <p:cNvCxnSpPr/>
          <p:nvPr userDrawn="1"/>
        </p:nvCxnSpPr>
        <p:spPr>
          <a:xfrm>
            <a:off x="8686801" y="1077818"/>
            <a:ext cx="457199" cy="0"/>
          </a:xfrm>
          <a:prstGeom prst="line">
            <a:avLst/>
          </a:prstGeom>
          <a:ln w="57150" cmpd="sng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400502"/>
            <a:ext cx="1713260" cy="4427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1820" y="4155141"/>
            <a:ext cx="8404413" cy="1496825"/>
          </a:xfrm>
          <a:prstGeom prst="rect">
            <a:avLst/>
          </a:prstGeom>
          <a:solidFill>
            <a:srgbClr val="000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solidFill>
            <a:srgbClr val="000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5094" y="4155141"/>
            <a:ext cx="5884274" cy="1519818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rgbClr val="F8B33C"/>
                </a:solidFill>
                <a:latin typeface="Tahoma"/>
                <a:ea typeface="+mj-ea"/>
                <a:cs typeface="Tahoma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5094" y="5911920"/>
            <a:ext cx="5870827" cy="496024"/>
          </a:xfr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2800" kern="12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9" name="Rectangle 8"/>
          <p:cNvSpPr/>
          <p:nvPr userDrawn="1"/>
        </p:nvSpPr>
        <p:spPr>
          <a:xfrm>
            <a:off x="268940" y="4155141"/>
            <a:ext cx="182880" cy="270285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1820" y="4133709"/>
            <a:ext cx="8404413" cy="0"/>
          </a:xfrm>
          <a:prstGeom prst="line">
            <a:avLst/>
          </a:prstGeom>
          <a:ln w="57150" cmpd="sng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75094" y="268288"/>
            <a:ext cx="6081139" cy="3900300"/>
          </a:xfrm>
          <a:prstGeom prst="rect">
            <a:avLst/>
          </a:prstGeom>
          <a:solidFill>
            <a:srgbClr val="000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solidFill>
            <a:srgbClr val="000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5094" y="1376684"/>
            <a:ext cx="5884274" cy="2814896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rgbClr val="F8B33C"/>
                </a:solidFill>
                <a:latin typeface="Tahoma"/>
                <a:ea typeface="+mj-ea"/>
                <a:cs typeface="Tahoma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5094" y="4240475"/>
            <a:ext cx="5870827" cy="153836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Tahoma"/>
                <a:ea typeface="+mn-ea"/>
                <a:cs typeface="Tahom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9" name="Rectangle 8"/>
          <p:cNvSpPr/>
          <p:nvPr userDrawn="1"/>
        </p:nvSpPr>
        <p:spPr>
          <a:xfrm>
            <a:off x="268940" y="4155141"/>
            <a:ext cx="182880" cy="270285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775094" y="1071881"/>
            <a:ext cx="6081139" cy="0"/>
          </a:xfrm>
          <a:prstGeom prst="line">
            <a:avLst/>
          </a:prstGeom>
          <a:ln w="57150" cmpd="sng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0259" y="272674"/>
            <a:ext cx="2217164" cy="17312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1462"/>
            <a:ext cx="7480046" cy="913751"/>
          </a:xfrm>
        </p:spPr>
        <p:txBody>
          <a:bodyPr/>
          <a:lstStyle>
            <a:lvl1pPr>
              <a:defRPr b="1">
                <a:solidFill>
                  <a:srgbClr val="000041"/>
                </a:solidFill>
                <a:latin typeface="Helvetica" panose="020B0500000000000000" pitchFamily="34" charset="0"/>
                <a:cs typeface="Tahoma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11216"/>
            <a:ext cx="8305801" cy="4967154"/>
          </a:xfrm>
        </p:spPr>
        <p:txBody>
          <a:bodyPr/>
          <a:lstStyle>
            <a:lvl1pPr>
              <a:buClr>
                <a:srgbClr val="000041"/>
              </a:buClr>
              <a:defRPr sz="2800">
                <a:solidFill>
                  <a:schemeClr val="tx1"/>
                </a:solidFill>
                <a:latin typeface="Helvetica" panose="020B0500000000000000" pitchFamily="34" charset="0"/>
                <a:cs typeface="Tahoma"/>
              </a:defRPr>
            </a:lvl1pPr>
            <a:lvl2pPr>
              <a:buClr>
                <a:srgbClr val="000090"/>
              </a:buClr>
              <a:defRPr sz="2600">
                <a:solidFill>
                  <a:srgbClr val="000080"/>
                </a:solidFill>
                <a:latin typeface="Helvetica" panose="020B0500000000000000" pitchFamily="34" charset="0"/>
                <a:cs typeface="Tahoma"/>
              </a:defRPr>
            </a:lvl2pPr>
            <a:lvl3pPr>
              <a:buClr>
                <a:srgbClr val="000041"/>
              </a:buClr>
              <a:defRPr sz="2400">
                <a:solidFill>
                  <a:srgbClr val="000000"/>
                </a:solidFill>
                <a:latin typeface="Helvetica" panose="020B0500000000000000" pitchFamily="34" charset="0"/>
                <a:cs typeface="Tahoma"/>
              </a:defRPr>
            </a:lvl3pPr>
            <a:lvl4pPr>
              <a:buClr>
                <a:srgbClr val="000080"/>
              </a:buClr>
              <a:defRPr sz="2200">
                <a:solidFill>
                  <a:srgbClr val="000080"/>
                </a:solidFill>
                <a:latin typeface="Helvetica" panose="020B0500000000000000" pitchFamily="34" charset="0"/>
                <a:cs typeface="Tahoma"/>
              </a:defRPr>
            </a:lvl4pPr>
            <a:lvl5pPr>
              <a:buClr>
                <a:srgbClr val="000041"/>
              </a:buClr>
              <a:defRPr sz="2000">
                <a:solidFill>
                  <a:srgbClr val="000000"/>
                </a:solidFill>
                <a:latin typeface="Helvetica" panose="020B0500000000000000" pitchFamily="34" charset="0"/>
                <a:cs typeface="Tahom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00260" y="6356350"/>
            <a:ext cx="1362739" cy="365125"/>
          </a:xfrm>
        </p:spPr>
        <p:txBody>
          <a:bodyPr/>
          <a:lstStyle>
            <a:lvl1pPr>
              <a:defRPr>
                <a:solidFill>
                  <a:srgbClr val="7F7F7F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/>
              <a:t>October 15,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9161" y="6370533"/>
            <a:ext cx="4205868" cy="365125"/>
          </a:xfrm>
        </p:spPr>
        <p:txBody>
          <a:bodyPr/>
          <a:lstStyle>
            <a:lvl1pPr>
              <a:defRPr b="1">
                <a:solidFill>
                  <a:schemeClr val="tx1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algn="ctr"/>
            <a:r>
              <a:rPr lang="en-US"/>
              <a:t>Mayank Parasar, School of Electrical and Computer Engineering, Georgia Tech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8554479" y="1938"/>
            <a:ext cx="621542" cy="388427"/>
          </a:xfrm>
          <a:prstGeom prst="rect">
            <a:avLst/>
          </a:prstGeom>
          <a:solidFill>
            <a:srgbClr val="000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42827" y="25240"/>
            <a:ext cx="610497" cy="365125"/>
          </a:xfrm>
        </p:spPr>
        <p:txBody>
          <a:bodyPr/>
          <a:lstStyle>
            <a:lvl1pPr>
              <a:defRPr b="0">
                <a:solidFill>
                  <a:srgbClr val="F8B33C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6F8C6899-B7E0-724F-AFA7-9CBD82D6A34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21341" y="6356350"/>
            <a:ext cx="8341659" cy="0"/>
          </a:xfrm>
          <a:prstGeom prst="line">
            <a:avLst/>
          </a:prstGeom>
          <a:ln w="28575" cmpd="sng">
            <a:solidFill>
              <a:srgbClr val="00004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457199" y="1077818"/>
            <a:ext cx="8409792" cy="453"/>
          </a:xfrm>
          <a:prstGeom prst="line">
            <a:avLst/>
          </a:prstGeom>
          <a:ln w="57150" cmpd="sng">
            <a:solidFill>
              <a:srgbClr val="00004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>
            <a:off x="581" y="1077818"/>
            <a:ext cx="457199" cy="0"/>
          </a:xfrm>
          <a:prstGeom prst="line">
            <a:avLst/>
          </a:prstGeom>
          <a:ln w="57150" cmpd="sng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 userDrawn="1"/>
        </p:nvCxnSpPr>
        <p:spPr>
          <a:xfrm>
            <a:off x="0" y="6356350"/>
            <a:ext cx="421341" cy="0"/>
          </a:xfrm>
          <a:prstGeom prst="line">
            <a:avLst/>
          </a:prstGeom>
          <a:ln w="28575" cmpd="sng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 userDrawn="1"/>
        </p:nvCxnSpPr>
        <p:spPr>
          <a:xfrm>
            <a:off x="8763000" y="6356350"/>
            <a:ext cx="381000" cy="0"/>
          </a:xfrm>
          <a:prstGeom prst="line">
            <a:avLst/>
          </a:prstGeom>
          <a:ln w="28575" cmpd="sng">
            <a:solidFill>
              <a:srgbClr val="FFBE5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43"/>
          <p:cNvCxnSpPr/>
          <p:nvPr userDrawn="1"/>
        </p:nvCxnSpPr>
        <p:spPr>
          <a:xfrm>
            <a:off x="8686801" y="1077818"/>
            <a:ext cx="457199" cy="0"/>
          </a:xfrm>
          <a:prstGeom prst="line">
            <a:avLst/>
          </a:prstGeom>
          <a:ln w="57150" cmpd="sng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400502"/>
            <a:ext cx="1713260" cy="4427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1462"/>
            <a:ext cx="7480046" cy="913751"/>
          </a:xfrm>
        </p:spPr>
        <p:txBody>
          <a:bodyPr/>
          <a:lstStyle>
            <a:lvl1pPr>
              <a:defRPr b="1">
                <a:solidFill>
                  <a:srgbClr val="000041"/>
                </a:solidFill>
                <a:latin typeface="Helvetica" panose="020B0500000000000000" pitchFamily="34" charset="0"/>
                <a:cs typeface="Tahoma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11216"/>
            <a:ext cx="8305801" cy="4967154"/>
          </a:xfrm>
        </p:spPr>
        <p:txBody>
          <a:bodyPr/>
          <a:lstStyle>
            <a:lvl1pPr>
              <a:buClr>
                <a:srgbClr val="000041"/>
              </a:buClr>
              <a:defRPr sz="2800">
                <a:solidFill>
                  <a:schemeClr val="tx1"/>
                </a:solidFill>
                <a:latin typeface="Helvetica" panose="020B0500000000000000" pitchFamily="34" charset="0"/>
                <a:cs typeface="Tahoma"/>
              </a:defRPr>
            </a:lvl1pPr>
            <a:lvl2pPr>
              <a:buClr>
                <a:srgbClr val="000090"/>
              </a:buClr>
              <a:defRPr sz="2600">
                <a:solidFill>
                  <a:srgbClr val="000080"/>
                </a:solidFill>
                <a:latin typeface="Helvetica" panose="020B0500000000000000" pitchFamily="34" charset="0"/>
                <a:cs typeface="Tahoma"/>
              </a:defRPr>
            </a:lvl2pPr>
            <a:lvl3pPr>
              <a:buClr>
                <a:srgbClr val="000041"/>
              </a:buClr>
              <a:defRPr sz="2400">
                <a:solidFill>
                  <a:srgbClr val="000000"/>
                </a:solidFill>
                <a:latin typeface="Helvetica" panose="020B0500000000000000" pitchFamily="34" charset="0"/>
                <a:cs typeface="Tahoma"/>
              </a:defRPr>
            </a:lvl3pPr>
            <a:lvl4pPr>
              <a:buClr>
                <a:srgbClr val="000080"/>
              </a:buClr>
              <a:defRPr sz="2200">
                <a:solidFill>
                  <a:srgbClr val="000080"/>
                </a:solidFill>
                <a:latin typeface="Helvetica" panose="020B0500000000000000" pitchFamily="34" charset="0"/>
                <a:cs typeface="Tahoma"/>
              </a:defRPr>
            </a:lvl4pPr>
            <a:lvl5pPr>
              <a:buClr>
                <a:srgbClr val="000041"/>
              </a:buClr>
              <a:defRPr sz="2000">
                <a:solidFill>
                  <a:srgbClr val="000000"/>
                </a:solidFill>
                <a:latin typeface="Helvetica" panose="020B0500000000000000" pitchFamily="34" charset="0"/>
                <a:cs typeface="Tahom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00260" y="6356350"/>
            <a:ext cx="1362739" cy="365125"/>
          </a:xfrm>
        </p:spPr>
        <p:txBody>
          <a:bodyPr/>
          <a:lstStyle>
            <a:lvl1pPr>
              <a:defRPr>
                <a:solidFill>
                  <a:srgbClr val="7F7F7F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/>
              <a:t>October 15,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9161" y="6370533"/>
            <a:ext cx="4205868" cy="365125"/>
          </a:xfrm>
        </p:spPr>
        <p:txBody>
          <a:bodyPr/>
          <a:lstStyle>
            <a:lvl1pPr>
              <a:defRPr b="1">
                <a:solidFill>
                  <a:schemeClr val="tx1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algn="ctr"/>
            <a:r>
              <a:rPr lang="en-US"/>
              <a:t>Mayank Parasar, School of Electrical and Computer Engineering, Georgia Tech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8554479" y="1938"/>
            <a:ext cx="621542" cy="388427"/>
          </a:xfrm>
          <a:prstGeom prst="rect">
            <a:avLst/>
          </a:prstGeom>
          <a:solidFill>
            <a:srgbClr val="000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42827" y="25240"/>
            <a:ext cx="610497" cy="365125"/>
          </a:xfrm>
        </p:spPr>
        <p:txBody>
          <a:bodyPr/>
          <a:lstStyle>
            <a:lvl1pPr>
              <a:defRPr b="0">
                <a:solidFill>
                  <a:srgbClr val="F8B33C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6F8C6899-B7E0-724F-AFA7-9CBD82D6A34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21341" y="6356350"/>
            <a:ext cx="8341659" cy="0"/>
          </a:xfrm>
          <a:prstGeom prst="line">
            <a:avLst/>
          </a:prstGeom>
          <a:ln w="28575" cmpd="sng">
            <a:solidFill>
              <a:srgbClr val="00004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457199" y="1077818"/>
            <a:ext cx="8409792" cy="453"/>
          </a:xfrm>
          <a:prstGeom prst="line">
            <a:avLst/>
          </a:prstGeom>
          <a:ln w="57150" cmpd="sng">
            <a:solidFill>
              <a:srgbClr val="00004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>
            <a:off x="581" y="1077818"/>
            <a:ext cx="457199" cy="0"/>
          </a:xfrm>
          <a:prstGeom prst="line">
            <a:avLst/>
          </a:prstGeom>
          <a:ln w="57150" cmpd="sng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 userDrawn="1"/>
        </p:nvCxnSpPr>
        <p:spPr>
          <a:xfrm>
            <a:off x="0" y="6356350"/>
            <a:ext cx="421341" cy="0"/>
          </a:xfrm>
          <a:prstGeom prst="line">
            <a:avLst/>
          </a:prstGeom>
          <a:ln w="28575" cmpd="sng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 userDrawn="1"/>
        </p:nvCxnSpPr>
        <p:spPr>
          <a:xfrm>
            <a:off x="8763000" y="6356350"/>
            <a:ext cx="381000" cy="0"/>
          </a:xfrm>
          <a:prstGeom prst="line">
            <a:avLst/>
          </a:prstGeom>
          <a:ln w="28575" cmpd="sng">
            <a:solidFill>
              <a:srgbClr val="FFBE5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43"/>
          <p:cNvCxnSpPr/>
          <p:nvPr userDrawn="1"/>
        </p:nvCxnSpPr>
        <p:spPr>
          <a:xfrm>
            <a:off x="8686801" y="1077818"/>
            <a:ext cx="457199" cy="0"/>
          </a:xfrm>
          <a:prstGeom prst="line">
            <a:avLst/>
          </a:prstGeom>
          <a:ln w="57150" cmpd="sng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400502"/>
            <a:ext cx="1713260" cy="4427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1820" y="4155141"/>
            <a:ext cx="8404413" cy="1496825"/>
          </a:xfrm>
          <a:prstGeom prst="rect">
            <a:avLst/>
          </a:prstGeom>
          <a:solidFill>
            <a:srgbClr val="000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solidFill>
            <a:srgbClr val="000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5094" y="4155141"/>
            <a:ext cx="5884274" cy="1519818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rgbClr val="F8B33C"/>
                </a:solidFill>
                <a:latin typeface="Tahoma"/>
                <a:ea typeface="+mj-ea"/>
                <a:cs typeface="Tahoma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5094" y="5911920"/>
            <a:ext cx="5870827" cy="496024"/>
          </a:xfr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2800" kern="12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9" name="Rectangle 8"/>
          <p:cNvSpPr/>
          <p:nvPr userDrawn="1"/>
        </p:nvSpPr>
        <p:spPr>
          <a:xfrm>
            <a:off x="268940" y="4155141"/>
            <a:ext cx="182880" cy="270285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1820" y="4133709"/>
            <a:ext cx="8404413" cy="0"/>
          </a:xfrm>
          <a:prstGeom prst="line">
            <a:avLst/>
          </a:prstGeom>
          <a:ln w="57150" cmpd="sng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1462"/>
            <a:ext cx="7480046" cy="913751"/>
          </a:xfrm>
        </p:spPr>
        <p:txBody>
          <a:bodyPr/>
          <a:lstStyle>
            <a:lvl1pPr>
              <a:defRPr b="1">
                <a:solidFill>
                  <a:srgbClr val="000041"/>
                </a:solidFill>
                <a:latin typeface="Helvetica" panose="020B0500000000000000" pitchFamily="34" charset="0"/>
                <a:cs typeface="Tahoma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11216"/>
            <a:ext cx="8305801" cy="4967154"/>
          </a:xfrm>
        </p:spPr>
        <p:txBody>
          <a:bodyPr/>
          <a:lstStyle>
            <a:lvl1pPr>
              <a:buClr>
                <a:srgbClr val="000041"/>
              </a:buClr>
              <a:defRPr sz="2800">
                <a:solidFill>
                  <a:schemeClr val="tx1"/>
                </a:solidFill>
                <a:latin typeface="Helvetica" panose="020B0500000000000000" pitchFamily="34" charset="0"/>
                <a:cs typeface="Tahoma"/>
              </a:defRPr>
            </a:lvl1pPr>
            <a:lvl2pPr>
              <a:buClr>
                <a:srgbClr val="000090"/>
              </a:buClr>
              <a:defRPr sz="2600">
                <a:solidFill>
                  <a:srgbClr val="000080"/>
                </a:solidFill>
                <a:latin typeface="Helvetica" panose="020B0500000000000000" pitchFamily="34" charset="0"/>
                <a:cs typeface="Tahoma"/>
              </a:defRPr>
            </a:lvl2pPr>
            <a:lvl3pPr>
              <a:buClr>
                <a:srgbClr val="000041"/>
              </a:buClr>
              <a:defRPr sz="2400">
                <a:solidFill>
                  <a:srgbClr val="000000"/>
                </a:solidFill>
                <a:latin typeface="Helvetica" panose="020B0500000000000000" pitchFamily="34" charset="0"/>
                <a:cs typeface="Tahoma"/>
              </a:defRPr>
            </a:lvl3pPr>
            <a:lvl4pPr>
              <a:buClr>
                <a:srgbClr val="000080"/>
              </a:buClr>
              <a:defRPr sz="2200">
                <a:solidFill>
                  <a:srgbClr val="000080"/>
                </a:solidFill>
                <a:latin typeface="Helvetica" panose="020B0500000000000000" pitchFamily="34" charset="0"/>
                <a:cs typeface="Tahoma"/>
              </a:defRPr>
            </a:lvl4pPr>
            <a:lvl5pPr>
              <a:buClr>
                <a:srgbClr val="000041"/>
              </a:buClr>
              <a:defRPr sz="2000">
                <a:solidFill>
                  <a:srgbClr val="000000"/>
                </a:solidFill>
                <a:latin typeface="Helvetica" panose="020B0500000000000000" pitchFamily="34" charset="0"/>
                <a:cs typeface="Tahom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00260" y="6356350"/>
            <a:ext cx="1362739" cy="365125"/>
          </a:xfrm>
        </p:spPr>
        <p:txBody>
          <a:bodyPr/>
          <a:lstStyle>
            <a:lvl1pPr>
              <a:defRPr>
                <a:solidFill>
                  <a:srgbClr val="7F7F7F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/>
              <a:t>October 15,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9161" y="6370533"/>
            <a:ext cx="4205868" cy="365125"/>
          </a:xfrm>
        </p:spPr>
        <p:txBody>
          <a:bodyPr/>
          <a:lstStyle>
            <a:lvl1pPr>
              <a:defRPr b="1">
                <a:solidFill>
                  <a:schemeClr val="tx1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algn="ctr"/>
            <a:r>
              <a:rPr lang="en-US"/>
              <a:t>Mayank Parasar, School of Electrical and Computer Engineering, Georgia Tech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8554479" y="1938"/>
            <a:ext cx="621542" cy="388427"/>
          </a:xfrm>
          <a:prstGeom prst="rect">
            <a:avLst/>
          </a:prstGeom>
          <a:solidFill>
            <a:srgbClr val="000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42827" y="25240"/>
            <a:ext cx="610497" cy="365125"/>
          </a:xfrm>
        </p:spPr>
        <p:txBody>
          <a:bodyPr/>
          <a:lstStyle>
            <a:lvl1pPr>
              <a:defRPr b="0">
                <a:solidFill>
                  <a:srgbClr val="F8B33C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6F8C6899-B7E0-724F-AFA7-9CBD82D6A34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21341" y="6356350"/>
            <a:ext cx="8341659" cy="0"/>
          </a:xfrm>
          <a:prstGeom prst="line">
            <a:avLst/>
          </a:prstGeom>
          <a:ln w="28575" cmpd="sng">
            <a:solidFill>
              <a:srgbClr val="00004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457199" y="1077818"/>
            <a:ext cx="8409792" cy="453"/>
          </a:xfrm>
          <a:prstGeom prst="line">
            <a:avLst/>
          </a:prstGeom>
          <a:ln w="57150" cmpd="sng">
            <a:solidFill>
              <a:srgbClr val="00004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>
            <a:off x="581" y="1077818"/>
            <a:ext cx="457199" cy="0"/>
          </a:xfrm>
          <a:prstGeom prst="line">
            <a:avLst/>
          </a:prstGeom>
          <a:ln w="57150" cmpd="sng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 userDrawn="1"/>
        </p:nvCxnSpPr>
        <p:spPr>
          <a:xfrm>
            <a:off x="0" y="6356350"/>
            <a:ext cx="421341" cy="0"/>
          </a:xfrm>
          <a:prstGeom prst="line">
            <a:avLst/>
          </a:prstGeom>
          <a:ln w="28575" cmpd="sng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 userDrawn="1"/>
        </p:nvCxnSpPr>
        <p:spPr>
          <a:xfrm>
            <a:off x="8763000" y="6356350"/>
            <a:ext cx="381000" cy="0"/>
          </a:xfrm>
          <a:prstGeom prst="line">
            <a:avLst/>
          </a:prstGeom>
          <a:ln w="28575" cmpd="sng">
            <a:solidFill>
              <a:srgbClr val="FFBE5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43"/>
          <p:cNvCxnSpPr/>
          <p:nvPr userDrawn="1"/>
        </p:nvCxnSpPr>
        <p:spPr>
          <a:xfrm>
            <a:off x="8686801" y="1077818"/>
            <a:ext cx="457199" cy="0"/>
          </a:xfrm>
          <a:prstGeom prst="line">
            <a:avLst/>
          </a:prstGeom>
          <a:ln w="57150" cmpd="sng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400502"/>
            <a:ext cx="1713260" cy="4427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1462"/>
            <a:ext cx="7480046" cy="913751"/>
          </a:xfrm>
        </p:spPr>
        <p:txBody>
          <a:bodyPr/>
          <a:lstStyle>
            <a:lvl1pPr>
              <a:defRPr b="1">
                <a:solidFill>
                  <a:srgbClr val="000041"/>
                </a:solidFill>
                <a:latin typeface="Helvetica" panose="020B0500000000000000" pitchFamily="34" charset="0"/>
                <a:cs typeface="Tahoma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11216"/>
            <a:ext cx="8305801" cy="4967154"/>
          </a:xfrm>
        </p:spPr>
        <p:txBody>
          <a:bodyPr/>
          <a:lstStyle>
            <a:lvl1pPr>
              <a:buClr>
                <a:srgbClr val="000041"/>
              </a:buClr>
              <a:defRPr sz="2800">
                <a:solidFill>
                  <a:schemeClr val="tx1"/>
                </a:solidFill>
                <a:latin typeface="Helvetica" panose="020B0500000000000000" pitchFamily="34" charset="0"/>
                <a:cs typeface="Tahoma"/>
              </a:defRPr>
            </a:lvl1pPr>
            <a:lvl2pPr>
              <a:buClr>
                <a:srgbClr val="000090"/>
              </a:buClr>
              <a:defRPr sz="2600">
                <a:solidFill>
                  <a:srgbClr val="000080"/>
                </a:solidFill>
                <a:latin typeface="Helvetica" panose="020B0500000000000000" pitchFamily="34" charset="0"/>
                <a:cs typeface="Tahoma"/>
              </a:defRPr>
            </a:lvl2pPr>
            <a:lvl3pPr>
              <a:buClr>
                <a:srgbClr val="000041"/>
              </a:buClr>
              <a:defRPr sz="2400">
                <a:solidFill>
                  <a:srgbClr val="000000"/>
                </a:solidFill>
                <a:latin typeface="Helvetica" panose="020B0500000000000000" pitchFamily="34" charset="0"/>
                <a:cs typeface="Tahoma"/>
              </a:defRPr>
            </a:lvl3pPr>
            <a:lvl4pPr>
              <a:buClr>
                <a:srgbClr val="000080"/>
              </a:buClr>
              <a:defRPr sz="2200">
                <a:solidFill>
                  <a:srgbClr val="000080"/>
                </a:solidFill>
                <a:latin typeface="Helvetica" panose="020B0500000000000000" pitchFamily="34" charset="0"/>
                <a:cs typeface="Tahoma"/>
              </a:defRPr>
            </a:lvl4pPr>
            <a:lvl5pPr>
              <a:buClr>
                <a:srgbClr val="000041"/>
              </a:buClr>
              <a:defRPr sz="2000">
                <a:solidFill>
                  <a:srgbClr val="000000"/>
                </a:solidFill>
                <a:latin typeface="Helvetica" panose="020B0500000000000000" pitchFamily="34" charset="0"/>
                <a:cs typeface="Tahom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00260" y="6356350"/>
            <a:ext cx="1362739" cy="365125"/>
          </a:xfrm>
        </p:spPr>
        <p:txBody>
          <a:bodyPr/>
          <a:lstStyle>
            <a:lvl1pPr>
              <a:defRPr>
                <a:solidFill>
                  <a:srgbClr val="7F7F7F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/>
              <a:t>October 15,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9161" y="6370533"/>
            <a:ext cx="4205868" cy="365125"/>
          </a:xfrm>
        </p:spPr>
        <p:txBody>
          <a:bodyPr/>
          <a:lstStyle>
            <a:lvl1pPr>
              <a:defRPr b="1">
                <a:solidFill>
                  <a:schemeClr val="tx1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algn="ctr"/>
            <a:r>
              <a:rPr lang="en-US"/>
              <a:t>Mayank Parasar, School of Electrical and Computer Engineering, Georgia Tech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8554479" y="1938"/>
            <a:ext cx="621542" cy="388427"/>
          </a:xfrm>
          <a:prstGeom prst="rect">
            <a:avLst/>
          </a:prstGeom>
          <a:solidFill>
            <a:srgbClr val="000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42827" y="25240"/>
            <a:ext cx="610497" cy="365125"/>
          </a:xfrm>
        </p:spPr>
        <p:txBody>
          <a:bodyPr/>
          <a:lstStyle>
            <a:lvl1pPr>
              <a:defRPr b="0">
                <a:solidFill>
                  <a:srgbClr val="F8B33C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6F8C6899-B7E0-724F-AFA7-9CBD82D6A34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21341" y="6356350"/>
            <a:ext cx="8341659" cy="0"/>
          </a:xfrm>
          <a:prstGeom prst="line">
            <a:avLst/>
          </a:prstGeom>
          <a:ln w="28575" cmpd="sng">
            <a:solidFill>
              <a:srgbClr val="00004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457199" y="1077818"/>
            <a:ext cx="8409792" cy="453"/>
          </a:xfrm>
          <a:prstGeom prst="line">
            <a:avLst/>
          </a:prstGeom>
          <a:ln w="57150" cmpd="sng">
            <a:solidFill>
              <a:srgbClr val="00004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>
            <a:off x="581" y="1077818"/>
            <a:ext cx="457199" cy="0"/>
          </a:xfrm>
          <a:prstGeom prst="line">
            <a:avLst/>
          </a:prstGeom>
          <a:ln w="57150" cmpd="sng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 userDrawn="1"/>
        </p:nvCxnSpPr>
        <p:spPr>
          <a:xfrm>
            <a:off x="0" y="6356350"/>
            <a:ext cx="421341" cy="0"/>
          </a:xfrm>
          <a:prstGeom prst="line">
            <a:avLst/>
          </a:prstGeom>
          <a:ln w="28575" cmpd="sng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 userDrawn="1"/>
        </p:nvCxnSpPr>
        <p:spPr>
          <a:xfrm>
            <a:off x="8763000" y="6356350"/>
            <a:ext cx="381000" cy="0"/>
          </a:xfrm>
          <a:prstGeom prst="line">
            <a:avLst/>
          </a:prstGeom>
          <a:ln w="28575" cmpd="sng">
            <a:solidFill>
              <a:srgbClr val="FFBE5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43"/>
          <p:cNvCxnSpPr/>
          <p:nvPr userDrawn="1"/>
        </p:nvCxnSpPr>
        <p:spPr>
          <a:xfrm>
            <a:off x="8686801" y="1077818"/>
            <a:ext cx="457199" cy="0"/>
          </a:xfrm>
          <a:prstGeom prst="line">
            <a:avLst/>
          </a:prstGeom>
          <a:ln w="57150" cmpd="sng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400502"/>
            <a:ext cx="1713260" cy="4427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1462"/>
            <a:ext cx="7480046" cy="913751"/>
          </a:xfrm>
        </p:spPr>
        <p:txBody>
          <a:bodyPr/>
          <a:lstStyle>
            <a:lvl1pPr>
              <a:defRPr b="1">
                <a:solidFill>
                  <a:srgbClr val="000041"/>
                </a:solidFill>
                <a:latin typeface="Helvetica" panose="020B0500000000000000" pitchFamily="34" charset="0"/>
                <a:cs typeface="Tahoma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11216"/>
            <a:ext cx="8305801" cy="4967154"/>
          </a:xfrm>
        </p:spPr>
        <p:txBody>
          <a:bodyPr/>
          <a:lstStyle>
            <a:lvl1pPr>
              <a:buClr>
                <a:srgbClr val="000041"/>
              </a:buClr>
              <a:defRPr sz="2800">
                <a:solidFill>
                  <a:schemeClr val="tx1"/>
                </a:solidFill>
                <a:latin typeface="Helvetica" panose="020B0500000000000000" pitchFamily="34" charset="0"/>
                <a:cs typeface="Tahoma"/>
              </a:defRPr>
            </a:lvl1pPr>
            <a:lvl2pPr>
              <a:buClr>
                <a:srgbClr val="000090"/>
              </a:buClr>
              <a:defRPr sz="2600">
                <a:solidFill>
                  <a:srgbClr val="000080"/>
                </a:solidFill>
                <a:latin typeface="Helvetica" panose="020B0500000000000000" pitchFamily="34" charset="0"/>
                <a:cs typeface="Tahoma"/>
              </a:defRPr>
            </a:lvl2pPr>
            <a:lvl3pPr>
              <a:buClr>
                <a:srgbClr val="000041"/>
              </a:buClr>
              <a:defRPr sz="2400">
                <a:solidFill>
                  <a:srgbClr val="000000"/>
                </a:solidFill>
                <a:latin typeface="Helvetica" panose="020B0500000000000000" pitchFamily="34" charset="0"/>
                <a:cs typeface="Tahoma"/>
              </a:defRPr>
            </a:lvl3pPr>
            <a:lvl4pPr>
              <a:buClr>
                <a:srgbClr val="000080"/>
              </a:buClr>
              <a:defRPr sz="2200">
                <a:solidFill>
                  <a:srgbClr val="000080"/>
                </a:solidFill>
                <a:latin typeface="Helvetica" panose="020B0500000000000000" pitchFamily="34" charset="0"/>
                <a:cs typeface="Tahoma"/>
              </a:defRPr>
            </a:lvl4pPr>
            <a:lvl5pPr>
              <a:buClr>
                <a:srgbClr val="000041"/>
              </a:buClr>
              <a:defRPr sz="2000">
                <a:solidFill>
                  <a:srgbClr val="000000"/>
                </a:solidFill>
                <a:latin typeface="Helvetica" panose="020B0500000000000000" pitchFamily="34" charset="0"/>
                <a:cs typeface="Tahom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00260" y="6356350"/>
            <a:ext cx="1362739" cy="365125"/>
          </a:xfrm>
        </p:spPr>
        <p:txBody>
          <a:bodyPr/>
          <a:lstStyle>
            <a:lvl1pPr>
              <a:defRPr>
                <a:solidFill>
                  <a:srgbClr val="7F7F7F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/>
              <a:t>October 15,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9161" y="6370533"/>
            <a:ext cx="4205868" cy="365125"/>
          </a:xfrm>
        </p:spPr>
        <p:txBody>
          <a:bodyPr/>
          <a:lstStyle>
            <a:lvl1pPr>
              <a:defRPr b="1">
                <a:solidFill>
                  <a:schemeClr val="tx1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algn="ctr"/>
            <a:r>
              <a:rPr lang="en-US"/>
              <a:t>Mayank Parasar, School of Electrical and Computer Engineering, Georgia Tech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8554479" y="1938"/>
            <a:ext cx="621542" cy="388427"/>
          </a:xfrm>
          <a:prstGeom prst="rect">
            <a:avLst/>
          </a:prstGeom>
          <a:solidFill>
            <a:srgbClr val="000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42827" y="25240"/>
            <a:ext cx="610497" cy="365125"/>
          </a:xfrm>
        </p:spPr>
        <p:txBody>
          <a:bodyPr/>
          <a:lstStyle>
            <a:lvl1pPr>
              <a:defRPr b="0">
                <a:solidFill>
                  <a:srgbClr val="F8B33C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6F8C6899-B7E0-724F-AFA7-9CBD82D6A34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21341" y="6356350"/>
            <a:ext cx="8341659" cy="0"/>
          </a:xfrm>
          <a:prstGeom prst="line">
            <a:avLst/>
          </a:prstGeom>
          <a:ln w="28575" cmpd="sng">
            <a:solidFill>
              <a:srgbClr val="00004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457199" y="1077818"/>
            <a:ext cx="8409792" cy="453"/>
          </a:xfrm>
          <a:prstGeom prst="line">
            <a:avLst/>
          </a:prstGeom>
          <a:ln w="57150" cmpd="sng">
            <a:solidFill>
              <a:srgbClr val="00004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>
            <a:off x="581" y="1077818"/>
            <a:ext cx="457199" cy="0"/>
          </a:xfrm>
          <a:prstGeom prst="line">
            <a:avLst/>
          </a:prstGeom>
          <a:ln w="57150" cmpd="sng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 userDrawn="1"/>
        </p:nvCxnSpPr>
        <p:spPr>
          <a:xfrm>
            <a:off x="0" y="6356350"/>
            <a:ext cx="421341" cy="0"/>
          </a:xfrm>
          <a:prstGeom prst="line">
            <a:avLst/>
          </a:prstGeom>
          <a:ln w="28575" cmpd="sng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 userDrawn="1"/>
        </p:nvCxnSpPr>
        <p:spPr>
          <a:xfrm>
            <a:off x="8763000" y="6356350"/>
            <a:ext cx="381000" cy="0"/>
          </a:xfrm>
          <a:prstGeom prst="line">
            <a:avLst/>
          </a:prstGeom>
          <a:ln w="28575" cmpd="sng">
            <a:solidFill>
              <a:srgbClr val="FFBE5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43"/>
          <p:cNvCxnSpPr/>
          <p:nvPr userDrawn="1"/>
        </p:nvCxnSpPr>
        <p:spPr>
          <a:xfrm>
            <a:off x="8686801" y="1077818"/>
            <a:ext cx="457199" cy="0"/>
          </a:xfrm>
          <a:prstGeom prst="line">
            <a:avLst/>
          </a:prstGeom>
          <a:ln w="57150" cmpd="sng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400502"/>
            <a:ext cx="1713260" cy="4427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1462"/>
            <a:ext cx="7480046" cy="913751"/>
          </a:xfrm>
        </p:spPr>
        <p:txBody>
          <a:bodyPr/>
          <a:lstStyle>
            <a:lvl1pPr>
              <a:defRPr b="1">
                <a:solidFill>
                  <a:srgbClr val="000041"/>
                </a:solidFill>
                <a:latin typeface="Helvetica" panose="020B0500000000000000" pitchFamily="34" charset="0"/>
                <a:cs typeface="Tahoma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11216"/>
            <a:ext cx="8305801" cy="4967154"/>
          </a:xfrm>
        </p:spPr>
        <p:txBody>
          <a:bodyPr/>
          <a:lstStyle>
            <a:lvl1pPr>
              <a:buClr>
                <a:srgbClr val="000041"/>
              </a:buClr>
              <a:defRPr sz="2800">
                <a:solidFill>
                  <a:schemeClr val="tx1"/>
                </a:solidFill>
                <a:latin typeface="Helvetica" panose="020B0500000000000000" pitchFamily="34" charset="0"/>
                <a:cs typeface="Tahoma"/>
              </a:defRPr>
            </a:lvl1pPr>
            <a:lvl2pPr>
              <a:buClr>
                <a:srgbClr val="000090"/>
              </a:buClr>
              <a:defRPr sz="2600">
                <a:solidFill>
                  <a:srgbClr val="000080"/>
                </a:solidFill>
                <a:latin typeface="Helvetica" panose="020B0500000000000000" pitchFamily="34" charset="0"/>
                <a:cs typeface="Tahoma"/>
              </a:defRPr>
            </a:lvl2pPr>
            <a:lvl3pPr>
              <a:buClr>
                <a:srgbClr val="000041"/>
              </a:buClr>
              <a:defRPr sz="2400">
                <a:solidFill>
                  <a:srgbClr val="000000"/>
                </a:solidFill>
                <a:latin typeface="Helvetica" panose="020B0500000000000000" pitchFamily="34" charset="0"/>
                <a:cs typeface="Tahoma"/>
              </a:defRPr>
            </a:lvl3pPr>
            <a:lvl4pPr>
              <a:buClr>
                <a:srgbClr val="000080"/>
              </a:buClr>
              <a:defRPr sz="2200">
                <a:solidFill>
                  <a:srgbClr val="000080"/>
                </a:solidFill>
                <a:latin typeface="Helvetica" panose="020B0500000000000000" pitchFamily="34" charset="0"/>
                <a:cs typeface="Tahoma"/>
              </a:defRPr>
            </a:lvl4pPr>
            <a:lvl5pPr>
              <a:buClr>
                <a:srgbClr val="000041"/>
              </a:buClr>
              <a:defRPr sz="2000">
                <a:solidFill>
                  <a:srgbClr val="000000"/>
                </a:solidFill>
                <a:latin typeface="Helvetica" panose="020B0500000000000000" pitchFamily="34" charset="0"/>
                <a:cs typeface="Tahom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00260" y="6356350"/>
            <a:ext cx="1362739" cy="365125"/>
          </a:xfrm>
        </p:spPr>
        <p:txBody>
          <a:bodyPr/>
          <a:lstStyle>
            <a:lvl1pPr>
              <a:defRPr>
                <a:solidFill>
                  <a:srgbClr val="7F7F7F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/>
              <a:t>October 15,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9161" y="6370533"/>
            <a:ext cx="4205868" cy="365125"/>
          </a:xfrm>
        </p:spPr>
        <p:txBody>
          <a:bodyPr/>
          <a:lstStyle>
            <a:lvl1pPr>
              <a:defRPr b="1">
                <a:solidFill>
                  <a:schemeClr val="tx1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algn="ctr"/>
            <a:r>
              <a:rPr lang="en-US"/>
              <a:t>Mayank Parasar, School of Electrical and Computer Engineering, Georgia Tech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8554479" y="1938"/>
            <a:ext cx="621542" cy="388427"/>
          </a:xfrm>
          <a:prstGeom prst="rect">
            <a:avLst/>
          </a:prstGeom>
          <a:solidFill>
            <a:srgbClr val="000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42827" y="25240"/>
            <a:ext cx="610497" cy="365125"/>
          </a:xfrm>
        </p:spPr>
        <p:txBody>
          <a:bodyPr/>
          <a:lstStyle>
            <a:lvl1pPr>
              <a:defRPr b="0">
                <a:solidFill>
                  <a:srgbClr val="F8B33C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6F8C6899-B7E0-724F-AFA7-9CBD82D6A34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21341" y="6356350"/>
            <a:ext cx="8341659" cy="0"/>
          </a:xfrm>
          <a:prstGeom prst="line">
            <a:avLst/>
          </a:prstGeom>
          <a:ln w="28575" cmpd="sng">
            <a:solidFill>
              <a:srgbClr val="00004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457199" y="1077818"/>
            <a:ext cx="8409792" cy="453"/>
          </a:xfrm>
          <a:prstGeom prst="line">
            <a:avLst/>
          </a:prstGeom>
          <a:ln w="57150" cmpd="sng">
            <a:solidFill>
              <a:srgbClr val="00004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>
            <a:off x="581" y="1077818"/>
            <a:ext cx="457199" cy="0"/>
          </a:xfrm>
          <a:prstGeom prst="line">
            <a:avLst/>
          </a:prstGeom>
          <a:ln w="57150" cmpd="sng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 userDrawn="1"/>
        </p:nvCxnSpPr>
        <p:spPr>
          <a:xfrm>
            <a:off x="0" y="6356350"/>
            <a:ext cx="421341" cy="0"/>
          </a:xfrm>
          <a:prstGeom prst="line">
            <a:avLst/>
          </a:prstGeom>
          <a:ln w="28575" cmpd="sng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 userDrawn="1"/>
        </p:nvCxnSpPr>
        <p:spPr>
          <a:xfrm>
            <a:off x="8763000" y="6356350"/>
            <a:ext cx="381000" cy="0"/>
          </a:xfrm>
          <a:prstGeom prst="line">
            <a:avLst/>
          </a:prstGeom>
          <a:ln w="28575" cmpd="sng">
            <a:solidFill>
              <a:srgbClr val="FFBE5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43"/>
          <p:cNvCxnSpPr/>
          <p:nvPr userDrawn="1"/>
        </p:nvCxnSpPr>
        <p:spPr>
          <a:xfrm>
            <a:off x="8686801" y="1077818"/>
            <a:ext cx="457199" cy="0"/>
          </a:xfrm>
          <a:prstGeom prst="line">
            <a:avLst/>
          </a:prstGeom>
          <a:ln w="57150" cmpd="sng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400502"/>
            <a:ext cx="1713260" cy="4427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1462"/>
            <a:ext cx="7480046" cy="913751"/>
          </a:xfrm>
        </p:spPr>
        <p:txBody>
          <a:bodyPr/>
          <a:lstStyle>
            <a:lvl1pPr>
              <a:defRPr b="1">
                <a:solidFill>
                  <a:srgbClr val="000041"/>
                </a:solidFill>
                <a:latin typeface="Helvetica" panose="020B0500000000000000" pitchFamily="34" charset="0"/>
                <a:cs typeface="Tahoma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11216"/>
            <a:ext cx="8305801" cy="4967154"/>
          </a:xfrm>
        </p:spPr>
        <p:txBody>
          <a:bodyPr/>
          <a:lstStyle>
            <a:lvl1pPr>
              <a:buClr>
                <a:srgbClr val="000041"/>
              </a:buClr>
              <a:defRPr sz="2800">
                <a:solidFill>
                  <a:schemeClr val="tx1"/>
                </a:solidFill>
                <a:latin typeface="Helvetica" panose="020B0500000000000000" pitchFamily="34" charset="0"/>
                <a:cs typeface="Tahoma"/>
              </a:defRPr>
            </a:lvl1pPr>
            <a:lvl2pPr>
              <a:buClr>
                <a:srgbClr val="000090"/>
              </a:buClr>
              <a:defRPr sz="2600">
                <a:solidFill>
                  <a:srgbClr val="000080"/>
                </a:solidFill>
                <a:latin typeface="Helvetica" panose="020B0500000000000000" pitchFamily="34" charset="0"/>
                <a:cs typeface="Tahoma"/>
              </a:defRPr>
            </a:lvl2pPr>
            <a:lvl3pPr>
              <a:buClr>
                <a:srgbClr val="000041"/>
              </a:buClr>
              <a:defRPr sz="2400">
                <a:solidFill>
                  <a:srgbClr val="000000"/>
                </a:solidFill>
                <a:latin typeface="Helvetica" panose="020B0500000000000000" pitchFamily="34" charset="0"/>
                <a:cs typeface="Tahoma"/>
              </a:defRPr>
            </a:lvl3pPr>
            <a:lvl4pPr>
              <a:buClr>
                <a:srgbClr val="000080"/>
              </a:buClr>
              <a:defRPr sz="2200">
                <a:solidFill>
                  <a:srgbClr val="000080"/>
                </a:solidFill>
                <a:latin typeface="Helvetica" panose="020B0500000000000000" pitchFamily="34" charset="0"/>
                <a:cs typeface="Tahoma"/>
              </a:defRPr>
            </a:lvl4pPr>
            <a:lvl5pPr>
              <a:buClr>
                <a:srgbClr val="000041"/>
              </a:buClr>
              <a:defRPr sz="2000">
                <a:solidFill>
                  <a:srgbClr val="000000"/>
                </a:solidFill>
                <a:latin typeface="Helvetica" panose="020B0500000000000000" pitchFamily="34" charset="0"/>
                <a:cs typeface="Tahom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00260" y="6356350"/>
            <a:ext cx="1362739" cy="365125"/>
          </a:xfrm>
        </p:spPr>
        <p:txBody>
          <a:bodyPr/>
          <a:lstStyle>
            <a:lvl1pPr>
              <a:defRPr>
                <a:solidFill>
                  <a:srgbClr val="7F7F7F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/>
              <a:t>October 15,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9161" y="6370533"/>
            <a:ext cx="4205868" cy="365125"/>
          </a:xfrm>
        </p:spPr>
        <p:txBody>
          <a:bodyPr/>
          <a:lstStyle>
            <a:lvl1pPr>
              <a:defRPr b="1">
                <a:solidFill>
                  <a:schemeClr val="tx1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algn="ctr"/>
            <a:r>
              <a:rPr lang="en-US"/>
              <a:t>Mayank Parasar, School of Electrical and Computer Engineering, Georgia Tech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8554479" y="1938"/>
            <a:ext cx="621542" cy="388427"/>
          </a:xfrm>
          <a:prstGeom prst="rect">
            <a:avLst/>
          </a:prstGeom>
          <a:solidFill>
            <a:srgbClr val="000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42827" y="25240"/>
            <a:ext cx="610497" cy="365125"/>
          </a:xfrm>
        </p:spPr>
        <p:txBody>
          <a:bodyPr/>
          <a:lstStyle>
            <a:lvl1pPr>
              <a:defRPr b="0">
                <a:solidFill>
                  <a:srgbClr val="F8B33C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6F8C6899-B7E0-724F-AFA7-9CBD82D6A34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21341" y="6356350"/>
            <a:ext cx="8341659" cy="0"/>
          </a:xfrm>
          <a:prstGeom prst="line">
            <a:avLst/>
          </a:prstGeom>
          <a:ln w="28575" cmpd="sng">
            <a:solidFill>
              <a:srgbClr val="00004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457199" y="1077818"/>
            <a:ext cx="8409792" cy="453"/>
          </a:xfrm>
          <a:prstGeom prst="line">
            <a:avLst/>
          </a:prstGeom>
          <a:ln w="57150" cmpd="sng">
            <a:solidFill>
              <a:srgbClr val="00004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>
            <a:off x="581" y="1077818"/>
            <a:ext cx="457199" cy="0"/>
          </a:xfrm>
          <a:prstGeom prst="line">
            <a:avLst/>
          </a:prstGeom>
          <a:ln w="57150" cmpd="sng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 userDrawn="1"/>
        </p:nvCxnSpPr>
        <p:spPr>
          <a:xfrm>
            <a:off x="0" y="6356350"/>
            <a:ext cx="421341" cy="0"/>
          </a:xfrm>
          <a:prstGeom prst="line">
            <a:avLst/>
          </a:prstGeom>
          <a:ln w="28575" cmpd="sng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 userDrawn="1"/>
        </p:nvCxnSpPr>
        <p:spPr>
          <a:xfrm>
            <a:off x="8763000" y="6356350"/>
            <a:ext cx="381000" cy="0"/>
          </a:xfrm>
          <a:prstGeom prst="line">
            <a:avLst/>
          </a:prstGeom>
          <a:ln w="28575" cmpd="sng">
            <a:solidFill>
              <a:srgbClr val="FFBE5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43"/>
          <p:cNvCxnSpPr/>
          <p:nvPr userDrawn="1"/>
        </p:nvCxnSpPr>
        <p:spPr>
          <a:xfrm>
            <a:off x="8686801" y="1077818"/>
            <a:ext cx="457199" cy="0"/>
          </a:xfrm>
          <a:prstGeom prst="line">
            <a:avLst/>
          </a:prstGeom>
          <a:ln w="57150" cmpd="sng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400502"/>
            <a:ext cx="1713260" cy="4427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1462"/>
            <a:ext cx="7480046" cy="913751"/>
          </a:xfrm>
        </p:spPr>
        <p:txBody>
          <a:bodyPr/>
          <a:lstStyle>
            <a:lvl1pPr>
              <a:defRPr b="1">
                <a:solidFill>
                  <a:srgbClr val="000041"/>
                </a:solidFill>
                <a:latin typeface="Helvetica" panose="020B0500000000000000" pitchFamily="34" charset="0"/>
                <a:cs typeface="Tahoma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11216"/>
            <a:ext cx="8305801" cy="4967154"/>
          </a:xfrm>
        </p:spPr>
        <p:txBody>
          <a:bodyPr/>
          <a:lstStyle>
            <a:lvl1pPr>
              <a:buClr>
                <a:srgbClr val="000041"/>
              </a:buClr>
              <a:defRPr sz="2800">
                <a:solidFill>
                  <a:schemeClr val="tx1"/>
                </a:solidFill>
                <a:latin typeface="Helvetica" panose="020B0500000000000000" pitchFamily="34" charset="0"/>
                <a:cs typeface="Tahoma"/>
              </a:defRPr>
            </a:lvl1pPr>
            <a:lvl2pPr>
              <a:buClr>
                <a:srgbClr val="000090"/>
              </a:buClr>
              <a:defRPr sz="2600">
                <a:solidFill>
                  <a:srgbClr val="000080"/>
                </a:solidFill>
                <a:latin typeface="Helvetica" panose="020B0500000000000000" pitchFamily="34" charset="0"/>
                <a:cs typeface="Tahoma"/>
              </a:defRPr>
            </a:lvl2pPr>
            <a:lvl3pPr>
              <a:buClr>
                <a:srgbClr val="000041"/>
              </a:buClr>
              <a:defRPr sz="2400">
                <a:solidFill>
                  <a:srgbClr val="000000"/>
                </a:solidFill>
                <a:latin typeface="Helvetica" panose="020B0500000000000000" pitchFamily="34" charset="0"/>
                <a:cs typeface="Tahoma"/>
              </a:defRPr>
            </a:lvl3pPr>
            <a:lvl4pPr>
              <a:buClr>
                <a:srgbClr val="000080"/>
              </a:buClr>
              <a:defRPr sz="2200">
                <a:solidFill>
                  <a:srgbClr val="000080"/>
                </a:solidFill>
                <a:latin typeface="Helvetica" panose="020B0500000000000000" pitchFamily="34" charset="0"/>
                <a:cs typeface="Tahoma"/>
              </a:defRPr>
            </a:lvl4pPr>
            <a:lvl5pPr>
              <a:buClr>
                <a:srgbClr val="000041"/>
              </a:buClr>
              <a:defRPr sz="2000">
                <a:solidFill>
                  <a:srgbClr val="000000"/>
                </a:solidFill>
                <a:latin typeface="Helvetica" panose="020B0500000000000000" pitchFamily="34" charset="0"/>
                <a:cs typeface="Tahom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00260" y="6356350"/>
            <a:ext cx="1362739" cy="365125"/>
          </a:xfrm>
        </p:spPr>
        <p:txBody>
          <a:bodyPr/>
          <a:lstStyle>
            <a:lvl1pPr>
              <a:defRPr>
                <a:solidFill>
                  <a:srgbClr val="7F7F7F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/>
              <a:t>October 15,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9161" y="6370533"/>
            <a:ext cx="4205868" cy="365125"/>
          </a:xfrm>
        </p:spPr>
        <p:txBody>
          <a:bodyPr/>
          <a:lstStyle>
            <a:lvl1pPr>
              <a:defRPr b="1">
                <a:solidFill>
                  <a:schemeClr val="tx1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algn="ctr"/>
            <a:r>
              <a:rPr lang="en-US"/>
              <a:t>Mayank Parasar, School of Electrical and Computer Engineering, Georgia Tech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8554479" y="1938"/>
            <a:ext cx="621542" cy="388427"/>
          </a:xfrm>
          <a:prstGeom prst="rect">
            <a:avLst/>
          </a:prstGeom>
          <a:solidFill>
            <a:srgbClr val="000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42827" y="25240"/>
            <a:ext cx="610497" cy="365125"/>
          </a:xfrm>
        </p:spPr>
        <p:txBody>
          <a:bodyPr/>
          <a:lstStyle>
            <a:lvl1pPr>
              <a:defRPr b="0">
                <a:solidFill>
                  <a:srgbClr val="F8B33C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6F8C6899-B7E0-724F-AFA7-9CBD82D6A34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21341" y="6356350"/>
            <a:ext cx="8341659" cy="0"/>
          </a:xfrm>
          <a:prstGeom prst="line">
            <a:avLst/>
          </a:prstGeom>
          <a:ln w="28575" cmpd="sng">
            <a:solidFill>
              <a:srgbClr val="00004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457199" y="1077818"/>
            <a:ext cx="8409792" cy="453"/>
          </a:xfrm>
          <a:prstGeom prst="line">
            <a:avLst/>
          </a:prstGeom>
          <a:ln w="57150" cmpd="sng">
            <a:solidFill>
              <a:srgbClr val="00004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>
            <a:off x="581" y="1077818"/>
            <a:ext cx="457199" cy="0"/>
          </a:xfrm>
          <a:prstGeom prst="line">
            <a:avLst/>
          </a:prstGeom>
          <a:ln w="57150" cmpd="sng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 userDrawn="1"/>
        </p:nvCxnSpPr>
        <p:spPr>
          <a:xfrm>
            <a:off x="0" y="6356350"/>
            <a:ext cx="421341" cy="0"/>
          </a:xfrm>
          <a:prstGeom prst="line">
            <a:avLst/>
          </a:prstGeom>
          <a:ln w="28575" cmpd="sng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 userDrawn="1"/>
        </p:nvCxnSpPr>
        <p:spPr>
          <a:xfrm>
            <a:off x="8763000" y="6356350"/>
            <a:ext cx="381000" cy="0"/>
          </a:xfrm>
          <a:prstGeom prst="line">
            <a:avLst/>
          </a:prstGeom>
          <a:ln w="28575" cmpd="sng">
            <a:solidFill>
              <a:srgbClr val="FFBE5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43"/>
          <p:cNvCxnSpPr/>
          <p:nvPr userDrawn="1"/>
        </p:nvCxnSpPr>
        <p:spPr>
          <a:xfrm>
            <a:off x="8686801" y="1077818"/>
            <a:ext cx="457199" cy="0"/>
          </a:xfrm>
          <a:prstGeom prst="line">
            <a:avLst/>
          </a:prstGeom>
          <a:ln w="57150" cmpd="sng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400502"/>
            <a:ext cx="1713260" cy="4427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1462"/>
            <a:ext cx="7480046" cy="913751"/>
          </a:xfrm>
        </p:spPr>
        <p:txBody>
          <a:bodyPr/>
          <a:lstStyle>
            <a:lvl1pPr>
              <a:defRPr b="1">
                <a:solidFill>
                  <a:srgbClr val="000041"/>
                </a:solidFill>
                <a:latin typeface="Helvetica" panose="020B0500000000000000" pitchFamily="34" charset="0"/>
                <a:cs typeface="Tahoma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11216"/>
            <a:ext cx="8305801" cy="4967154"/>
          </a:xfrm>
        </p:spPr>
        <p:txBody>
          <a:bodyPr/>
          <a:lstStyle>
            <a:lvl1pPr>
              <a:buClr>
                <a:srgbClr val="000041"/>
              </a:buClr>
              <a:defRPr sz="2800">
                <a:solidFill>
                  <a:schemeClr val="tx1"/>
                </a:solidFill>
                <a:latin typeface="Helvetica" panose="020B0500000000000000" pitchFamily="34" charset="0"/>
                <a:cs typeface="Tahoma"/>
              </a:defRPr>
            </a:lvl1pPr>
            <a:lvl2pPr>
              <a:buClr>
                <a:srgbClr val="000090"/>
              </a:buClr>
              <a:defRPr sz="2600">
                <a:solidFill>
                  <a:srgbClr val="000080"/>
                </a:solidFill>
                <a:latin typeface="Helvetica" panose="020B0500000000000000" pitchFamily="34" charset="0"/>
                <a:cs typeface="Tahoma"/>
              </a:defRPr>
            </a:lvl2pPr>
            <a:lvl3pPr>
              <a:buClr>
                <a:srgbClr val="000041"/>
              </a:buClr>
              <a:defRPr sz="2400">
                <a:solidFill>
                  <a:srgbClr val="000000"/>
                </a:solidFill>
                <a:latin typeface="Helvetica" panose="020B0500000000000000" pitchFamily="34" charset="0"/>
                <a:cs typeface="Tahoma"/>
              </a:defRPr>
            </a:lvl3pPr>
            <a:lvl4pPr>
              <a:buClr>
                <a:srgbClr val="000080"/>
              </a:buClr>
              <a:defRPr sz="2200">
                <a:solidFill>
                  <a:srgbClr val="000080"/>
                </a:solidFill>
                <a:latin typeface="Helvetica" panose="020B0500000000000000" pitchFamily="34" charset="0"/>
                <a:cs typeface="Tahoma"/>
              </a:defRPr>
            </a:lvl4pPr>
            <a:lvl5pPr>
              <a:buClr>
                <a:srgbClr val="000041"/>
              </a:buClr>
              <a:defRPr sz="2000">
                <a:solidFill>
                  <a:srgbClr val="000000"/>
                </a:solidFill>
                <a:latin typeface="Helvetica" panose="020B0500000000000000" pitchFamily="34" charset="0"/>
                <a:cs typeface="Tahom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00260" y="6356350"/>
            <a:ext cx="1362739" cy="365125"/>
          </a:xfrm>
        </p:spPr>
        <p:txBody>
          <a:bodyPr/>
          <a:lstStyle>
            <a:lvl1pPr>
              <a:defRPr>
                <a:solidFill>
                  <a:srgbClr val="7F7F7F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/>
              <a:t>October 15,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9161" y="6370533"/>
            <a:ext cx="4205868" cy="365125"/>
          </a:xfrm>
        </p:spPr>
        <p:txBody>
          <a:bodyPr/>
          <a:lstStyle>
            <a:lvl1pPr>
              <a:defRPr b="1">
                <a:solidFill>
                  <a:schemeClr val="tx1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algn="ctr"/>
            <a:r>
              <a:rPr lang="en-US"/>
              <a:t>Mayank Parasar, School of Electrical and Computer Engineering, Georgia Tech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8554479" y="1938"/>
            <a:ext cx="621542" cy="388427"/>
          </a:xfrm>
          <a:prstGeom prst="rect">
            <a:avLst/>
          </a:prstGeom>
          <a:solidFill>
            <a:srgbClr val="000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42827" y="25240"/>
            <a:ext cx="610497" cy="365125"/>
          </a:xfrm>
        </p:spPr>
        <p:txBody>
          <a:bodyPr/>
          <a:lstStyle>
            <a:lvl1pPr>
              <a:defRPr b="0">
                <a:solidFill>
                  <a:srgbClr val="F8B33C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6F8C6899-B7E0-724F-AFA7-9CBD82D6A34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21341" y="6356350"/>
            <a:ext cx="8341659" cy="0"/>
          </a:xfrm>
          <a:prstGeom prst="line">
            <a:avLst/>
          </a:prstGeom>
          <a:ln w="28575" cmpd="sng">
            <a:solidFill>
              <a:srgbClr val="00004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457199" y="1077818"/>
            <a:ext cx="8409792" cy="453"/>
          </a:xfrm>
          <a:prstGeom prst="line">
            <a:avLst/>
          </a:prstGeom>
          <a:ln w="57150" cmpd="sng">
            <a:solidFill>
              <a:srgbClr val="00004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>
            <a:off x="581" y="1077818"/>
            <a:ext cx="457199" cy="0"/>
          </a:xfrm>
          <a:prstGeom prst="line">
            <a:avLst/>
          </a:prstGeom>
          <a:ln w="57150" cmpd="sng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 userDrawn="1"/>
        </p:nvCxnSpPr>
        <p:spPr>
          <a:xfrm>
            <a:off x="0" y="6356350"/>
            <a:ext cx="421341" cy="0"/>
          </a:xfrm>
          <a:prstGeom prst="line">
            <a:avLst/>
          </a:prstGeom>
          <a:ln w="28575" cmpd="sng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 userDrawn="1"/>
        </p:nvCxnSpPr>
        <p:spPr>
          <a:xfrm>
            <a:off x="8763000" y="6356350"/>
            <a:ext cx="381000" cy="0"/>
          </a:xfrm>
          <a:prstGeom prst="line">
            <a:avLst/>
          </a:prstGeom>
          <a:ln w="28575" cmpd="sng">
            <a:solidFill>
              <a:srgbClr val="FFBE5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43"/>
          <p:cNvCxnSpPr/>
          <p:nvPr userDrawn="1"/>
        </p:nvCxnSpPr>
        <p:spPr>
          <a:xfrm>
            <a:off x="8686801" y="1077818"/>
            <a:ext cx="457199" cy="0"/>
          </a:xfrm>
          <a:prstGeom prst="line">
            <a:avLst/>
          </a:prstGeom>
          <a:ln w="57150" cmpd="sng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400502"/>
            <a:ext cx="1713260" cy="44276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October 15,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1" y="6356350"/>
            <a:ext cx="67907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Mayank Parasar, School of Electrical and Computer Engineering, Georgia Tech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6F8C6899-B7E0-724F-AFA7-9CBD82D6A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7" r:id="rId2"/>
    <p:sldLayoutId id="2147483718" r:id="rId3"/>
    <p:sldLayoutId id="2147483743" r:id="rId4"/>
    <p:sldLayoutId id="2147483742" r:id="rId5"/>
    <p:sldLayoutId id="2147483741" r:id="rId6"/>
    <p:sldLayoutId id="2147483740" r:id="rId7"/>
    <p:sldLayoutId id="2147483739" r:id="rId8"/>
    <p:sldLayoutId id="2147483738" r:id="rId9"/>
    <p:sldLayoutId id="2147483737" r:id="rId10"/>
    <p:sldLayoutId id="2147483736" r:id="rId11"/>
    <p:sldLayoutId id="2147483735" r:id="rId12"/>
    <p:sldLayoutId id="2147483734" r:id="rId13"/>
    <p:sldLayoutId id="2147483733" r:id="rId14"/>
    <p:sldLayoutId id="2147483732" r:id="rId15"/>
    <p:sldLayoutId id="2147483731" r:id="rId16"/>
    <p:sldLayoutId id="2147483730" r:id="rId17"/>
    <p:sldLayoutId id="2147483729" r:id="rId18"/>
    <p:sldLayoutId id="2147483723" r:id="rId19"/>
    <p:sldLayoutId id="2147483722" r:id="rId20"/>
    <p:sldLayoutId id="2147483721" r:id="rId21"/>
    <p:sldLayoutId id="2147483719" r:id="rId2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October 15,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1" y="6356350"/>
            <a:ext cx="67907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Mayank Parasar, School of Electrical and Computer Engineering, Georgia Tech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6F8C6899-B7E0-724F-AFA7-9CBD82D6A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793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www.flickr.com/photos/bycp/5714998237" TargetMode="External"/><Relationship Id="rId7" Type="http://schemas.openxmlformats.org/officeDocument/2006/relationships/image" Target="../media/image13.png&amp;ehk=UHXXgbBv9kk7hMLpytqvsw&amp;r=0&amp;pid=OfficeInsert"/><Relationship Id="rId12" Type="http://schemas.openxmlformats.org/officeDocument/2006/relationships/image" Target="../media/image18.png&amp;ehk=2yOvZ8Ph6Z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2.png&amp;ehk=tSWy2GE"/><Relationship Id="rId11" Type="http://schemas.openxmlformats.org/officeDocument/2006/relationships/image" Target="../media/image17.png"/><Relationship Id="rId5" Type="http://schemas.openxmlformats.org/officeDocument/2006/relationships/image" Target="../media/image11.jpg"/><Relationship Id="rId10" Type="http://schemas.openxmlformats.org/officeDocument/2006/relationships/image" Target="../media/image16.jpg"/><Relationship Id="rId4" Type="http://schemas.openxmlformats.org/officeDocument/2006/relationships/hyperlink" Target="https://creativecommons.org/licenses/by-nc/2.0/" TargetMode="External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25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0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5094" y="1003296"/>
            <a:ext cx="6086064" cy="3323800"/>
          </a:xfrm>
        </p:spPr>
        <p:txBody>
          <a:bodyPr>
            <a:normAutofit/>
          </a:bodyPr>
          <a:lstStyle/>
          <a:p>
            <a:pPr lvl="0">
              <a:lnSpc>
                <a:spcPct val="110000"/>
              </a:lnSpc>
              <a:buClr>
                <a:srgbClr val="6F89F7"/>
              </a:buClr>
            </a:pPr>
            <a:r>
              <a:rPr lang="en-US" altLang="ko-KR" sz="4800" dirty="0">
                <a:latin typeface="Helvetica" panose="020B0500000000000000" pitchFamily="34" charset="0"/>
              </a:rPr>
              <a:t>Lightweight Emulation of Virtual Channels using Swaps</a:t>
            </a:r>
            <a:endParaRPr lang="en-US" altLang="ko-KR" sz="2800" dirty="0">
              <a:latin typeface="Helvetica" panose="020B0500000000000000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5094" y="4240474"/>
            <a:ext cx="5870827" cy="2388925"/>
          </a:xfrm>
        </p:spPr>
        <p:txBody>
          <a:bodyPr>
            <a:normAutofit/>
          </a:bodyPr>
          <a:lstStyle/>
          <a:p>
            <a:r>
              <a:rPr lang="en-US" sz="2000" b="1" u="sng" dirty="0">
                <a:latin typeface="Helvetica" charset="0"/>
                <a:ea typeface="Helvetica" charset="0"/>
                <a:cs typeface="Helvetica" charset="0"/>
              </a:rPr>
              <a:t>Mayank Parasar</a:t>
            </a:r>
            <a:r>
              <a:rPr lang="en-US" sz="2000" b="1" dirty="0">
                <a:latin typeface="Helvetica" charset="0"/>
                <a:ea typeface="Helvetica" charset="0"/>
                <a:cs typeface="Helvetica" charset="0"/>
              </a:rPr>
              <a:t> and Tushar Krishna</a:t>
            </a:r>
          </a:p>
          <a:p>
            <a:endParaRPr lang="en-US" dirty="0">
              <a:latin typeface="Helvetica" charset="0"/>
              <a:ea typeface="Helvetica" charset="0"/>
              <a:cs typeface="Helvetica" charset="0"/>
            </a:endParaRPr>
          </a:p>
          <a:p>
            <a:endParaRPr lang="en-US" dirty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School of Electrical and Computer Engineering</a:t>
            </a:r>
          </a:p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Georgia Institute of Technology</a:t>
            </a:r>
          </a:p>
          <a:p>
            <a:r>
              <a:rPr lang="en-US" u="sng" dirty="0" err="1">
                <a:solidFill>
                  <a:srgbClr val="0070C0"/>
                </a:solidFill>
                <a:latin typeface="Helvetica" charset="0"/>
                <a:ea typeface="Helvetica" charset="0"/>
                <a:cs typeface="Helvetica" charset="0"/>
              </a:rPr>
              <a:t>synergy.ece.gatech.edu</a:t>
            </a:r>
            <a:endParaRPr lang="en-US" u="sng" dirty="0">
              <a:solidFill>
                <a:srgbClr val="0070C0"/>
              </a:solidFill>
              <a:latin typeface="Helvetica" charset="0"/>
              <a:ea typeface="Helvetica" charset="0"/>
              <a:cs typeface="Helvetica" charset="0"/>
            </a:endParaRPr>
          </a:p>
          <a:p>
            <a:endParaRPr lang="en-US" u="sng" dirty="0">
              <a:solidFill>
                <a:srgbClr val="0070C0"/>
              </a:solidFill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>mparasar3@gatech.edu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840966" y="501654"/>
            <a:ext cx="5686576" cy="50164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 err="1">
                <a:solidFill>
                  <a:srgbClr val="F8B33C"/>
                </a:solidFill>
                <a:latin typeface="Helvetica" charset="0"/>
                <a:ea typeface="Helvetica" charset="0"/>
                <a:cs typeface="Helvetica" charset="0"/>
              </a:rPr>
              <a:t>NocArc</a:t>
            </a:r>
            <a:r>
              <a:rPr lang="en-US" sz="2600" dirty="0">
                <a:solidFill>
                  <a:srgbClr val="F8B33C"/>
                </a:solidFill>
                <a:latin typeface="Helvetica" charset="0"/>
                <a:ea typeface="Helvetica" charset="0"/>
                <a:cs typeface="Helvetica" charset="0"/>
              </a:rPr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1807943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55294-5D14-451A-9644-B5AEEE780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Question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0D51D-F8A0-41F3-A3C1-2E898E075C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49671" y="6356350"/>
            <a:ext cx="1313328" cy="365125"/>
          </a:xfrm>
        </p:spPr>
        <p:txBody>
          <a:bodyPr/>
          <a:lstStyle/>
          <a:p>
            <a:r>
              <a:rPr lang="en-US"/>
              <a:t>October 15, 2017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158B7-FEC1-4347-AFDC-6986021AA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Mayank Parasar, School of Electrical and Computer Engineering, Georgia Tech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0F82F-7C61-493F-AD22-A96692C1C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C6899-B7E0-724F-AFA7-9CBD82D6A34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21110733">
            <a:off x="1130530" y="3105078"/>
            <a:ext cx="7063129" cy="127134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Can we have performance of VCs at the cost of wormhole!?</a:t>
            </a:r>
          </a:p>
        </p:txBody>
      </p:sp>
    </p:spTree>
    <p:extLst>
      <p:ext uri="{BB962C8B-B14F-4D97-AF65-F5344CB8AC3E}">
        <p14:creationId xmlns:p14="http://schemas.microsoft.com/office/powerpoint/2010/main" val="3409815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ACB64-42F4-45CE-B133-9BD7F26D1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B2E98-DDE1-4857-92F9-2DDC357D6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Motivation</a:t>
            </a:r>
          </a:p>
          <a:p>
            <a:r>
              <a:rPr lang="en-US" b="1" dirty="0"/>
              <a:t>Enter </a:t>
            </a:r>
            <a:r>
              <a:rPr lang="en-US" b="1" dirty="0" err="1"/>
              <a:t>SwapNoC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SwapNoC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Policies</a:t>
            </a:r>
          </a:p>
          <a:p>
            <a:pPr lvl="1"/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Tail_Swap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lvl="1"/>
            <a:r>
              <a:rPr lang="en-US" sz="2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Credit_Swap</a:t>
            </a:r>
            <a:endParaRPr lang="en-US" sz="2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lvl="1"/>
            <a:r>
              <a:rPr lang="en-US" sz="2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Random_Swap</a:t>
            </a:r>
            <a:endParaRPr lang="en-US" sz="2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Comparision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to VCs</a:t>
            </a:r>
          </a:p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Evaluation and Results</a:t>
            </a:r>
          </a:p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Conclusion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A6C2C0-112E-4B78-9BF4-2E3B8F3C9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15, 2017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0418D-B7D2-4426-98CA-1555869D7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Mayank Parasar, School of Electrical and Computer Engineering, Georgia Tech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2BFC6-5B75-45BA-B6B6-7AD753770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C6899-B7E0-724F-AFA7-9CBD82D6A34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513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55294-5D14-451A-9644-B5AEEE780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Highlevel</a:t>
            </a:r>
            <a:r>
              <a:rPr lang="en-US" dirty="0"/>
              <a:t> Idea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0D51D-F8A0-41F3-A3C1-2E898E075C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49671" y="6356350"/>
            <a:ext cx="1313328" cy="365125"/>
          </a:xfrm>
        </p:spPr>
        <p:txBody>
          <a:bodyPr/>
          <a:lstStyle/>
          <a:p>
            <a:r>
              <a:rPr lang="en-US"/>
              <a:t>October 15, 2017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158B7-FEC1-4347-AFDC-6986021AA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Mayank Parasar, School of Electrical and Computer Engineering, Georgia Tech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0F82F-7C61-493F-AD22-A96692C1C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C6899-B7E0-724F-AFA7-9CBD82D6A34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754FA0-E854-4097-A063-DD8A219FEA02}"/>
              </a:ext>
            </a:extLst>
          </p:cNvPr>
          <p:cNvSpPr txBox="1"/>
          <p:nvPr/>
        </p:nvSpPr>
        <p:spPr>
          <a:xfrm>
            <a:off x="4137800" y="7652544"/>
            <a:ext cx="47935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flickr.com/photos/bycp/5714998237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2.0/"/>
              </a:rPr>
              <a:t>CC BY-NC</a:t>
            </a:r>
            <a:endParaRPr lang="en-US" sz="900"/>
          </a:p>
        </p:txBody>
      </p:sp>
      <p:pic>
        <p:nvPicPr>
          <p:cNvPr id="18" name="Picture 17" descr="A picture containing monitor, screenshot&#10;&#10;Description generated with high confidence">
            <a:extLst>
              <a:ext uri="{FF2B5EF4-FFF2-40B4-BE49-F238E27FC236}">
                <a16:creationId xmlns:a16="http://schemas.microsoft.com/office/drawing/2014/main" id="{77BCDF23-26C9-46A9-988E-4EEA6A1156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999" y="1165726"/>
            <a:ext cx="2921001" cy="1752540"/>
          </a:xfrm>
          <a:prstGeom prst="rect">
            <a:avLst/>
          </a:prstGeom>
        </p:spPr>
      </p:pic>
      <p:pic>
        <p:nvPicPr>
          <p:cNvPr id="14" name="Picture 13" descr="A screen shot of a car&#10;&#10;Description generated with high confidence">
            <a:extLst>
              <a:ext uri="{FF2B5EF4-FFF2-40B4-BE49-F238E27FC236}">
                <a16:creationId xmlns:a16="http://schemas.microsoft.com/office/drawing/2014/main" id="{8927C1E1-9C3A-4BFA-94B3-38E899E087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-1000399" y="2056376"/>
            <a:ext cx="1457598" cy="6091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5ADAC80-6385-49E2-AA89-B9CEE931E9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00399" y="1517234"/>
            <a:ext cx="1397017" cy="69996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8245DF7-F2B5-4232-A39E-3E8F2D8D047A}"/>
              </a:ext>
            </a:extLst>
          </p:cNvPr>
          <p:cNvSpPr txBox="1"/>
          <p:nvPr/>
        </p:nvSpPr>
        <p:spPr>
          <a:xfrm>
            <a:off x="550334" y="2979603"/>
            <a:ext cx="1914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Virtual Channel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CD2F9DB-6C37-45AA-BB10-E7DF7911B8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36989" y="1129047"/>
            <a:ext cx="3068808" cy="11605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A7BE7B5-7A00-402F-9AAC-A4C743D706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0658" y="1519099"/>
            <a:ext cx="1397017" cy="699964"/>
          </a:xfrm>
          <a:prstGeom prst="rect">
            <a:avLst/>
          </a:prstGeom>
        </p:spPr>
      </p:pic>
      <p:pic>
        <p:nvPicPr>
          <p:cNvPr id="24" name="Picture 23" descr="A screen shot of a car&#10;&#10;Description generated with high confidence">
            <a:extLst>
              <a:ext uri="{FF2B5EF4-FFF2-40B4-BE49-F238E27FC236}">
                <a16:creationId xmlns:a16="http://schemas.microsoft.com/office/drawing/2014/main" id="{86BDF795-5127-442A-9DF0-EEC783A2EA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3162496" y="1490550"/>
            <a:ext cx="1457598" cy="60915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178B154-63B6-4CF7-8176-15F6C23EB411}"/>
              </a:ext>
            </a:extLst>
          </p:cNvPr>
          <p:cNvSpPr txBox="1"/>
          <p:nvPr/>
        </p:nvSpPr>
        <p:spPr>
          <a:xfrm>
            <a:off x="6337938" y="2296199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Wormhole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A4BCEBF-7929-4F43-81DC-2F20B053122E}"/>
              </a:ext>
            </a:extLst>
          </p:cNvPr>
          <p:cNvGrpSpPr/>
          <p:nvPr/>
        </p:nvGrpSpPr>
        <p:grpSpPr>
          <a:xfrm>
            <a:off x="3048000" y="3534517"/>
            <a:ext cx="6046636" cy="2304403"/>
            <a:chOff x="3048000" y="3534517"/>
            <a:chExt cx="6046636" cy="2304403"/>
          </a:xfrm>
        </p:grpSpPr>
        <p:pic>
          <p:nvPicPr>
            <p:cNvPr id="48" name="Picture 47" descr="A close up of a device&#10;&#10;Description generated with high confidence">
              <a:extLst>
                <a:ext uri="{FF2B5EF4-FFF2-40B4-BE49-F238E27FC236}">
                  <a16:creationId xmlns:a16="http://schemas.microsoft.com/office/drawing/2014/main" id="{02C40CBB-324E-4C63-A598-FEC70E9CBE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5400000">
              <a:off x="7170147" y="4770078"/>
              <a:ext cx="1216311" cy="921373"/>
            </a:xfrm>
            <a:prstGeom prst="rect">
              <a:avLst/>
            </a:prstGeom>
          </p:spPr>
        </p:pic>
        <p:pic>
          <p:nvPicPr>
            <p:cNvPr id="47" name="Picture 46" descr="A close up of a device&#10;&#10;Description generated with high confidence">
              <a:extLst>
                <a:ext uri="{FF2B5EF4-FFF2-40B4-BE49-F238E27FC236}">
                  <a16:creationId xmlns:a16="http://schemas.microsoft.com/office/drawing/2014/main" id="{1802C548-DC35-45DA-91BD-F837160947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10800000">
              <a:off x="4748723" y="4472109"/>
              <a:ext cx="868171" cy="915281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9316603-3F06-4832-B767-55AF590A68D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48000" y="3534517"/>
              <a:ext cx="6046636" cy="1160500"/>
            </a:xfrm>
            <a:prstGeom prst="rect">
              <a:avLst/>
            </a:prstGeom>
          </p:spPr>
        </p:pic>
        <p:pic>
          <p:nvPicPr>
            <p:cNvPr id="51" name="Picture 50" descr="A picture containing object&#10;&#10;Description generated with high confidence">
              <a:extLst>
                <a:ext uri="{FF2B5EF4-FFF2-40B4-BE49-F238E27FC236}">
                  <a16:creationId xmlns:a16="http://schemas.microsoft.com/office/drawing/2014/main" id="{F48EA117-F9E5-42E4-A817-1C7B6A330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V="1">
              <a:off x="5616894" y="4515474"/>
              <a:ext cx="3146105" cy="896216"/>
            </a:xfrm>
            <a:prstGeom prst="rect">
              <a:avLst/>
            </a:prstGeom>
          </p:spPr>
        </p:pic>
        <p:pic>
          <p:nvPicPr>
            <p:cNvPr id="53" name="Picture 52" descr="A picture containing object&#10;&#10;Description generated with high confidence">
              <a:extLst>
                <a:ext uri="{FF2B5EF4-FFF2-40B4-BE49-F238E27FC236}">
                  <a16:creationId xmlns:a16="http://schemas.microsoft.com/office/drawing/2014/main" id="{4DA24BD3-8CCF-4BFE-99FA-03ADA7D0F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H="1" flipV="1">
              <a:off x="4197222" y="4693378"/>
              <a:ext cx="3165482" cy="1111107"/>
            </a:xfrm>
            <a:prstGeom prst="rect">
              <a:avLst/>
            </a:prstGeom>
          </p:spPr>
        </p:pic>
      </p:grpSp>
      <p:pic>
        <p:nvPicPr>
          <p:cNvPr id="57" name="Content Placeholder 56" descr="A close up of a van&#10;&#10;Description generated with high confidence">
            <a:extLst>
              <a:ext uri="{FF2B5EF4-FFF2-40B4-BE49-F238E27FC236}">
                <a16:creationId xmlns:a16="http://schemas.microsoft.com/office/drawing/2014/main" id="{1ABF099F-8CC7-4FEB-B1F9-5A0F91FD8C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2"/>
          <a:stretch>
            <a:fillRect/>
          </a:stretch>
        </p:blipFill>
        <p:spPr>
          <a:xfrm flipH="1">
            <a:off x="2395142" y="3704755"/>
            <a:ext cx="1489604" cy="807494"/>
          </a:xfrm>
        </p:spPr>
      </p:pic>
      <p:pic>
        <p:nvPicPr>
          <p:cNvPr id="41" name="Picture 40" descr="A screen shot of a car&#10;&#10;Description generated with high confidence">
            <a:extLst>
              <a:ext uri="{FF2B5EF4-FFF2-40B4-BE49-F238E27FC236}">
                <a16:creationId xmlns:a16="http://schemas.microsoft.com/office/drawing/2014/main" id="{421153A1-E5D8-4857-B3EE-874283E524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347278" y="3891508"/>
            <a:ext cx="1457598" cy="60915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80752F9-206E-4F1A-8393-0F0489BD88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055" y="3893522"/>
            <a:ext cx="1397017" cy="699964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28BACBF1-914A-4BE6-BB63-5494206985FB}"/>
              </a:ext>
            </a:extLst>
          </p:cNvPr>
          <p:cNvSpPr txBox="1"/>
          <p:nvPr/>
        </p:nvSpPr>
        <p:spPr>
          <a:xfrm>
            <a:off x="1026901" y="5338979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SwapNoC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F5A4611-43D9-4418-BFB8-94F9A104A34E}"/>
              </a:ext>
            </a:extLst>
          </p:cNvPr>
          <p:cNvSpPr/>
          <p:nvPr/>
        </p:nvSpPr>
        <p:spPr>
          <a:xfrm rot="21110733">
            <a:off x="1130530" y="3105078"/>
            <a:ext cx="7063129" cy="127134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Can we use same inspiration in NOC!?</a:t>
            </a:r>
          </a:p>
        </p:txBody>
      </p:sp>
    </p:spTree>
    <p:extLst>
      <p:ext uri="{BB962C8B-B14F-4D97-AF65-F5344CB8AC3E}">
        <p14:creationId xmlns:p14="http://schemas.microsoft.com/office/powerpoint/2010/main" val="182204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6 L 0.25 -3.7037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0.25 4.44444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07407E-6 L 0.51684 0.0057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33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44705 0.0020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44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07 -0.01389 L 0.35868 -0.01157 L 0.44011 0.19838 L 0.77066 0.19977 L 0.79584 0.00833 L 0.79584 0.00833 " pathEditMode="relative" ptsTypes="AAAAAA">
                                      <p:cBhvr>
                                        <p:cTn id="6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382 -0.00115 L 0.55469 0.16135 L 0.204 0.15811 L 0.17587 -4.07407E-6 " pathEditMode="relative" rAng="0" ptsTypes="AAAA">
                                      <p:cBhvr>
                                        <p:cTn id="7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06" y="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55294-5D14-451A-9644-B5AEEE780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89B82-1642-4183-BDA1-93BB4916E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11216"/>
            <a:ext cx="8305801" cy="4967154"/>
          </a:xfrm>
        </p:spPr>
        <p:txBody>
          <a:bodyPr/>
          <a:lstStyle/>
          <a:p>
            <a:r>
              <a:rPr lang="en-US" dirty="0"/>
              <a:t>Software swap vs Hardware swap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0D51D-F8A0-41F3-A3C1-2E898E075C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49671" y="6356350"/>
            <a:ext cx="1313328" cy="365125"/>
          </a:xfrm>
        </p:spPr>
        <p:txBody>
          <a:bodyPr/>
          <a:lstStyle/>
          <a:p>
            <a:r>
              <a:rPr lang="en-US"/>
              <a:t>October 15, 2017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158B7-FEC1-4347-AFDC-6986021AA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Mayank Parasar, School of Electrical and Computer Engineering, Georgia Tech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0F82F-7C61-493F-AD22-A96692C1C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C6899-B7E0-724F-AFA7-9CBD82D6A34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565977-7ECA-4692-ABF7-E2980E391D92}"/>
              </a:ext>
            </a:extLst>
          </p:cNvPr>
          <p:cNvSpPr/>
          <p:nvPr/>
        </p:nvSpPr>
        <p:spPr>
          <a:xfrm>
            <a:off x="813662" y="2882686"/>
            <a:ext cx="418454" cy="36421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FE1C59-B2EE-4534-B858-1E720F7D1F17}"/>
              </a:ext>
            </a:extLst>
          </p:cNvPr>
          <p:cNvSpPr/>
          <p:nvPr/>
        </p:nvSpPr>
        <p:spPr>
          <a:xfrm>
            <a:off x="1369018" y="3612688"/>
            <a:ext cx="418454" cy="36421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2F7E61-CF88-4666-AF9F-D9937D047445}"/>
              </a:ext>
            </a:extLst>
          </p:cNvPr>
          <p:cNvSpPr/>
          <p:nvPr/>
        </p:nvSpPr>
        <p:spPr>
          <a:xfrm>
            <a:off x="1901128" y="2882686"/>
            <a:ext cx="418454" cy="36421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E07493-3D0A-4E60-9755-690F0429A863}"/>
              </a:ext>
            </a:extLst>
          </p:cNvPr>
          <p:cNvSpPr txBox="1"/>
          <p:nvPr/>
        </p:nvSpPr>
        <p:spPr>
          <a:xfrm>
            <a:off x="627681" y="4510007"/>
            <a:ext cx="25170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// using </a:t>
            </a:r>
            <a:r>
              <a:rPr lang="en-US" dirty="0" err="1"/>
              <a:t>tmp</a:t>
            </a:r>
            <a:r>
              <a:rPr lang="en-US" dirty="0"/>
              <a:t> variable</a:t>
            </a:r>
          </a:p>
          <a:p>
            <a:r>
              <a:rPr lang="en-US" dirty="0" err="1"/>
              <a:t>tmp</a:t>
            </a:r>
            <a:r>
              <a:rPr lang="en-US" dirty="0"/>
              <a:t> = a;</a:t>
            </a:r>
          </a:p>
          <a:p>
            <a:r>
              <a:rPr lang="en-US" dirty="0"/>
              <a:t>a = b;</a:t>
            </a:r>
          </a:p>
          <a:p>
            <a:r>
              <a:rPr lang="en-US" dirty="0"/>
              <a:t>b = </a:t>
            </a:r>
            <a:r>
              <a:rPr lang="en-US" dirty="0" err="1"/>
              <a:t>tmp</a:t>
            </a:r>
            <a:r>
              <a:rPr lang="en-US" dirty="0"/>
              <a:t>;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3C5ED7-497E-44C7-B646-CB57FC38AB45}"/>
              </a:ext>
            </a:extLst>
          </p:cNvPr>
          <p:cNvSpPr/>
          <p:nvPr/>
        </p:nvSpPr>
        <p:spPr>
          <a:xfrm>
            <a:off x="4236144" y="3289085"/>
            <a:ext cx="418454" cy="36421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684790-E776-4C47-B0B9-E9C5164C3CC7}"/>
              </a:ext>
            </a:extLst>
          </p:cNvPr>
          <p:cNvSpPr/>
          <p:nvPr/>
        </p:nvSpPr>
        <p:spPr>
          <a:xfrm>
            <a:off x="5752395" y="3273587"/>
            <a:ext cx="418454" cy="36421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EA1841-F5FC-402D-BCB3-43D66A2BF87B}"/>
              </a:ext>
            </a:extLst>
          </p:cNvPr>
          <p:cNvSpPr txBox="1"/>
          <p:nvPr/>
        </p:nvSpPr>
        <p:spPr>
          <a:xfrm>
            <a:off x="4597186" y="4512181"/>
            <a:ext cx="26116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// parallel assignment</a:t>
            </a:r>
          </a:p>
          <a:p>
            <a:r>
              <a:rPr lang="en-US" dirty="0"/>
              <a:t>a &lt;= b;</a:t>
            </a:r>
          </a:p>
          <a:p>
            <a:r>
              <a:rPr lang="en-US" dirty="0"/>
              <a:t>b &lt;= a;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773739-005C-4E49-96B6-7D81D5C0A5C2}"/>
              </a:ext>
            </a:extLst>
          </p:cNvPr>
          <p:cNvSpPr txBox="1"/>
          <p:nvPr/>
        </p:nvSpPr>
        <p:spPr>
          <a:xfrm>
            <a:off x="4275537" y="3630342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C02E65-A47F-42D6-93A4-EBDDD9720FD5}"/>
              </a:ext>
            </a:extLst>
          </p:cNvPr>
          <p:cNvSpPr txBox="1"/>
          <p:nvPr/>
        </p:nvSpPr>
        <p:spPr>
          <a:xfrm>
            <a:off x="5806001" y="3628759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E772E9-20D5-4EC4-88BA-8803522FE439}"/>
              </a:ext>
            </a:extLst>
          </p:cNvPr>
          <p:cNvSpPr txBox="1"/>
          <p:nvPr/>
        </p:nvSpPr>
        <p:spPr>
          <a:xfrm>
            <a:off x="1938097" y="3206193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DFB3D8-6DDA-4477-A92F-26E65E00836F}"/>
              </a:ext>
            </a:extLst>
          </p:cNvPr>
          <p:cNvSpPr txBox="1"/>
          <p:nvPr/>
        </p:nvSpPr>
        <p:spPr>
          <a:xfrm>
            <a:off x="827231" y="3172031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BA68C0D-8FBD-4A2B-A048-F550C7C33DCD}"/>
              </a:ext>
            </a:extLst>
          </p:cNvPr>
          <p:cNvSpPr txBox="1"/>
          <p:nvPr/>
        </p:nvSpPr>
        <p:spPr>
          <a:xfrm>
            <a:off x="1267001" y="3923323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tmp</a:t>
            </a:r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F27E225-EADD-48AD-A8F2-A53B2CFC872E}"/>
              </a:ext>
            </a:extLst>
          </p:cNvPr>
          <p:cNvSpPr/>
          <p:nvPr/>
        </p:nvSpPr>
        <p:spPr>
          <a:xfrm>
            <a:off x="956259" y="2965989"/>
            <a:ext cx="170880" cy="197603"/>
          </a:xfrm>
          <a:prstGeom prst="ellipse">
            <a:avLst/>
          </a:prstGeom>
          <a:solidFill>
            <a:srgbClr val="367BB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B004CB4-D272-4602-89DC-425000B43DFC}"/>
              </a:ext>
            </a:extLst>
          </p:cNvPr>
          <p:cNvSpPr/>
          <p:nvPr/>
        </p:nvSpPr>
        <p:spPr>
          <a:xfrm>
            <a:off x="2040087" y="2974428"/>
            <a:ext cx="170880" cy="197603"/>
          </a:xfrm>
          <a:prstGeom prst="ellipse">
            <a:avLst/>
          </a:prstGeom>
          <a:solidFill>
            <a:srgbClr val="80BC2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E718573-37EB-489D-82A3-DD47A3B3823C}"/>
              </a:ext>
            </a:extLst>
          </p:cNvPr>
          <p:cNvSpPr/>
          <p:nvPr/>
        </p:nvSpPr>
        <p:spPr>
          <a:xfrm>
            <a:off x="2042537" y="2984390"/>
            <a:ext cx="170880" cy="197603"/>
          </a:xfrm>
          <a:prstGeom prst="ellipse">
            <a:avLst/>
          </a:prstGeom>
          <a:solidFill>
            <a:srgbClr val="80BC2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8C5B333-EB23-4DE6-B6F8-11B1CE379E7B}"/>
              </a:ext>
            </a:extLst>
          </p:cNvPr>
          <p:cNvSpPr/>
          <p:nvPr/>
        </p:nvSpPr>
        <p:spPr>
          <a:xfrm>
            <a:off x="1492805" y="3732358"/>
            <a:ext cx="170880" cy="197603"/>
          </a:xfrm>
          <a:prstGeom prst="ellipse">
            <a:avLst/>
          </a:prstGeom>
          <a:solidFill>
            <a:srgbClr val="367BB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E398C94-C5A9-4993-BE2D-383DF637E2B2}"/>
              </a:ext>
            </a:extLst>
          </p:cNvPr>
          <p:cNvSpPr/>
          <p:nvPr/>
        </p:nvSpPr>
        <p:spPr>
          <a:xfrm>
            <a:off x="956259" y="2970901"/>
            <a:ext cx="170880" cy="197603"/>
          </a:xfrm>
          <a:prstGeom prst="ellipse">
            <a:avLst/>
          </a:prstGeom>
          <a:solidFill>
            <a:srgbClr val="367BB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6881221-0EEC-4E10-8064-32387807CB64}"/>
              </a:ext>
            </a:extLst>
          </p:cNvPr>
          <p:cNvSpPr/>
          <p:nvPr/>
        </p:nvSpPr>
        <p:spPr>
          <a:xfrm>
            <a:off x="4382098" y="3380827"/>
            <a:ext cx="126546" cy="152400"/>
          </a:xfrm>
          <a:prstGeom prst="ellipse">
            <a:avLst/>
          </a:prstGeom>
          <a:solidFill>
            <a:srgbClr val="367BB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04B53C3-CB38-4A69-BB4D-BF9E29DB6574}"/>
              </a:ext>
            </a:extLst>
          </p:cNvPr>
          <p:cNvSpPr/>
          <p:nvPr/>
        </p:nvSpPr>
        <p:spPr>
          <a:xfrm>
            <a:off x="5898349" y="3380827"/>
            <a:ext cx="126546" cy="137432"/>
          </a:xfrm>
          <a:prstGeom prst="ellipse">
            <a:avLst/>
          </a:prstGeom>
          <a:solidFill>
            <a:srgbClr val="80BC2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520D923-FBD5-4D2C-AF53-EE6D37775917}"/>
              </a:ext>
            </a:extLst>
          </p:cNvPr>
          <p:cNvSpPr/>
          <p:nvPr/>
        </p:nvSpPr>
        <p:spPr>
          <a:xfrm>
            <a:off x="7449791" y="3195401"/>
            <a:ext cx="322180" cy="86212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5889A04-CEE6-492D-9227-E82777FF1634}"/>
              </a:ext>
            </a:extLst>
          </p:cNvPr>
          <p:cNvSpPr/>
          <p:nvPr/>
        </p:nvSpPr>
        <p:spPr>
          <a:xfrm>
            <a:off x="8248698" y="3194278"/>
            <a:ext cx="322180" cy="86212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5D36DE85-8647-4292-8800-D32B1E3AE753}"/>
              </a:ext>
            </a:extLst>
          </p:cNvPr>
          <p:cNvSpPr/>
          <p:nvPr/>
        </p:nvSpPr>
        <p:spPr>
          <a:xfrm>
            <a:off x="7535116" y="3879531"/>
            <a:ext cx="158436" cy="177997"/>
          </a:xfrm>
          <a:prstGeom prst="triangl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C2324672-D999-4C8D-B215-14C963DB05EC}"/>
              </a:ext>
            </a:extLst>
          </p:cNvPr>
          <p:cNvSpPr/>
          <p:nvPr/>
        </p:nvSpPr>
        <p:spPr>
          <a:xfrm>
            <a:off x="8330570" y="3884058"/>
            <a:ext cx="158436" cy="177997"/>
          </a:xfrm>
          <a:prstGeom prst="triangl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BF336FA-4CBA-4377-8E3A-F55AB9C6D6FC}"/>
              </a:ext>
            </a:extLst>
          </p:cNvPr>
          <p:cNvCxnSpPr>
            <a:cxnSpLocks/>
            <a:stCxn id="27" idx="3"/>
            <a:endCxn id="28" idx="1"/>
          </p:cNvCxnSpPr>
          <p:nvPr/>
        </p:nvCxnSpPr>
        <p:spPr>
          <a:xfrm flipV="1">
            <a:off x="7771971" y="3625342"/>
            <a:ext cx="476727" cy="11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B3B7A73B-0DF3-4612-9C43-53F9E2F66F81}"/>
              </a:ext>
            </a:extLst>
          </p:cNvPr>
          <p:cNvCxnSpPr>
            <a:cxnSpLocks/>
            <a:stCxn id="28" idx="3"/>
          </p:cNvCxnSpPr>
          <p:nvPr/>
        </p:nvCxnSpPr>
        <p:spPr>
          <a:xfrm flipV="1">
            <a:off x="8570878" y="2887948"/>
            <a:ext cx="228227" cy="737394"/>
          </a:xfrm>
          <a:prstGeom prst="bentConnector2">
            <a:avLst/>
          </a:prstGeom>
          <a:ln>
            <a:solidFill>
              <a:srgbClr val="367BB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EA36E324-2578-4756-A025-6EF3F0626969}"/>
              </a:ext>
            </a:extLst>
          </p:cNvPr>
          <p:cNvCxnSpPr>
            <a:cxnSpLocks/>
            <a:endCxn id="27" idx="1"/>
          </p:cNvCxnSpPr>
          <p:nvPr/>
        </p:nvCxnSpPr>
        <p:spPr>
          <a:xfrm rot="10800000" flipV="1">
            <a:off x="7449791" y="2899143"/>
            <a:ext cx="1349314" cy="727322"/>
          </a:xfrm>
          <a:prstGeom prst="bentConnector3">
            <a:avLst>
              <a:gd name="adj1" fmla="val 116942"/>
            </a:avLst>
          </a:prstGeom>
          <a:ln>
            <a:solidFill>
              <a:srgbClr val="367BB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D97B49FB-FAB8-4ECC-8E74-36ACA612670E}"/>
              </a:ext>
            </a:extLst>
          </p:cNvPr>
          <p:cNvSpPr/>
          <p:nvPr/>
        </p:nvSpPr>
        <p:spPr>
          <a:xfrm>
            <a:off x="7793704" y="3501215"/>
            <a:ext cx="99236" cy="98828"/>
          </a:xfrm>
          <a:prstGeom prst="ellipse">
            <a:avLst/>
          </a:prstGeom>
          <a:solidFill>
            <a:srgbClr val="367BB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3D52788-93F2-4B19-91B1-04F5FEAA26A7}"/>
              </a:ext>
            </a:extLst>
          </p:cNvPr>
          <p:cNvSpPr/>
          <p:nvPr/>
        </p:nvSpPr>
        <p:spPr>
          <a:xfrm>
            <a:off x="8596510" y="3496673"/>
            <a:ext cx="99236" cy="98828"/>
          </a:xfrm>
          <a:prstGeom prst="ellipse">
            <a:avLst/>
          </a:prstGeom>
          <a:solidFill>
            <a:srgbClr val="80BC2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0D70C15-0F1C-4070-A3CB-A2645CAE0201}"/>
              </a:ext>
            </a:extLst>
          </p:cNvPr>
          <p:cNvCxnSpPr>
            <a:cxnSpLocks/>
          </p:cNvCxnSpPr>
          <p:nvPr/>
        </p:nvCxnSpPr>
        <p:spPr>
          <a:xfrm>
            <a:off x="6866949" y="4219517"/>
            <a:ext cx="1558396" cy="125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097B77A-420E-4CEC-A973-E873AA9CD897}"/>
              </a:ext>
            </a:extLst>
          </p:cNvPr>
          <p:cNvCxnSpPr>
            <a:cxnSpLocks/>
            <a:endCxn id="29" idx="3"/>
          </p:cNvCxnSpPr>
          <p:nvPr/>
        </p:nvCxnSpPr>
        <p:spPr>
          <a:xfrm flipV="1">
            <a:off x="7613884" y="4057528"/>
            <a:ext cx="450" cy="16515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0835DDB-526C-4051-A978-BC7BA077FBDF}"/>
              </a:ext>
            </a:extLst>
          </p:cNvPr>
          <p:cNvCxnSpPr>
            <a:cxnSpLocks/>
          </p:cNvCxnSpPr>
          <p:nvPr/>
        </p:nvCxnSpPr>
        <p:spPr>
          <a:xfrm flipV="1">
            <a:off x="8412689" y="4062055"/>
            <a:ext cx="0" cy="16062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9BF044E4-38CF-4155-895D-A99C6C798E7F}"/>
              </a:ext>
            </a:extLst>
          </p:cNvPr>
          <p:cNvSpPr txBox="1"/>
          <p:nvPr/>
        </p:nvSpPr>
        <p:spPr>
          <a:xfrm>
            <a:off x="6467954" y="4034851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clk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028263E-FB4B-4688-B356-66084A1D04E5}"/>
              </a:ext>
            </a:extLst>
          </p:cNvPr>
          <p:cNvSpPr/>
          <p:nvPr/>
        </p:nvSpPr>
        <p:spPr>
          <a:xfrm>
            <a:off x="241215" y="1970737"/>
            <a:ext cx="30925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Software Swap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B392060-D1AA-4141-ABC5-D36DB7CEF765}"/>
              </a:ext>
            </a:extLst>
          </p:cNvPr>
          <p:cNvSpPr/>
          <p:nvPr/>
        </p:nvSpPr>
        <p:spPr>
          <a:xfrm>
            <a:off x="4913314" y="1966731"/>
            <a:ext cx="33297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Hardware Swap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20DCDD7-FDE0-4149-AE16-178F73BD4AF5}"/>
              </a:ext>
            </a:extLst>
          </p:cNvPr>
          <p:cNvSpPr/>
          <p:nvPr/>
        </p:nvSpPr>
        <p:spPr>
          <a:xfrm>
            <a:off x="241215" y="2662518"/>
            <a:ext cx="3012973" cy="33707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CD63434-72C5-488B-884D-E2906631E923}"/>
              </a:ext>
            </a:extLst>
          </p:cNvPr>
          <p:cNvSpPr/>
          <p:nvPr/>
        </p:nvSpPr>
        <p:spPr>
          <a:xfrm>
            <a:off x="3995327" y="2607290"/>
            <a:ext cx="4983657" cy="33707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1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116 L 0.05642 0.11065 " pathEditMode="relative" ptsTypes="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0.00116 L -0.12083 0.0004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42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0.00325 L 0.06059 -0.1085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0" y="-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.00162 L 2.77778E-7 0.00208 C -0.00052 0.00023 -0.00052 -0.00139 -0.00122 -0.00278 C -0.00156 -0.00324 -0.00243 -0.00347 -0.00295 -0.00394 C -0.00434 -0.00532 -0.00521 -0.00671 -0.00642 -0.0081 C -0.00694 -0.0088 -0.00747 -0.00926 -0.00781 -0.00949 C -0.00903 -0.0132 -0.00747 -0.0088 -0.0092 -0.01273 C -0.01042 -0.01505 -0.00851 -0.01273 -0.01094 -0.01528 C -0.01146 -0.0169 -0.01128 -0.0169 -0.01233 -0.01806 C -0.0125 -0.01852 -0.01302 -0.01898 -0.01319 -0.01898 C -0.01406 -0.01991 -0.01424 -0.02107 -0.01493 -0.02176 C -0.01528 -0.02222 -0.01563 -0.02245 -0.0158 -0.02292 C -0.01615 -0.02338 -0.01632 -0.02407 -0.01684 -0.02431 C -0.01719 -0.02454 -0.01771 -0.02454 -0.01806 -0.02477 L -0.02031 -0.02708 C -0.02153 -0.02824 -0.02274 -0.02986 -0.02431 -0.03032 L -0.02569 -0.03102 C -0.02604 -0.03125 -0.02622 -0.03171 -0.02656 -0.03195 C -0.02743 -0.03218 -0.0283 -0.03241 -0.02934 -0.03264 C -0.02969 -0.03287 -0.03021 -0.03287 -0.03056 -0.0331 C -0.03438 -0.03588 -0.03177 -0.03449 -0.03507 -0.03565 C -0.03507 -0.03542 -0.03837 -0.03681 -0.03906 -0.03704 L -0.04045 -0.0375 L -0.04149 -0.03796 C -0.04392 -0.03935 -0.04253 -0.03866 -0.04583 -0.03958 C -0.04618 -0.03982 -0.0467 -0.04005 -0.04705 -0.04028 L -0.05156 -0.0412 C -0.05226 -0.04167 -0.05295 -0.0419 -0.05382 -0.04213 C -0.05781 -0.04352 -0.05833 -0.04329 -0.06319 -0.04352 C -0.06406 -0.04375 -0.06493 -0.04375 -0.0658 -0.04421 C -0.06632 -0.04421 -0.06667 -0.04491 -0.06719 -0.04491 C -0.06806 -0.04514 -0.06892 -0.04514 -0.06979 -0.04537 C -0.07847 -0.04699 -0.06667 -0.04491 -0.07396 -0.0463 C -0.0783 -0.04699 -0.07969 -0.04699 -0.08542 -0.04699 C -0.09514 -0.04699 -0.10486 -0.04699 -0.11441 -0.04676 C -0.11563 -0.04676 -0.11684 -0.04607 -0.11806 -0.04583 C -0.11892 -0.0456 -0.11979 -0.0456 -0.12066 -0.04537 C -0.12222 -0.04514 -0.12517 -0.04468 -0.12691 -0.04421 C -0.13003 -0.04329 -0.12656 -0.04375 -0.13194 -0.04259 C -0.13264 -0.04259 -0.13333 -0.04236 -0.13403 -0.04213 C -0.13594 -0.0419 -0.13507 -0.04167 -0.13715 -0.04074 C -0.13802 -0.04028 -0.13906 -0.04005 -0.13993 -0.03958 L -0.14132 -0.03935 C -0.14375 -0.03657 -0.14253 -0.03727 -0.14479 -0.03657 C -0.14514 -0.03611 -0.14531 -0.03565 -0.14566 -0.03519 C -0.14601 -0.03472 -0.1467 -0.03472 -0.14705 -0.03449 C -0.1474 -0.03403 -0.14722 -0.03357 -0.14757 -0.0331 C -0.14774 -0.03264 -0.14844 -0.03264 -0.14878 -0.03218 C -0.14965 -0.03148 -0.15017 -0.03056 -0.15104 -0.03009 C -0.15156 -0.02963 -0.15191 -0.0294 -0.15243 -0.02894 C -0.15295 -0.02847 -0.15365 -0.02847 -0.15417 -0.02801 C -0.15503 -0.02732 -0.15556 -0.02639 -0.15642 -0.0257 L -0.15781 -0.02477 C -0.15938 -0.02199 -0.15938 -0.02245 -0.16007 -0.02037 C -0.16007 -0.01991 -0.16024 -0.01921 -0.16042 -0.01875 C -0.16059 -0.01713 -0.16059 -0.01551 -0.16094 -0.01389 C -0.16111 -0.0125 -0.16181 -0.01134 -0.16215 -0.00949 C -0.16337 -0.00648 -0.16198 -0.01065 -0.16319 -0.00648 C -0.16319 -0.00602 -0.16337 -0.00556 -0.16354 -0.00509 C -0.16372 -0.0044 -0.16372 -0.00347 -0.16406 -0.00301 C -0.16424 -0.00278 -0.16493 -0.00255 -0.16528 -0.00208 C -0.1658 -0.0007 -0.1658 -0.00116 -0.1658 -0.00046 L -0.16597 0.00023 " pathEditMode="relative" rAng="0" ptsTypes="AAAAAAAAAAAAAAAAAAAAAAAAAAAAAAAAAAAAAAAAAAAAAAAAAAAAAAAAAAAAAAA">
                                      <p:cBhvr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99" y="-2407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-1.11111E-6 0.00023 C 0.00104 0.00115 0.00208 0.00208 0.00313 0.00347 C 0.00347 0.00416 0.00365 0.00509 0.00399 0.00602 C 0.00417 0.00648 0.00452 0.00717 0.00486 0.00764 C 0.00521 0.00902 0.00556 0.01088 0.00625 0.0118 C 0.00642 0.0125 0.00712 0.01273 0.00747 0.01296 C 0.00851 0.01736 0.00712 0.01227 0.00938 0.01666 C 0.00955 0.01713 0.00955 0.01782 0.00972 0.01828 C 0.0099 0.01898 0.01042 0.01921 0.01059 0.01967 C 0.01094 0.02014 0.01111 0.02083 0.01146 0.02129 C 0.01181 0.02176 0.01215 0.02222 0.0125 0.02245 C 0.01267 0.02314 0.01285 0.02384 0.01337 0.0243 C 0.01372 0.02477 0.01424 0.02523 0.01458 0.02546 C 0.01823 0.03264 0.01476 0.02685 0.01771 0.03032 C 0.02101 0.03402 0.01875 0.03264 0.02136 0.03379 C 0.02361 0.0368 0.02031 0.03264 0.02448 0.0368 C 0.025 0.03727 0.02535 0.03819 0.02587 0.03865 C 0.02674 0.03958 0.02795 0.04027 0.02899 0.04097 C 0.02917 0.04166 0.02934 0.04236 0.02986 0.04282 C 0.03021 0.04305 0.03073 0.04328 0.03125 0.04328 C 0.03438 0.04467 0.03142 0.04328 0.03524 0.04444 C 0.03559 0.04467 0.03611 0.0449 0.03646 0.04514 C 0.03767 0.04537 0.04132 0.04606 0.04236 0.04629 C 0.04688 0.04884 0.04323 0.04722 0.05174 0.04814 C 0.05295 0.04814 0.05417 0.04838 0.05521 0.04861 C 0.0559 0.04884 0.05642 0.0493 0.05712 0.0493 C 0.05938 0.04953 0.06146 0.04977 0.06372 0.05 C 0.0691 0.04953 0.07274 0.04953 0.07761 0.04861 C 0.0783 0.04861 0.07917 0.04838 0.07986 0.04814 C 0.08108 0.04699 0.0816 0.04652 0.08299 0.04583 C 0.08386 0.04537 0.08472 0.0449 0.08559 0.04444 C 0.08715 0.04398 0.08715 0.04375 0.08872 0.04328 C 0.08958 0.04305 0.09028 0.04282 0.09097 0.04282 C 0.09705 0.04213 0.1033 0.04189 0.10938 0.04166 C 0.11163 0.04143 0.11372 0.0412 0.11597 0.04097 C 0.11684 0.04074 0.11788 0.04051 0.11875 0.04027 C 0.11997 0.04004 0.12118 0.04004 0.12222 0.03981 C 0.12327 0.03958 0.12431 0.03889 0.12535 0.03865 C 0.12622 0.03842 0.12726 0.03819 0.12813 0.03796 C 0.12847 0.03796 0.12899 0.0375 0.12934 0.0375 C 0.13004 0.03727 0.13056 0.03703 0.13125 0.0368 C 0.13299 0.03449 0.13108 0.03657 0.13351 0.03495 C 0.13386 0.03472 0.1342 0.03402 0.13472 0.03379 C 0.13681 0.03264 0.13611 0.03379 0.13785 0.03264 C 0.13837 0.0324 0.13872 0.03171 0.13924 0.03148 C 0.14011 0.03102 0.14184 0.03032 0.14184 0.03055 C 0.14219 0.02986 0.14254 0.02939 0.14288 0.02916 C 0.14323 0.0287 0.14375 0.02847 0.1441 0.02801 C 0.1467 0.02407 0.14497 0.02477 0.14774 0.02199 C 0.14844 0.02129 0.14931 0.02083 0.15 0.02014 C 0.15261 0.01759 0.15 0.01898 0.15261 0.01782 C 0.15295 0.01713 0.1533 0.01666 0.15347 0.01597 C 0.15382 0.01551 0.15365 0.01481 0.15399 0.01435 C 0.15434 0.01365 0.15486 0.01342 0.15538 0.01296 C 0.15556 0.0118 0.15556 0.01041 0.15625 0.00949 C 0.15642 0.00902 0.15677 0.00879 0.15712 0.00833 C 0.15747 0.00764 0.15764 0.00694 0.15799 0.00648 C 0.15833 0.00602 0.15886 0.00578 0.15938 0.00532 C 0.15955 0.00463 0.15938 0.00393 0.15972 0.00347 C 0.16007 0.00301 0.16077 0.00324 0.16111 0.00301 C 0.16458 0.00069 0.16042 0.00254 0.16372 0.00115 C 0.16615 -0.00348 0.16302 0.00208 0.16597 -0.00186 C 0.16649 -0.00232 0.16702 -0.00348 0.16702 -0.00324 L 0.16702 -0.00232 " pathEditMode="relative" rAng="0" ptsTypes="AAAAAAAAAAAAAAAAAAAAAAAAAAAAAAAAAAAAAAAAAAAAAAAAAAAAAAAAAAAAAAAAA">
                                      <p:cBhvr>
                                        <p:cTn id="4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51" y="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394 L 0.04114 0.00394 L 0.04028 -0.0618 L 0.08698 -0.06134 L 0.08767 -0.00254 L 0.08767 -0.00231 L 0.08819 -0.00139 " pathEditMode="relative" rAng="0" ptsTypes="AAAAAAA">
                                      <p:cBhvr>
                                        <p:cTn id="4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-3287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00139 L 0.01093 0.00139 C 0.01076 -0.02685 0.01059 -0.05509 0.01041 -0.08333 L -0.1441 -0.08287 L -0.15105 -0.08287 L -0.15105 0.00301 L -0.13577 0.00301 L -0.13577 -0.05972 L -0.08907 -0.05972 L -0.08837 0.00139 " pathEditMode="relative" rAng="0" ptsTypes="AAAAAAAAAA">
                                      <p:cBhvr>
                                        <p:cTn id="5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97" y="-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3" grpId="1" animBg="1"/>
      <p:bldP spid="24" grpId="0" animBg="1"/>
      <p:bldP spid="25" grpId="0" animBg="1"/>
      <p:bldP spid="26" grpId="0" animBg="1"/>
      <p:bldP spid="34" grpId="0" animBg="1"/>
      <p:bldP spid="35" grpId="0" animBg="1"/>
      <p:bldP spid="21" grpId="0"/>
      <p:bldP spid="41" grpId="0"/>
      <p:bldP spid="39" grpId="0" animBg="1"/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55294-5D14-451A-9644-B5AEEE780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MicroArc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0D51D-F8A0-41F3-A3C1-2E898E075C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49671" y="6356350"/>
            <a:ext cx="1313328" cy="365125"/>
          </a:xfrm>
        </p:spPr>
        <p:txBody>
          <a:bodyPr/>
          <a:lstStyle/>
          <a:p>
            <a:r>
              <a:rPr lang="en-US"/>
              <a:t>October 15, 2017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158B7-FEC1-4347-AFDC-6986021AA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Mayank Parasar, School of Electrical and Computer Engineering, Georgia Tech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0F82F-7C61-493F-AD22-A96692C1C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C6899-B7E0-724F-AFA7-9CBD82D6A34A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883B724-B47F-4335-AB6F-6F07B7AFECF5}"/>
              </a:ext>
            </a:extLst>
          </p:cNvPr>
          <p:cNvGrpSpPr/>
          <p:nvPr/>
        </p:nvGrpSpPr>
        <p:grpSpPr>
          <a:xfrm>
            <a:off x="5976132" y="1950533"/>
            <a:ext cx="2395071" cy="2209944"/>
            <a:chOff x="5275729" y="1913324"/>
            <a:chExt cx="2395071" cy="2209944"/>
          </a:xfrm>
        </p:grpSpPr>
        <p:sp>
          <p:nvSpPr>
            <p:cNvPr id="7" name="Rectangle 6"/>
            <p:cNvSpPr/>
            <p:nvPr/>
          </p:nvSpPr>
          <p:spPr>
            <a:xfrm>
              <a:off x="5275729" y="1913324"/>
              <a:ext cx="2395071" cy="2209944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195942" y="2885344"/>
              <a:ext cx="687057" cy="633008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2038A6D-DD46-4C1E-A141-9879DEA8629E}"/>
                </a:ext>
              </a:extLst>
            </p:cNvPr>
            <p:cNvSpPr/>
            <p:nvPr/>
          </p:nvSpPr>
          <p:spPr>
            <a:xfrm>
              <a:off x="5278050" y="2775628"/>
              <a:ext cx="343627" cy="857196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4345C06-5441-48A5-8D1D-663F7D7D4007}"/>
                </a:ext>
              </a:extLst>
            </p:cNvPr>
            <p:cNvSpPr/>
            <p:nvPr/>
          </p:nvSpPr>
          <p:spPr>
            <a:xfrm rot="16200000">
              <a:off x="6357533" y="1665905"/>
              <a:ext cx="343627" cy="857196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7620D26-3F58-4DB3-9025-E85878A1ABB4}"/>
                </a:ext>
              </a:extLst>
            </p:cNvPr>
            <p:cNvSpPr/>
            <p:nvPr/>
          </p:nvSpPr>
          <p:spPr>
            <a:xfrm rot="5400000">
              <a:off x="6371260" y="3522857"/>
              <a:ext cx="343627" cy="857196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8526788-D1C7-42C4-BEA8-D5444E01AACF}"/>
                </a:ext>
              </a:extLst>
            </p:cNvPr>
            <p:cNvSpPr/>
            <p:nvPr/>
          </p:nvSpPr>
          <p:spPr>
            <a:xfrm>
              <a:off x="7322835" y="2777772"/>
              <a:ext cx="343627" cy="857196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8E3A388-A213-448D-B1F0-EE2735F08152}"/>
                </a:ext>
              </a:extLst>
            </p:cNvPr>
            <p:cNvSpPr/>
            <p:nvPr/>
          </p:nvSpPr>
          <p:spPr>
            <a:xfrm rot="2354310">
              <a:off x="5482881" y="1956082"/>
              <a:ext cx="304484" cy="763507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90BBD93-CC53-484E-B4A6-FE68D8C95062}"/>
                </a:ext>
              </a:extLst>
            </p:cNvPr>
            <p:cNvCxnSpPr>
              <a:stCxn id="13" idx="3"/>
              <a:endCxn id="8" idx="1"/>
            </p:cNvCxnSpPr>
            <p:nvPr/>
          </p:nvCxnSpPr>
          <p:spPr>
            <a:xfrm flipV="1">
              <a:off x="5621677" y="3201848"/>
              <a:ext cx="574265" cy="237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3D57463D-BE21-4917-AE24-8BE262BAF8CB}"/>
                </a:ext>
              </a:extLst>
            </p:cNvPr>
            <p:cNvCxnSpPr>
              <a:cxnSpLocks/>
              <a:stCxn id="17" idx="3"/>
            </p:cNvCxnSpPr>
            <p:nvPr/>
          </p:nvCxnSpPr>
          <p:spPr>
            <a:xfrm>
              <a:off x="5753037" y="2434137"/>
              <a:ext cx="442905" cy="45120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60BCA76-DED3-45A2-A5C9-7CB01F4B0ABC}"/>
                </a:ext>
              </a:extLst>
            </p:cNvPr>
            <p:cNvCxnSpPr>
              <a:cxnSpLocks/>
              <a:stCxn id="16" idx="1"/>
              <a:endCxn id="8" idx="3"/>
            </p:cNvCxnSpPr>
            <p:nvPr/>
          </p:nvCxnSpPr>
          <p:spPr>
            <a:xfrm flipH="1" flipV="1">
              <a:off x="6882999" y="3201848"/>
              <a:ext cx="439836" cy="452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A6C2748-B449-4A3B-8BC1-2A95376552C6}"/>
                </a:ext>
              </a:extLst>
            </p:cNvPr>
            <p:cNvCxnSpPr>
              <a:cxnSpLocks/>
              <a:stCxn id="14" idx="1"/>
              <a:endCxn id="8" idx="0"/>
            </p:cNvCxnSpPr>
            <p:nvPr/>
          </p:nvCxnSpPr>
          <p:spPr>
            <a:xfrm>
              <a:off x="6529347" y="2266317"/>
              <a:ext cx="10124" cy="61902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154DA4EC-4085-4DFE-B4AB-302CBC1D2418}"/>
                </a:ext>
              </a:extLst>
            </p:cNvPr>
            <p:cNvCxnSpPr>
              <a:cxnSpLocks/>
              <a:stCxn id="15" idx="1"/>
              <a:endCxn id="8" idx="2"/>
            </p:cNvCxnSpPr>
            <p:nvPr/>
          </p:nvCxnSpPr>
          <p:spPr>
            <a:xfrm flipH="1" flipV="1">
              <a:off x="6539471" y="3518352"/>
              <a:ext cx="3603" cy="26129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5DF3AEFB-D5AC-4536-9A58-E1C707B92665}"/>
              </a:ext>
            </a:extLst>
          </p:cNvPr>
          <p:cNvSpPr txBox="1"/>
          <p:nvPr/>
        </p:nvSpPr>
        <p:spPr>
          <a:xfrm>
            <a:off x="5978453" y="3829453"/>
            <a:ext cx="776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4">
                    <a:lumMod val="50000"/>
                  </a:schemeClr>
                </a:solidFill>
              </a:rPr>
              <a:t>Router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8E3AEE-BFB4-4E6B-B35D-D7F7AF0EC361}"/>
              </a:ext>
            </a:extLst>
          </p:cNvPr>
          <p:cNvSpPr txBox="1"/>
          <p:nvPr/>
        </p:nvSpPr>
        <p:spPr>
          <a:xfrm>
            <a:off x="6945267" y="3307111"/>
            <a:ext cx="6023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rgbClr val="6699FF"/>
                </a:solidFill>
              </a:rPr>
              <a:t>Xbar</a:t>
            </a:r>
            <a:endParaRPr lang="en-US" sz="1400" b="1" dirty="0">
              <a:solidFill>
                <a:srgbClr val="6699FF"/>
              </a:solidFill>
            </a:endParaRPr>
          </a:p>
        </p:txBody>
      </p:sp>
      <p:pic>
        <p:nvPicPr>
          <p:cNvPr id="59" name="Content Placeholder 58" descr="Close">
            <a:extLst>
              <a:ext uri="{FF2B5EF4-FFF2-40B4-BE49-F238E27FC236}">
                <a16:creationId xmlns:a16="http://schemas.microsoft.com/office/drawing/2014/main" id="{E6816F00-21F3-46D6-A025-2DAB53D0BF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40005" y="2866811"/>
            <a:ext cx="629013" cy="629013"/>
          </a:xfr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A8EA8605-D413-42B7-AAA5-0DC2AD7B7502}"/>
              </a:ext>
            </a:extLst>
          </p:cNvPr>
          <p:cNvGrpSpPr/>
          <p:nvPr/>
        </p:nvGrpSpPr>
        <p:grpSpPr>
          <a:xfrm rot="20956814">
            <a:off x="5540960" y="1405482"/>
            <a:ext cx="376322" cy="668077"/>
            <a:chOff x="3877235" y="1911284"/>
            <a:chExt cx="376322" cy="668077"/>
          </a:xfrm>
        </p:grpSpPr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4ED91498-6913-4243-82BE-6AF3419A3EA4}"/>
                </a:ext>
              </a:extLst>
            </p:cNvPr>
            <p:cNvCxnSpPr>
              <a:cxnSpLocks/>
            </p:cNvCxnSpPr>
            <p:nvPr/>
          </p:nvCxnSpPr>
          <p:spPr>
            <a:xfrm>
              <a:off x="3877235" y="2017059"/>
              <a:ext cx="319987" cy="562302"/>
            </a:xfrm>
            <a:prstGeom prst="straightConnector1">
              <a:avLst/>
            </a:prstGeom>
            <a:ln w="53975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5565B78A-BCD9-421B-8013-CB15E90ADA3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47753" y="1911284"/>
              <a:ext cx="305804" cy="517444"/>
            </a:xfrm>
            <a:prstGeom prst="straightConnector1">
              <a:avLst/>
            </a:prstGeom>
            <a:ln w="53975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B1BF2E4-7517-4AFB-B0A4-9F3CA79B88C1}"/>
              </a:ext>
            </a:extLst>
          </p:cNvPr>
          <p:cNvGrpSpPr/>
          <p:nvPr/>
        </p:nvGrpSpPr>
        <p:grpSpPr>
          <a:xfrm rot="18000000">
            <a:off x="5431456" y="2891524"/>
            <a:ext cx="376322" cy="668077"/>
            <a:chOff x="3877235" y="1911284"/>
            <a:chExt cx="376322" cy="668077"/>
          </a:xfrm>
        </p:grpSpPr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73C1A654-60E3-4C2E-B93E-59C992425E15}"/>
                </a:ext>
              </a:extLst>
            </p:cNvPr>
            <p:cNvCxnSpPr>
              <a:cxnSpLocks/>
            </p:cNvCxnSpPr>
            <p:nvPr/>
          </p:nvCxnSpPr>
          <p:spPr>
            <a:xfrm>
              <a:off x="3877235" y="2017059"/>
              <a:ext cx="319987" cy="562302"/>
            </a:xfrm>
            <a:prstGeom prst="straightConnector1">
              <a:avLst/>
            </a:prstGeom>
            <a:ln w="53975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01C184BC-BA49-437A-81F4-5A1E9F4CE84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47753" y="1911284"/>
              <a:ext cx="305804" cy="517444"/>
            </a:xfrm>
            <a:prstGeom prst="straightConnector1">
              <a:avLst/>
            </a:prstGeom>
            <a:ln w="53975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27ACF70-35C3-46E2-B5DA-96AC85386E78}"/>
              </a:ext>
            </a:extLst>
          </p:cNvPr>
          <p:cNvGrpSpPr/>
          <p:nvPr/>
        </p:nvGrpSpPr>
        <p:grpSpPr>
          <a:xfrm rot="1800000">
            <a:off x="7038467" y="1256660"/>
            <a:ext cx="376322" cy="668077"/>
            <a:chOff x="3877235" y="1911284"/>
            <a:chExt cx="376322" cy="668077"/>
          </a:xfrm>
        </p:grpSpPr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D4CAB250-ED97-4E22-B520-5D09141E77EF}"/>
                </a:ext>
              </a:extLst>
            </p:cNvPr>
            <p:cNvCxnSpPr>
              <a:cxnSpLocks/>
            </p:cNvCxnSpPr>
            <p:nvPr/>
          </p:nvCxnSpPr>
          <p:spPr>
            <a:xfrm>
              <a:off x="3877235" y="2017059"/>
              <a:ext cx="319987" cy="562302"/>
            </a:xfrm>
            <a:prstGeom prst="straightConnector1">
              <a:avLst/>
            </a:prstGeom>
            <a:ln w="53975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65454613-7E60-4B49-B32C-7FB80937A9F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47753" y="1911284"/>
              <a:ext cx="305804" cy="517444"/>
            </a:xfrm>
            <a:prstGeom prst="straightConnector1">
              <a:avLst/>
            </a:prstGeom>
            <a:ln w="53975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271D597-122D-4079-B791-2BFD2B35AD9A}"/>
              </a:ext>
            </a:extLst>
          </p:cNvPr>
          <p:cNvGrpSpPr/>
          <p:nvPr/>
        </p:nvGrpSpPr>
        <p:grpSpPr>
          <a:xfrm rot="18000000">
            <a:off x="8592700" y="2918487"/>
            <a:ext cx="376322" cy="668077"/>
            <a:chOff x="3877235" y="1911284"/>
            <a:chExt cx="376322" cy="668077"/>
          </a:xfrm>
        </p:grpSpPr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C22DAEA1-C762-4A68-AE9B-6D229FD94E24}"/>
                </a:ext>
              </a:extLst>
            </p:cNvPr>
            <p:cNvCxnSpPr>
              <a:cxnSpLocks/>
            </p:cNvCxnSpPr>
            <p:nvPr/>
          </p:nvCxnSpPr>
          <p:spPr>
            <a:xfrm>
              <a:off x="3877235" y="2017059"/>
              <a:ext cx="319987" cy="562302"/>
            </a:xfrm>
            <a:prstGeom prst="straightConnector1">
              <a:avLst/>
            </a:prstGeom>
            <a:ln w="53975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F1A7EFCA-33DB-4FA6-9AAD-54E8C694598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47753" y="1911284"/>
              <a:ext cx="305804" cy="517444"/>
            </a:xfrm>
            <a:prstGeom prst="straightConnector1">
              <a:avLst/>
            </a:prstGeom>
            <a:ln w="53975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B26C7B1A-83F8-4BB1-908D-A9AF53BB8914}"/>
              </a:ext>
            </a:extLst>
          </p:cNvPr>
          <p:cNvGrpSpPr/>
          <p:nvPr/>
        </p:nvGrpSpPr>
        <p:grpSpPr>
          <a:xfrm rot="1800000">
            <a:off x="7041588" y="4229267"/>
            <a:ext cx="376322" cy="668077"/>
            <a:chOff x="3877235" y="1911284"/>
            <a:chExt cx="376322" cy="668077"/>
          </a:xfrm>
        </p:grpSpPr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D6DE1D3B-758F-4255-8DB7-E9CCF1CCB6F7}"/>
                </a:ext>
              </a:extLst>
            </p:cNvPr>
            <p:cNvCxnSpPr>
              <a:cxnSpLocks/>
            </p:cNvCxnSpPr>
            <p:nvPr/>
          </p:nvCxnSpPr>
          <p:spPr>
            <a:xfrm>
              <a:off x="3877235" y="2017059"/>
              <a:ext cx="319987" cy="562302"/>
            </a:xfrm>
            <a:prstGeom prst="straightConnector1">
              <a:avLst/>
            </a:prstGeom>
            <a:ln w="53975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E9ED3F3F-3ACC-4C89-B2B4-C9A44FF6577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47753" y="1911284"/>
              <a:ext cx="305804" cy="517444"/>
            </a:xfrm>
            <a:prstGeom prst="straightConnector1">
              <a:avLst/>
            </a:prstGeom>
            <a:ln w="53975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68826899-3BBF-470B-B236-413C47284C22}"/>
              </a:ext>
            </a:extLst>
          </p:cNvPr>
          <p:cNvSpPr txBox="1"/>
          <p:nvPr/>
        </p:nvSpPr>
        <p:spPr>
          <a:xfrm>
            <a:off x="5329155" y="3246892"/>
            <a:ext cx="776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solidFill>
                  <a:srgbClr val="220076"/>
                </a:solidFill>
              </a:rPr>
              <a:t>W</a:t>
            </a:r>
            <a:r>
              <a:rPr lang="en-US" sz="1400" b="1" dirty="0">
                <a:solidFill>
                  <a:srgbClr val="220076"/>
                </a:solidFill>
              </a:rPr>
              <a:t>est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5D4C3BE-FD5C-43AD-BC38-A24D5F44BC12}"/>
              </a:ext>
            </a:extLst>
          </p:cNvPr>
          <p:cNvSpPr txBox="1"/>
          <p:nvPr/>
        </p:nvSpPr>
        <p:spPr>
          <a:xfrm>
            <a:off x="8414863" y="3276400"/>
            <a:ext cx="5677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solidFill>
                  <a:srgbClr val="220076"/>
                </a:solidFill>
              </a:rPr>
              <a:t>E</a:t>
            </a:r>
            <a:r>
              <a:rPr lang="en-US" sz="1400" b="1" dirty="0">
                <a:solidFill>
                  <a:srgbClr val="220076"/>
                </a:solidFill>
              </a:rPr>
              <a:t>ast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50CA367-0F35-431B-86BA-5EEF37D392B6}"/>
              </a:ext>
            </a:extLst>
          </p:cNvPr>
          <p:cNvSpPr txBox="1"/>
          <p:nvPr/>
        </p:nvSpPr>
        <p:spPr>
          <a:xfrm>
            <a:off x="7304556" y="4284267"/>
            <a:ext cx="776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solidFill>
                  <a:srgbClr val="220076"/>
                </a:solidFill>
              </a:rPr>
              <a:t>S</a:t>
            </a:r>
            <a:r>
              <a:rPr lang="en-US" sz="1400" b="1" dirty="0">
                <a:solidFill>
                  <a:srgbClr val="220076"/>
                </a:solidFill>
              </a:rPr>
              <a:t>outh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0A00211-B74E-4AEF-BEBB-DD3A89DFDB9B}"/>
              </a:ext>
            </a:extLst>
          </p:cNvPr>
          <p:cNvSpPr txBox="1"/>
          <p:nvPr/>
        </p:nvSpPr>
        <p:spPr>
          <a:xfrm>
            <a:off x="7304556" y="1509637"/>
            <a:ext cx="776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solidFill>
                  <a:srgbClr val="220076"/>
                </a:solidFill>
              </a:rPr>
              <a:t>N</a:t>
            </a:r>
            <a:r>
              <a:rPr lang="en-US" sz="1400" b="1" dirty="0">
                <a:solidFill>
                  <a:srgbClr val="220076"/>
                </a:solidFill>
              </a:rPr>
              <a:t>orth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23CA1B0-BBBD-438B-8649-ADF3F01B7EC0}"/>
              </a:ext>
            </a:extLst>
          </p:cNvPr>
          <p:cNvSpPr txBox="1"/>
          <p:nvPr/>
        </p:nvSpPr>
        <p:spPr>
          <a:xfrm>
            <a:off x="5832352" y="1547737"/>
            <a:ext cx="776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solidFill>
                  <a:srgbClr val="220076"/>
                </a:solidFill>
              </a:rPr>
              <a:t>C</a:t>
            </a:r>
            <a:r>
              <a:rPr lang="en-US" sz="1400" b="1" dirty="0">
                <a:solidFill>
                  <a:srgbClr val="220076"/>
                </a:solidFill>
              </a:rPr>
              <a:t>ore</a:t>
            </a:r>
          </a:p>
        </p:txBody>
      </p:sp>
      <p:sp>
        <p:nvSpPr>
          <p:cNvPr id="81" name="Double Bracket 80">
            <a:extLst>
              <a:ext uri="{FF2B5EF4-FFF2-40B4-BE49-F238E27FC236}">
                <a16:creationId xmlns:a16="http://schemas.microsoft.com/office/drawing/2014/main" id="{50B69446-BAF7-44F6-84DB-3776774EB3D8}"/>
              </a:ext>
            </a:extLst>
          </p:cNvPr>
          <p:cNvSpPr/>
          <p:nvPr/>
        </p:nvSpPr>
        <p:spPr>
          <a:xfrm>
            <a:off x="1865809" y="1765403"/>
            <a:ext cx="3368560" cy="2672752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550288B-6444-47AD-898D-BE73017299B1}"/>
              </a:ext>
            </a:extLst>
          </p:cNvPr>
          <p:cNvSpPr/>
          <p:nvPr/>
        </p:nvSpPr>
        <p:spPr>
          <a:xfrm>
            <a:off x="3038939" y="3332681"/>
            <a:ext cx="137160" cy="279708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85342FE-1F5B-4419-9BE3-0F2EC3C7E647}"/>
              </a:ext>
            </a:extLst>
          </p:cNvPr>
          <p:cNvSpPr/>
          <p:nvPr/>
        </p:nvSpPr>
        <p:spPr>
          <a:xfrm>
            <a:off x="3181754" y="3333238"/>
            <a:ext cx="137160" cy="27970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D15C594F-AC7E-4327-AAA7-D99CD59FD264}"/>
              </a:ext>
            </a:extLst>
          </p:cNvPr>
          <p:cNvSpPr/>
          <p:nvPr/>
        </p:nvSpPr>
        <p:spPr>
          <a:xfrm>
            <a:off x="3329239" y="3333238"/>
            <a:ext cx="137160" cy="27970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49C8FFFB-B1C0-47E5-B378-D3C37F392751}"/>
              </a:ext>
            </a:extLst>
          </p:cNvPr>
          <p:cNvSpPr/>
          <p:nvPr/>
        </p:nvSpPr>
        <p:spPr>
          <a:xfrm>
            <a:off x="3473279" y="3332681"/>
            <a:ext cx="137160" cy="27970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9AF0420F-C216-4B23-B19D-B4BA4F9FF942}"/>
              </a:ext>
            </a:extLst>
          </p:cNvPr>
          <p:cNvSpPr/>
          <p:nvPr/>
        </p:nvSpPr>
        <p:spPr>
          <a:xfrm>
            <a:off x="3618059" y="3332681"/>
            <a:ext cx="137160" cy="27970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5F2FB883-3D29-43F1-9A89-EDB526F0CC69}"/>
              </a:ext>
            </a:extLst>
          </p:cNvPr>
          <p:cNvSpPr/>
          <p:nvPr/>
        </p:nvSpPr>
        <p:spPr>
          <a:xfrm>
            <a:off x="4567351" y="2827343"/>
            <a:ext cx="160417" cy="604047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35000">
                <a:schemeClr val="accent4">
                  <a:shade val="100000"/>
                  <a:satMod val="150000"/>
                </a:schemeClr>
              </a:gs>
              <a:gs pos="70000">
                <a:schemeClr val="accent4">
                  <a:tint val="100000"/>
                  <a:shade val="100000"/>
                  <a:satMod val="200000"/>
                  <a:greenMod val="100000"/>
                </a:schemeClr>
              </a:gs>
              <a:gs pos="100000">
                <a:schemeClr val="accent4">
                  <a:tint val="100000"/>
                  <a:shade val="100000"/>
                  <a:satMod val="250000"/>
                  <a:greenMod val="100000"/>
                </a:schemeClr>
              </a:gs>
            </a:gsLst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rapezoid 91">
            <a:extLst>
              <a:ext uri="{FF2B5EF4-FFF2-40B4-BE49-F238E27FC236}">
                <a16:creationId xmlns:a16="http://schemas.microsoft.com/office/drawing/2014/main" id="{060B49FD-D6BB-46EC-86AC-DBEC2CBB16DF}"/>
              </a:ext>
            </a:extLst>
          </p:cNvPr>
          <p:cNvSpPr/>
          <p:nvPr/>
        </p:nvSpPr>
        <p:spPr>
          <a:xfrm rot="5400000">
            <a:off x="3498768" y="3008937"/>
            <a:ext cx="1181950" cy="260904"/>
          </a:xfrm>
          <a:prstGeom prst="trapezoid">
            <a:avLst>
              <a:gd name="adj" fmla="val 92174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rapezoid 92">
            <a:extLst>
              <a:ext uri="{FF2B5EF4-FFF2-40B4-BE49-F238E27FC236}">
                <a16:creationId xmlns:a16="http://schemas.microsoft.com/office/drawing/2014/main" id="{899A89B7-2BF1-435A-9450-CC8CA43E1987}"/>
              </a:ext>
            </a:extLst>
          </p:cNvPr>
          <p:cNvSpPr/>
          <p:nvPr/>
        </p:nvSpPr>
        <p:spPr>
          <a:xfrm rot="5400000">
            <a:off x="2337274" y="3400800"/>
            <a:ext cx="777278" cy="216438"/>
          </a:xfrm>
          <a:prstGeom prst="trapezoid">
            <a:avLst>
              <a:gd name="adj" fmla="val 92174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rapezoid 93">
            <a:extLst>
              <a:ext uri="{FF2B5EF4-FFF2-40B4-BE49-F238E27FC236}">
                <a16:creationId xmlns:a16="http://schemas.microsoft.com/office/drawing/2014/main" id="{939D2CD4-9A55-49CE-8F02-DE29D6386D32}"/>
              </a:ext>
            </a:extLst>
          </p:cNvPr>
          <p:cNvSpPr/>
          <p:nvPr/>
        </p:nvSpPr>
        <p:spPr>
          <a:xfrm rot="16200000" flipH="1">
            <a:off x="1810949" y="2924551"/>
            <a:ext cx="919237" cy="216429"/>
          </a:xfrm>
          <a:prstGeom prst="trapezoid">
            <a:avLst>
              <a:gd name="adj" fmla="val 92174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4EA47F54-7696-49A2-A99C-A6A79604F805}"/>
              </a:ext>
            </a:extLst>
          </p:cNvPr>
          <p:cNvCxnSpPr>
            <a:cxnSpLocks/>
          </p:cNvCxnSpPr>
          <p:nvPr/>
        </p:nvCxnSpPr>
        <p:spPr>
          <a:xfrm>
            <a:off x="2379946" y="2807759"/>
            <a:ext cx="157934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6ECA297A-AE38-4559-AAD0-D3CC762ECEC8}"/>
              </a:ext>
            </a:extLst>
          </p:cNvPr>
          <p:cNvGrpSpPr/>
          <p:nvPr/>
        </p:nvGrpSpPr>
        <p:grpSpPr>
          <a:xfrm>
            <a:off x="2453762" y="3134822"/>
            <a:ext cx="2278437" cy="832960"/>
            <a:chOff x="1079164" y="3015265"/>
            <a:chExt cx="2278437" cy="832960"/>
          </a:xfrm>
        </p:grpSpPr>
        <p:cxnSp>
          <p:nvCxnSpPr>
            <p:cNvPr id="127" name="Connector: Elbow 126">
              <a:extLst>
                <a:ext uri="{FF2B5EF4-FFF2-40B4-BE49-F238E27FC236}">
                  <a16:creationId xmlns:a16="http://schemas.microsoft.com/office/drawing/2014/main" id="{8CDF9DF2-7917-45F9-BE4B-F0C1CB3483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79164" y="3015265"/>
              <a:ext cx="2278437" cy="832960"/>
            </a:xfrm>
            <a:prstGeom prst="bentConnector3">
              <a:avLst>
                <a:gd name="adj1" fmla="val -5643"/>
              </a:avLst>
            </a:prstGeom>
            <a:ln>
              <a:solidFill>
                <a:srgbClr val="367BB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nector: Elbow 130">
              <a:extLst>
                <a:ext uri="{FF2B5EF4-FFF2-40B4-BE49-F238E27FC236}">
                  <a16:creationId xmlns:a16="http://schemas.microsoft.com/office/drawing/2014/main" id="{242723CE-963F-44B9-9775-01EB74CDF7C5}"/>
                </a:ext>
              </a:extLst>
            </p:cNvPr>
            <p:cNvCxnSpPr/>
            <p:nvPr/>
          </p:nvCxnSpPr>
          <p:spPr>
            <a:xfrm rot="5400000" flipH="1" flipV="1">
              <a:off x="1015246" y="3620008"/>
              <a:ext cx="298348" cy="149121"/>
            </a:xfrm>
            <a:prstGeom prst="bentConnector3">
              <a:avLst>
                <a:gd name="adj1" fmla="val 101081"/>
              </a:avLst>
            </a:prstGeom>
            <a:ln>
              <a:solidFill>
                <a:srgbClr val="367BBA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5FEBEA35-9282-45BF-993F-EDE0BC8E1DEC}"/>
              </a:ext>
            </a:extLst>
          </p:cNvPr>
          <p:cNvCxnSpPr/>
          <p:nvPr/>
        </p:nvCxnSpPr>
        <p:spPr>
          <a:xfrm>
            <a:off x="2379946" y="3280007"/>
            <a:ext cx="23363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8B1DF73E-68BA-4912-8D02-068DCD6EE1D5}"/>
              </a:ext>
            </a:extLst>
          </p:cNvPr>
          <p:cNvCxnSpPr>
            <a:cxnSpLocks/>
          </p:cNvCxnSpPr>
          <p:nvPr/>
        </p:nvCxnSpPr>
        <p:spPr>
          <a:xfrm>
            <a:off x="3755219" y="3492384"/>
            <a:ext cx="20407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354CCB2B-6288-4B5F-9613-2BB389FA4497}"/>
              </a:ext>
            </a:extLst>
          </p:cNvPr>
          <p:cNvCxnSpPr>
            <a:cxnSpLocks/>
          </p:cNvCxnSpPr>
          <p:nvPr/>
        </p:nvCxnSpPr>
        <p:spPr>
          <a:xfrm>
            <a:off x="2834132" y="3492384"/>
            <a:ext cx="20480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DCC501F7-BEE1-46E8-BB1B-E7D6B2C570FC}"/>
              </a:ext>
            </a:extLst>
          </p:cNvPr>
          <p:cNvCxnSpPr>
            <a:cxnSpLocks/>
          </p:cNvCxnSpPr>
          <p:nvPr/>
        </p:nvCxnSpPr>
        <p:spPr>
          <a:xfrm>
            <a:off x="4220195" y="3134822"/>
            <a:ext cx="34715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5F21ECB3-7EF5-4BA1-B342-38E4927ED360}"/>
              </a:ext>
            </a:extLst>
          </p:cNvPr>
          <p:cNvCxnSpPr>
            <a:cxnSpLocks/>
          </p:cNvCxnSpPr>
          <p:nvPr/>
        </p:nvCxnSpPr>
        <p:spPr>
          <a:xfrm>
            <a:off x="2725913" y="2331019"/>
            <a:ext cx="0" cy="8998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411A7FDE-AB8D-4629-A7E3-D9D551F59462}"/>
              </a:ext>
            </a:extLst>
          </p:cNvPr>
          <p:cNvCxnSpPr>
            <a:cxnSpLocks/>
          </p:cNvCxnSpPr>
          <p:nvPr/>
        </p:nvCxnSpPr>
        <p:spPr>
          <a:xfrm>
            <a:off x="2243559" y="2331019"/>
            <a:ext cx="0" cy="3641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938F17EE-3AA8-4EF9-88AE-FFA4A54936AD}"/>
              </a:ext>
            </a:extLst>
          </p:cNvPr>
          <p:cNvCxnSpPr>
            <a:cxnSpLocks/>
          </p:cNvCxnSpPr>
          <p:nvPr/>
        </p:nvCxnSpPr>
        <p:spPr>
          <a:xfrm>
            <a:off x="4098119" y="2377440"/>
            <a:ext cx="0" cy="2943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7" name="TextBox 156">
            <a:extLst>
              <a:ext uri="{FF2B5EF4-FFF2-40B4-BE49-F238E27FC236}">
                <a16:creationId xmlns:a16="http://schemas.microsoft.com/office/drawing/2014/main" id="{1B0BC241-A3B5-4071-93D0-A2ED30F9BA47}"/>
              </a:ext>
            </a:extLst>
          </p:cNvPr>
          <p:cNvSpPr txBox="1"/>
          <p:nvPr/>
        </p:nvSpPr>
        <p:spPr>
          <a:xfrm>
            <a:off x="3900637" y="2141222"/>
            <a:ext cx="52610" cy="2492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Swap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E8703D8D-56E9-49B9-A328-680DC376FF47}"/>
              </a:ext>
            </a:extLst>
          </p:cNvPr>
          <p:cNvSpPr txBox="1"/>
          <p:nvPr/>
        </p:nvSpPr>
        <p:spPr>
          <a:xfrm>
            <a:off x="1882262" y="2104365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!(Swap)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0287307A-9770-41E7-A0D6-E0DD43D99F2A}"/>
              </a:ext>
            </a:extLst>
          </p:cNvPr>
          <p:cNvSpPr txBox="1"/>
          <p:nvPr/>
        </p:nvSpPr>
        <p:spPr>
          <a:xfrm>
            <a:off x="4314962" y="3373812"/>
            <a:ext cx="590226" cy="276999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sz="1200" dirty="0" err="1"/>
              <a:t>Q</a:t>
            </a:r>
            <a:r>
              <a:rPr lang="en-US" sz="800" dirty="0" err="1"/>
              <a:t>head</a:t>
            </a:r>
            <a:endParaRPr lang="en-US" sz="1200" dirty="0"/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CA545362-5C38-4A0F-A47D-F247CB3764A5}"/>
              </a:ext>
            </a:extLst>
          </p:cNvPr>
          <p:cNvSpPr txBox="1"/>
          <p:nvPr/>
        </p:nvSpPr>
        <p:spPr>
          <a:xfrm>
            <a:off x="2835888" y="3559791"/>
            <a:ext cx="427460" cy="276999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sz="1200" dirty="0" err="1"/>
              <a:t>Q</a:t>
            </a:r>
            <a:r>
              <a:rPr lang="en-US" sz="800" dirty="0" err="1"/>
              <a:t>tail</a:t>
            </a:r>
            <a:endParaRPr lang="en-US" sz="1200" dirty="0"/>
          </a:p>
        </p:txBody>
      </p: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153FF02C-17DA-4E96-9A01-6FE427923BC4}"/>
              </a:ext>
            </a:extLst>
          </p:cNvPr>
          <p:cNvCxnSpPr>
            <a:cxnSpLocks/>
            <a:endCxn id="94" idx="0"/>
          </p:cNvCxnSpPr>
          <p:nvPr/>
        </p:nvCxnSpPr>
        <p:spPr>
          <a:xfrm>
            <a:off x="992554" y="3032766"/>
            <a:ext cx="1169799" cy="0"/>
          </a:xfrm>
          <a:prstGeom prst="line">
            <a:avLst/>
          </a:prstGeom>
          <a:ln w="1016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A7579F87-5FBD-43A2-A677-1B792A75B3BA}"/>
              </a:ext>
            </a:extLst>
          </p:cNvPr>
          <p:cNvCxnSpPr/>
          <p:nvPr/>
        </p:nvCxnSpPr>
        <p:spPr>
          <a:xfrm>
            <a:off x="1735015" y="1547737"/>
            <a:ext cx="0" cy="3268483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0" name="TextBox 169">
            <a:extLst>
              <a:ext uri="{FF2B5EF4-FFF2-40B4-BE49-F238E27FC236}">
                <a16:creationId xmlns:a16="http://schemas.microsoft.com/office/drawing/2014/main" id="{6A053A25-4D19-4C54-A7B8-ADDE028AA8AC}"/>
              </a:ext>
            </a:extLst>
          </p:cNvPr>
          <p:cNvSpPr txBox="1"/>
          <p:nvPr/>
        </p:nvSpPr>
        <p:spPr>
          <a:xfrm>
            <a:off x="654719" y="1509637"/>
            <a:ext cx="10999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Physical</a:t>
            </a:r>
          </a:p>
          <a:p>
            <a:pPr algn="ctr"/>
            <a:r>
              <a:rPr lang="en-US" b="1" dirty="0"/>
              <a:t>Link</a:t>
            </a:r>
          </a:p>
        </p:txBody>
      </p: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05523B88-5620-492F-968E-DB454578B17E}"/>
              </a:ext>
            </a:extLst>
          </p:cNvPr>
          <p:cNvCxnSpPr>
            <a:cxnSpLocks/>
          </p:cNvCxnSpPr>
          <p:nvPr/>
        </p:nvCxnSpPr>
        <p:spPr>
          <a:xfrm>
            <a:off x="5068870" y="1858074"/>
            <a:ext cx="909583" cy="9496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5FBD6C07-EE15-40CB-B942-C53F4D438699}"/>
              </a:ext>
            </a:extLst>
          </p:cNvPr>
          <p:cNvCxnSpPr>
            <a:cxnSpLocks/>
          </p:cNvCxnSpPr>
          <p:nvPr/>
        </p:nvCxnSpPr>
        <p:spPr>
          <a:xfrm flipV="1">
            <a:off x="5054009" y="3664951"/>
            <a:ext cx="894104" cy="6941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9" name="Oval 178">
            <a:extLst>
              <a:ext uri="{FF2B5EF4-FFF2-40B4-BE49-F238E27FC236}">
                <a16:creationId xmlns:a16="http://schemas.microsoft.com/office/drawing/2014/main" id="{4BE8257F-121F-4D1E-B8AE-A58CED4DA506}"/>
              </a:ext>
            </a:extLst>
          </p:cNvPr>
          <p:cNvSpPr/>
          <p:nvPr/>
        </p:nvSpPr>
        <p:spPr>
          <a:xfrm>
            <a:off x="1007846" y="2844732"/>
            <a:ext cx="89399" cy="101716"/>
          </a:xfrm>
          <a:prstGeom prst="ellipse">
            <a:avLst/>
          </a:prstGeom>
          <a:solidFill>
            <a:srgbClr val="367BB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B0E7A69C-739A-47E0-A933-475999F96C54}"/>
              </a:ext>
            </a:extLst>
          </p:cNvPr>
          <p:cNvSpPr/>
          <p:nvPr/>
        </p:nvSpPr>
        <p:spPr>
          <a:xfrm>
            <a:off x="4586844" y="2671791"/>
            <a:ext cx="89399" cy="1017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D4C62968-F0E3-4AA5-8B5D-CB2B1A6BB61C}"/>
              </a:ext>
            </a:extLst>
          </p:cNvPr>
          <p:cNvSpPr/>
          <p:nvPr/>
        </p:nvSpPr>
        <p:spPr>
          <a:xfrm>
            <a:off x="3208349" y="3427983"/>
            <a:ext cx="89399" cy="101716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04C67492-3D24-44A1-AB9A-AB5AD3EAB5A2}"/>
              </a:ext>
            </a:extLst>
          </p:cNvPr>
          <p:cNvSpPr/>
          <p:nvPr/>
        </p:nvSpPr>
        <p:spPr>
          <a:xfrm>
            <a:off x="3351169" y="3427983"/>
            <a:ext cx="89399" cy="101716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055DB497-2C5E-4543-90AE-7453FC14335C}"/>
              </a:ext>
            </a:extLst>
          </p:cNvPr>
          <p:cNvSpPr/>
          <p:nvPr/>
        </p:nvSpPr>
        <p:spPr>
          <a:xfrm>
            <a:off x="3510707" y="3425084"/>
            <a:ext cx="89399" cy="101716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C909FA0D-E5ED-4CB7-B2DD-4DB1B47A8A3D}"/>
              </a:ext>
            </a:extLst>
          </p:cNvPr>
          <p:cNvSpPr/>
          <p:nvPr/>
        </p:nvSpPr>
        <p:spPr>
          <a:xfrm>
            <a:off x="3641120" y="3427983"/>
            <a:ext cx="89399" cy="101716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9980E7E4-948E-4425-A8CB-1CE2A094A29E}"/>
              </a:ext>
            </a:extLst>
          </p:cNvPr>
          <p:cNvSpPr txBox="1"/>
          <p:nvPr/>
        </p:nvSpPr>
        <p:spPr>
          <a:xfrm>
            <a:off x="2190548" y="2695121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0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6FC08046-D019-4EEA-9B24-F79C07599504}"/>
              </a:ext>
            </a:extLst>
          </p:cNvPr>
          <p:cNvSpPr txBox="1"/>
          <p:nvPr/>
        </p:nvSpPr>
        <p:spPr>
          <a:xfrm>
            <a:off x="3887650" y="2671791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1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D1AF8C86-D006-4BC3-AFBB-FB7D0CE32359}"/>
              </a:ext>
            </a:extLst>
          </p:cNvPr>
          <p:cNvSpPr txBox="1"/>
          <p:nvPr/>
        </p:nvSpPr>
        <p:spPr>
          <a:xfrm>
            <a:off x="2527186" y="3529704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1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65ABE1AE-F9C2-4338-BF0A-CE781E8ABF13}"/>
              </a:ext>
            </a:extLst>
          </p:cNvPr>
          <p:cNvSpPr txBox="1"/>
          <p:nvPr/>
        </p:nvSpPr>
        <p:spPr>
          <a:xfrm>
            <a:off x="6098674" y="5565167"/>
            <a:ext cx="2573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Analogous to circular</a:t>
            </a:r>
          </a:p>
          <a:p>
            <a:pPr algn="ctr"/>
            <a:r>
              <a:rPr lang="en-US" dirty="0"/>
              <a:t>Shift register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BA4D814B-74AF-46C6-B4DF-238EEE4344B0}"/>
              </a:ext>
            </a:extLst>
          </p:cNvPr>
          <p:cNvSpPr/>
          <p:nvPr/>
        </p:nvSpPr>
        <p:spPr>
          <a:xfrm>
            <a:off x="4934824" y="5119146"/>
            <a:ext cx="322180" cy="86212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CEEB1535-F269-4A40-ABE9-F90C1F6F9778}"/>
              </a:ext>
            </a:extLst>
          </p:cNvPr>
          <p:cNvSpPr/>
          <p:nvPr/>
        </p:nvSpPr>
        <p:spPr>
          <a:xfrm>
            <a:off x="5733731" y="5118023"/>
            <a:ext cx="322180" cy="86212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2" name="Isosceles Triangle 191">
            <a:extLst>
              <a:ext uri="{FF2B5EF4-FFF2-40B4-BE49-F238E27FC236}">
                <a16:creationId xmlns:a16="http://schemas.microsoft.com/office/drawing/2014/main" id="{B9EDA4DB-01E7-4A5B-A453-9BD26A73C0FB}"/>
              </a:ext>
            </a:extLst>
          </p:cNvPr>
          <p:cNvSpPr/>
          <p:nvPr/>
        </p:nvSpPr>
        <p:spPr>
          <a:xfrm>
            <a:off x="5020149" y="5803276"/>
            <a:ext cx="158436" cy="177997"/>
          </a:xfrm>
          <a:prstGeom prst="triangl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3" name="Isosceles Triangle 192">
            <a:extLst>
              <a:ext uri="{FF2B5EF4-FFF2-40B4-BE49-F238E27FC236}">
                <a16:creationId xmlns:a16="http://schemas.microsoft.com/office/drawing/2014/main" id="{B51BAA11-D85C-4ACC-94D4-49A0EE71B4FF}"/>
              </a:ext>
            </a:extLst>
          </p:cNvPr>
          <p:cNvSpPr/>
          <p:nvPr/>
        </p:nvSpPr>
        <p:spPr>
          <a:xfrm>
            <a:off x="5815603" y="5807803"/>
            <a:ext cx="158436" cy="177997"/>
          </a:xfrm>
          <a:prstGeom prst="triangl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C5ED77F6-DD6F-4C0E-AADC-54ED8561E131}"/>
              </a:ext>
            </a:extLst>
          </p:cNvPr>
          <p:cNvCxnSpPr>
            <a:cxnSpLocks/>
            <a:stCxn id="190" idx="3"/>
            <a:endCxn id="191" idx="1"/>
          </p:cNvCxnSpPr>
          <p:nvPr/>
        </p:nvCxnSpPr>
        <p:spPr>
          <a:xfrm flipV="1">
            <a:off x="5257004" y="5549087"/>
            <a:ext cx="476727" cy="11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Connector: Elbow 200">
            <a:extLst>
              <a:ext uri="{FF2B5EF4-FFF2-40B4-BE49-F238E27FC236}">
                <a16:creationId xmlns:a16="http://schemas.microsoft.com/office/drawing/2014/main" id="{233829B7-05A9-4421-9C34-63CF31B515E0}"/>
              </a:ext>
            </a:extLst>
          </p:cNvPr>
          <p:cNvCxnSpPr>
            <a:cxnSpLocks/>
            <a:stCxn id="191" idx="3"/>
          </p:cNvCxnSpPr>
          <p:nvPr/>
        </p:nvCxnSpPr>
        <p:spPr>
          <a:xfrm flipV="1">
            <a:off x="6055911" y="4811693"/>
            <a:ext cx="228227" cy="737394"/>
          </a:xfrm>
          <a:prstGeom prst="bentConnector2">
            <a:avLst/>
          </a:prstGeom>
          <a:ln>
            <a:solidFill>
              <a:srgbClr val="367BB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" name="Connector: Elbow 205">
            <a:extLst>
              <a:ext uri="{FF2B5EF4-FFF2-40B4-BE49-F238E27FC236}">
                <a16:creationId xmlns:a16="http://schemas.microsoft.com/office/drawing/2014/main" id="{ACEEF687-BB9F-4A7C-AC7F-B2BCDE9B668C}"/>
              </a:ext>
            </a:extLst>
          </p:cNvPr>
          <p:cNvCxnSpPr>
            <a:cxnSpLocks/>
            <a:endCxn id="190" idx="1"/>
          </p:cNvCxnSpPr>
          <p:nvPr/>
        </p:nvCxnSpPr>
        <p:spPr>
          <a:xfrm rot="10800000" flipV="1">
            <a:off x="4934824" y="4822888"/>
            <a:ext cx="1349314" cy="727322"/>
          </a:xfrm>
          <a:prstGeom prst="bentConnector3">
            <a:avLst>
              <a:gd name="adj1" fmla="val 116942"/>
            </a:avLst>
          </a:prstGeom>
          <a:ln>
            <a:solidFill>
              <a:srgbClr val="367BB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" name="Oval 214">
            <a:extLst>
              <a:ext uri="{FF2B5EF4-FFF2-40B4-BE49-F238E27FC236}">
                <a16:creationId xmlns:a16="http://schemas.microsoft.com/office/drawing/2014/main" id="{98D52AB8-6FC0-4C84-9CC2-7C8CF3055C2C}"/>
              </a:ext>
            </a:extLst>
          </p:cNvPr>
          <p:cNvSpPr/>
          <p:nvPr/>
        </p:nvSpPr>
        <p:spPr>
          <a:xfrm>
            <a:off x="5278737" y="5424960"/>
            <a:ext cx="99236" cy="98828"/>
          </a:xfrm>
          <a:prstGeom prst="ellipse">
            <a:avLst/>
          </a:prstGeom>
          <a:solidFill>
            <a:srgbClr val="367BB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Oval 215">
            <a:extLst>
              <a:ext uri="{FF2B5EF4-FFF2-40B4-BE49-F238E27FC236}">
                <a16:creationId xmlns:a16="http://schemas.microsoft.com/office/drawing/2014/main" id="{E79BFF64-EAF8-4B96-B83B-513B7E4E96F2}"/>
              </a:ext>
            </a:extLst>
          </p:cNvPr>
          <p:cNvSpPr/>
          <p:nvPr/>
        </p:nvSpPr>
        <p:spPr>
          <a:xfrm>
            <a:off x="6081543" y="5420418"/>
            <a:ext cx="99236" cy="98828"/>
          </a:xfrm>
          <a:prstGeom prst="ellipse">
            <a:avLst/>
          </a:prstGeom>
          <a:solidFill>
            <a:srgbClr val="80BC2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id="{2B637687-11AA-4EF1-97C0-4038BBF4EC79}"/>
              </a:ext>
            </a:extLst>
          </p:cNvPr>
          <p:cNvCxnSpPr>
            <a:cxnSpLocks/>
          </p:cNvCxnSpPr>
          <p:nvPr/>
        </p:nvCxnSpPr>
        <p:spPr>
          <a:xfrm>
            <a:off x="4351982" y="6143262"/>
            <a:ext cx="1558396" cy="125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3865DEE2-7FE2-4B67-BDEE-873205B2FD66}"/>
              </a:ext>
            </a:extLst>
          </p:cNvPr>
          <p:cNvCxnSpPr>
            <a:cxnSpLocks/>
            <a:endCxn id="192" idx="3"/>
          </p:cNvCxnSpPr>
          <p:nvPr/>
        </p:nvCxnSpPr>
        <p:spPr>
          <a:xfrm flipV="1">
            <a:off x="5098917" y="5981273"/>
            <a:ext cx="450" cy="16515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26" name="Straight Connector 225">
            <a:extLst>
              <a:ext uri="{FF2B5EF4-FFF2-40B4-BE49-F238E27FC236}">
                <a16:creationId xmlns:a16="http://schemas.microsoft.com/office/drawing/2014/main" id="{6339688C-5BDA-460B-9541-CCBB391582F0}"/>
              </a:ext>
            </a:extLst>
          </p:cNvPr>
          <p:cNvCxnSpPr>
            <a:cxnSpLocks/>
          </p:cNvCxnSpPr>
          <p:nvPr/>
        </p:nvCxnSpPr>
        <p:spPr>
          <a:xfrm flipV="1">
            <a:off x="5897722" y="5985800"/>
            <a:ext cx="0" cy="16062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32" name="TextBox 231">
            <a:extLst>
              <a:ext uri="{FF2B5EF4-FFF2-40B4-BE49-F238E27FC236}">
                <a16:creationId xmlns:a16="http://schemas.microsoft.com/office/drawing/2014/main" id="{78908220-0AAF-43C9-8731-2861CB9304C0}"/>
              </a:ext>
            </a:extLst>
          </p:cNvPr>
          <p:cNvSpPr txBox="1"/>
          <p:nvPr/>
        </p:nvSpPr>
        <p:spPr>
          <a:xfrm>
            <a:off x="3962448" y="5921684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clk</a:t>
            </a:r>
            <a:endParaRPr lang="en-US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104D1C84-9FA9-411E-9A20-46B6467CDFC6}"/>
              </a:ext>
            </a:extLst>
          </p:cNvPr>
          <p:cNvSpPr txBox="1"/>
          <p:nvPr/>
        </p:nvSpPr>
        <p:spPr>
          <a:xfrm>
            <a:off x="2630431" y="2118214"/>
            <a:ext cx="52610" cy="2492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Swap</a:t>
            </a:r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4840D667-84BF-498A-965A-21192D5B93AA}"/>
              </a:ext>
            </a:extLst>
          </p:cNvPr>
          <p:cNvSpPr/>
          <p:nvPr/>
        </p:nvSpPr>
        <p:spPr>
          <a:xfrm rot="16200000">
            <a:off x="2996963" y="927770"/>
            <a:ext cx="261593" cy="237440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44C91F7-9F25-4CBF-9F2C-EC167A3978BF}"/>
              </a:ext>
            </a:extLst>
          </p:cNvPr>
          <p:cNvSpPr/>
          <p:nvPr/>
        </p:nvSpPr>
        <p:spPr>
          <a:xfrm>
            <a:off x="2203647" y="1683999"/>
            <a:ext cx="240642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Decided by the policy</a:t>
            </a:r>
          </a:p>
        </p:txBody>
      </p:sp>
    </p:spTree>
    <p:extLst>
      <p:ext uri="{BB962C8B-B14F-4D97-AF65-F5344CB8AC3E}">
        <p14:creationId xmlns:p14="http://schemas.microsoft.com/office/powerpoint/2010/main" val="211936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0.0007 L 0.11511 0.0007 L 0.11511 -0.03241 L 0.15174 -0.07453 L 0.15243 -0.02407 L 0.30903 -0.02592 L 0.30834 -0.07453 L 0.35243 -0.02778 L 0.35313 0.02199 L 0.37726 0.02199 L 0.37657 -0.02407 L 0.39184 -0.02407 " pathEditMode="relative" ptsTypes="AAAAAAAAAAAA">
                                      <p:cBhvr>
                                        <p:cTn id="23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00046 L 0.01598 0.00046 C 0.01615 0.01713 0.01632 0.03403 0.01632 0.05093 L 0.03507 0.05093 L 0.03507 0.19421 L -0.24323 0.19352 L -0.24323 0.12732 L -0.22639 0.12778 C -0.22621 0.1456 -0.22604 0.16366 -0.22586 0.18148 L -0.19079 0.1382 C -0.19079 0.13171 -0.19097 0.125 -0.19114 0.11829 L -0.16545 0.11829 " pathEditMode="relative" ptsTypes="AAAAAAAAAAAA">
                                      <p:cBhvr>
                                        <p:cTn id="25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393 L 0.04114 0.00393 L 0.04028 -0.06181 L 0.08698 -0.06134 L 0.08767 -0.00255 L 0.08767 -0.00255 L 0.08819 -0.00139 " pathEditMode="relative" ptsTypes="AAAAAAA">
                                      <p:cBhvr>
                                        <p:cTn id="28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3.7037E-6 L 0.01093 -3.7037E-6 C 0.01076 -0.02824 0.01059 -0.05648 0.01041 -0.08472 L -0.1441 -0.08426 L -0.15105 -0.08426 L -0.15105 0.00162 L -0.13577 0.00162 L -0.13577 -0.06111 L -0.08907 -0.06111 L -0.08837 -3.7037E-6 " pathEditMode="relative" rAng="0" ptsTypes="AAAAAAAAAA">
                                      <p:cBhvr>
                                        <p:cTn id="30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97" y="-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79" grpId="1" animBg="1"/>
      <p:bldP spid="180" grpId="0" animBg="1"/>
      <p:bldP spid="186" grpId="0"/>
      <p:bldP spid="187" grpId="0"/>
      <p:bldP spid="188" grpId="0"/>
      <p:bldP spid="215" grpId="0" animBg="1"/>
      <p:bldP spid="216" grpId="0" animBg="1"/>
      <p:bldP spid="26" grpId="0" animBg="1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55294-5D14-451A-9644-B5AEEE780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Recap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0D51D-F8A0-41F3-A3C1-2E898E075C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49671" y="6356350"/>
            <a:ext cx="1313328" cy="365125"/>
          </a:xfrm>
        </p:spPr>
        <p:txBody>
          <a:bodyPr/>
          <a:lstStyle/>
          <a:p>
            <a:r>
              <a:rPr lang="en-US"/>
              <a:t>October 15, 2017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158B7-FEC1-4347-AFDC-6986021AA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Mayank Parasar, School of Electrical and Computer Engineering, Georgia Tech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0F82F-7C61-493F-AD22-A96692C1C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C6899-B7E0-724F-AFA7-9CBD82D6A34A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24" y="1228755"/>
            <a:ext cx="3080271" cy="29706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7319" y="1602962"/>
            <a:ext cx="2971800" cy="2730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3385" y="1336262"/>
            <a:ext cx="280670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10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ACB64-42F4-45CE-B133-9BD7F26D1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B2E98-DDE1-4857-92F9-2DDC357D6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Motivation</a:t>
            </a:r>
          </a:p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Background</a:t>
            </a:r>
          </a:p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Enter </a:t>
            </a:r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SwapNoC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US" b="1" dirty="0" err="1"/>
              <a:t>SwapNoC</a:t>
            </a:r>
            <a:r>
              <a:rPr lang="en-US" b="1" dirty="0"/>
              <a:t> Policies</a:t>
            </a:r>
          </a:p>
          <a:p>
            <a:pPr lvl="1"/>
            <a:r>
              <a:rPr lang="en-US" b="1" dirty="0" err="1">
                <a:solidFill>
                  <a:schemeClr val="tx1"/>
                </a:solidFill>
              </a:rPr>
              <a:t>Tail_Swap</a:t>
            </a:r>
            <a:endParaRPr lang="en-US" b="1" dirty="0">
              <a:solidFill>
                <a:schemeClr val="tx1"/>
              </a:solidFill>
            </a:endParaRPr>
          </a:p>
          <a:p>
            <a:pPr lvl="1"/>
            <a:r>
              <a:rPr lang="en-US" sz="2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Credit_Swap</a:t>
            </a:r>
            <a:endParaRPr lang="en-US" sz="2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lvl="1"/>
            <a:r>
              <a:rPr lang="en-US" sz="2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Random_Swap</a:t>
            </a:r>
            <a:endParaRPr lang="en-US" sz="2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Comparison to VCs</a:t>
            </a:r>
          </a:p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Evaluation and Results</a:t>
            </a:r>
          </a:p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Conclusion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A6C2C0-112E-4B78-9BF4-2E3B8F3C9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15, 2017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0418D-B7D2-4426-98CA-1555869D7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Mayank Parasar, School of Electrical and Computer Engineering, Georgia Tech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2BFC6-5B75-45BA-B6B6-7AD753770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C6899-B7E0-724F-AFA7-9CBD82D6A34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293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55294-5D14-451A-9644-B5AEEE780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Tail_Swap</a:t>
            </a:r>
            <a:endParaRPr lang="en-US" dirty="0"/>
          </a:p>
        </p:txBody>
      </p:sp>
      <p:pic>
        <p:nvPicPr>
          <p:cNvPr id="40" name="Content Placeholder 39" descr="Checkmark">
            <a:extLst>
              <a:ext uri="{FF2B5EF4-FFF2-40B4-BE49-F238E27FC236}">
                <a16:creationId xmlns:a16="http://schemas.microsoft.com/office/drawing/2014/main" id="{6A5D22D1-D06A-419A-9B4D-CAEB3F9AA3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41174" y="1718097"/>
            <a:ext cx="233838" cy="23383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0D51D-F8A0-41F3-A3C1-2E898E075C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49671" y="6356350"/>
            <a:ext cx="1313328" cy="365125"/>
          </a:xfrm>
        </p:spPr>
        <p:txBody>
          <a:bodyPr/>
          <a:lstStyle/>
          <a:p>
            <a:r>
              <a:rPr lang="en-US"/>
              <a:t>October 15, 2017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158B7-FEC1-4347-AFDC-6986021AA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Mayank Parasar, School of Electrical and Computer Engineering, Georgia Tech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0F82F-7C61-493F-AD22-A96692C1C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C6899-B7E0-724F-AFA7-9CBD82D6A34A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72561E-ABAF-49FF-9EAB-399F06F74B99}"/>
              </a:ext>
            </a:extLst>
          </p:cNvPr>
          <p:cNvSpPr/>
          <p:nvPr/>
        </p:nvSpPr>
        <p:spPr>
          <a:xfrm>
            <a:off x="3534685" y="2568786"/>
            <a:ext cx="184573" cy="45381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0400CBB-2E49-46DD-800E-5A46778F85AF}"/>
              </a:ext>
            </a:extLst>
          </p:cNvPr>
          <p:cNvSpPr/>
          <p:nvPr/>
        </p:nvSpPr>
        <p:spPr>
          <a:xfrm>
            <a:off x="3721624" y="2568787"/>
            <a:ext cx="184573" cy="45381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B0782F-CAEA-4F96-A33F-EFD942FBDF3B}"/>
              </a:ext>
            </a:extLst>
          </p:cNvPr>
          <p:cNvSpPr/>
          <p:nvPr/>
        </p:nvSpPr>
        <p:spPr>
          <a:xfrm>
            <a:off x="3911277" y="2568787"/>
            <a:ext cx="184573" cy="45381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9864C37-BA4F-4D5B-AA32-9DFED818BAA1}"/>
              </a:ext>
            </a:extLst>
          </p:cNvPr>
          <p:cNvSpPr/>
          <p:nvPr/>
        </p:nvSpPr>
        <p:spPr>
          <a:xfrm>
            <a:off x="4095850" y="2570478"/>
            <a:ext cx="184573" cy="45381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B9ECA38-A15E-4818-8EB8-1575CC3CC38C}"/>
              </a:ext>
            </a:extLst>
          </p:cNvPr>
          <p:cNvSpPr/>
          <p:nvPr/>
        </p:nvSpPr>
        <p:spPr>
          <a:xfrm>
            <a:off x="4282789" y="2570479"/>
            <a:ext cx="184573" cy="45381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BC0E469-271D-4A57-AF0D-4E252F201ED1}"/>
              </a:ext>
            </a:extLst>
          </p:cNvPr>
          <p:cNvSpPr/>
          <p:nvPr/>
        </p:nvSpPr>
        <p:spPr>
          <a:xfrm>
            <a:off x="4467362" y="2570480"/>
            <a:ext cx="184573" cy="45381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DEEB70A-37C7-45B1-95F5-4AE7BF572F50}"/>
              </a:ext>
            </a:extLst>
          </p:cNvPr>
          <p:cNvSpPr/>
          <p:nvPr/>
        </p:nvSpPr>
        <p:spPr>
          <a:xfrm>
            <a:off x="3343862" y="2568785"/>
            <a:ext cx="184573" cy="45381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F2A06B-B13A-4026-954A-9394FFB0C9FD}"/>
              </a:ext>
            </a:extLst>
          </p:cNvPr>
          <p:cNvSpPr txBox="1"/>
          <p:nvPr/>
        </p:nvSpPr>
        <p:spPr>
          <a:xfrm>
            <a:off x="4459915" y="2293589"/>
            <a:ext cx="99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00B83C9-2E83-42A5-976D-27991665EE31}"/>
              </a:ext>
            </a:extLst>
          </p:cNvPr>
          <p:cNvSpPr txBox="1"/>
          <p:nvPr/>
        </p:nvSpPr>
        <p:spPr>
          <a:xfrm>
            <a:off x="4267137" y="2293589"/>
            <a:ext cx="99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5DE424A-21DD-4EB7-BB2A-F04FAC333762}"/>
              </a:ext>
            </a:extLst>
          </p:cNvPr>
          <p:cNvSpPr txBox="1"/>
          <p:nvPr/>
        </p:nvSpPr>
        <p:spPr>
          <a:xfrm>
            <a:off x="3504627" y="2300360"/>
            <a:ext cx="99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1962A80-C7E4-4502-B261-96FCB9BB35D9}"/>
              </a:ext>
            </a:extLst>
          </p:cNvPr>
          <p:cNvSpPr txBox="1"/>
          <p:nvPr/>
        </p:nvSpPr>
        <p:spPr>
          <a:xfrm>
            <a:off x="3875533" y="2300360"/>
            <a:ext cx="99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ED0ED7-3FAC-4928-862C-F38850324B70}"/>
              </a:ext>
            </a:extLst>
          </p:cNvPr>
          <p:cNvSpPr txBox="1"/>
          <p:nvPr/>
        </p:nvSpPr>
        <p:spPr>
          <a:xfrm>
            <a:off x="4100474" y="2299939"/>
            <a:ext cx="99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E8F8022-A96E-4E5F-A716-5DC831463299}"/>
              </a:ext>
            </a:extLst>
          </p:cNvPr>
          <p:cNvSpPr/>
          <p:nvPr/>
        </p:nvSpPr>
        <p:spPr>
          <a:xfrm>
            <a:off x="3906197" y="1730876"/>
            <a:ext cx="193040" cy="208280"/>
          </a:xfrm>
          <a:prstGeom prst="rect">
            <a:avLst/>
          </a:prstGeom>
          <a:solidFill>
            <a:srgbClr val="367BB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C2261FD-8F70-4122-A3C2-1BE3714049EF}"/>
              </a:ext>
            </a:extLst>
          </p:cNvPr>
          <p:cNvSpPr txBox="1"/>
          <p:nvPr/>
        </p:nvSpPr>
        <p:spPr>
          <a:xfrm>
            <a:off x="3675914" y="2300360"/>
            <a:ext cx="99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7DD9368-0ADA-46AE-939E-6382D99FBE8A}"/>
              </a:ext>
            </a:extLst>
          </p:cNvPr>
          <p:cNvSpPr/>
          <p:nvPr/>
        </p:nvSpPr>
        <p:spPr>
          <a:xfrm>
            <a:off x="2119555" y="2730606"/>
            <a:ext cx="127000" cy="1301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FC45B09-AC4A-428D-92D6-573B5F87F5BF}"/>
              </a:ext>
            </a:extLst>
          </p:cNvPr>
          <p:cNvSpPr/>
          <p:nvPr/>
        </p:nvSpPr>
        <p:spPr>
          <a:xfrm>
            <a:off x="1223149" y="2730606"/>
            <a:ext cx="127000" cy="1301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B8549F4-AEC2-484E-A8C7-E2F75978A0E3}"/>
              </a:ext>
            </a:extLst>
          </p:cNvPr>
          <p:cNvSpPr/>
          <p:nvPr/>
        </p:nvSpPr>
        <p:spPr>
          <a:xfrm>
            <a:off x="1754045" y="2730606"/>
            <a:ext cx="127000" cy="1301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08488A7-E80A-456A-93E1-28350D9ED9A7}"/>
              </a:ext>
            </a:extLst>
          </p:cNvPr>
          <p:cNvSpPr/>
          <p:nvPr/>
        </p:nvSpPr>
        <p:spPr>
          <a:xfrm>
            <a:off x="1925332" y="2730606"/>
            <a:ext cx="127000" cy="1301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C64DF7B-6ED4-4E38-B54F-C99F226F3AFB}"/>
              </a:ext>
            </a:extLst>
          </p:cNvPr>
          <p:cNvSpPr/>
          <p:nvPr/>
        </p:nvSpPr>
        <p:spPr>
          <a:xfrm>
            <a:off x="1578125" y="2730606"/>
            <a:ext cx="127000" cy="1301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649E6F8-397F-495C-8A60-E8D2D4E9706E}"/>
              </a:ext>
            </a:extLst>
          </p:cNvPr>
          <p:cNvSpPr/>
          <p:nvPr/>
        </p:nvSpPr>
        <p:spPr>
          <a:xfrm>
            <a:off x="1397537" y="2730606"/>
            <a:ext cx="127000" cy="1301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4693DF2-6C9C-496F-954B-DEC2D75EA6B5}"/>
              </a:ext>
            </a:extLst>
          </p:cNvPr>
          <p:cNvSpPr txBox="1"/>
          <p:nvPr/>
        </p:nvSpPr>
        <p:spPr>
          <a:xfrm>
            <a:off x="4477066" y="2293589"/>
            <a:ext cx="99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07DAFB1-6243-4AF8-9A19-18713329BD9C}"/>
              </a:ext>
            </a:extLst>
          </p:cNvPr>
          <p:cNvSpPr txBox="1"/>
          <p:nvPr/>
        </p:nvSpPr>
        <p:spPr>
          <a:xfrm>
            <a:off x="3485476" y="2299938"/>
            <a:ext cx="99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4C44136-B27E-4BC8-83D1-7C5F08DEB79B}"/>
              </a:ext>
            </a:extLst>
          </p:cNvPr>
          <p:cNvGrpSpPr/>
          <p:nvPr/>
        </p:nvGrpSpPr>
        <p:grpSpPr>
          <a:xfrm>
            <a:off x="5948088" y="1761839"/>
            <a:ext cx="2395071" cy="2209944"/>
            <a:chOff x="5275729" y="1913324"/>
            <a:chExt cx="2395071" cy="2209944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A815DDBC-D898-46AF-BE7E-30935E176330}"/>
                </a:ext>
              </a:extLst>
            </p:cNvPr>
            <p:cNvSpPr/>
            <p:nvPr/>
          </p:nvSpPr>
          <p:spPr>
            <a:xfrm>
              <a:off x="5275729" y="1913324"/>
              <a:ext cx="2395071" cy="2209944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5EED39A9-25E0-4ECA-A81C-90F153E750E1}"/>
                </a:ext>
              </a:extLst>
            </p:cNvPr>
            <p:cNvSpPr/>
            <p:nvPr/>
          </p:nvSpPr>
          <p:spPr>
            <a:xfrm>
              <a:off x="6195942" y="2885344"/>
              <a:ext cx="687057" cy="633008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49FDDBB7-D187-4836-A8B2-47484C014FBA}"/>
                </a:ext>
              </a:extLst>
            </p:cNvPr>
            <p:cNvSpPr/>
            <p:nvPr/>
          </p:nvSpPr>
          <p:spPr>
            <a:xfrm>
              <a:off x="5278050" y="2775628"/>
              <a:ext cx="343627" cy="857196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E296734-CA95-40F7-9F75-0A80F0F152A9}"/>
                </a:ext>
              </a:extLst>
            </p:cNvPr>
            <p:cNvSpPr/>
            <p:nvPr/>
          </p:nvSpPr>
          <p:spPr>
            <a:xfrm rot="16200000">
              <a:off x="6357533" y="1665905"/>
              <a:ext cx="343627" cy="857196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C44CCEC-769D-4364-80D2-41F2F3D4BC0A}"/>
                </a:ext>
              </a:extLst>
            </p:cNvPr>
            <p:cNvSpPr/>
            <p:nvPr/>
          </p:nvSpPr>
          <p:spPr>
            <a:xfrm rot="5400000">
              <a:off x="6371260" y="3522857"/>
              <a:ext cx="343627" cy="857196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CF07A1B1-5369-4E03-AC33-1D52AEE38306}"/>
                </a:ext>
              </a:extLst>
            </p:cNvPr>
            <p:cNvSpPr/>
            <p:nvPr/>
          </p:nvSpPr>
          <p:spPr>
            <a:xfrm>
              <a:off x="7322835" y="2777772"/>
              <a:ext cx="343627" cy="857196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B29C2A3-0D26-4CFF-9C2D-75CAE4923E27}"/>
                </a:ext>
              </a:extLst>
            </p:cNvPr>
            <p:cNvSpPr/>
            <p:nvPr/>
          </p:nvSpPr>
          <p:spPr>
            <a:xfrm rot="2354310">
              <a:off x="5482881" y="1956082"/>
              <a:ext cx="304484" cy="763507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B0387B22-DAF2-4536-A094-C53AC0793CE0}"/>
                </a:ext>
              </a:extLst>
            </p:cNvPr>
            <p:cNvCxnSpPr>
              <a:stCxn id="74" idx="3"/>
              <a:endCxn id="73" idx="1"/>
            </p:cNvCxnSpPr>
            <p:nvPr/>
          </p:nvCxnSpPr>
          <p:spPr>
            <a:xfrm flipV="1">
              <a:off x="5621677" y="3201848"/>
              <a:ext cx="574265" cy="237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02EFB4B0-6E23-412F-A8A9-22E2E478F2ED}"/>
                </a:ext>
              </a:extLst>
            </p:cNvPr>
            <p:cNvCxnSpPr>
              <a:cxnSpLocks/>
              <a:stCxn id="78" idx="3"/>
            </p:cNvCxnSpPr>
            <p:nvPr/>
          </p:nvCxnSpPr>
          <p:spPr>
            <a:xfrm>
              <a:off x="5753037" y="2434137"/>
              <a:ext cx="442905" cy="45120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F305FA68-C29C-4FB4-9F0F-0DBE7A251C97}"/>
                </a:ext>
              </a:extLst>
            </p:cNvPr>
            <p:cNvCxnSpPr>
              <a:cxnSpLocks/>
              <a:stCxn id="77" idx="1"/>
              <a:endCxn id="73" idx="3"/>
            </p:cNvCxnSpPr>
            <p:nvPr/>
          </p:nvCxnSpPr>
          <p:spPr>
            <a:xfrm flipH="1" flipV="1">
              <a:off x="6882999" y="3201848"/>
              <a:ext cx="439836" cy="452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2D5B1E40-22FE-4E52-86B4-A3ED3F826084}"/>
                </a:ext>
              </a:extLst>
            </p:cNvPr>
            <p:cNvCxnSpPr>
              <a:cxnSpLocks/>
              <a:stCxn id="75" idx="1"/>
              <a:endCxn id="73" idx="0"/>
            </p:cNvCxnSpPr>
            <p:nvPr/>
          </p:nvCxnSpPr>
          <p:spPr>
            <a:xfrm>
              <a:off x="6529347" y="2266317"/>
              <a:ext cx="10124" cy="61902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9D20F52D-6542-4FEA-8919-A6004A011A3F}"/>
                </a:ext>
              </a:extLst>
            </p:cNvPr>
            <p:cNvCxnSpPr>
              <a:cxnSpLocks/>
              <a:stCxn id="76" idx="1"/>
              <a:endCxn id="73" idx="2"/>
            </p:cNvCxnSpPr>
            <p:nvPr/>
          </p:nvCxnSpPr>
          <p:spPr>
            <a:xfrm flipH="1" flipV="1">
              <a:off x="6539471" y="3518352"/>
              <a:ext cx="3603" cy="26129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9161A346-E955-426E-9BB3-261E4D345383}"/>
              </a:ext>
            </a:extLst>
          </p:cNvPr>
          <p:cNvSpPr txBox="1"/>
          <p:nvPr/>
        </p:nvSpPr>
        <p:spPr>
          <a:xfrm>
            <a:off x="5950409" y="3640759"/>
            <a:ext cx="776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4">
                    <a:lumMod val="50000"/>
                  </a:schemeClr>
                </a:solidFill>
              </a:rPr>
              <a:t>Router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A5154EB-C66D-4CDB-A05F-5CF436436429}"/>
              </a:ext>
            </a:extLst>
          </p:cNvPr>
          <p:cNvSpPr txBox="1"/>
          <p:nvPr/>
        </p:nvSpPr>
        <p:spPr>
          <a:xfrm>
            <a:off x="6917223" y="3118417"/>
            <a:ext cx="6023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rgbClr val="6699FF"/>
                </a:solidFill>
              </a:rPr>
              <a:t>Xbar</a:t>
            </a:r>
            <a:endParaRPr lang="en-US" sz="1400" b="1" dirty="0">
              <a:solidFill>
                <a:srgbClr val="6699FF"/>
              </a:solidFill>
            </a:endParaRPr>
          </a:p>
        </p:txBody>
      </p:sp>
      <p:pic>
        <p:nvPicPr>
          <p:cNvPr id="86" name="Content Placeholder 58" descr="Close">
            <a:extLst>
              <a:ext uri="{FF2B5EF4-FFF2-40B4-BE49-F238E27FC236}">
                <a16:creationId xmlns:a16="http://schemas.microsoft.com/office/drawing/2014/main" id="{AF062BFB-2DE0-4F03-A068-18A15B563C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11961" y="2678117"/>
            <a:ext cx="629013" cy="629013"/>
          </a:xfrm>
          <a:prstGeom prst="rect">
            <a:avLst/>
          </a:prstGeom>
        </p:spPr>
      </p:pic>
      <p:grpSp>
        <p:nvGrpSpPr>
          <p:cNvPr id="87" name="Group 86">
            <a:extLst>
              <a:ext uri="{FF2B5EF4-FFF2-40B4-BE49-F238E27FC236}">
                <a16:creationId xmlns:a16="http://schemas.microsoft.com/office/drawing/2014/main" id="{936DE121-466F-4C56-9143-F9228FBB61ED}"/>
              </a:ext>
            </a:extLst>
          </p:cNvPr>
          <p:cNvGrpSpPr/>
          <p:nvPr/>
        </p:nvGrpSpPr>
        <p:grpSpPr>
          <a:xfrm rot="18000000">
            <a:off x="5403412" y="2702830"/>
            <a:ext cx="376322" cy="668077"/>
            <a:chOff x="3877235" y="1911284"/>
            <a:chExt cx="376322" cy="668077"/>
          </a:xfrm>
        </p:grpSpPr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C6523ECA-B5D9-470D-836E-2A946F11DB5B}"/>
                </a:ext>
              </a:extLst>
            </p:cNvPr>
            <p:cNvCxnSpPr>
              <a:cxnSpLocks/>
            </p:cNvCxnSpPr>
            <p:nvPr/>
          </p:nvCxnSpPr>
          <p:spPr>
            <a:xfrm>
              <a:off x="3877235" y="2017059"/>
              <a:ext cx="319987" cy="562302"/>
            </a:xfrm>
            <a:prstGeom prst="straightConnector1">
              <a:avLst/>
            </a:prstGeom>
            <a:ln w="53975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3C48F433-8B07-40B3-BECC-28E79FD2F38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47753" y="1911284"/>
              <a:ext cx="305804" cy="517444"/>
            </a:xfrm>
            <a:prstGeom prst="straightConnector1">
              <a:avLst/>
            </a:prstGeom>
            <a:ln w="53975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8CB19979-0123-4F50-9CB4-B5069EDF7D6C}"/>
              </a:ext>
            </a:extLst>
          </p:cNvPr>
          <p:cNvSpPr txBox="1"/>
          <p:nvPr/>
        </p:nvSpPr>
        <p:spPr>
          <a:xfrm>
            <a:off x="5301111" y="3058198"/>
            <a:ext cx="776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solidFill>
                  <a:srgbClr val="220076"/>
                </a:solidFill>
              </a:rPr>
              <a:t>W</a:t>
            </a:r>
            <a:r>
              <a:rPr lang="en-US" sz="1400" b="1" dirty="0">
                <a:solidFill>
                  <a:srgbClr val="220076"/>
                </a:solidFill>
              </a:rPr>
              <a:t>est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0C079BAA-8AD8-4910-8931-C7B61055F265}"/>
              </a:ext>
            </a:extLst>
          </p:cNvPr>
          <p:cNvSpPr txBox="1"/>
          <p:nvPr/>
        </p:nvSpPr>
        <p:spPr>
          <a:xfrm>
            <a:off x="7276512" y="4095573"/>
            <a:ext cx="776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solidFill>
                  <a:srgbClr val="220076"/>
                </a:solidFill>
              </a:rPr>
              <a:t>S</a:t>
            </a:r>
            <a:r>
              <a:rPr lang="en-US" sz="1400" b="1" dirty="0">
                <a:solidFill>
                  <a:srgbClr val="220076"/>
                </a:solidFill>
              </a:rPr>
              <a:t>outh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5E10408-4872-43E6-8D6F-DF104BC6FA0D}"/>
              </a:ext>
            </a:extLst>
          </p:cNvPr>
          <p:cNvSpPr txBox="1"/>
          <p:nvPr/>
        </p:nvSpPr>
        <p:spPr>
          <a:xfrm>
            <a:off x="7276512" y="1320943"/>
            <a:ext cx="776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solidFill>
                  <a:srgbClr val="220076"/>
                </a:solidFill>
              </a:rPr>
              <a:t>N</a:t>
            </a:r>
            <a:r>
              <a:rPr lang="en-US" sz="1400" b="1" dirty="0">
                <a:solidFill>
                  <a:srgbClr val="220076"/>
                </a:solidFill>
              </a:rPr>
              <a:t>orth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11FDF76-12BB-4DD4-8A55-E6B7F3B634E1}"/>
              </a:ext>
            </a:extLst>
          </p:cNvPr>
          <p:cNvSpPr txBox="1"/>
          <p:nvPr/>
        </p:nvSpPr>
        <p:spPr>
          <a:xfrm>
            <a:off x="5804308" y="1359043"/>
            <a:ext cx="776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solidFill>
                  <a:srgbClr val="220076"/>
                </a:solidFill>
              </a:rPr>
              <a:t>C</a:t>
            </a:r>
            <a:r>
              <a:rPr lang="en-US" sz="1400" b="1" dirty="0">
                <a:solidFill>
                  <a:srgbClr val="220076"/>
                </a:solidFill>
              </a:rPr>
              <a:t>ore</a:t>
            </a: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6B3EA30E-81A9-49E3-99FE-E96BE43E8775}"/>
              </a:ext>
            </a:extLst>
          </p:cNvPr>
          <p:cNvCxnSpPr>
            <a:cxnSpLocks/>
          </p:cNvCxnSpPr>
          <p:nvPr/>
        </p:nvCxnSpPr>
        <p:spPr>
          <a:xfrm>
            <a:off x="5040826" y="1669380"/>
            <a:ext cx="909583" cy="9496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A3CDFFA6-DD3C-4828-B1A0-674383596CC9}"/>
              </a:ext>
            </a:extLst>
          </p:cNvPr>
          <p:cNvCxnSpPr>
            <a:cxnSpLocks/>
          </p:cNvCxnSpPr>
          <p:nvPr/>
        </p:nvCxnSpPr>
        <p:spPr>
          <a:xfrm flipV="1">
            <a:off x="5025965" y="3476257"/>
            <a:ext cx="894104" cy="6941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0959222-9D36-414C-84A0-17E3DD550214}"/>
              </a:ext>
            </a:extLst>
          </p:cNvPr>
          <p:cNvGrpSpPr/>
          <p:nvPr/>
        </p:nvGrpSpPr>
        <p:grpSpPr>
          <a:xfrm rot="18000000">
            <a:off x="8592700" y="2794503"/>
            <a:ext cx="376322" cy="668077"/>
            <a:chOff x="3877235" y="1911284"/>
            <a:chExt cx="376322" cy="668077"/>
          </a:xfrm>
        </p:grpSpPr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162DC05E-EDB3-4969-B6B3-0200F0A44C0C}"/>
                </a:ext>
              </a:extLst>
            </p:cNvPr>
            <p:cNvCxnSpPr>
              <a:cxnSpLocks/>
            </p:cNvCxnSpPr>
            <p:nvPr/>
          </p:nvCxnSpPr>
          <p:spPr>
            <a:xfrm>
              <a:off x="3877235" y="2017059"/>
              <a:ext cx="319987" cy="562302"/>
            </a:xfrm>
            <a:prstGeom prst="straightConnector1">
              <a:avLst/>
            </a:prstGeom>
            <a:ln w="53975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12578CD0-4460-45D5-A322-38E24686A6C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47753" y="1911284"/>
              <a:ext cx="305804" cy="517444"/>
            </a:xfrm>
            <a:prstGeom prst="straightConnector1">
              <a:avLst/>
            </a:prstGeom>
            <a:ln w="53975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B21A7862-F683-451D-B4FA-81FE67856E39}"/>
              </a:ext>
            </a:extLst>
          </p:cNvPr>
          <p:cNvSpPr txBox="1"/>
          <p:nvPr/>
        </p:nvSpPr>
        <p:spPr>
          <a:xfrm>
            <a:off x="8414863" y="3152416"/>
            <a:ext cx="5677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solidFill>
                  <a:srgbClr val="220076"/>
                </a:solidFill>
              </a:rPr>
              <a:t>E</a:t>
            </a:r>
            <a:r>
              <a:rPr lang="en-US" sz="1400" b="1" dirty="0">
                <a:solidFill>
                  <a:srgbClr val="220076"/>
                </a:solidFill>
              </a:rPr>
              <a:t>ast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1A841C03-4692-4C6B-BC97-160D53B75BCC}"/>
              </a:ext>
            </a:extLst>
          </p:cNvPr>
          <p:cNvGrpSpPr/>
          <p:nvPr/>
        </p:nvGrpSpPr>
        <p:grpSpPr>
          <a:xfrm rot="20956814">
            <a:off x="5533211" y="1196259"/>
            <a:ext cx="376322" cy="668077"/>
            <a:chOff x="3877235" y="1911284"/>
            <a:chExt cx="376322" cy="668077"/>
          </a:xfrm>
        </p:grpSpPr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CD6F0F8F-1924-4D1D-A52D-2C3509C26C76}"/>
                </a:ext>
              </a:extLst>
            </p:cNvPr>
            <p:cNvCxnSpPr>
              <a:cxnSpLocks/>
            </p:cNvCxnSpPr>
            <p:nvPr/>
          </p:nvCxnSpPr>
          <p:spPr>
            <a:xfrm>
              <a:off x="3877235" y="2017059"/>
              <a:ext cx="319987" cy="562302"/>
            </a:xfrm>
            <a:prstGeom prst="straightConnector1">
              <a:avLst/>
            </a:prstGeom>
            <a:ln w="53975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18FBC667-5291-4E7D-9B46-ACFAE8F0554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47753" y="1911284"/>
              <a:ext cx="305804" cy="517444"/>
            </a:xfrm>
            <a:prstGeom prst="straightConnector1">
              <a:avLst/>
            </a:prstGeom>
            <a:ln w="53975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4409970B-FA5E-4646-8995-73175AC462B8}"/>
              </a:ext>
            </a:extLst>
          </p:cNvPr>
          <p:cNvGrpSpPr/>
          <p:nvPr/>
        </p:nvGrpSpPr>
        <p:grpSpPr>
          <a:xfrm rot="1800000">
            <a:off x="7048250" y="1115759"/>
            <a:ext cx="340483" cy="604453"/>
            <a:chOff x="3877235" y="1911284"/>
            <a:chExt cx="376322" cy="668077"/>
          </a:xfrm>
        </p:grpSpPr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545CF534-52CA-43AF-BB2D-77D524BB7FE1}"/>
                </a:ext>
              </a:extLst>
            </p:cNvPr>
            <p:cNvCxnSpPr>
              <a:cxnSpLocks/>
            </p:cNvCxnSpPr>
            <p:nvPr/>
          </p:nvCxnSpPr>
          <p:spPr>
            <a:xfrm>
              <a:off x="3877235" y="2017059"/>
              <a:ext cx="319987" cy="562302"/>
            </a:xfrm>
            <a:prstGeom prst="straightConnector1">
              <a:avLst/>
            </a:prstGeom>
            <a:ln w="53975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47D8813E-B687-4DDB-9B92-6543DB4C8FD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47753" y="1911284"/>
              <a:ext cx="305804" cy="517444"/>
            </a:xfrm>
            <a:prstGeom prst="straightConnector1">
              <a:avLst/>
            </a:prstGeom>
            <a:ln w="53975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E904291-4F44-4CD3-BCC0-C85E0211106E}"/>
              </a:ext>
            </a:extLst>
          </p:cNvPr>
          <p:cNvGrpSpPr/>
          <p:nvPr/>
        </p:nvGrpSpPr>
        <p:grpSpPr>
          <a:xfrm rot="1800000">
            <a:off x="7033839" y="4020044"/>
            <a:ext cx="376322" cy="668077"/>
            <a:chOff x="3877235" y="1911284"/>
            <a:chExt cx="376322" cy="668077"/>
          </a:xfrm>
        </p:grpSpPr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C634B08A-92F4-4672-9A42-F9F3720BA49F}"/>
                </a:ext>
              </a:extLst>
            </p:cNvPr>
            <p:cNvCxnSpPr>
              <a:cxnSpLocks/>
            </p:cNvCxnSpPr>
            <p:nvPr/>
          </p:nvCxnSpPr>
          <p:spPr>
            <a:xfrm>
              <a:off x="3877235" y="2017059"/>
              <a:ext cx="319987" cy="562302"/>
            </a:xfrm>
            <a:prstGeom prst="straightConnector1">
              <a:avLst/>
            </a:prstGeom>
            <a:ln w="53975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5156B087-46E0-4BA4-AD1B-0C164BA39C2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47753" y="1911284"/>
              <a:ext cx="305804" cy="517444"/>
            </a:xfrm>
            <a:prstGeom prst="straightConnector1">
              <a:avLst/>
            </a:prstGeom>
            <a:ln w="53975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09" name="Double Bracket 108">
            <a:extLst>
              <a:ext uri="{FF2B5EF4-FFF2-40B4-BE49-F238E27FC236}">
                <a16:creationId xmlns:a16="http://schemas.microsoft.com/office/drawing/2014/main" id="{A4A421E2-0B99-4A0B-983C-906464ABF60D}"/>
              </a:ext>
            </a:extLst>
          </p:cNvPr>
          <p:cNvSpPr/>
          <p:nvPr/>
        </p:nvSpPr>
        <p:spPr>
          <a:xfrm>
            <a:off x="938505" y="1480089"/>
            <a:ext cx="4198728" cy="2859436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93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11111E-6 L 0.25989 0.0004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86" y="2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11111E-6 L 0.26007 0.0018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3" y="9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11111E-6 L 0.25955 0.0018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69" y="9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L 0.25834 0.0018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9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1111E-6 L 0.25799 0.0004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9" y="23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0.25626 -0.00093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12" y="-46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989 0.00231 L 0.24756 0.08657 L 0.17968 0.08657 L 0.15729 -0.00046 " pathEditMode="relative" rAng="0" ptsTypes="AAAA">
                                      <p:cBhvr>
                                        <p:cTn id="7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9" y="4074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573 -0.00162 L 0.26702 -0.07824 L 0.34393 -0.0787 L 0.35834 0.00278 " pathEditMode="relative" ptsTypes="AAAA">
                                      <p:cBhvr>
                                        <p:cTn id="7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678 0.00116 L 0.47674 -0.0007 C 0.47657 0.01111 0.47639 0.02292 0.47622 0.03495 L 0.84757 0.03287 " pathEditMode="relative" ptsTypes="AAAA">
                                      <p:cBhvr>
                                        <p:cTn id="8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007 0.00278 L 0.28108 0.00162 " pathEditMode="relative" ptsTypes="AA">
                                      <p:cBhvr>
                                        <p:cTn id="9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99 0.00347 L 0.27882 0.00278 " pathEditMode="relative" ptsTypes="AA">
                                      <p:cBhvr>
                                        <p:cTn id="10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764 0.00162 L 0.27882 0.00208 " pathEditMode="relative" ptsTypes="AA">
                                      <p:cBhvr>
                                        <p:cTn id="10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816 0.00092 L 0.27795 0.00162 " pathEditMode="relative" ptsTypes="AA">
                                      <p:cBhvr>
                                        <p:cTn id="10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11 -0.00023 L 0.17691 0.00023 " pathEditMode="relative" ptsTypes="AA">
                                      <p:cBhvr>
                                        <p:cTn id="10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-0.00115 L 0.01944 -0.00069 " pathEditMode="relative" ptsTypes="AA">
                                      <p:cBhvr>
                                        <p:cTn id="10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1 0.00023 L 0.02274 0.00023 " pathEditMode="relative" ptsTypes="AA">
                                      <p:cBhvr>
                                        <p:cTn id="1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8 -0.00208 L 0.02187 -0.00069 " pathEditMode="relative" ptsTypes="AA">
                                      <p:cBhvr>
                                        <p:cTn id="1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-0.00093 L 0.02465 -0.00069 " pathEditMode="relative" ptsTypes="AA">
                                      <p:cBhvr>
                                        <p:cTn id="1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56 -0.00069 L 0.02726 -0.00069 " pathEditMode="relative" ptsTypes="AA">
                                      <p:cBhvr>
                                        <p:cTn id="11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9" grpId="0"/>
      <p:bldP spid="29" grpId="1"/>
      <p:bldP spid="30" grpId="0" animBg="1"/>
      <p:bldP spid="30" grpId="1" animBg="1"/>
      <p:bldP spid="30" grpId="2" animBg="1"/>
      <p:bldP spid="30" grpId="3" animBg="1"/>
      <p:bldP spid="34" grpId="0" animBg="1"/>
      <p:bldP spid="34" grpId="1" animBg="1"/>
      <p:bldP spid="34" grpId="2" animBg="1"/>
      <p:bldP spid="34" grpId="3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41" grpId="0"/>
      <p:bldP spid="41" grpId="1"/>
      <p:bldP spid="42" grpId="0"/>
      <p:bldP spid="4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ACB64-42F4-45CE-B133-9BD7F26D1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B2E98-DDE1-4857-92F9-2DDC357D6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Motivation</a:t>
            </a:r>
          </a:p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Background</a:t>
            </a:r>
          </a:p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Enter </a:t>
            </a:r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SwapNoC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US" b="1" dirty="0" err="1"/>
              <a:t>SwapNoC</a:t>
            </a:r>
            <a:r>
              <a:rPr lang="en-US" b="1" dirty="0"/>
              <a:t> Policies</a:t>
            </a:r>
          </a:p>
          <a:p>
            <a:pPr lvl="1"/>
            <a:r>
              <a:rPr lang="en-US" sz="2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Tail_Swap</a:t>
            </a:r>
            <a:endParaRPr lang="en-US" sz="2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lvl="1"/>
            <a:r>
              <a:rPr lang="en-US" b="1" dirty="0" err="1">
                <a:solidFill>
                  <a:schemeClr val="tx1"/>
                </a:solidFill>
              </a:rPr>
              <a:t>Credit_Swap</a:t>
            </a:r>
            <a:endParaRPr lang="en-US" b="1" dirty="0">
              <a:solidFill>
                <a:schemeClr val="tx1"/>
              </a:solidFill>
            </a:endParaRPr>
          </a:p>
          <a:p>
            <a:pPr lvl="1"/>
            <a:r>
              <a:rPr lang="en-US" sz="2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Random_Swap</a:t>
            </a:r>
            <a:endParaRPr lang="en-US" sz="2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Comparison to VCs</a:t>
            </a:r>
          </a:p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Evaluation and Results</a:t>
            </a:r>
          </a:p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Conclusion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A6C2C0-112E-4B78-9BF4-2E3B8F3C9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15, 2017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0418D-B7D2-4426-98CA-1555869D7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Mayank Parasar, School of Electrical and Computer Engineering, Georgia Tech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2BFC6-5B75-45BA-B6B6-7AD753770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C6899-B7E0-724F-AFA7-9CBD82D6A34A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936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55294-5D14-451A-9644-B5AEEE780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Credit_Swap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0D51D-F8A0-41F3-A3C1-2E898E075C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49671" y="6356350"/>
            <a:ext cx="1313328" cy="365125"/>
          </a:xfrm>
        </p:spPr>
        <p:txBody>
          <a:bodyPr/>
          <a:lstStyle/>
          <a:p>
            <a:r>
              <a:rPr lang="en-US"/>
              <a:t>October 15, 2017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158B7-FEC1-4347-AFDC-6986021AA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Mayank Parasar, School of Electrical and Computer Engineering, Georgia Tech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0F82F-7C61-493F-AD22-A96692C1C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C6899-B7E0-724F-AFA7-9CBD82D6A34A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72561E-ABAF-49FF-9EAB-399F06F74B99}"/>
              </a:ext>
            </a:extLst>
          </p:cNvPr>
          <p:cNvSpPr/>
          <p:nvPr/>
        </p:nvSpPr>
        <p:spPr>
          <a:xfrm>
            <a:off x="3534685" y="2568786"/>
            <a:ext cx="184573" cy="45381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0400CBB-2E49-46DD-800E-5A46778F85AF}"/>
              </a:ext>
            </a:extLst>
          </p:cNvPr>
          <p:cNvSpPr/>
          <p:nvPr/>
        </p:nvSpPr>
        <p:spPr>
          <a:xfrm>
            <a:off x="3721624" y="2568787"/>
            <a:ext cx="184573" cy="45381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B0782F-CAEA-4F96-A33F-EFD942FBDF3B}"/>
              </a:ext>
            </a:extLst>
          </p:cNvPr>
          <p:cNvSpPr/>
          <p:nvPr/>
        </p:nvSpPr>
        <p:spPr>
          <a:xfrm>
            <a:off x="3911277" y="2568787"/>
            <a:ext cx="184573" cy="45381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9864C37-BA4F-4D5B-AA32-9DFED818BAA1}"/>
              </a:ext>
            </a:extLst>
          </p:cNvPr>
          <p:cNvSpPr/>
          <p:nvPr/>
        </p:nvSpPr>
        <p:spPr>
          <a:xfrm>
            <a:off x="4095850" y="2570478"/>
            <a:ext cx="184573" cy="45381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B9ECA38-A15E-4818-8EB8-1575CC3CC38C}"/>
              </a:ext>
            </a:extLst>
          </p:cNvPr>
          <p:cNvSpPr/>
          <p:nvPr/>
        </p:nvSpPr>
        <p:spPr>
          <a:xfrm>
            <a:off x="4282789" y="2570479"/>
            <a:ext cx="184573" cy="45381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BC0E469-271D-4A57-AF0D-4E252F201ED1}"/>
              </a:ext>
            </a:extLst>
          </p:cNvPr>
          <p:cNvSpPr/>
          <p:nvPr/>
        </p:nvSpPr>
        <p:spPr>
          <a:xfrm>
            <a:off x="4467362" y="2570480"/>
            <a:ext cx="184573" cy="45381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DEEB70A-37C7-45B1-95F5-4AE7BF572F50}"/>
              </a:ext>
            </a:extLst>
          </p:cNvPr>
          <p:cNvSpPr/>
          <p:nvPr/>
        </p:nvSpPr>
        <p:spPr>
          <a:xfrm>
            <a:off x="3343862" y="2568785"/>
            <a:ext cx="184573" cy="45381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F2A06B-B13A-4026-954A-9394FFB0C9FD}"/>
              </a:ext>
            </a:extLst>
          </p:cNvPr>
          <p:cNvSpPr txBox="1"/>
          <p:nvPr/>
        </p:nvSpPr>
        <p:spPr>
          <a:xfrm>
            <a:off x="4459915" y="2293589"/>
            <a:ext cx="99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00B83C9-2E83-42A5-976D-27991665EE31}"/>
              </a:ext>
            </a:extLst>
          </p:cNvPr>
          <p:cNvSpPr txBox="1"/>
          <p:nvPr/>
        </p:nvSpPr>
        <p:spPr>
          <a:xfrm>
            <a:off x="4267137" y="2293589"/>
            <a:ext cx="99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5DE424A-21DD-4EB7-BB2A-F04FAC333762}"/>
              </a:ext>
            </a:extLst>
          </p:cNvPr>
          <p:cNvSpPr txBox="1"/>
          <p:nvPr/>
        </p:nvSpPr>
        <p:spPr>
          <a:xfrm>
            <a:off x="3504627" y="2300360"/>
            <a:ext cx="99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1962A80-C7E4-4502-B261-96FCB9BB35D9}"/>
              </a:ext>
            </a:extLst>
          </p:cNvPr>
          <p:cNvSpPr txBox="1"/>
          <p:nvPr/>
        </p:nvSpPr>
        <p:spPr>
          <a:xfrm>
            <a:off x="3875533" y="2300360"/>
            <a:ext cx="99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ED0ED7-3FAC-4928-862C-F38850324B70}"/>
              </a:ext>
            </a:extLst>
          </p:cNvPr>
          <p:cNvSpPr txBox="1"/>
          <p:nvPr/>
        </p:nvSpPr>
        <p:spPr>
          <a:xfrm>
            <a:off x="4100474" y="2299939"/>
            <a:ext cx="99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C2261FD-8F70-4122-A3C2-1BE3714049EF}"/>
              </a:ext>
            </a:extLst>
          </p:cNvPr>
          <p:cNvSpPr txBox="1"/>
          <p:nvPr/>
        </p:nvSpPr>
        <p:spPr>
          <a:xfrm>
            <a:off x="3675914" y="2300360"/>
            <a:ext cx="99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7DD9368-0ADA-46AE-939E-6382D99FBE8A}"/>
              </a:ext>
            </a:extLst>
          </p:cNvPr>
          <p:cNvSpPr/>
          <p:nvPr/>
        </p:nvSpPr>
        <p:spPr>
          <a:xfrm>
            <a:off x="2119555" y="2730606"/>
            <a:ext cx="127000" cy="1301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FC45B09-AC4A-428D-92D6-573B5F87F5BF}"/>
              </a:ext>
            </a:extLst>
          </p:cNvPr>
          <p:cNvSpPr/>
          <p:nvPr/>
        </p:nvSpPr>
        <p:spPr>
          <a:xfrm>
            <a:off x="1223149" y="2730606"/>
            <a:ext cx="127000" cy="1301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B8549F4-AEC2-484E-A8C7-E2F75978A0E3}"/>
              </a:ext>
            </a:extLst>
          </p:cNvPr>
          <p:cNvSpPr/>
          <p:nvPr/>
        </p:nvSpPr>
        <p:spPr>
          <a:xfrm>
            <a:off x="1754045" y="2730606"/>
            <a:ext cx="127000" cy="1301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08488A7-E80A-456A-93E1-28350D9ED9A7}"/>
              </a:ext>
            </a:extLst>
          </p:cNvPr>
          <p:cNvSpPr/>
          <p:nvPr/>
        </p:nvSpPr>
        <p:spPr>
          <a:xfrm>
            <a:off x="1925332" y="2730606"/>
            <a:ext cx="127000" cy="1301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C64DF7B-6ED4-4E38-B54F-C99F226F3AFB}"/>
              </a:ext>
            </a:extLst>
          </p:cNvPr>
          <p:cNvSpPr/>
          <p:nvPr/>
        </p:nvSpPr>
        <p:spPr>
          <a:xfrm>
            <a:off x="1578125" y="2730606"/>
            <a:ext cx="127000" cy="1301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649E6F8-397F-495C-8A60-E8D2D4E9706E}"/>
              </a:ext>
            </a:extLst>
          </p:cNvPr>
          <p:cNvSpPr/>
          <p:nvPr/>
        </p:nvSpPr>
        <p:spPr>
          <a:xfrm>
            <a:off x="1397537" y="2730606"/>
            <a:ext cx="127000" cy="1301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4693DF2-6C9C-496F-954B-DEC2D75EA6B5}"/>
              </a:ext>
            </a:extLst>
          </p:cNvPr>
          <p:cNvSpPr txBox="1"/>
          <p:nvPr/>
        </p:nvSpPr>
        <p:spPr>
          <a:xfrm>
            <a:off x="4477066" y="2293589"/>
            <a:ext cx="99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07DAFB1-6243-4AF8-9A19-18713329BD9C}"/>
              </a:ext>
            </a:extLst>
          </p:cNvPr>
          <p:cNvSpPr txBox="1"/>
          <p:nvPr/>
        </p:nvSpPr>
        <p:spPr>
          <a:xfrm>
            <a:off x="3485476" y="2299938"/>
            <a:ext cx="99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4C44136-B27E-4BC8-83D1-7C5F08DEB79B}"/>
              </a:ext>
            </a:extLst>
          </p:cNvPr>
          <p:cNvGrpSpPr/>
          <p:nvPr/>
        </p:nvGrpSpPr>
        <p:grpSpPr>
          <a:xfrm>
            <a:off x="5948088" y="1761839"/>
            <a:ext cx="2395071" cy="2209944"/>
            <a:chOff x="5275729" y="1913324"/>
            <a:chExt cx="2395071" cy="2209944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A815DDBC-D898-46AF-BE7E-30935E176330}"/>
                </a:ext>
              </a:extLst>
            </p:cNvPr>
            <p:cNvSpPr/>
            <p:nvPr/>
          </p:nvSpPr>
          <p:spPr>
            <a:xfrm>
              <a:off x="5275729" y="1913324"/>
              <a:ext cx="2395071" cy="2209944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5EED39A9-25E0-4ECA-A81C-90F153E750E1}"/>
                </a:ext>
              </a:extLst>
            </p:cNvPr>
            <p:cNvSpPr/>
            <p:nvPr/>
          </p:nvSpPr>
          <p:spPr>
            <a:xfrm>
              <a:off x="6195942" y="2885344"/>
              <a:ext cx="687057" cy="633008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49FDDBB7-D187-4836-A8B2-47484C014FBA}"/>
                </a:ext>
              </a:extLst>
            </p:cNvPr>
            <p:cNvSpPr/>
            <p:nvPr/>
          </p:nvSpPr>
          <p:spPr>
            <a:xfrm>
              <a:off x="5278050" y="2775628"/>
              <a:ext cx="343627" cy="857196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E296734-CA95-40F7-9F75-0A80F0F152A9}"/>
                </a:ext>
              </a:extLst>
            </p:cNvPr>
            <p:cNvSpPr/>
            <p:nvPr/>
          </p:nvSpPr>
          <p:spPr>
            <a:xfrm rot="16200000">
              <a:off x="6357533" y="1665905"/>
              <a:ext cx="343627" cy="857196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C44CCEC-769D-4364-80D2-41F2F3D4BC0A}"/>
                </a:ext>
              </a:extLst>
            </p:cNvPr>
            <p:cNvSpPr/>
            <p:nvPr/>
          </p:nvSpPr>
          <p:spPr>
            <a:xfrm rot="5400000">
              <a:off x="6371260" y="3522857"/>
              <a:ext cx="343627" cy="857196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CF07A1B1-5369-4E03-AC33-1D52AEE38306}"/>
                </a:ext>
              </a:extLst>
            </p:cNvPr>
            <p:cNvSpPr/>
            <p:nvPr/>
          </p:nvSpPr>
          <p:spPr>
            <a:xfrm>
              <a:off x="7322835" y="2777772"/>
              <a:ext cx="343627" cy="857196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B29C2A3-0D26-4CFF-9C2D-75CAE4923E27}"/>
                </a:ext>
              </a:extLst>
            </p:cNvPr>
            <p:cNvSpPr/>
            <p:nvPr/>
          </p:nvSpPr>
          <p:spPr>
            <a:xfrm rot="2354310">
              <a:off x="5482881" y="1956082"/>
              <a:ext cx="304484" cy="763507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B0387B22-DAF2-4536-A094-C53AC0793CE0}"/>
                </a:ext>
              </a:extLst>
            </p:cNvPr>
            <p:cNvCxnSpPr>
              <a:stCxn id="74" idx="3"/>
              <a:endCxn id="73" idx="1"/>
            </p:cNvCxnSpPr>
            <p:nvPr/>
          </p:nvCxnSpPr>
          <p:spPr>
            <a:xfrm flipV="1">
              <a:off x="5621677" y="3201848"/>
              <a:ext cx="574265" cy="237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02EFB4B0-6E23-412F-A8A9-22E2E478F2ED}"/>
                </a:ext>
              </a:extLst>
            </p:cNvPr>
            <p:cNvCxnSpPr>
              <a:cxnSpLocks/>
              <a:stCxn id="78" idx="3"/>
            </p:cNvCxnSpPr>
            <p:nvPr/>
          </p:nvCxnSpPr>
          <p:spPr>
            <a:xfrm>
              <a:off x="5753037" y="2434137"/>
              <a:ext cx="442905" cy="45120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F305FA68-C29C-4FB4-9F0F-0DBE7A251C97}"/>
                </a:ext>
              </a:extLst>
            </p:cNvPr>
            <p:cNvCxnSpPr>
              <a:cxnSpLocks/>
              <a:stCxn id="77" idx="1"/>
              <a:endCxn id="73" idx="3"/>
            </p:cNvCxnSpPr>
            <p:nvPr/>
          </p:nvCxnSpPr>
          <p:spPr>
            <a:xfrm flipH="1" flipV="1">
              <a:off x="6882999" y="3201848"/>
              <a:ext cx="439836" cy="452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2D5B1E40-22FE-4E52-86B4-A3ED3F826084}"/>
                </a:ext>
              </a:extLst>
            </p:cNvPr>
            <p:cNvCxnSpPr>
              <a:cxnSpLocks/>
              <a:stCxn id="75" idx="1"/>
              <a:endCxn id="73" idx="0"/>
            </p:cNvCxnSpPr>
            <p:nvPr/>
          </p:nvCxnSpPr>
          <p:spPr>
            <a:xfrm>
              <a:off x="6529347" y="2266317"/>
              <a:ext cx="10124" cy="61902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9D20F52D-6542-4FEA-8919-A6004A011A3F}"/>
                </a:ext>
              </a:extLst>
            </p:cNvPr>
            <p:cNvCxnSpPr>
              <a:cxnSpLocks/>
              <a:stCxn id="76" idx="1"/>
              <a:endCxn id="73" idx="2"/>
            </p:cNvCxnSpPr>
            <p:nvPr/>
          </p:nvCxnSpPr>
          <p:spPr>
            <a:xfrm flipH="1" flipV="1">
              <a:off x="6539471" y="3518352"/>
              <a:ext cx="3603" cy="26129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9161A346-E955-426E-9BB3-261E4D345383}"/>
              </a:ext>
            </a:extLst>
          </p:cNvPr>
          <p:cNvSpPr txBox="1"/>
          <p:nvPr/>
        </p:nvSpPr>
        <p:spPr>
          <a:xfrm>
            <a:off x="5950409" y="3640759"/>
            <a:ext cx="776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4">
                    <a:lumMod val="50000"/>
                  </a:schemeClr>
                </a:solidFill>
              </a:rPr>
              <a:t>Router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A5154EB-C66D-4CDB-A05F-5CF436436429}"/>
              </a:ext>
            </a:extLst>
          </p:cNvPr>
          <p:cNvSpPr txBox="1"/>
          <p:nvPr/>
        </p:nvSpPr>
        <p:spPr>
          <a:xfrm>
            <a:off x="6917223" y="3118417"/>
            <a:ext cx="6023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rgbClr val="6699FF"/>
                </a:solidFill>
              </a:rPr>
              <a:t>Xbar</a:t>
            </a:r>
            <a:endParaRPr lang="en-US" sz="1400" b="1" dirty="0">
              <a:solidFill>
                <a:srgbClr val="6699FF"/>
              </a:solidFill>
            </a:endParaRPr>
          </a:p>
        </p:txBody>
      </p:sp>
      <p:pic>
        <p:nvPicPr>
          <p:cNvPr id="86" name="Content Placeholder 58" descr="Close">
            <a:extLst>
              <a:ext uri="{FF2B5EF4-FFF2-40B4-BE49-F238E27FC236}">
                <a16:creationId xmlns:a16="http://schemas.microsoft.com/office/drawing/2014/main" id="{AF062BFB-2DE0-4F03-A068-18A15B563C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11961" y="2678117"/>
            <a:ext cx="629013" cy="629013"/>
          </a:xfrm>
          <a:prstGeom prst="rect">
            <a:avLst/>
          </a:prstGeom>
        </p:spPr>
      </p:pic>
      <p:grpSp>
        <p:nvGrpSpPr>
          <p:cNvPr id="87" name="Group 86">
            <a:extLst>
              <a:ext uri="{FF2B5EF4-FFF2-40B4-BE49-F238E27FC236}">
                <a16:creationId xmlns:a16="http://schemas.microsoft.com/office/drawing/2014/main" id="{936DE121-466F-4C56-9143-F9228FBB61ED}"/>
              </a:ext>
            </a:extLst>
          </p:cNvPr>
          <p:cNvGrpSpPr/>
          <p:nvPr/>
        </p:nvGrpSpPr>
        <p:grpSpPr>
          <a:xfrm rot="18000000">
            <a:off x="5403412" y="2702830"/>
            <a:ext cx="376322" cy="668077"/>
            <a:chOff x="3877235" y="1911284"/>
            <a:chExt cx="376322" cy="668077"/>
          </a:xfrm>
        </p:grpSpPr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C6523ECA-B5D9-470D-836E-2A946F11DB5B}"/>
                </a:ext>
              </a:extLst>
            </p:cNvPr>
            <p:cNvCxnSpPr>
              <a:cxnSpLocks/>
            </p:cNvCxnSpPr>
            <p:nvPr/>
          </p:nvCxnSpPr>
          <p:spPr>
            <a:xfrm>
              <a:off x="3877235" y="2017059"/>
              <a:ext cx="319987" cy="562302"/>
            </a:xfrm>
            <a:prstGeom prst="straightConnector1">
              <a:avLst/>
            </a:prstGeom>
            <a:ln w="53975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3C48F433-8B07-40B3-BECC-28E79FD2F38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47753" y="1911284"/>
              <a:ext cx="305804" cy="517444"/>
            </a:xfrm>
            <a:prstGeom prst="straightConnector1">
              <a:avLst/>
            </a:prstGeom>
            <a:ln w="53975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8CB19979-0123-4F50-9CB4-B5069EDF7D6C}"/>
              </a:ext>
            </a:extLst>
          </p:cNvPr>
          <p:cNvSpPr txBox="1"/>
          <p:nvPr/>
        </p:nvSpPr>
        <p:spPr>
          <a:xfrm>
            <a:off x="5301111" y="3058198"/>
            <a:ext cx="776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solidFill>
                  <a:srgbClr val="220076"/>
                </a:solidFill>
              </a:rPr>
              <a:t>W</a:t>
            </a:r>
            <a:r>
              <a:rPr lang="en-US" sz="1400" b="1" dirty="0">
                <a:solidFill>
                  <a:srgbClr val="220076"/>
                </a:solidFill>
              </a:rPr>
              <a:t>est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0C079BAA-8AD8-4910-8931-C7B61055F265}"/>
              </a:ext>
            </a:extLst>
          </p:cNvPr>
          <p:cNvSpPr txBox="1"/>
          <p:nvPr/>
        </p:nvSpPr>
        <p:spPr>
          <a:xfrm>
            <a:off x="7276512" y="4095573"/>
            <a:ext cx="776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solidFill>
                  <a:srgbClr val="220076"/>
                </a:solidFill>
              </a:rPr>
              <a:t>S</a:t>
            </a:r>
            <a:r>
              <a:rPr lang="en-US" sz="1400" b="1" dirty="0">
                <a:solidFill>
                  <a:srgbClr val="220076"/>
                </a:solidFill>
              </a:rPr>
              <a:t>outh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5E10408-4872-43E6-8D6F-DF104BC6FA0D}"/>
              </a:ext>
            </a:extLst>
          </p:cNvPr>
          <p:cNvSpPr txBox="1"/>
          <p:nvPr/>
        </p:nvSpPr>
        <p:spPr>
          <a:xfrm>
            <a:off x="7276512" y="1320943"/>
            <a:ext cx="776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solidFill>
                  <a:srgbClr val="220076"/>
                </a:solidFill>
              </a:rPr>
              <a:t>N</a:t>
            </a:r>
            <a:r>
              <a:rPr lang="en-US" sz="1400" b="1" dirty="0">
                <a:solidFill>
                  <a:srgbClr val="220076"/>
                </a:solidFill>
              </a:rPr>
              <a:t>orth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11FDF76-12BB-4DD4-8A55-E6B7F3B634E1}"/>
              </a:ext>
            </a:extLst>
          </p:cNvPr>
          <p:cNvSpPr txBox="1"/>
          <p:nvPr/>
        </p:nvSpPr>
        <p:spPr>
          <a:xfrm>
            <a:off x="5804308" y="1359043"/>
            <a:ext cx="776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solidFill>
                  <a:srgbClr val="220076"/>
                </a:solidFill>
              </a:rPr>
              <a:t>C</a:t>
            </a:r>
            <a:r>
              <a:rPr lang="en-US" sz="1400" b="1" dirty="0">
                <a:solidFill>
                  <a:srgbClr val="220076"/>
                </a:solidFill>
              </a:rPr>
              <a:t>ore</a:t>
            </a: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6B3EA30E-81A9-49E3-99FE-E96BE43E8775}"/>
              </a:ext>
            </a:extLst>
          </p:cNvPr>
          <p:cNvCxnSpPr>
            <a:cxnSpLocks/>
          </p:cNvCxnSpPr>
          <p:nvPr/>
        </p:nvCxnSpPr>
        <p:spPr>
          <a:xfrm>
            <a:off x="5040826" y="1669380"/>
            <a:ext cx="909583" cy="9496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A3CDFFA6-DD3C-4828-B1A0-674383596CC9}"/>
              </a:ext>
            </a:extLst>
          </p:cNvPr>
          <p:cNvCxnSpPr>
            <a:cxnSpLocks/>
          </p:cNvCxnSpPr>
          <p:nvPr/>
        </p:nvCxnSpPr>
        <p:spPr>
          <a:xfrm flipV="1">
            <a:off x="5025965" y="3476257"/>
            <a:ext cx="894104" cy="6941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0959222-9D36-414C-84A0-17E3DD550214}"/>
              </a:ext>
            </a:extLst>
          </p:cNvPr>
          <p:cNvGrpSpPr/>
          <p:nvPr/>
        </p:nvGrpSpPr>
        <p:grpSpPr>
          <a:xfrm rot="18000000">
            <a:off x="8592700" y="2794503"/>
            <a:ext cx="376322" cy="668077"/>
            <a:chOff x="3877235" y="1911284"/>
            <a:chExt cx="376322" cy="668077"/>
          </a:xfrm>
        </p:grpSpPr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162DC05E-EDB3-4969-B6B3-0200F0A44C0C}"/>
                </a:ext>
              </a:extLst>
            </p:cNvPr>
            <p:cNvCxnSpPr>
              <a:cxnSpLocks/>
            </p:cNvCxnSpPr>
            <p:nvPr/>
          </p:nvCxnSpPr>
          <p:spPr>
            <a:xfrm>
              <a:off x="3877235" y="2017059"/>
              <a:ext cx="319987" cy="562302"/>
            </a:xfrm>
            <a:prstGeom prst="straightConnector1">
              <a:avLst/>
            </a:prstGeom>
            <a:ln w="53975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12578CD0-4460-45D5-A322-38E24686A6C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47753" y="1911284"/>
              <a:ext cx="305804" cy="517444"/>
            </a:xfrm>
            <a:prstGeom prst="straightConnector1">
              <a:avLst/>
            </a:prstGeom>
            <a:ln w="53975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B21A7862-F683-451D-B4FA-81FE67856E39}"/>
              </a:ext>
            </a:extLst>
          </p:cNvPr>
          <p:cNvSpPr txBox="1"/>
          <p:nvPr/>
        </p:nvSpPr>
        <p:spPr>
          <a:xfrm>
            <a:off x="8414863" y="3152416"/>
            <a:ext cx="5677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solidFill>
                  <a:srgbClr val="220076"/>
                </a:solidFill>
              </a:rPr>
              <a:t>E</a:t>
            </a:r>
            <a:r>
              <a:rPr lang="en-US" sz="1400" b="1" dirty="0">
                <a:solidFill>
                  <a:srgbClr val="220076"/>
                </a:solidFill>
              </a:rPr>
              <a:t>ast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1A841C03-4692-4C6B-BC97-160D53B75BCC}"/>
              </a:ext>
            </a:extLst>
          </p:cNvPr>
          <p:cNvGrpSpPr/>
          <p:nvPr/>
        </p:nvGrpSpPr>
        <p:grpSpPr>
          <a:xfrm rot="20956814">
            <a:off x="5533211" y="1196259"/>
            <a:ext cx="376322" cy="668077"/>
            <a:chOff x="3877235" y="1911284"/>
            <a:chExt cx="376322" cy="668077"/>
          </a:xfrm>
        </p:grpSpPr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CD6F0F8F-1924-4D1D-A52D-2C3509C26C76}"/>
                </a:ext>
              </a:extLst>
            </p:cNvPr>
            <p:cNvCxnSpPr>
              <a:cxnSpLocks/>
            </p:cNvCxnSpPr>
            <p:nvPr/>
          </p:nvCxnSpPr>
          <p:spPr>
            <a:xfrm>
              <a:off x="3877235" y="2017059"/>
              <a:ext cx="319987" cy="562302"/>
            </a:xfrm>
            <a:prstGeom prst="straightConnector1">
              <a:avLst/>
            </a:prstGeom>
            <a:ln w="53975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18FBC667-5291-4E7D-9B46-ACFAE8F0554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47753" y="1911284"/>
              <a:ext cx="305804" cy="517444"/>
            </a:xfrm>
            <a:prstGeom prst="straightConnector1">
              <a:avLst/>
            </a:prstGeom>
            <a:ln w="53975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4409970B-FA5E-4646-8995-73175AC462B8}"/>
              </a:ext>
            </a:extLst>
          </p:cNvPr>
          <p:cNvGrpSpPr/>
          <p:nvPr/>
        </p:nvGrpSpPr>
        <p:grpSpPr>
          <a:xfrm rot="1800000">
            <a:off x="7048250" y="1115759"/>
            <a:ext cx="340483" cy="604453"/>
            <a:chOff x="3877235" y="1911284"/>
            <a:chExt cx="376322" cy="668077"/>
          </a:xfrm>
        </p:grpSpPr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545CF534-52CA-43AF-BB2D-77D524BB7FE1}"/>
                </a:ext>
              </a:extLst>
            </p:cNvPr>
            <p:cNvCxnSpPr>
              <a:cxnSpLocks/>
            </p:cNvCxnSpPr>
            <p:nvPr/>
          </p:nvCxnSpPr>
          <p:spPr>
            <a:xfrm>
              <a:off x="3877235" y="2017059"/>
              <a:ext cx="319987" cy="562302"/>
            </a:xfrm>
            <a:prstGeom prst="straightConnector1">
              <a:avLst/>
            </a:prstGeom>
            <a:ln w="53975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47D8813E-B687-4DDB-9B92-6543DB4C8FD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47753" y="1911284"/>
              <a:ext cx="305804" cy="517444"/>
            </a:xfrm>
            <a:prstGeom prst="straightConnector1">
              <a:avLst/>
            </a:prstGeom>
            <a:ln w="53975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E904291-4F44-4CD3-BCC0-C85E0211106E}"/>
              </a:ext>
            </a:extLst>
          </p:cNvPr>
          <p:cNvGrpSpPr/>
          <p:nvPr/>
        </p:nvGrpSpPr>
        <p:grpSpPr>
          <a:xfrm rot="1800000">
            <a:off x="7033839" y="4020044"/>
            <a:ext cx="376322" cy="668077"/>
            <a:chOff x="3877235" y="1911284"/>
            <a:chExt cx="376322" cy="668077"/>
          </a:xfrm>
        </p:grpSpPr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C634B08A-92F4-4672-9A42-F9F3720BA49F}"/>
                </a:ext>
              </a:extLst>
            </p:cNvPr>
            <p:cNvCxnSpPr>
              <a:cxnSpLocks/>
            </p:cNvCxnSpPr>
            <p:nvPr/>
          </p:nvCxnSpPr>
          <p:spPr>
            <a:xfrm>
              <a:off x="3877235" y="2017059"/>
              <a:ext cx="319987" cy="562302"/>
            </a:xfrm>
            <a:prstGeom prst="straightConnector1">
              <a:avLst/>
            </a:prstGeom>
            <a:ln w="53975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5156B087-46E0-4BA4-AD1B-0C164BA39C2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47753" y="1911284"/>
              <a:ext cx="305804" cy="517444"/>
            </a:xfrm>
            <a:prstGeom prst="straightConnector1">
              <a:avLst/>
            </a:prstGeom>
            <a:ln w="53975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09" name="Double Bracket 108">
            <a:extLst>
              <a:ext uri="{FF2B5EF4-FFF2-40B4-BE49-F238E27FC236}">
                <a16:creationId xmlns:a16="http://schemas.microsoft.com/office/drawing/2014/main" id="{A4A421E2-0B99-4A0B-983C-906464ABF60D}"/>
              </a:ext>
            </a:extLst>
          </p:cNvPr>
          <p:cNvSpPr/>
          <p:nvPr/>
        </p:nvSpPr>
        <p:spPr>
          <a:xfrm>
            <a:off x="938505" y="1480089"/>
            <a:ext cx="4198728" cy="2859436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B944E3-A8A4-443D-AFAD-CE9CE7458F1B}"/>
              </a:ext>
            </a:extLst>
          </p:cNvPr>
          <p:cNvSpPr/>
          <p:nvPr/>
        </p:nvSpPr>
        <p:spPr>
          <a:xfrm>
            <a:off x="6691516" y="4059083"/>
            <a:ext cx="307298" cy="413417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6B9BA895-CA82-4D53-BC7D-C284DCCC9172}"/>
              </a:ext>
            </a:extLst>
          </p:cNvPr>
          <p:cNvSpPr/>
          <p:nvPr/>
        </p:nvSpPr>
        <p:spPr>
          <a:xfrm>
            <a:off x="6337694" y="1270442"/>
            <a:ext cx="307298" cy="413417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B1EF5020-E185-4F3A-B6A4-41198E8EF584}"/>
              </a:ext>
            </a:extLst>
          </p:cNvPr>
          <p:cNvSpPr/>
          <p:nvPr/>
        </p:nvSpPr>
        <p:spPr>
          <a:xfrm>
            <a:off x="7855900" y="1261122"/>
            <a:ext cx="307298" cy="413417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C4D88E66-8885-4395-8312-2C084DB05D8A}"/>
              </a:ext>
            </a:extLst>
          </p:cNvPr>
          <p:cNvSpPr/>
          <p:nvPr/>
        </p:nvSpPr>
        <p:spPr>
          <a:xfrm>
            <a:off x="8423792" y="3421447"/>
            <a:ext cx="307298" cy="413417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265489-D1DB-4768-970A-DB6434BB6554}"/>
              </a:ext>
            </a:extLst>
          </p:cNvPr>
          <p:cNvSpPr txBox="1"/>
          <p:nvPr/>
        </p:nvSpPr>
        <p:spPr>
          <a:xfrm>
            <a:off x="6046125" y="4443819"/>
            <a:ext cx="118494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free Slots at </a:t>
            </a:r>
          </a:p>
          <a:p>
            <a:pPr algn="ctr"/>
            <a:r>
              <a:rPr lang="en-US" sz="1100" dirty="0"/>
              <a:t>down stream’s</a:t>
            </a:r>
          </a:p>
          <a:p>
            <a:pPr algn="ctr"/>
            <a:r>
              <a:rPr lang="en-US" sz="1100" b="1" dirty="0"/>
              <a:t>North</a:t>
            </a:r>
            <a:r>
              <a:rPr lang="en-US" sz="1100" dirty="0"/>
              <a:t> port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D0120A49-D6BC-414A-87BC-61040F2EB318}"/>
              </a:ext>
            </a:extLst>
          </p:cNvPr>
          <p:cNvSpPr txBox="1"/>
          <p:nvPr/>
        </p:nvSpPr>
        <p:spPr>
          <a:xfrm>
            <a:off x="8104698" y="1129845"/>
            <a:ext cx="118494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free Slots at </a:t>
            </a:r>
          </a:p>
          <a:p>
            <a:pPr algn="ctr"/>
            <a:r>
              <a:rPr lang="en-US" sz="1100" dirty="0"/>
              <a:t>down stream’s</a:t>
            </a:r>
          </a:p>
          <a:p>
            <a:pPr algn="ctr"/>
            <a:r>
              <a:rPr lang="en-US" sz="1100" b="1" dirty="0"/>
              <a:t>South</a:t>
            </a:r>
            <a:r>
              <a:rPr lang="en-US" sz="1100" dirty="0"/>
              <a:t> port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98229561-3651-4AF4-B5C6-A8240850CB89}"/>
              </a:ext>
            </a:extLst>
          </p:cNvPr>
          <p:cNvSpPr txBox="1"/>
          <p:nvPr/>
        </p:nvSpPr>
        <p:spPr>
          <a:xfrm>
            <a:off x="8202794" y="4048343"/>
            <a:ext cx="118494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free Slots at </a:t>
            </a:r>
          </a:p>
          <a:p>
            <a:pPr algn="ctr"/>
            <a:r>
              <a:rPr lang="en-US" sz="1100" dirty="0"/>
              <a:t>down stream’s</a:t>
            </a:r>
          </a:p>
          <a:p>
            <a:pPr algn="ctr"/>
            <a:r>
              <a:rPr lang="en-US" sz="1100" b="1" dirty="0"/>
              <a:t>West</a:t>
            </a:r>
            <a:r>
              <a:rPr lang="en-US" sz="1100" dirty="0"/>
              <a:t> port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2F10DF12-780E-46E5-8869-7ADF17C07D82}"/>
              </a:ext>
            </a:extLst>
          </p:cNvPr>
          <p:cNvSpPr txBox="1"/>
          <p:nvPr/>
        </p:nvSpPr>
        <p:spPr>
          <a:xfrm>
            <a:off x="5518192" y="1064192"/>
            <a:ext cx="1008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free Slots at </a:t>
            </a:r>
          </a:p>
          <a:p>
            <a:pPr algn="ctr"/>
            <a:r>
              <a:rPr lang="en-US" sz="1000" b="1" dirty="0"/>
              <a:t>local</a:t>
            </a:r>
            <a:r>
              <a:rPr lang="en-US" sz="1000" dirty="0"/>
              <a:t> port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1D57FA-E877-4F46-AC71-61800868EB4E}"/>
              </a:ext>
            </a:extLst>
          </p:cNvPr>
          <p:cNvSpPr txBox="1"/>
          <p:nvPr/>
        </p:nvSpPr>
        <p:spPr>
          <a:xfrm>
            <a:off x="6337694" y="1264024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3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1B3AB3CA-C82E-4AD5-B3ED-D13C855D4DC2}"/>
              </a:ext>
            </a:extLst>
          </p:cNvPr>
          <p:cNvSpPr txBox="1"/>
          <p:nvPr/>
        </p:nvSpPr>
        <p:spPr>
          <a:xfrm>
            <a:off x="6691516" y="406197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0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76BCE9C4-2D9A-4364-980D-31BCB0E3506A}"/>
              </a:ext>
            </a:extLst>
          </p:cNvPr>
          <p:cNvSpPr txBox="1"/>
          <p:nvPr/>
        </p:nvSpPr>
        <p:spPr>
          <a:xfrm>
            <a:off x="7853096" y="126402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0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F8817D4C-6A53-49CD-8E5B-F12D805FE524}"/>
              </a:ext>
            </a:extLst>
          </p:cNvPr>
          <p:cNvSpPr txBox="1"/>
          <p:nvPr/>
        </p:nvSpPr>
        <p:spPr>
          <a:xfrm>
            <a:off x="8399891" y="3432158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2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56EEE3E4-BB2B-44A6-9D94-81BB5D638E3C}"/>
              </a:ext>
            </a:extLst>
          </p:cNvPr>
          <p:cNvSpPr txBox="1"/>
          <p:nvPr/>
        </p:nvSpPr>
        <p:spPr>
          <a:xfrm>
            <a:off x="8402724" y="3454008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2951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11111E-6 L 0.25989 0.0004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86" y="2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11111E-6 L 0.26007 0.0018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3" y="9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11111E-6 L 0.25955 0.0018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69" y="9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L 0.25834 0.0018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93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1111E-6 L 0.25799 0.00046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9" y="23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0.25626 -0.0009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12" y="-46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989 0.00231 L 0.24756 0.08657 L 0.17968 0.08657 L 0.15729 -0.00046 " pathEditMode="relative" rAng="0" ptsTypes="AAAA">
                                      <p:cBhvr>
                                        <p:cTn id="11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9" y="4074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573 -0.00162 L 0.26702 -0.07824 L 0.34393 -0.0787 L 0.35834 0.00278 " pathEditMode="relative" ptsTypes="AAAA">
                                      <p:cBhvr>
                                        <p:cTn id="11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678 0.00116 L 0.47674 -0.0007 C 0.47657 0.01111 0.47639 0.02292 0.47622 0.03495 L 0.84757 0.03287 " pathEditMode="relative" ptsTypes="AAAA">
                                      <p:cBhvr>
                                        <p:cTn id="13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06 0.00231 L 0.2816 0.00185 " pathEditMode="relative" ptsTypes="AA">
                                      <p:cBhvr>
                                        <p:cTn id="14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99 0.00231 L 0.27935 0.00185 " pathEditMode="relative" ptsTypes="AA">
                                      <p:cBhvr>
                                        <p:cTn id="14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816 0.00139 L 0.27796 0.00139 " pathEditMode="relative" ptsTypes="AA">
                                      <p:cBhvr>
                                        <p:cTn id="14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851 0.00069 L 0.27726 0.00069 " pathEditMode="relative" ptsTypes="AA">
                                      <p:cBhvr>
                                        <p:cTn id="14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29 0.00092 L 0.17673 0.00139 " pathEditMode="relative" ptsTypes="AA">
                                      <p:cBhvr>
                                        <p:cTn id="15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00023 L 0.0283 0.00024 " pathEditMode="relative" ptsTypes="AA">
                                      <p:cBhvr>
                                        <p:cTn id="1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-0.00116 L 0.02153 -0.00116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4" y="0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0.00185 L 0.0283 -0.00116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93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-0.00185 L 0.02796 -0.00185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" y="23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5 -0.00069 L 0.02483 -0.00116 " pathEditMode="relative" ptsTypes="AA">
                                      <p:cBhvr>
                                        <p:cTn id="16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9" grpId="0"/>
      <p:bldP spid="29" grpId="1"/>
      <p:bldP spid="30" grpId="0" animBg="1"/>
      <p:bldP spid="30" grpId="1" animBg="1"/>
      <p:bldP spid="30" grpId="2" animBg="1"/>
      <p:bldP spid="30" grpId="3" animBg="1"/>
      <p:bldP spid="34" grpId="0" animBg="1"/>
      <p:bldP spid="34" grpId="1" animBg="1"/>
      <p:bldP spid="34" grpId="2" animBg="1"/>
      <p:bldP spid="34" grpId="3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41" grpId="0"/>
      <p:bldP spid="41" grpId="1"/>
      <p:bldP spid="42" grpId="0"/>
      <p:bldP spid="42" grpId="1"/>
      <p:bldP spid="117" grpId="0"/>
      <p:bldP spid="117" grpId="1"/>
      <p:bldP spid="117" grpId="2"/>
      <p:bldP spid="117" grpId="3"/>
      <p:bldP spid="118" grpId="0"/>
      <p:bldP spid="118" grpId="1"/>
      <p:bldP spid="118" grpId="2"/>
      <p:bldP spid="118" grpId="3"/>
      <p:bldP spid="118" grpId="4"/>
      <p:bldP spid="118" grpId="5"/>
      <p:bldP spid="119" grpId="0"/>
      <p:bldP spid="119" grpId="1"/>
      <p:bldP spid="1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24E663A0-A7B9-4EA7-91A5-2FE4D3996056}"/>
              </a:ext>
            </a:extLst>
          </p:cNvPr>
          <p:cNvGrpSpPr/>
          <p:nvPr/>
        </p:nvGrpSpPr>
        <p:grpSpPr>
          <a:xfrm>
            <a:off x="4331520" y="1727176"/>
            <a:ext cx="3079405" cy="2687016"/>
            <a:chOff x="5953355" y="1691616"/>
            <a:chExt cx="2967946" cy="268701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2D6CB31-C2C6-4382-B4C1-85A142A2B983}"/>
                </a:ext>
              </a:extLst>
            </p:cNvPr>
            <p:cNvGrpSpPr/>
            <p:nvPr/>
          </p:nvGrpSpPr>
          <p:grpSpPr>
            <a:xfrm>
              <a:off x="5953355" y="1691616"/>
              <a:ext cx="2967946" cy="2687016"/>
              <a:chOff x="5275729" y="1913324"/>
              <a:chExt cx="2395071" cy="2209944"/>
            </a:xfrm>
          </p:grpSpPr>
          <p:sp>
            <p:nvSpPr>
              <p:cNvPr id="210" name="Rectangle 209">
                <a:extLst>
                  <a:ext uri="{FF2B5EF4-FFF2-40B4-BE49-F238E27FC236}">
                    <a16:creationId xmlns:a16="http://schemas.microsoft.com/office/drawing/2014/main" id="{C6960012-D2A8-449A-966F-A07DC406AA01}"/>
                  </a:ext>
                </a:extLst>
              </p:cNvPr>
              <p:cNvSpPr/>
              <p:nvPr/>
            </p:nvSpPr>
            <p:spPr>
              <a:xfrm>
                <a:off x="5275729" y="1913324"/>
                <a:ext cx="2395071" cy="2209944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3FFC8F5B-6BBF-4C7C-9564-01BCD3B0448D}"/>
                  </a:ext>
                </a:extLst>
              </p:cNvPr>
              <p:cNvSpPr/>
              <p:nvPr/>
            </p:nvSpPr>
            <p:spPr>
              <a:xfrm>
                <a:off x="6192763" y="2712728"/>
                <a:ext cx="602958" cy="63300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12" name="Straight Arrow Connector 211">
                <a:extLst>
                  <a:ext uri="{FF2B5EF4-FFF2-40B4-BE49-F238E27FC236}">
                    <a16:creationId xmlns:a16="http://schemas.microsoft.com/office/drawing/2014/main" id="{68996ACD-385A-4AA7-ABAE-40AAB2E7D3B9}"/>
                  </a:ext>
                </a:extLst>
              </p:cNvPr>
              <p:cNvCxnSpPr>
                <a:cxnSpLocks/>
                <a:stCxn id="42" idx="2"/>
                <a:endCxn id="211" idx="1"/>
              </p:cNvCxnSpPr>
              <p:nvPr/>
            </p:nvCxnSpPr>
            <p:spPr>
              <a:xfrm flipV="1">
                <a:off x="5809309" y="3029232"/>
                <a:ext cx="383455" cy="158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3" name="Straight Arrow Connector 212">
                <a:extLst>
                  <a:ext uri="{FF2B5EF4-FFF2-40B4-BE49-F238E27FC236}">
                    <a16:creationId xmlns:a16="http://schemas.microsoft.com/office/drawing/2014/main" id="{2ED8F4E8-2E96-42E6-843F-FE37ABC2E7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2746" y="2584124"/>
                <a:ext cx="160735" cy="16374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4" name="Straight Arrow Connector 213">
                <a:extLst>
                  <a:ext uri="{FF2B5EF4-FFF2-40B4-BE49-F238E27FC236}">
                    <a16:creationId xmlns:a16="http://schemas.microsoft.com/office/drawing/2014/main" id="{C7F4CBD7-26D5-47E4-B329-BF054B95BB73}"/>
                  </a:ext>
                </a:extLst>
              </p:cNvPr>
              <p:cNvCxnSpPr>
                <a:cxnSpLocks/>
                <a:stCxn id="43" idx="2"/>
                <a:endCxn id="211" idx="3"/>
              </p:cNvCxnSpPr>
              <p:nvPr/>
            </p:nvCxnSpPr>
            <p:spPr>
              <a:xfrm flipH="1">
                <a:off x="6795721" y="3026135"/>
                <a:ext cx="349394" cy="309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5" name="Straight Arrow Connector 214">
                <a:extLst>
                  <a:ext uri="{FF2B5EF4-FFF2-40B4-BE49-F238E27FC236}">
                    <a16:creationId xmlns:a16="http://schemas.microsoft.com/office/drawing/2014/main" id="{46BF6572-F459-4699-A189-F77C23F7E95F}"/>
                  </a:ext>
                </a:extLst>
              </p:cNvPr>
              <p:cNvCxnSpPr>
                <a:cxnSpLocks/>
                <a:stCxn id="39" idx="2"/>
                <a:endCxn id="211" idx="0"/>
              </p:cNvCxnSpPr>
              <p:nvPr/>
            </p:nvCxnSpPr>
            <p:spPr>
              <a:xfrm>
                <a:off x="6493378" y="2448128"/>
                <a:ext cx="865" cy="2646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6" name="Straight Arrow Connector 215">
                <a:extLst>
                  <a:ext uri="{FF2B5EF4-FFF2-40B4-BE49-F238E27FC236}">
                    <a16:creationId xmlns:a16="http://schemas.microsoft.com/office/drawing/2014/main" id="{09D00667-BB69-4B10-85C3-BFE819F727FE}"/>
                  </a:ext>
                </a:extLst>
              </p:cNvPr>
              <p:cNvCxnSpPr>
                <a:cxnSpLocks/>
                <a:stCxn id="41" idx="2"/>
                <a:endCxn id="211" idx="2"/>
              </p:cNvCxnSpPr>
              <p:nvPr/>
            </p:nvCxnSpPr>
            <p:spPr>
              <a:xfrm flipH="1" flipV="1">
                <a:off x="6494243" y="3345736"/>
                <a:ext cx="4625" cy="27079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3DF7346-008E-4E38-BEC8-F20186FA08F5}"/>
                </a:ext>
              </a:extLst>
            </p:cNvPr>
            <p:cNvGrpSpPr/>
            <p:nvPr/>
          </p:nvGrpSpPr>
          <p:grpSpPr>
            <a:xfrm>
              <a:off x="5996577" y="2755837"/>
              <a:ext cx="416650" cy="128663"/>
              <a:chOff x="4430653" y="2809391"/>
              <a:chExt cx="462884" cy="128663"/>
            </a:xfrm>
          </p:grpSpPr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EB547F3C-4D16-4DF9-9AAE-B8FAC58EFEFF}"/>
                  </a:ext>
                </a:extLst>
              </p:cNvPr>
              <p:cNvSpPr/>
              <p:nvPr/>
            </p:nvSpPr>
            <p:spPr>
              <a:xfrm>
                <a:off x="4430653" y="2809392"/>
                <a:ext cx="462884" cy="128157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5EFF9848-8579-435C-8CB7-AFA4C3142124}"/>
                  </a:ext>
                </a:extLst>
              </p:cNvPr>
              <p:cNvCxnSpPr/>
              <p:nvPr/>
            </p:nvCxnSpPr>
            <p:spPr>
              <a:xfrm>
                <a:off x="4486787" y="2809392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3FB123F3-A320-4C6A-9568-2BCB302306A2}"/>
                  </a:ext>
                </a:extLst>
              </p:cNvPr>
              <p:cNvCxnSpPr/>
              <p:nvPr/>
            </p:nvCxnSpPr>
            <p:spPr>
              <a:xfrm>
                <a:off x="4540866" y="2809391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E2C4C3BB-4D5A-4AD1-8086-957B4095BFE2}"/>
                  </a:ext>
                </a:extLst>
              </p:cNvPr>
              <p:cNvCxnSpPr/>
              <p:nvPr/>
            </p:nvCxnSpPr>
            <p:spPr>
              <a:xfrm>
                <a:off x="4601498" y="2811782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5598B732-59B9-4EC7-8D7F-110B413555A0}"/>
                  </a:ext>
                </a:extLst>
              </p:cNvPr>
              <p:cNvCxnSpPr/>
              <p:nvPr/>
            </p:nvCxnSpPr>
            <p:spPr>
              <a:xfrm>
                <a:off x="4658855" y="2812287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08605222-558A-4A27-AF31-2243132ECCBC}"/>
                  </a:ext>
                </a:extLst>
              </p:cNvPr>
              <p:cNvCxnSpPr/>
              <p:nvPr/>
            </p:nvCxnSpPr>
            <p:spPr>
              <a:xfrm>
                <a:off x="4726041" y="2812287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2ADA35F9-6051-4F47-AC11-7B18CCC376E1}"/>
                  </a:ext>
                </a:extLst>
              </p:cNvPr>
              <p:cNvCxnSpPr/>
              <p:nvPr/>
            </p:nvCxnSpPr>
            <p:spPr>
              <a:xfrm>
                <a:off x="4786672" y="2812287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C6828515-4EE4-4400-9A02-005357B40790}"/>
                  </a:ext>
                </a:extLst>
              </p:cNvPr>
              <p:cNvCxnSpPr/>
              <p:nvPr/>
            </p:nvCxnSpPr>
            <p:spPr>
              <a:xfrm>
                <a:off x="4847303" y="2812287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8234705-FE6C-4346-BAF9-F5328690C402}"/>
                </a:ext>
              </a:extLst>
            </p:cNvPr>
            <p:cNvGrpSpPr/>
            <p:nvPr/>
          </p:nvGrpSpPr>
          <p:grpSpPr>
            <a:xfrm rot="2615290">
              <a:off x="6329716" y="2106731"/>
              <a:ext cx="462884" cy="128663"/>
              <a:chOff x="4430653" y="2809391"/>
              <a:chExt cx="462884" cy="128663"/>
            </a:xfrm>
          </p:grpSpPr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DF74DF45-E2E3-4C8E-AC99-A9814AEF8CEC}"/>
                  </a:ext>
                </a:extLst>
              </p:cNvPr>
              <p:cNvSpPr/>
              <p:nvPr/>
            </p:nvSpPr>
            <p:spPr>
              <a:xfrm>
                <a:off x="4430653" y="2809392"/>
                <a:ext cx="462884" cy="128157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6E51ED9E-B9ED-4C71-B076-72526C967629}"/>
                  </a:ext>
                </a:extLst>
              </p:cNvPr>
              <p:cNvCxnSpPr/>
              <p:nvPr/>
            </p:nvCxnSpPr>
            <p:spPr>
              <a:xfrm>
                <a:off x="4486787" y="2809392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42E6C2C3-5625-4CCD-8373-5A43F881E33E}"/>
                  </a:ext>
                </a:extLst>
              </p:cNvPr>
              <p:cNvCxnSpPr/>
              <p:nvPr/>
            </p:nvCxnSpPr>
            <p:spPr>
              <a:xfrm>
                <a:off x="4540866" y="2809391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846ADB24-9E2D-4EA6-A152-9AA744C3A422}"/>
                  </a:ext>
                </a:extLst>
              </p:cNvPr>
              <p:cNvCxnSpPr/>
              <p:nvPr/>
            </p:nvCxnSpPr>
            <p:spPr>
              <a:xfrm>
                <a:off x="4601498" y="2811782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6A79E6F6-E81D-4947-9034-B79B0DC1DB53}"/>
                  </a:ext>
                </a:extLst>
              </p:cNvPr>
              <p:cNvCxnSpPr/>
              <p:nvPr/>
            </p:nvCxnSpPr>
            <p:spPr>
              <a:xfrm>
                <a:off x="4658855" y="2812287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B8839889-D687-4A45-A7B8-15D492DE6086}"/>
                  </a:ext>
                </a:extLst>
              </p:cNvPr>
              <p:cNvCxnSpPr/>
              <p:nvPr/>
            </p:nvCxnSpPr>
            <p:spPr>
              <a:xfrm>
                <a:off x="4726041" y="2812287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26CC5611-E544-4229-8F67-C097E4259967}"/>
                  </a:ext>
                </a:extLst>
              </p:cNvPr>
              <p:cNvCxnSpPr/>
              <p:nvPr/>
            </p:nvCxnSpPr>
            <p:spPr>
              <a:xfrm>
                <a:off x="4786672" y="2812287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4F344F3B-27C7-48F3-8112-A46FDD819B16}"/>
                  </a:ext>
                </a:extLst>
              </p:cNvPr>
              <p:cNvCxnSpPr/>
              <p:nvPr/>
            </p:nvCxnSpPr>
            <p:spPr>
              <a:xfrm>
                <a:off x="4847303" y="2812287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8700726-60DE-4089-A553-B48830C25ADA}"/>
                </a:ext>
              </a:extLst>
            </p:cNvPr>
            <p:cNvGrpSpPr/>
            <p:nvPr/>
          </p:nvGrpSpPr>
          <p:grpSpPr>
            <a:xfrm>
              <a:off x="5998133" y="2914332"/>
              <a:ext cx="416650" cy="128663"/>
              <a:chOff x="4430653" y="2809391"/>
              <a:chExt cx="462884" cy="128663"/>
            </a:xfrm>
          </p:grpSpPr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54F8913D-815F-4EDC-A67C-49A04D48B672}"/>
                  </a:ext>
                </a:extLst>
              </p:cNvPr>
              <p:cNvSpPr/>
              <p:nvPr/>
            </p:nvSpPr>
            <p:spPr>
              <a:xfrm>
                <a:off x="4430653" y="2809392"/>
                <a:ext cx="462884" cy="128157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C8EE6BAE-ECB0-4465-9E41-77DE0A320B00}"/>
                  </a:ext>
                </a:extLst>
              </p:cNvPr>
              <p:cNvCxnSpPr/>
              <p:nvPr/>
            </p:nvCxnSpPr>
            <p:spPr>
              <a:xfrm>
                <a:off x="4486787" y="2809392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E0987AE2-8E3B-46D0-8753-EB671164AA13}"/>
                  </a:ext>
                </a:extLst>
              </p:cNvPr>
              <p:cNvCxnSpPr/>
              <p:nvPr/>
            </p:nvCxnSpPr>
            <p:spPr>
              <a:xfrm>
                <a:off x="4540866" y="2809391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2FDBAFD9-1D72-48F7-B0A5-5035AA36117F}"/>
                  </a:ext>
                </a:extLst>
              </p:cNvPr>
              <p:cNvCxnSpPr/>
              <p:nvPr/>
            </p:nvCxnSpPr>
            <p:spPr>
              <a:xfrm>
                <a:off x="4601498" y="2811782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F96F7E33-9AAB-4A90-98AC-48A2E480132E}"/>
                  </a:ext>
                </a:extLst>
              </p:cNvPr>
              <p:cNvCxnSpPr/>
              <p:nvPr/>
            </p:nvCxnSpPr>
            <p:spPr>
              <a:xfrm>
                <a:off x="4658855" y="2812287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5B363FC2-729F-4615-8385-3BA59D287061}"/>
                  </a:ext>
                </a:extLst>
              </p:cNvPr>
              <p:cNvCxnSpPr/>
              <p:nvPr/>
            </p:nvCxnSpPr>
            <p:spPr>
              <a:xfrm>
                <a:off x="4726041" y="2812287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A487FBA2-41EF-4A65-963E-9A69DF522782}"/>
                  </a:ext>
                </a:extLst>
              </p:cNvPr>
              <p:cNvCxnSpPr/>
              <p:nvPr/>
            </p:nvCxnSpPr>
            <p:spPr>
              <a:xfrm>
                <a:off x="4786672" y="2812287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70B84BCA-078F-44E3-A7E8-0F2BAE582E36}"/>
                  </a:ext>
                </a:extLst>
              </p:cNvPr>
              <p:cNvCxnSpPr/>
              <p:nvPr/>
            </p:nvCxnSpPr>
            <p:spPr>
              <a:xfrm>
                <a:off x="4847303" y="2812287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84E1F8E-ECB2-4DA7-886A-C8AA91438B4E}"/>
                </a:ext>
              </a:extLst>
            </p:cNvPr>
            <p:cNvGrpSpPr/>
            <p:nvPr/>
          </p:nvGrpSpPr>
          <p:grpSpPr>
            <a:xfrm>
              <a:off x="5993880" y="3075156"/>
              <a:ext cx="416650" cy="128663"/>
              <a:chOff x="4430653" y="2809391"/>
              <a:chExt cx="462884" cy="128663"/>
            </a:xfrm>
          </p:grpSpPr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F299B5C2-F357-425C-9C63-D21C4606E95F}"/>
                  </a:ext>
                </a:extLst>
              </p:cNvPr>
              <p:cNvSpPr/>
              <p:nvPr/>
            </p:nvSpPr>
            <p:spPr>
              <a:xfrm>
                <a:off x="4430653" y="2809392"/>
                <a:ext cx="462884" cy="128157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272719AD-5B36-4D3C-804F-2158B888F9CE}"/>
                  </a:ext>
                </a:extLst>
              </p:cNvPr>
              <p:cNvCxnSpPr/>
              <p:nvPr/>
            </p:nvCxnSpPr>
            <p:spPr>
              <a:xfrm>
                <a:off x="4486787" y="2809392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89740990-9C2B-4F76-A98C-96AB5F3968E9}"/>
                  </a:ext>
                </a:extLst>
              </p:cNvPr>
              <p:cNvCxnSpPr/>
              <p:nvPr/>
            </p:nvCxnSpPr>
            <p:spPr>
              <a:xfrm>
                <a:off x="4540866" y="2809391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6022BA96-6F55-4009-AA4F-0F0695205CE5}"/>
                  </a:ext>
                </a:extLst>
              </p:cNvPr>
              <p:cNvCxnSpPr/>
              <p:nvPr/>
            </p:nvCxnSpPr>
            <p:spPr>
              <a:xfrm>
                <a:off x="4601498" y="2811782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8A0DEB85-0D9F-4BBF-8AA1-7242A87A5120}"/>
                  </a:ext>
                </a:extLst>
              </p:cNvPr>
              <p:cNvCxnSpPr/>
              <p:nvPr/>
            </p:nvCxnSpPr>
            <p:spPr>
              <a:xfrm>
                <a:off x="4658855" y="2812287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D01B9137-2063-4501-AD80-64417B5AC223}"/>
                  </a:ext>
                </a:extLst>
              </p:cNvPr>
              <p:cNvCxnSpPr/>
              <p:nvPr/>
            </p:nvCxnSpPr>
            <p:spPr>
              <a:xfrm>
                <a:off x="4726041" y="2812287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521555F8-8014-46E9-AFB8-E67B4C896FDB}"/>
                  </a:ext>
                </a:extLst>
              </p:cNvPr>
              <p:cNvCxnSpPr/>
              <p:nvPr/>
            </p:nvCxnSpPr>
            <p:spPr>
              <a:xfrm>
                <a:off x="4786672" y="2812287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4B0EDE3A-0CE5-4099-A1E0-33FCD9C0A99B}"/>
                  </a:ext>
                </a:extLst>
              </p:cNvPr>
              <p:cNvCxnSpPr/>
              <p:nvPr/>
            </p:nvCxnSpPr>
            <p:spPr>
              <a:xfrm>
                <a:off x="4847303" y="2812287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FBD1C6E-355D-46F0-A65D-A70C981568C9}"/>
                </a:ext>
              </a:extLst>
            </p:cNvPr>
            <p:cNvGrpSpPr/>
            <p:nvPr/>
          </p:nvGrpSpPr>
          <p:grpSpPr>
            <a:xfrm>
              <a:off x="5996954" y="3237968"/>
              <a:ext cx="416650" cy="128663"/>
              <a:chOff x="4430653" y="2809391"/>
              <a:chExt cx="462884" cy="128663"/>
            </a:xfrm>
          </p:grpSpPr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32B817E3-2B27-4A68-AE53-E8EEC02594A4}"/>
                  </a:ext>
                </a:extLst>
              </p:cNvPr>
              <p:cNvSpPr/>
              <p:nvPr/>
            </p:nvSpPr>
            <p:spPr>
              <a:xfrm>
                <a:off x="4430653" y="2809392"/>
                <a:ext cx="462884" cy="128157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FBBDBC88-9208-4BA6-B099-4093E14C0E5F}"/>
                  </a:ext>
                </a:extLst>
              </p:cNvPr>
              <p:cNvCxnSpPr/>
              <p:nvPr/>
            </p:nvCxnSpPr>
            <p:spPr>
              <a:xfrm>
                <a:off x="4486787" y="2809392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35119CCF-F52F-44CD-9C5A-1465389ED804}"/>
                  </a:ext>
                </a:extLst>
              </p:cNvPr>
              <p:cNvCxnSpPr/>
              <p:nvPr/>
            </p:nvCxnSpPr>
            <p:spPr>
              <a:xfrm>
                <a:off x="4540866" y="2809391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AA114746-5CD3-4774-BBA0-9A64D457FBDC}"/>
                  </a:ext>
                </a:extLst>
              </p:cNvPr>
              <p:cNvCxnSpPr/>
              <p:nvPr/>
            </p:nvCxnSpPr>
            <p:spPr>
              <a:xfrm>
                <a:off x="4601498" y="2811782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0F47D8D9-34FF-49DA-9DBD-7677199862EB}"/>
                  </a:ext>
                </a:extLst>
              </p:cNvPr>
              <p:cNvCxnSpPr/>
              <p:nvPr/>
            </p:nvCxnSpPr>
            <p:spPr>
              <a:xfrm>
                <a:off x="4658855" y="2812287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831188D4-AE9C-43F6-A9B8-5B7E6CB5A000}"/>
                  </a:ext>
                </a:extLst>
              </p:cNvPr>
              <p:cNvCxnSpPr/>
              <p:nvPr/>
            </p:nvCxnSpPr>
            <p:spPr>
              <a:xfrm>
                <a:off x="4726041" y="2812287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9E4BDAFC-FD95-4DD0-84A7-FD5C936D196D}"/>
                  </a:ext>
                </a:extLst>
              </p:cNvPr>
              <p:cNvCxnSpPr/>
              <p:nvPr/>
            </p:nvCxnSpPr>
            <p:spPr>
              <a:xfrm>
                <a:off x="4786672" y="2812287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29467A51-9AD0-4622-9EE6-B088CCED87DC}"/>
                  </a:ext>
                </a:extLst>
              </p:cNvPr>
              <p:cNvCxnSpPr/>
              <p:nvPr/>
            </p:nvCxnSpPr>
            <p:spPr>
              <a:xfrm>
                <a:off x="4847303" y="2812287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156B865-3777-4093-B4A5-954842CBF991}"/>
                </a:ext>
              </a:extLst>
            </p:cNvPr>
            <p:cNvGrpSpPr/>
            <p:nvPr/>
          </p:nvGrpSpPr>
          <p:grpSpPr>
            <a:xfrm rot="16200000">
              <a:off x="7347256" y="4078382"/>
              <a:ext cx="416650" cy="128663"/>
              <a:chOff x="4430653" y="2809391"/>
              <a:chExt cx="462884" cy="128663"/>
            </a:xfrm>
          </p:grpSpPr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FA3FCA72-3E25-446E-882B-9A96F22A3E45}"/>
                  </a:ext>
                </a:extLst>
              </p:cNvPr>
              <p:cNvSpPr/>
              <p:nvPr/>
            </p:nvSpPr>
            <p:spPr>
              <a:xfrm>
                <a:off x="4430653" y="2809392"/>
                <a:ext cx="462884" cy="128157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58AF97B0-9114-4203-A1BC-3BD38F9F95E4}"/>
                  </a:ext>
                </a:extLst>
              </p:cNvPr>
              <p:cNvCxnSpPr/>
              <p:nvPr/>
            </p:nvCxnSpPr>
            <p:spPr>
              <a:xfrm>
                <a:off x="4486787" y="2809392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4FE909F0-0A6F-409C-B976-C256F238734C}"/>
                  </a:ext>
                </a:extLst>
              </p:cNvPr>
              <p:cNvCxnSpPr/>
              <p:nvPr/>
            </p:nvCxnSpPr>
            <p:spPr>
              <a:xfrm>
                <a:off x="4540866" y="2809391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AF2F89FD-0867-4F07-A3C2-85A9A4429918}"/>
                  </a:ext>
                </a:extLst>
              </p:cNvPr>
              <p:cNvCxnSpPr/>
              <p:nvPr/>
            </p:nvCxnSpPr>
            <p:spPr>
              <a:xfrm>
                <a:off x="4601498" y="2811782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B16F1E27-FE7C-4F31-B3D5-9695193B0649}"/>
                  </a:ext>
                </a:extLst>
              </p:cNvPr>
              <p:cNvCxnSpPr/>
              <p:nvPr/>
            </p:nvCxnSpPr>
            <p:spPr>
              <a:xfrm>
                <a:off x="4658855" y="2812287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A36E3340-0A65-4E47-8C47-EA64C1E35CB7}"/>
                  </a:ext>
                </a:extLst>
              </p:cNvPr>
              <p:cNvCxnSpPr/>
              <p:nvPr/>
            </p:nvCxnSpPr>
            <p:spPr>
              <a:xfrm>
                <a:off x="4726041" y="2812287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20F3E30D-BF24-4795-A9AB-93CDCE136A85}"/>
                  </a:ext>
                </a:extLst>
              </p:cNvPr>
              <p:cNvCxnSpPr/>
              <p:nvPr/>
            </p:nvCxnSpPr>
            <p:spPr>
              <a:xfrm>
                <a:off x="4786672" y="2812287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2C97C09A-928E-49FE-A20B-D43F0038190B}"/>
                  </a:ext>
                </a:extLst>
              </p:cNvPr>
              <p:cNvCxnSpPr/>
              <p:nvPr/>
            </p:nvCxnSpPr>
            <p:spPr>
              <a:xfrm>
                <a:off x="4847303" y="2812287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5F4D0A6-E5DF-4F8F-BBBF-77AC24A0B644}"/>
                </a:ext>
              </a:extLst>
            </p:cNvPr>
            <p:cNvGrpSpPr/>
            <p:nvPr/>
          </p:nvGrpSpPr>
          <p:grpSpPr>
            <a:xfrm rot="16200000">
              <a:off x="7505928" y="4077607"/>
              <a:ext cx="416650" cy="128663"/>
              <a:chOff x="4430653" y="2809391"/>
              <a:chExt cx="462884" cy="128663"/>
            </a:xfrm>
          </p:grpSpPr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AC44F409-CD88-4A49-8246-9D91661C9597}"/>
                  </a:ext>
                </a:extLst>
              </p:cNvPr>
              <p:cNvSpPr/>
              <p:nvPr/>
            </p:nvSpPr>
            <p:spPr>
              <a:xfrm>
                <a:off x="4430653" y="2809392"/>
                <a:ext cx="462884" cy="128157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5534ADB8-BBA1-4A5A-A1E2-C91BF41D426B}"/>
                  </a:ext>
                </a:extLst>
              </p:cNvPr>
              <p:cNvCxnSpPr/>
              <p:nvPr/>
            </p:nvCxnSpPr>
            <p:spPr>
              <a:xfrm>
                <a:off x="4486787" y="2809392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35A30109-50C4-4667-8ABB-35FEE33EFE91}"/>
                  </a:ext>
                </a:extLst>
              </p:cNvPr>
              <p:cNvCxnSpPr/>
              <p:nvPr/>
            </p:nvCxnSpPr>
            <p:spPr>
              <a:xfrm>
                <a:off x="4540866" y="2809391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BA63D9D6-4729-46D0-AA10-ECEAB6D1F676}"/>
                  </a:ext>
                </a:extLst>
              </p:cNvPr>
              <p:cNvCxnSpPr/>
              <p:nvPr/>
            </p:nvCxnSpPr>
            <p:spPr>
              <a:xfrm>
                <a:off x="4601498" y="2811782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511671CA-B98F-471D-A835-9D2BB12EE569}"/>
                  </a:ext>
                </a:extLst>
              </p:cNvPr>
              <p:cNvCxnSpPr/>
              <p:nvPr/>
            </p:nvCxnSpPr>
            <p:spPr>
              <a:xfrm>
                <a:off x="4658855" y="2812287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75100E71-7385-40CC-82C7-5006932DFF82}"/>
                  </a:ext>
                </a:extLst>
              </p:cNvPr>
              <p:cNvCxnSpPr/>
              <p:nvPr/>
            </p:nvCxnSpPr>
            <p:spPr>
              <a:xfrm>
                <a:off x="4726041" y="2812287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AD5D085E-C240-44FC-9DC5-8A470C70813E}"/>
                  </a:ext>
                </a:extLst>
              </p:cNvPr>
              <p:cNvCxnSpPr/>
              <p:nvPr/>
            </p:nvCxnSpPr>
            <p:spPr>
              <a:xfrm>
                <a:off x="4786672" y="2812287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715BAB22-31A6-4F29-8E96-78F0ADE548B7}"/>
                  </a:ext>
                </a:extLst>
              </p:cNvPr>
              <p:cNvCxnSpPr/>
              <p:nvPr/>
            </p:nvCxnSpPr>
            <p:spPr>
              <a:xfrm>
                <a:off x="4847303" y="2812287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396D569-D088-4270-8DCE-0EAF093CECE2}"/>
                </a:ext>
              </a:extLst>
            </p:cNvPr>
            <p:cNvGrpSpPr/>
            <p:nvPr/>
          </p:nvGrpSpPr>
          <p:grpSpPr>
            <a:xfrm rot="16200000">
              <a:off x="7191323" y="4076648"/>
              <a:ext cx="416650" cy="128663"/>
              <a:chOff x="4430653" y="2809391"/>
              <a:chExt cx="462884" cy="128663"/>
            </a:xfrm>
          </p:grpSpPr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F820EF00-E521-4142-A92E-769BB2C75DC9}"/>
                  </a:ext>
                </a:extLst>
              </p:cNvPr>
              <p:cNvSpPr/>
              <p:nvPr/>
            </p:nvSpPr>
            <p:spPr>
              <a:xfrm>
                <a:off x="4430653" y="2809392"/>
                <a:ext cx="462884" cy="128157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19B95CAA-D0D8-4A9E-BBD1-225C2B3582BA}"/>
                  </a:ext>
                </a:extLst>
              </p:cNvPr>
              <p:cNvCxnSpPr/>
              <p:nvPr/>
            </p:nvCxnSpPr>
            <p:spPr>
              <a:xfrm>
                <a:off x="4486787" y="2809392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2B402038-B80F-440A-BC23-288A5FE60D26}"/>
                  </a:ext>
                </a:extLst>
              </p:cNvPr>
              <p:cNvCxnSpPr/>
              <p:nvPr/>
            </p:nvCxnSpPr>
            <p:spPr>
              <a:xfrm>
                <a:off x="4540866" y="2809391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963CF5F1-8222-423C-86D9-575CDC0D6428}"/>
                  </a:ext>
                </a:extLst>
              </p:cNvPr>
              <p:cNvCxnSpPr/>
              <p:nvPr/>
            </p:nvCxnSpPr>
            <p:spPr>
              <a:xfrm>
                <a:off x="4601498" y="2811782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2CE9262E-EF5E-469D-BC06-8A3B86229AC0}"/>
                  </a:ext>
                </a:extLst>
              </p:cNvPr>
              <p:cNvCxnSpPr/>
              <p:nvPr/>
            </p:nvCxnSpPr>
            <p:spPr>
              <a:xfrm>
                <a:off x="4658855" y="2812287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BBFD3968-CFFA-42BF-9FC6-C0A309BC156C}"/>
                  </a:ext>
                </a:extLst>
              </p:cNvPr>
              <p:cNvCxnSpPr/>
              <p:nvPr/>
            </p:nvCxnSpPr>
            <p:spPr>
              <a:xfrm>
                <a:off x="4726041" y="2812287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073E1B8D-7A69-4909-BCF1-1749CC474A06}"/>
                  </a:ext>
                </a:extLst>
              </p:cNvPr>
              <p:cNvCxnSpPr/>
              <p:nvPr/>
            </p:nvCxnSpPr>
            <p:spPr>
              <a:xfrm>
                <a:off x="4786672" y="2812287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CE22D5E7-254E-41E6-8721-ED35DD878F27}"/>
                  </a:ext>
                </a:extLst>
              </p:cNvPr>
              <p:cNvCxnSpPr/>
              <p:nvPr/>
            </p:nvCxnSpPr>
            <p:spPr>
              <a:xfrm>
                <a:off x="4847303" y="2812287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A2ED2C8-55F3-4620-A3A1-D9F4C13AE00F}"/>
                </a:ext>
              </a:extLst>
            </p:cNvPr>
            <p:cNvGrpSpPr/>
            <p:nvPr/>
          </p:nvGrpSpPr>
          <p:grpSpPr>
            <a:xfrm rot="16200000">
              <a:off x="7029839" y="4077608"/>
              <a:ext cx="416650" cy="128663"/>
              <a:chOff x="4430653" y="2809391"/>
              <a:chExt cx="462884" cy="128663"/>
            </a:xfrm>
          </p:grpSpPr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55793665-B0FE-4C7F-A184-EB4F11F4F74B}"/>
                  </a:ext>
                </a:extLst>
              </p:cNvPr>
              <p:cNvSpPr/>
              <p:nvPr/>
            </p:nvSpPr>
            <p:spPr>
              <a:xfrm>
                <a:off x="4430653" y="2809392"/>
                <a:ext cx="462884" cy="128157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D56684FB-8A0D-4318-BA3B-E891A64D14DD}"/>
                  </a:ext>
                </a:extLst>
              </p:cNvPr>
              <p:cNvCxnSpPr/>
              <p:nvPr/>
            </p:nvCxnSpPr>
            <p:spPr>
              <a:xfrm>
                <a:off x="4486787" y="2809392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7B112318-BA93-4784-902B-FA358C9799CE}"/>
                  </a:ext>
                </a:extLst>
              </p:cNvPr>
              <p:cNvCxnSpPr/>
              <p:nvPr/>
            </p:nvCxnSpPr>
            <p:spPr>
              <a:xfrm>
                <a:off x="4540866" y="2809391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2CCB174E-B582-43C6-BB51-2BDE8B69F39D}"/>
                  </a:ext>
                </a:extLst>
              </p:cNvPr>
              <p:cNvCxnSpPr/>
              <p:nvPr/>
            </p:nvCxnSpPr>
            <p:spPr>
              <a:xfrm>
                <a:off x="4601498" y="2811782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FE7E2074-03DD-4015-A440-7B53CDEC29D4}"/>
                  </a:ext>
                </a:extLst>
              </p:cNvPr>
              <p:cNvCxnSpPr/>
              <p:nvPr/>
            </p:nvCxnSpPr>
            <p:spPr>
              <a:xfrm>
                <a:off x="4658855" y="2812287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3897D421-BBA3-48DD-A1FD-0AB2DAA03BA0}"/>
                  </a:ext>
                </a:extLst>
              </p:cNvPr>
              <p:cNvCxnSpPr/>
              <p:nvPr/>
            </p:nvCxnSpPr>
            <p:spPr>
              <a:xfrm>
                <a:off x="4726041" y="2812287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D616B3C9-8696-40A2-A4DD-694324298723}"/>
                  </a:ext>
                </a:extLst>
              </p:cNvPr>
              <p:cNvCxnSpPr/>
              <p:nvPr/>
            </p:nvCxnSpPr>
            <p:spPr>
              <a:xfrm>
                <a:off x="4786672" y="2812287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39AD9618-2259-4A2B-96E3-6644AF180479}"/>
                  </a:ext>
                </a:extLst>
              </p:cNvPr>
              <p:cNvCxnSpPr/>
              <p:nvPr/>
            </p:nvCxnSpPr>
            <p:spPr>
              <a:xfrm>
                <a:off x="4847303" y="2812287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2B8AAA6-B561-4241-8AA8-91C5ABF4C4E8}"/>
                </a:ext>
              </a:extLst>
            </p:cNvPr>
            <p:cNvGrpSpPr/>
            <p:nvPr/>
          </p:nvGrpSpPr>
          <p:grpSpPr>
            <a:xfrm rot="16200000">
              <a:off x="7011582" y="1881678"/>
              <a:ext cx="416650" cy="128663"/>
              <a:chOff x="4430653" y="2809391"/>
              <a:chExt cx="462884" cy="128663"/>
            </a:xfrm>
          </p:grpSpPr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54B17A54-B31A-4EBA-8EFD-233495D24A91}"/>
                  </a:ext>
                </a:extLst>
              </p:cNvPr>
              <p:cNvSpPr/>
              <p:nvPr/>
            </p:nvSpPr>
            <p:spPr>
              <a:xfrm>
                <a:off x="4430653" y="2809392"/>
                <a:ext cx="462884" cy="128157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B51DA97F-A5F2-4BF6-88F6-F06F2755A2AA}"/>
                  </a:ext>
                </a:extLst>
              </p:cNvPr>
              <p:cNvCxnSpPr/>
              <p:nvPr/>
            </p:nvCxnSpPr>
            <p:spPr>
              <a:xfrm>
                <a:off x="4486787" y="2809392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6127CD21-8D88-4F4D-9112-54A71DEB03B6}"/>
                  </a:ext>
                </a:extLst>
              </p:cNvPr>
              <p:cNvCxnSpPr/>
              <p:nvPr/>
            </p:nvCxnSpPr>
            <p:spPr>
              <a:xfrm>
                <a:off x="4540866" y="2809391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BCA851C0-3808-47B2-98F2-37A95BD4CD76}"/>
                  </a:ext>
                </a:extLst>
              </p:cNvPr>
              <p:cNvCxnSpPr/>
              <p:nvPr/>
            </p:nvCxnSpPr>
            <p:spPr>
              <a:xfrm>
                <a:off x="4601498" y="2811782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55B86D4A-FB4F-49A0-90D1-906DB051FD1F}"/>
                  </a:ext>
                </a:extLst>
              </p:cNvPr>
              <p:cNvCxnSpPr/>
              <p:nvPr/>
            </p:nvCxnSpPr>
            <p:spPr>
              <a:xfrm>
                <a:off x="4658855" y="2812287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B019DD4C-BBE9-45BA-84FA-E19BF64DC86D}"/>
                  </a:ext>
                </a:extLst>
              </p:cNvPr>
              <p:cNvCxnSpPr/>
              <p:nvPr/>
            </p:nvCxnSpPr>
            <p:spPr>
              <a:xfrm>
                <a:off x="4726041" y="2812287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27582AEF-7C7D-4BB6-9521-79EDEA8F05EE}"/>
                  </a:ext>
                </a:extLst>
              </p:cNvPr>
              <p:cNvCxnSpPr/>
              <p:nvPr/>
            </p:nvCxnSpPr>
            <p:spPr>
              <a:xfrm>
                <a:off x="4786672" y="2812287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D1C9D1B8-099A-41A2-8851-A36DF1C64331}"/>
                  </a:ext>
                </a:extLst>
              </p:cNvPr>
              <p:cNvCxnSpPr/>
              <p:nvPr/>
            </p:nvCxnSpPr>
            <p:spPr>
              <a:xfrm>
                <a:off x="4847303" y="2812287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0685F2B-DC8E-401F-81F8-2A39F163D9C7}"/>
                </a:ext>
              </a:extLst>
            </p:cNvPr>
            <p:cNvGrpSpPr/>
            <p:nvPr/>
          </p:nvGrpSpPr>
          <p:grpSpPr>
            <a:xfrm rot="16200000">
              <a:off x="7174293" y="1878762"/>
              <a:ext cx="416650" cy="128663"/>
              <a:chOff x="4430653" y="2809391"/>
              <a:chExt cx="462884" cy="128663"/>
            </a:xfrm>
          </p:grpSpPr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D42EAFC2-E70F-4178-9D50-7BED2012A28C}"/>
                  </a:ext>
                </a:extLst>
              </p:cNvPr>
              <p:cNvSpPr/>
              <p:nvPr/>
            </p:nvSpPr>
            <p:spPr>
              <a:xfrm>
                <a:off x="4430653" y="2809392"/>
                <a:ext cx="462884" cy="128157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001A5EAB-96C0-4191-A71D-5802F7274BE6}"/>
                  </a:ext>
                </a:extLst>
              </p:cNvPr>
              <p:cNvCxnSpPr/>
              <p:nvPr/>
            </p:nvCxnSpPr>
            <p:spPr>
              <a:xfrm>
                <a:off x="4486787" y="2809392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0F7109DB-CCD7-4D98-A7D9-2485D706DF5D}"/>
                  </a:ext>
                </a:extLst>
              </p:cNvPr>
              <p:cNvCxnSpPr/>
              <p:nvPr/>
            </p:nvCxnSpPr>
            <p:spPr>
              <a:xfrm>
                <a:off x="4540866" y="2809391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C9337078-6107-4E9B-AA77-AA98A66A88F7}"/>
                  </a:ext>
                </a:extLst>
              </p:cNvPr>
              <p:cNvCxnSpPr/>
              <p:nvPr/>
            </p:nvCxnSpPr>
            <p:spPr>
              <a:xfrm>
                <a:off x="4601498" y="2811782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ABCE1DB3-DE6C-4222-8A7A-E3CC43D91D1F}"/>
                  </a:ext>
                </a:extLst>
              </p:cNvPr>
              <p:cNvCxnSpPr/>
              <p:nvPr/>
            </p:nvCxnSpPr>
            <p:spPr>
              <a:xfrm>
                <a:off x="4658855" y="2812287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0B20BE46-D042-4CCC-A80F-13A1B356A6FE}"/>
                  </a:ext>
                </a:extLst>
              </p:cNvPr>
              <p:cNvCxnSpPr/>
              <p:nvPr/>
            </p:nvCxnSpPr>
            <p:spPr>
              <a:xfrm>
                <a:off x="4726041" y="2812287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D7947CFC-3016-49DC-99DB-F93E30FE7E7A}"/>
                  </a:ext>
                </a:extLst>
              </p:cNvPr>
              <p:cNvCxnSpPr/>
              <p:nvPr/>
            </p:nvCxnSpPr>
            <p:spPr>
              <a:xfrm>
                <a:off x="4786672" y="2812287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26C585FA-9C25-4B56-B61E-162710DF660C}"/>
                  </a:ext>
                </a:extLst>
              </p:cNvPr>
              <p:cNvCxnSpPr/>
              <p:nvPr/>
            </p:nvCxnSpPr>
            <p:spPr>
              <a:xfrm>
                <a:off x="4847303" y="2812287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6A0364A2-D54B-472C-894F-F3A1876543E1}"/>
                </a:ext>
              </a:extLst>
            </p:cNvPr>
            <p:cNvGrpSpPr/>
            <p:nvPr/>
          </p:nvGrpSpPr>
          <p:grpSpPr>
            <a:xfrm rot="16200000">
              <a:off x="7333915" y="1877685"/>
              <a:ext cx="416650" cy="128663"/>
              <a:chOff x="4430653" y="2809391"/>
              <a:chExt cx="462884" cy="128663"/>
            </a:xfrm>
          </p:grpSpPr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2F1D12E2-38D9-4F38-A48C-C7BAA92B334C}"/>
                  </a:ext>
                </a:extLst>
              </p:cNvPr>
              <p:cNvSpPr/>
              <p:nvPr/>
            </p:nvSpPr>
            <p:spPr>
              <a:xfrm>
                <a:off x="4430653" y="2809392"/>
                <a:ext cx="462884" cy="128157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CE7F5018-0692-42FC-A928-BC99DC93CF30}"/>
                  </a:ext>
                </a:extLst>
              </p:cNvPr>
              <p:cNvCxnSpPr/>
              <p:nvPr/>
            </p:nvCxnSpPr>
            <p:spPr>
              <a:xfrm>
                <a:off x="4486787" y="2809392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18CB531E-EDDC-48F2-B230-32A1EDFC3345}"/>
                  </a:ext>
                </a:extLst>
              </p:cNvPr>
              <p:cNvCxnSpPr/>
              <p:nvPr/>
            </p:nvCxnSpPr>
            <p:spPr>
              <a:xfrm>
                <a:off x="4540866" y="2809391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9C104037-CD57-48D6-9FEF-71FCED832C83}"/>
                  </a:ext>
                </a:extLst>
              </p:cNvPr>
              <p:cNvCxnSpPr/>
              <p:nvPr/>
            </p:nvCxnSpPr>
            <p:spPr>
              <a:xfrm>
                <a:off x="4601498" y="2811782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05640B99-C264-4044-87F7-A46A9631FEAB}"/>
                  </a:ext>
                </a:extLst>
              </p:cNvPr>
              <p:cNvCxnSpPr/>
              <p:nvPr/>
            </p:nvCxnSpPr>
            <p:spPr>
              <a:xfrm>
                <a:off x="4658855" y="2812287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FA454B63-33E6-46B0-A67C-FC2A35DBFCD8}"/>
                  </a:ext>
                </a:extLst>
              </p:cNvPr>
              <p:cNvCxnSpPr/>
              <p:nvPr/>
            </p:nvCxnSpPr>
            <p:spPr>
              <a:xfrm>
                <a:off x="4726041" y="2812287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DF514709-22AD-49C5-81FF-108823190321}"/>
                  </a:ext>
                </a:extLst>
              </p:cNvPr>
              <p:cNvCxnSpPr/>
              <p:nvPr/>
            </p:nvCxnSpPr>
            <p:spPr>
              <a:xfrm>
                <a:off x="4786672" y="2812287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6CA50CEA-3234-48C4-90AB-9B8F846F0DDD}"/>
                  </a:ext>
                </a:extLst>
              </p:cNvPr>
              <p:cNvCxnSpPr/>
              <p:nvPr/>
            </p:nvCxnSpPr>
            <p:spPr>
              <a:xfrm>
                <a:off x="4847303" y="2812287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9A133016-923A-4FCC-9B5A-BEA68D4EFFE7}"/>
                </a:ext>
              </a:extLst>
            </p:cNvPr>
            <p:cNvGrpSpPr/>
            <p:nvPr/>
          </p:nvGrpSpPr>
          <p:grpSpPr>
            <a:xfrm rot="16200000">
              <a:off x="7498180" y="1880600"/>
              <a:ext cx="416650" cy="128663"/>
              <a:chOff x="4430653" y="2809391"/>
              <a:chExt cx="462884" cy="128663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D5FE3A2A-6117-4251-BE6B-1ADD94313F3F}"/>
                  </a:ext>
                </a:extLst>
              </p:cNvPr>
              <p:cNvSpPr/>
              <p:nvPr/>
            </p:nvSpPr>
            <p:spPr>
              <a:xfrm>
                <a:off x="4430653" y="2809392"/>
                <a:ext cx="462884" cy="128157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ED72CE24-16FD-4175-B1FC-A7ABFBD7B689}"/>
                  </a:ext>
                </a:extLst>
              </p:cNvPr>
              <p:cNvCxnSpPr/>
              <p:nvPr/>
            </p:nvCxnSpPr>
            <p:spPr>
              <a:xfrm>
                <a:off x="4486787" y="2809392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632B74FB-6076-47F0-988F-60519BB8EAF1}"/>
                  </a:ext>
                </a:extLst>
              </p:cNvPr>
              <p:cNvCxnSpPr/>
              <p:nvPr/>
            </p:nvCxnSpPr>
            <p:spPr>
              <a:xfrm>
                <a:off x="4540866" y="2809391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99499687-85A5-41A7-9C22-51D8A374925B}"/>
                  </a:ext>
                </a:extLst>
              </p:cNvPr>
              <p:cNvCxnSpPr/>
              <p:nvPr/>
            </p:nvCxnSpPr>
            <p:spPr>
              <a:xfrm>
                <a:off x="4601498" y="2811782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B1BC8D4A-9F06-42B4-AE00-EBB07AC51712}"/>
                  </a:ext>
                </a:extLst>
              </p:cNvPr>
              <p:cNvCxnSpPr/>
              <p:nvPr/>
            </p:nvCxnSpPr>
            <p:spPr>
              <a:xfrm>
                <a:off x="4658855" y="2812287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2870524B-91B1-4F3D-AEAA-7A5956934274}"/>
                  </a:ext>
                </a:extLst>
              </p:cNvPr>
              <p:cNvCxnSpPr/>
              <p:nvPr/>
            </p:nvCxnSpPr>
            <p:spPr>
              <a:xfrm>
                <a:off x="4726041" y="2812287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75B87E67-F134-4D7E-A966-D308C84791BB}"/>
                  </a:ext>
                </a:extLst>
              </p:cNvPr>
              <p:cNvCxnSpPr/>
              <p:nvPr/>
            </p:nvCxnSpPr>
            <p:spPr>
              <a:xfrm>
                <a:off x="4786672" y="2812287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E783AEF5-D90E-4AE0-B693-4523983CEA65}"/>
                  </a:ext>
                </a:extLst>
              </p:cNvPr>
              <p:cNvCxnSpPr/>
              <p:nvPr/>
            </p:nvCxnSpPr>
            <p:spPr>
              <a:xfrm>
                <a:off x="4847303" y="2812287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F794C381-084B-4BE9-B804-3ED1E59E0A65}"/>
                </a:ext>
              </a:extLst>
            </p:cNvPr>
            <p:cNvGrpSpPr/>
            <p:nvPr/>
          </p:nvGrpSpPr>
          <p:grpSpPr>
            <a:xfrm rot="10800000">
              <a:off x="8451989" y="2754886"/>
              <a:ext cx="416650" cy="128663"/>
              <a:chOff x="4430653" y="2809391"/>
              <a:chExt cx="462884" cy="128663"/>
            </a:xfrm>
          </p:grpSpPr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8AF9A79E-3995-4757-A02C-AB92050E01F7}"/>
                  </a:ext>
                </a:extLst>
              </p:cNvPr>
              <p:cNvSpPr/>
              <p:nvPr/>
            </p:nvSpPr>
            <p:spPr>
              <a:xfrm>
                <a:off x="4430653" y="2809392"/>
                <a:ext cx="462884" cy="128157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1FFDB2EE-5510-4A43-82D2-EC89BBF513F6}"/>
                  </a:ext>
                </a:extLst>
              </p:cNvPr>
              <p:cNvCxnSpPr/>
              <p:nvPr/>
            </p:nvCxnSpPr>
            <p:spPr>
              <a:xfrm>
                <a:off x="4486787" y="2809392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397ECD9A-2B7C-4503-8FC3-12AD79C34B28}"/>
                  </a:ext>
                </a:extLst>
              </p:cNvPr>
              <p:cNvCxnSpPr/>
              <p:nvPr/>
            </p:nvCxnSpPr>
            <p:spPr>
              <a:xfrm>
                <a:off x="4540866" y="2809391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E7F61127-135D-4DAD-B274-1F7D6BD6F4CF}"/>
                  </a:ext>
                </a:extLst>
              </p:cNvPr>
              <p:cNvCxnSpPr/>
              <p:nvPr/>
            </p:nvCxnSpPr>
            <p:spPr>
              <a:xfrm>
                <a:off x="4601498" y="2811782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6C9D0CAB-C381-409A-B341-7CE83A7E0553}"/>
                  </a:ext>
                </a:extLst>
              </p:cNvPr>
              <p:cNvCxnSpPr/>
              <p:nvPr/>
            </p:nvCxnSpPr>
            <p:spPr>
              <a:xfrm>
                <a:off x="4658855" y="2812287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42CAE124-CDD3-41C5-9C25-94BE750E97C3}"/>
                  </a:ext>
                </a:extLst>
              </p:cNvPr>
              <p:cNvCxnSpPr/>
              <p:nvPr/>
            </p:nvCxnSpPr>
            <p:spPr>
              <a:xfrm>
                <a:off x="4726041" y="2812287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2E4C884D-AFAB-4D05-AB45-9A572F7CC608}"/>
                  </a:ext>
                </a:extLst>
              </p:cNvPr>
              <p:cNvCxnSpPr/>
              <p:nvPr/>
            </p:nvCxnSpPr>
            <p:spPr>
              <a:xfrm>
                <a:off x="4786672" y="2812287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1D1F80C9-1889-4F1C-96E8-CAF0865EAC4E}"/>
                  </a:ext>
                </a:extLst>
              </p:cNvPr>
              <p:cNvCxnSpPr/>
              <p:nvPr/>
            </p:nvCxnSpPr>
            <p:spPr>
              <a:xfrm>
                <a:off x="4847303" y="2812287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53A0658-9D39-49AE-A757-F630D3956A39}"/>
                </a:ext>
              </a:extLst>
            </p:cNvPr>
            <p:cNvGrpSpPr/>
            <p:nvPr/>
          </p:nvGrpSpPr>
          <p:grpSpPr>
            <a:xfrm>
              <a:off x="8452839" y="2912881"/>
              <a:ext cx="416650" cy="128663"/>
              <a:chOff x="4430653" y="2809391"/>
              <a:chExt cx="462884" cy="128663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2859AD0D-CF1B-4C46-83A6-561E2CFF108D}"/>
                  </a:ext>
                </a:extLst>
              </p:cNvPr>
              <p:cNvSpPr/>
              <p:nvPr/>
            </p:nvSpPr>
            <p:spPr>
              <a:xfrm>
                <a:off x="4430653" y="2809392"/>
                <a:ext cx="462884" cy="128157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51991765-4500-4117-A945-4F960F1E2A56}"/>
                  </a:ext>
                </a:extLst>
              </p:cNvPr>
              <p:cNvCxnSpPr/>
              <p:nvPr/>
            </p:nvCxnSpPr>
            <p:spPr>
              <a:xfrm>
                <a:off x="4486787" y="2809392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AB7C0A5C-608D-43EF-8128-4DF025807F95}"/>
                  </a:ext>
                </a:extLst>
              </p:cNvPr>
              <p:cNvCxnSpPr/>
              <p:nvPr/>
            </p:nvCxnSpPr>
            <p:spPr>
              <a:xfrm>
                <a:off x="4540866" y="2809391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8331384D-08DB-482C-ADD2-0EBB71EFC7C1}"/>
                  </a:ext>
                </a:extLst>
              </p:cNvPr>
              <p:cNvCxnSpPr/>
              <p:nvPr/>
            </p:nvCxnSpPr>
            <p:spPr>
              <a:xfrm>
                <a:off x="4601498" y="2811782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DA1ADF52-531E-4A70-BE2D-D6C32A2159E6}"/>
                  </a:ext>
                </a:extLst>
              </p:cNvPr>
              <p:cNvCxnSpPr/>
              <p:nvPr/>
            </p:nvCxnSpPr>
            <p:spPr>
              <a:xfrm>
                <a:off x="4658855" y="2812287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E6949828-DCB9-4B34-A3ED-0F3D444893C4}"/>
                  </a:ext>
                </a:extLst>
              </p:cNvPr>
              <p:cNvCxnSpPr/>
              <p:nvPr/>
            </p:nvCxnSpPr>
            <p:spPr>
              <a:xfrm>
                <a:off x="4726041" y="2812287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9AA5226D-3BD7-4955-8539-0345F1F20A49}"/>
                  </a:ext>
                </a:extLst>
              </p:cNvPr>
              <p:cNvCxnSpPr/>
              <p:nvPr/>
            </p:nvCxnSpPr>
            <p:spPr>
              <a:xfrm>
                <a:off x="4786672" y="2812287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D8E58C33-D9BB-4589-9F32-D68F8AE41B5A}"/>
                  </a:ext>
                </a:extLst>
              </p:cNvPr>
              <p:cNvCxnSpPr/>
              <p:nvPr/>
            </p:nvCxnSpPr>
            <p:spPr>
              <a:xfrm>
                <a:off x="4847303" y="2812287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04CC0510-193E-4C6F-AA18-715CD9077C3A}"/>
                </a:ext>
              </a:extLst>
            </p:cNvPr>
            <p:cNvGrpSpPr/>
            <p:nvPr/>
          </p:nvGrpSpPr>
          <p:grpSpPr>
            <a:xfrm>
              <a:off x="8452478" y="3067209"/>
              <a:ext cx="416650" cy="128663"/>
              <a:chOff x="4430653" y="2809391"/>
              <a:chExt cx="462884" cy="128663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C0A5D25B-51C5-49B5-942B-220B7AE7F5BD}"/>
                  </a:ext>
                </a:extLst>
              </p:cNvPr>
              <p:cNvSpPr/>
              <p:nvPr/>
            </p:nvSpPr>
            <p:spPr>
              <a:xfrm>
                <a:off x="4430653" y="2809392"/>
                <a:ext cx="462884" cy="128157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8C19AD05-AD96-48A6-926C-92F1E28D810D}"/>
                  </a:ext>
                </a:extLst>
              </p:cNvPr>
              <p:cNvCxnSpPr/>
              <p:nvPr/>
            </p:nvCxnSpPr>
            <p:spPr>
              <a:xfrm>
                <a:off x="4486787" y="2809392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22D909A5-2EE1-4124-AE69-81A8F83D36E9}"/>
                  </a:ext>
                </a:extLst>
              </p:cNvPr>
              <p:cNvCxnSpPr/>
              <p:nvPr/>
            </p:nvCxnSpPr>
            <p:spPr>
              <a:xfrm>
                <a:off x="4540866" y="2809391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657E0FA6-430C-41F2-99E9-42357FB187D0}"/>
                  </a:ext>
                </a:extLst>
              </p:cNvPr>
              <p:cNvCxnSpPr/>
              <p:nvPr/>
            </p:nvCxnSpPr>
            <p:spPr>
              <a:xfrm>
                <a:off x="4601498" y="2811782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1F10F3B1-06E5-43DC-AF69-8AFB5A08C1A0}"/>
                  </a:ext>
                </a:extLst>
              </p:cNvPr>
              <p:cNvCxnSpPr/>
              <p:nvPr/>
            </p:nvCxnSpPr>
            <p:spPr>
              <a:xfrm>
                <a:off x="4658855" y="2812287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EA70D9B6-306D-4D8E-9CCA-6714FC6078D2}"/>
                  </a:ext>
                </a:extLst>
              </p:cNvPr>
              <p:cNvCxnSpPr/>
              <p:nvPr/>
            </p:nvCxnSpPr>
            <p:spPr>
              <a:xfrm>
                <a:off x="4726041" y="2812287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AF331749-A4D2-4165-B22F-83F01F1E8720}"/>
                  </a:ext>
                </a:extLst>
              </p:cNvPr>
              <p:cNvCxnSpPr/>
              <p:nvPr/>
            </p:nvCxnSpPr>
            <p:spPr>
              <a:xfrm>
                <a:off x="4786672" y="2812287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D06E7E34-AB18-4B68-833C-FD088342BA3B}"/>
                  </a:ext>
                </a:extLst>
              </p:cNvPr>
              <p:cNvCxnSpPr/>
              <p:nvPr/>
            </p:nvCxnSpPr>
            <p:spPr>
              <a:xfrm>
                <a:off x="4847303" y="2812287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4A55C6B6-8EAD-4E6D-BB4D-3B62A50AE6FE}"/>
                </a:ext>
              </a:extLst>
            </p:cNvPr>
            <p:cNvGrpSpPr/>
            <p:nvPr/>
          </p:nvGrpSpPr>
          <p:grpSpPr>
            <a:xfrm>
              <a:off x="8454796" y="3223383"/>
              <a:ext cx="416650" cy="128663"/>
              <a:chOff x="4430653" y="2809391"/>
              <a:chExt cx="462884" cy="128663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3CE36C78-32C1-4EF1-B760-B93FD234AF13}"/>
                  </a:ext>
                </a:extLst>
              </p:cNvPr>
              <p:cNvSpPr/>
              <p:nvPr/>
            </p:nvSpPr>
            <p:spPr>
              <a:xfrm>
                <a:off x="4430653" y="2809392"/>
                <a:ext cx="462884" cy="128157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81B7048C-8F3B-446F-90AA-16EF708EFA98}"/>
                  </a:ext>
                </a:extLst>
              </p:cNvPr>
              <p:cNvCxnSpPr/>
              <p:nvPr/>
            </p:nvCxnSpPr>
            <p:spPr>
              <a:xfrm>
                <a:off x="4486787" y="2809392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A22D900D-89A2-43DD-AFE1-96B09372CBD8}"/>
                  </a:ext>
                </a:extLst>
              </p:cNvPr>
              <p:cNvCxnSpPr/>
              <p:nvPr/>
            </p:nvCxnSpPr>
            <p:spPr>
              <a:xfrm>
                <a:off x="4540866" y="2809391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7824BAB0-83A7-4E97-A89F-D59A5E86541D}"/>
                  </a:ext>
                </a:extLst>
              </p:cNvPr>
              <p:cNvCxnSpPr/>
              <p:nvPr/>
            </p:nvCxnSpPr>
            <p:spPr>
              <a:xfrm>
                <a:off x="4601498" y="2811782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A3981AC8-C48E-4323-B8AA-2ACD639541FD}"/>
                  </a:ext>
                </a:extLst>
              </p:cNvPr>
              <p:cNvCxnSpPr/>
              <p:nvPr/>
            </p:nvCxnSpPr>
            <p:spPr>
              <a:xfrm>
                <a:off x="4658855" y="2812287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AA4F63FF-3FD8-4F2A-89CC-FA731252C271}"/>
                  </a:ext>
                </a:extLst>
              </p:cNvPr>
              <p:cNvCxnSpPr/>
              <p:nvPr/>
            </p:nvCxnSpPr>
            <p:spPr>
              <a:xfrm>
                <a:off x="4726041" y="2812287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D4C2810E-6C37-4658-93DF-C21B56137AC2}"/>
                  </a:ext>
                </a:extLst>
              </p:cNvPr>
              <p:cNvCxnSpPr/>
              <p:nvPr/>
            </p:nvCxnSpPr>
            <p:spPr>
              <a:xfrm>
                <a:off x="4786672" y="2812287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1C20274E-5A70-4BB0-8779-021EDC571919}"/>
                  </a:ext>
                </a:extLst>
              </p:cNvPr>
              <p:cNvCxnSpPr/>
              <p:nvPr/>
            </p:nvCxnSpPr>
            <p:spPr>
              <a:xfrm>
                <a:off x="4847303" y="2812287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F6FEC584-2F71-4A12-B551-AE9261020CE8}"/>
                </a:ext>
              </a:extLst>
            </p:cNvPr>
            <p:cNvGrpSpPr/>
            <p:nvPr/>
          </p:nvGrpSpPr>
          <p:grpSpPr>
            <a:xfrm rot="2615290">
              <a:off x="6449715" y="1993645"/>
              <a:ext cx="462884" cy="128663"/>
              <a:chOff x="4430653" y="2809391"/>
              <a:chExt cx="462884" cy="128663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97591B15-C952-4506-B0AA-A66AE16CB110}"/>
                  </a:ext>
                </a:extLst>
              </p:cNvPr>
              <p:cNvSpPr/>
              <p:nvPr/>
            </p:nvSpPr>
            <p:spPr>
              <a:xfrm>
                <a:off x="4430653" y="2809392"/>
                <a:ext cx="462884" cy="128157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4DE7F188-2734-479C-86CF-3F65F936ADFF}"/>
                  </a:ext>
                </a:extLst>
              </p:cNvPr>
              <p:cNvCxnSpPr/>
              <p:nvPr/>
            </p:nvCxnSpPr>
            <p:spPr>
              <a:xfrm>
                <a:off x="4486787" y="2809392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9F0DF04B-E92B-4E11-BD07-FBA7358C5A17}"/>
                  </a:ext>
                </a:extLst>
              </p:cNvPr>
              <p:cNvCxnSpPr/>
              <p:nvPr/>
            </p:nvCxnSpPr>
            <p:spPr>
              <a:xfrm>
                <a:off x="4540866" y="2809391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5A32CE24-B64C-458B-854F-F315FFFA93FC}"/>
                  </a:ext>
                </a:extLst>
              </p:cNvPr>
              <p:cNvCxnSpPr/>
              <p:nvPr/>
            </p:nvCxnSpPr>
            <p:spPr>
              <a:xfrm>
                <a:off x="4601498" y="2811782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EB91302C-08DC-422A-971D-08EB9510092F}"/>
                  </a:ext>
                </a:extLst>
              </p:cNvPr>
              <p:cNvCxnSpPr/>
              <p:nvPr/>
            </p:nvCxnSpPr>
            <p:spPr>
              <a:xfrm>
                <a:off x="4658855" y="2812287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E6091A8A-525A-4392-83F7-25A631AE2F0D}"/>
                  </a:ext>
                </a:extLst>
              </p:cNvPr>
              <p:cNvCxnSpPr/>
              <p:nvPr/>
            </p:nvCxnSpPr>
            <p:spPr>
              <a:xfrm>
                <a:off x="4726041" y="2812287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8F5CF240-B17B-418B-9CBB-2EB9C9CA2AC6}"/>
                  </a:ext>
                </a:extLst>
              </p:cNvPr>
              <p:cNvCxnSpPr/>
              <p:nvPr/>
            </p:nvCxnSpPr>
            <p:spPr>
              <a:xfrm>
                <a:off x="4786672" y="2812287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3D0B79FE-4647-4BE4-B318-1DECC4F3BA17}"/>
                  </a:ext>
                </a:extLst>
              </p:cNvPr>
              <p:cNvCxnSpPr/>
              <p:nvPr/>
            </p:nvCxnSpPr>
            <p:spPr>
              <a:xfrm>
                <a:off x="4847303" y="2812287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DE91941E-5E6A-4235-A88F-85F79853146D}"/>
                </a:ext>
              </a:extLst>
            </p:cNvPr>
            <p:cNvGrpSpPr/>
            <p:nvPr/>
          </p:nvGrpSpPr>
          <p:grpSpPr>
            <a:xfrm rot="2615290">
              <a:off x="6214999" y="2215936"/>
              <a:ext cx="462884" cy="128663"/>
              <a:chOff x="4430653" y="2809391"/>
              <a:chExt cx="462884" cy="128663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B59A404B-5446-49D1-A326-1643FC4597FE}"/>
                  </a:ext>
                </a:extLst>
              </p:cNvPr>
              <p:cNvSpPr/>
              <p:nvPr/>
            </p:nvSpPr>
            <p:spPr>
              <a:xfrm>
                <a:off x="4430653" y="2809392"/>
                <a:ext cx="462884" cy="128157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4573612B-77C9-412A-A5D8-A6D48EE6E819}"/>
                  </a:ext>
                </a:extLst>
              </p:cNvPr>
              <p:cNvCxnSpPr/>
              <p:nvPr/>
            </p:nvCxnSpPr>
            <p:spPr>
              <a:xfrm>
                <a:off x="4486787" y="2809392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A37C41E5-2D8F-40A9-BFF5-555E6C2A8B83}"/>
                  </a:ext>
                </a:extLst>
              </p:cNvPr>
              <p:cNvCxnSpPr/>
              <p:nvPr/>
            </p:nvCxnSpPr>
            <p:spPr>
              <a:xfrm>
                <a:off x="4540866" y="2809391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778D8F54-1DEB-47D8-A5CF-E20C261256BB}"/>
                  </a:ext>
                </a:extLst>
              </p:cNvPr>
              <p:cNvCxnSpPr/>
              <p:nvPr/>
            </p:nvCxnSpPr>
            <p:spPr>
              <a:xfrm>
                <a:off x="4601498" y="2811782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4D5EAD35-59D0-43AD-8DE6-E26BD813E9D9}"/>
                  </a:ext>
                </a:extLst>
              </p:cNvPr>
              <p:cNvCxnSpPr/>
              <p:nvPr/>
            </p:nvCxnSpPr>
            <p:spPr>
              <a:xfrm>
                <a:off x="4658855" y="2812287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842683B5-C27B-40B4-A52A-B806C9CDF499}"/>
                  </a:ext>
                </a:extLst>
              </p:cNvPr>
              <p:cNvCxnSpPr/>
              <p:nvPr/>
            </p:nvCxnSpPr>
            <p:spPr>
              <a:xfrm>
                <a:off x="4726041" y="2812287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D012EEF3-7D7B-4593-A1D5-477BCA4F5E1D}"/>
                  </a:ext>
                </a:extLst>
              </p:cNvPr>
              <p:cNvCxnSpPr/>
              <p:nvPr/>
            </p:nvCxnSpPr>
            <p:spPr>
              <a:xfrm>
                <a:off x="4786672" y="2812287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05E37915-509C-4238-ADA1-BBB41E6D0766}"/>
                  </a:ext>
                </a:extLst>
              </p:cNvPr>
              <p:cNvCxnSpPr/>
              <p:nvPr/>
            </p:nvCxnSpPr>
            <p:spPr>
              <a:xfrm>
                <a:off x="4847303" y="2812287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431F207-A017-4430-A18D-C3758140FA50}"/>
                </a:ext>
              </a:extLst>
            </p:cNvPr>
            <p:cNvGrpSpPr/>
            <p:nvPr/>
          </p:nvGrpSpPr>
          <p:grpSpPr>
            <a:xfrm rot="2615290">
              <a:off x="6103066" y="2327409"/>
              <a:ext cx="462884" cy="128663"/>
              <a:chOff x="4430653" y="2809391"/>
              <a:chExt cx="462884" cy="128663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AE068FF6-372F-4C57-B4AC-0EC6E9ED935E}"/>
                  </a:ext>
                </a:extLst>
              </p:cNvPr>
              <p:cNvSpPr/>
              <p:nvPr/>
            </p:nvSpPr>
            <p:spPr>
              <a:xfrm>
                <a:off x="4430653" y="2809392"/>
                <a:ext cx="462884" cy="128157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FC4083D0-C240-4E05-8252-29D70EE4948D}"/>
                  </a:ext>
                </a:extLst>
              </p:cNvPr>
              <p:cNvCxnSpPr/>
              <p:nvPr/>
            </p:nvCxnSpPr>
            <p:spPr>
              <a:xfrm>
                <a:off x="4486787" y="2809392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90C8DA1B-8541-4437-B664-D3E381E9160F}"/>
                  </a:ext>
                </a:extLst>
              </p:cNvPr>
              <p:cNvCxnSpPr/>
              <p:nvPr/>
            </p:nvCxnSpPr>
            <p:spPr>
              <a:xfrm>
                <a:off x="4540866" y="2809391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E73E703D-441B-4E10-B025-3E181EFE8B81}"/>
                  </a:ext>
                </a:extLst>
              </p:cNvPr>
              <p:cNvCxnSpPr/>
              <p:nvPr/>
            </p:nvCxnSpPr>
            <p:spPr>
              <a:xfrm>
                <a:off x="4601498" y="2811782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DEA75726-0D5B-4CD4-873A-25CD48EECDCE}"/>
                  </a:ext>
                </a:extLst>
              </p:cNvPr>
              <p:cNvCxnSpPr/>
              <p:nvPr/>
            </p:nvCxnSpPr>
            <p:spPr>
              <a:xfrm>
                <a:off x="4658855" y="2812287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6F61218A-BC85-479B-9884-73F92BAE54B3}"/>
                  </a:ext>
                </a:extLst>
              </p:cNvPr>
              <p:cNvCxnSpPr/>
              <p:nvPr/>
            </p:nvCxnSpPr>
            <p:spPr>
              <a:xfrm>
                <a:off x="4726041" y="2812287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318AE3D0-1FC9-456E-9941-32939C2439F2}"/>
                  </a:ext>
                </a:extLst>
              </p:cNvPr>
              <p:cNvCxnSpPr/>
              <p:nvPr/>
            </p:nvCxnSpPr>
            <p:spPr>
              <a:xfrm>
                <a:off x="4786672" y="2812287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373033D6-A6BB-4CD6-83DD-43CD181179D4}"/>
                  </a:ext>
                </a:extLst>
              </p:cNvPr>
              <p:cNvCxnSpPr/>
              <p:nvPr/>
            </p:nvCxnSpPr>
            <p:spPr>
              <a:xfrm>
                <a:off x="4847303" y="2812287"/>
                <a:ext cx="0" cy="12576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Diagonal Stripe 38">
              <a:extLst>
                <a:ext uri="{FF2B5EF4-FFF2-40B4-BE49-F238E27FC236}">
                  <a16:creationId xmlns:a16="http://schemas.microsoft.com/office/drawing/2014/main" id="{155A5AFE-5789-48CA-949B-8F60F0238426}"/>
                </a:ext>
              </a:extLst>
            </p:cNvPr>
            <p:cNvSpPr/>
            <p:nvPr/>
          </p:nvSpPr>
          <p:spPr>
            <a:xfrm rot="13535541">
              <a:off x="7272980" y="2006116"/>
              <a:ext cx="385096" cy="395560"/>
            </a:xfrm>
            <a:prstGeom prst="diagStrip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Diagonal Stripe 39">
              <a:extLst>
                <a:ext uri="{FF2B5EF4-FFF2-40B4-BE49-F238E27FC236}">
                  <a16:creationId xmlns:a16="http://schemas.microsoft.com/office/drawing/2014/main" id="{6DE450A1-F696-4658-8361-8572407FE57A}"/>
                </a:ext>
              </a:extLst>
            </p:cNvPr>
            <p:cNvSpPr/>
            <p:nvPr/>
          </p:nvSpPr>
          <p:spPr>
            <a:xfrm rot="10800000">
              <a:off x="6565629" y="2246663"/>
              <a:ext cx="385096" cy="395560"/>
            </a:xfrm>
            <a:prstGeom prst="diagStrip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Diagonal Stripe 40">
              <a:extLst>
                <a:ext uri="{FF2B5EF4-FFF2-40B4-BE49-F238E27FC236}">
                  <a16:creationId xmlns:a16="http://schemas.microsoft.com/office/drawing/2014/main" id="{B57FAE89-9B32-4E93-89F7-12D31DBE3E6C}"/>
                </a:ext>
              </a:extLst>
            </p:cNvPr>
            <p:cNvSpPr/>
            <p:nvPr/>
          </p:nvSpPr>
          <p:spPr>
            <a:xfrm rot="2790891">
              <a:off x="7271010" y="3702631"/>
              <a:ext cx="385096" cy="395560"/>
            </a:xfrm>
            <a:prstGeom prst="diagStrip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Diagonal Stripe 41">
              <a:extLst>
                <a:ext uri="{FF2B5EF4-FFF2-40B4-BE49-F238E27FC236}">
                  <a16:creationId xmlns:a16="http://schemas.microsoft.com/office/drawing/2014/main" id="{050F6104-2201-48B2-AF46-2984329AA1E4}"/>
                </a:ext>
              </a:extLst>
            </p:cNvPr>
            <p:cNvSpPr/>
            <p:nvPr/>
          </p:nvSpPr>
          <p:spPr>
            <a:xfrm rot="8102007">
              <a:off x="6284012" y="2850641"/>
              <a:ext cx="385096" cy="395560"/>
            </a:xfrm>
            <a:prstGeom prst="diagStrip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Diagonal Stripe 42">
              <a:extLst>
                <a:ext uri="{FF2B5EF4-FFF2-40B4-BE49-F238E27FC236}">
                  <a16:creationId xmlns:a16="http://schemas.microsoft.com/office/drawing/2014/main" id="{9226AC2B-6BDB-4450-93C7-E3BCE718D1F3}"/>
                </a:ext>
              </a:extLst>
            </p:cNvPr>
            <p:cNvSpPr/>
            <p:nvPr/>
          </p:nvSpPr>
          <p:spPr>
            <a:xfrm rot="18900000">
              <a:off x="8215332" y="2848725"/>
              <a:ext cx="385096" cy="395560"/>
            </a:xfrm>
            <a:prstGeom prst="diagStrip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602D2AFE-4940-42E3-A32B-0FFDE731E14E}"/>
                </a:ext>
              </a:extLst>
            </p:cNvPr>
            <p:cNvGrpSpPr/>
            <p:nvPr/>
          </p:nvGrpSpPr>
          <p:grpSpPr>
            <a:xfrm>
              <a:off x="7288225" y="2689181"/>
              <a:ext cx="363384" cy="492066"/>
              <a:chOff x="4238898" y="2343739"/>
              <a:chExt cx="363384" cy="492066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7BCA28EF-CDEF-4262-86F3-20ED5C6832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46044" y="2343739"/>
                <a:ext cx="356238" cy="488699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217CCE77-51AB-4D97-B191-2CA4946EA48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38898" y="2345291"/>
                <a:ext cx="354438" cy="490514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703C35A-15CE-408D-93C1-21E187A76CA1}"/>
                </a:ext>
              </a:extLst>
            </p:cNvPr>
            <p:cNvSpPr/>
            <p:nvPr/>
          </p:nvSpPr>
          <p:spPr>
            <a:xfrm>
              <a:off x="7985963" y="1863891"/>
              <a:ext cx="747179" cy="315143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0033CC"/>
                  </a:solidFill>
                </a:rPr>
                <a:t>Control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B1FAD85-3D52-4E3B-B341-33FA7E66F934}"/>
                </a:ext>
              </a:extLst>
            </p:cNvPr>
            <p:cNvSpPr/>
            <p:nvPr/>
          </p:nvSpPr>
          <p:spPr>
            <a:xfrm>
              <a:off x="7201994" y="3134287"/>
              <a:ext cx="534122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200" b="0" cap="none" spc="0" dirty="0" err="1">
                  <a:ln w="0"/>
                  <a:solidFill>
                    <a:srgbClr val="0033C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Xbar</a:t>
              </a:r>
              <a:endParaRPr lang="en-US" sz="1200" b="0" cap="none" spc="0" dirty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1555BE4-F5D6-4C83-B45A-BA19A6324F68}"/>
                </a:ext>
              </a:extLst>
            </p:cNvPr>
            <p:cNvSpPr/>
            <p:nvPr/>
          </p:nvSpPr>
          <p:spPr>
            <a:xfrm>
              <a:off x="8128341" y="4073265"/>
              <a:ext cx="670376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200" dirty="0">
                  <a:ln w="0"/>
                  <a:solidFill>
                    <a:srgbClr val="0033C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Router</a:t>
              </a:r>
              <a:endParaRPr lang="en-US" sz="1200" b="0" cap="none" spc="0" dirty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A555294-5D14-451A-9644-B5AEEE780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Motivation: Buffer Management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0D51D-F8A0-41F3-A3C1-2E898E075C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49671" y="6356350"/>
            <a:ext cx="1313328" cy="365125"/>
          </a:xfrm>
        </p:spPr>
        <p:txBody>
          <a:bodyPr/>
          <a:lstStyle/>
          <a:p>
            <a:r>
              <a:rPr lang="en-US"/>
              <a:t>October 15, 2017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158B7-FEC1-4347-AFDC-6986021AA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Mayank Parasar, School of Electrical and Computer Engineering, Georgia Tech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0F82F-7C61-493F-AD22-A96692C1C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C6899-B7E0-724F-AFA7-9CBD82D6A34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30F746B6-F787-434F-997C-F5A5D45E5FB9}"/>
              </a:ext>
            </a:extLst>
          </p:cNvPr>
          <p:cNvSpPr/>
          <p:nvPr/>
        </p:nvSpPr>
        <p:spPr>
          <a:xfrm>
            <a:off x="5294376" y="4590288"/>
            <a:ext cx="960120" cy="6309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161A913-7A2F-4374-A314-DA70ADD11F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6" t="5563" r="63801" b="30600"/>
          <a:stretch/>
        </p:blipFill>
        <p:spPr>
          <a:xfrm>
            <a:off x="62523" y="1336431"/>
            <a:ext cx="3798087" cy="3829538"/>
          </a:xfrm>
          <a:prstGeom prst="rect">
            <a:avLst/>
          </a:prstGeom>
        </p:spPr>
      </p:pic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4176E108-2AF1-48DD-827C-CEDFA87DB7EC}"/>
              </a:ext>
            </a:extLst>
          </p:cNvPr>
          <p:cNvSpPr/>
          <p:nvPr/>
        </p:nvSpPr>
        <p:spPr>
          <a:xfrm>
            <a:off x="3352880" y="5221224"/>
            <a:ext cx="2660903" cy="1005977"/>
          </a:xfrm>
          <a:prstGeom prst="wedgeRectCallout">
            <a:avLst>
              <a:gd name="adj1" fmla="val 33561"/>
              <a:gd name="adj2" fmla="val -14895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Buffers are key component in any </a:t>
            </a:r>
            <a:r>
              <a:rPr lang="en-US" dirty="0" err="1"/>
              <a:t>NoC</a:t>
            </a:r>
            <a:r>
              <a:rPr lang="en-US" dirty="0"/>
              <a:t> router</a:t>
            </a: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9430656F-D401-447C-9E62-0D59F781CCD9}"/>
              </a:ext>
            </a:extLst>
          </p:cNvPr>
          <p:cNvSpPr/>
          <p:nvPr/>
        </p:nvSpPr>
        <p:spPr>
          <a:xfrm>
            <a:off x="6483097" y="4944109"/>
            <a:ext cx="2660903" cy="1005977"/>
          </a:xfrm>
          <a:prstGeom prst="wedgeRectCallout">
            <a:avLst>
              <a:gd name="adj1" fmla="val -58535"/>
              <a:gd name="adj2" fmla="val -12804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Manage contention</a:t>
            </a:r>
          </a:p>
          <a:p>
            <a:pPr algn="ctr"/>
            <a:r>
              <a:rPr lang="en-US" dirty="0"/>
              <a:t>Avoid deadlocks</a:t>
            </a:r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3B87B3EA-8AF0-468B-B6A2-641E2C64DC9B}"/>
              </a:ext>
            </a:extLst>
          </p:cNvPr>
          <p:cNvGrpSpPr/>
          <p:nvPr/>
        </p:nvGrpSpPr>
        <p:grpSpPr>
          <a:xfrm rot="20844102">
            <a:off x="3948990" y="1194675"/>
            <a:ext cx="376322" cy="668077"/>
            <a:chOff x="3877235" y="1911284"/>
            <a:chExt cx="376322" cy="668077"/>
          </a:xfrm>
        </p:grpSpPr>
        <p:cxnSp>
          <p:nvCxnSpPr>
            <p:cNvPr id="218" name="Straight Arrow Connector 217">
              <a:extLst>
                <a:ext uri="{FF2B5EF4-FFF2-40B4-BE49-F238E27FC236}">
                  <a16:creationId xmlns:a16="http://schemas.microsoft.com/office/drawing/2014/main" id="{FB2ECD0E-E633-4E92-A2F4-17B51FE0ECCB}"/>
                </a:ext>
              </a:extLst>
            </p:cNvPr>
            <p:cNvCxnSpPr>
              <a:cxnSpLocks/>
            </p:cNvCxnSpPr>
            <p:nvPr/>
          </p:nvCxnSpPr>
          <p:spPr>
            <a:xfrm>
              <a:off x="3877235" y="2017059"/>
              <a:ext cx="319987" cy="562302"/>
            </a:xfrm>
            <a:prstGeom prst="straightConnector1">
              <a:avLst/>
            </a:prstGeom>
            <a:ln w="53975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19" name="Straight Arrow Connector 218">
              <a:extLst>
                <a:ext uri="{FF2B5EF4-FFF2-40B4-BE49-F238E27FC236}">
                  <a16:creationId xmlns:a16="http://schemas.microsoft.com/office/drawing/2014/main" id="{FFACBB32-4E1E-4477-818C-0E56858A7DE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47753" y="1911284"/>
              <a:ext cx="305804" cy="517444"/>
            </a:xfrm>
            <a:prstGeom prst="straightConnector1">
              <a:avLst/>
            </a:prstGeom>
            <a:ln w="53975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8A346CD0-DAF7-476F-A561-FF443BCD7E12}"/>
              </a:ext>
            </a:extLst>
          </p:cNvPr>
          <p:cNvGrpSpPr/>
          <p:nvPr/>
        </p:nvGrpSpPr>
        <p:grpSpPr>
          <a:xfrm rot="18000000">
            <a:off x="3947537" y="2766852"/>
            <a:ext cx="280452" cy="497881"/>
            <a:chOff x="3877235" y="1911284"/>
            <a:chExt cx="376322" cy="668077"/>
          </a:xfrm>
        </p:grpSpPr>
        <p:cxnSp>
          <p:nvCxnSpPr>
            <p:cNvPr id="221" name="Straight Arrow Connector 220">
              <a:extLst>
                <a:ext uri="{FF2B5EF4-FFF2-40B4-BE49-F238E27FC236}">
                  <a16:creationId xmlns:a16="http://schemas.microsoft.com/office/drawing/2014/main" id="{263662BA-7C18-41E7-A1D2-019E91B008EA}"/>
                </a:ext>
              </a:extLst>
            </p:cNvPr>
            <p:cNvCxnSpPr>
              <a:cxnSpLocks/>
            </p:cNvCxnSpPr>
            <p:nvPr/>
          </p:nvCxnSpPr>
          <p:spPr>
            <a:xfrm>
              <a:off x="3877235" y="2017059"/>
              <a:ext cx="319987" cy="562302"/>
            </a:xfrm>
            <a:prstGeom prst="straightConnector1">
              <a:avLst/>
            </a:prstGeom>
            <a:ln w="53975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22" name="Straight Arrow Connector 221">
              <a:extLst>
                <a:ext uri="{FF2B5EF4-FFF2-40B4-BE49-F238E27FC236}">
                  <a16:creationId xmlns:a16="http://schemas.microsoft.com/office/drawing/2014/main" id="{64B17643-93D3-49E3-9DF4-64358DAE453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47753" y="1911284"/>
              <a:ext cx="305804" cy="517444"/>
            </a:xfrm>
            <a:prstGeom prst="straightConnector1">
              <a:avLst/>
            </a:prstGeom>
            <a:ln w="53975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97EEDD2C-E3DD-49A6-95BD-C73597A55E3D}"/>
              </a:ext>
            </a:extLst>
          </p:cNvPr>
          <p:cNvGrpSpPr/>
          <p:nvPr/>
        </p:nvGrpSpPr>
        <p:grpSpPr>
          <a:xfrm rot="1800000">
            <a:off x="5706623" y="1116648"/>
            <a:ext cx="340384" cy="595106"/>
            <a:chOff x="3877235" y="1911284"/>
            <a:chExt cx="376322" cy="668077"/>
          </a:xfrm>
        </p:grpSpPr>
        <p:cxnSp>
          <p:nvCxnSpPr>
            <p:cNvPr id="224" name="Straight Arrow Connector 223">
              <a:extLst>
                <a:ext uri="{FF2B5EF4-FFF2-40B4-BE49-F238E27FC236}">
                  <a16:creationId xmlns:a16="http://schemas.microsoft.com/office/drawing/2014/main" id="{E224A68F-79D7-4B18-B02B-A3CB6CDC2C1A}"/>
                </a:ext>
              </a:extLst>
            </p:cNvPr>
            <p:cNvCxnSpPr>
              <a:cxnSpLocks/>
            </p:cNvCxnSpPr>
            <p:nvPr/>
          </p:nvCxnSpPr>
          <p:spPr>
            <a:xfrm>
              <a:off x="3877235" y="2017059"/>
              <a:ext cx="319987" cy="562302"/>
            </a:xfrm>
            <a:prstGeom prst="straightConnector1">
              <a:avLst/>
            </a:prstGeom>
            <a:ln w="53975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25" name="Straight Arrow Connector 224">
              <a:extLst>
                <a:ext uri="{FF2B5EF4-FFF2-40B4-BE49-F238E27FC236}">
                  <a16:creationId xmlns:a16="http://schemas.microsoft.com/office/drawing/2014/main" id="{53F70C8D-482F-4778-85E3-C5830A90C67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47753" y="1911284"/>
              <a:ext cx="305804" cy="517444"/>
            </a:xfrm>
            <a:prstGeom prst="straightConnector1">
              <a:avLst/>
            </a:prstGeom>
            <a:ln w="53975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83A99431-0038-4149-89BC-99A80583637E}"/>
              </a:ext>
            </a:extLst>
          </p:cNvPr>
          <p:cNvGrpSpPr/>
          <p:nvPr/>
        </p:nvGrpSpPr>
        <p:grpSpPr>
          <a:xfrm rot="18000000">
            <a:off x="7594686" y="2682483"/>
            <a:ext cx="376322" cy="668077"/>
            <a:chOff x="3877235" y="1911284"/>
            <a:chExt cx="376322" cy="668077"/>
          </a:xfrm>
        </p:grpSpPr>
        <p:cxnSp>
          <p:nvCxnSpPr>
            <p:cNvPr id="227" name="Straight Arrow Connector 226">
              <a:extLst>
                <a:ext uri="{FF2B5EF4-FFF2-40B4-BE49-F238E27FC236}">
                  <a16:creationId xmlns:a16="http://schemas.microsoft.com/office/drawing/2014/main" id="{95508A01-FEB5-4CFE-90BB-CC42979902AC}"/>
                </a:ext>
              </a:extLst>
            </p:cNvPr>
            <p:cNvCxnSpPr>
              <a:cxnSpLocks/>
            </p:cNvCxnSpPr>
            <p:nvPr/>
          </p:nvCxnSpPr>
          <p:spPr>
            <a:xfrm>
              <a:off x="3877235" y="2017059"/>
              <a:ext cx="319987" cy="562302"/>
            </a:xfrm>
            <a:prstGeom prst="straightConnector1">
              <a:avLst/>
            </a:prstGeom>
            <a:ln w="53975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28" name="Straight Arrow Connector 227">
              <a:extLst>
                <a:ext uri="{FF2B5EF4-FFF2-40B4-BE49-F238E27FC236}">
                  <a16:creationId xmlns:a16="http://schemas.microsoft.com/office/drawing/2014/main" id="{AAAB586F-0765-4C0B-9C09-AD9B31330ED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47753" y="1911284"/>
              <a:ext cx="305804" cy="517444"/>
            </a:xfrm>
            <a:prstGeom prst="straightConnector1">
              <a:avLst/>
            </a:prstGeom>
            <a:ln w="53975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DBFCBD4F-9054-46B2-B3EE-36F75D446720}"/>
              </a:ext>
            </a:extLst>
          </p:cNvPr>
          <p:cNvGrpSpPr/>
          <p:nvPr/>
        </p:nvGrpSpPr>
        <p:grpSpPr>
          <a:xfrm rot="1800000">
            <a:off x="5690039" y="4458242"/>
            <a:ext cx="376322" cy="668077"/>
            <a:chOff x="3877235" y="1911284"/>
            <a:chExt cx="376322" cy="668077"/>
          </a:xfrm>
        </p:grpSpPr>
        <p:cxnSp>
          <p:nvCxnSpPr>
            <p:cNvPr id="230" name="Straight Arrow Connector 229">
              <a:extLst>
                <a:ext uri="{FF2B5EF4-FFF2-40B4-BE49-F238E27FC236}">
                  <a16:creationId xmlns:a16="http://schemas.microsoft.com/office/drawing/2014/main" id="{F28DE59F-4BAE-47A7-9902-7FEB6E2F319F}"/>
                </a:ext>
              </a:extLst>
            </p:cNvPr>
            <p:cNvCxnSpPr>
              <a:cxnSpLocks/>
            </p:cNvCxnSpPr>
            <p:nvPr/>
          </p:nvCxnSpPr>
          <p:spPr>
            <a:xfrm>
              <a:off x="3877235" y="2017059"/>
              <a:ext cx="319987" cy="562302"/>
            </a:xfrm>
            <a:prstGeom prst="straightConnector1">
              <a:avLst/>
            </a:prstGeom>
            <a:ln w="53975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31" name="Straight Arrow Connector 230">
              <a:extLst>
                <a:ext uri="{FF2B5EF4-FFF2-40B4-BE49-F238E27FC236}">
                  <a16:creationId xmlns:a16="http://schemas.microsoft.com/office/drawing/2014/main" id="{F9F19EB7-8461-4F72-8AA7-A2B29705FFB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47753" y="1911284"/>
              <a:ext cx="305804" cy="517444"/>
            </a:xfrm>
            <a:prstGeom prst="straightConnector1">
              <a:avLst/>
            </a:prstGeom>
            <a:ln w="53975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32" name="TextBox 231">
            <a:extLst>
              <a:ext uri="{FF2B5EF4-FFF2-40B4-BE49-F238E27FC236}">
                <a16:creationId xmlns:a16="http://schemas.microsoft.com/office/drawing/2014/main" id="{C66FDB5F-54F4-4251-A519-129B5B752766}"/>
              </a:ext>
            </a:extLst>
          </p:cNvPr>
          <p:cNvSpPr txBox="1"/>
          <p:nvPr/>
        </p:nvSpPr>
        <p:spPr>
          <a:xfrm>
            <a:off x="3782589" y="3041467"/>
            <a:ext cx="776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solidFill>
                  <a:srgbClr val="220076"/>
                </a:solidFill>
              </a:rPr>
              <a:t>W</a:t>
            </a:r>
            <a:r>
              <a:rPr lang="en-US" sz="1400" b="1" dirty="0">
                <a:solidFill>
                  <a:srgbClr val="220076"/>
                </a:solidFill>
              </a:rPr>
              <a:t>est</a:t>
            </a: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EA6C7FED-3168-4808-8627-AFB95AC12ECB}"/>
              </a:ext>
            </a:extLst>
          </p:cNvPr>
          <p:cNvSpPr txBox="1"/>
          <p:nvPr/>
        </p:nvSpPr>
        <p:spPr>
          <a:xfrm>
            <a:off x="7400806" y="3116855"/>
            <a:ext cx="5677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solidFill>
                  <a:srgbClr val="220076"/>
                </a:solidFill>
              </a:rPr>
              <a:t>E</a:t>
            </a:r>
            <a:r>
              <a:rPr lang="en-US" sz="1400" b="1" dirty="0">
                <a:solidFill>
                  <a:srgbClr val="220076"/>
                </a:solidFill>
              </a:rPr>
              <a:t>ast</a:t>
            </a: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8D458E8F-1153-4828-9F8C-E87CF0D64073}"/>
              </a:ext>
            </a:extLst>
          </p:cNvPr>
          <p:cNvSpPr txBox="1"/>
          <p:nvPr/>
        </p:nvSpPr>
        <p:spPr>
          <a:xfrm>
            <a:off x="5931794" y="4562588"/>
            <a:ext cx="776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solidFill>
                  <a:srgbClr val="220076"/>
                </a:solidFill>
              </a:rPr>
              <a:t>S</a:t>
            </a:r>
            <a:r>
              <a:rPr lang="en-US" sz="1400" b="1" dirty="0">
                <a:solidFill>
                  <a:srgbClr val="220076"/>
                </a:solidFill>
              </a:rPr>
              <a:t>outh</a:t>
            </a: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CCF0833B-37A2-4B42-B45C-BE0A0551EAC9}"/>
              </a:ext>
            </a:extLst>
          </p:cNvPr>
          <p:cNvSpPr txBox="1"/>
          <p:nvPr/>
        </p:nvSpPr>
        <p:spPr>
          <a:xfrm>
            <a:off x="5942480" y="1369862"/>
            <a:ext cx="776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solidFill>
                  <a:srgbClr val="220076"/>
                </a:solidFill>
              </a:rPr>
              <a:t>N</a:t>
            </a:r>
            <a:r>
              <a:rPr lang="en-US" sz="1400" b="1" dirty="0">
                <a:solidFill>
                  <a:srgbClr val="220076"/>
                </a:solidFill>
              </a:rPr>
              <a:t>orth</a:t>
            </a: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CEB3B513-B6BD-4359-8D30-251D5F53F252}"/>
              </a:ext>
            </a:extLst>
          </p:cNvPr>
          <p:cNvSpPr txBox="1"/>
          <p:nvPr/>
        </p:nvSpPr>
        <p:spPr>
          <a:xfrm>
            <a:off x="4202834" y="1336931"/>
            <a:ext cx="776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solidFill>
                  <a:srgbClr val="220076"/>
                </a:solidFill>
              </a:rPr>
              <a:t>C</a:t>
            </a:r>
            <a:r>
              <a:rPr lang="en-US" sz="1400" b="1" dirty="0">
                <a:solidFill>
                  <a:srgbClr val="220076"/>
                </a:solidFill>
              </a:rPr>
              <a:t>ore</a:t>
            </a: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0488361B-29FC-49DC-8BB7-7EC06C6DB1E3}"/>
              </a:ext>
            </a:extLst>
          </p:cNvPr>
          <p:cNvSpPr/>
          <p:nvPr/>
        </p:nvSpPr>
        <p:spPr>
          <a:xfrm>
            <a:off x="4278103" y="3425875"/>
            <a:ext cx="667170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dirty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Buffers</a:t>
            </a:r>
            <a:endParaRPr lang="en-US" sz="1200" b="0" cap="none" spc="0" dirty="0">
              <a:ln w="0"/>
              <a:solidFill>
                <a:srgbClr val="0033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165D12D-2B3F-4B75-878D-7DA96DFD2460}"/>
              </a:ext>
            </a:extLst>
          </p:cNvPr>
          <p:cNvSpPr/>
          <p:nvPr/>
        </p:nvSpPr>
        <p:spPr>
          <a:xfrm>
            <a:off x="5460068" y="3939506"/>
            <a:ext cx="889461" cy="463627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Oval 237">
            <a:extLst>
              <a:ext uri="{FF2B5EF4-FFF2-40B4-BE49-F238E27FC236}">
                <a16:creationId xmlns:a16="http://schemas.microsoft.com/office/drawing/2014/main" id="{2CCDF9E9-0965-4670-BE04-F4D7F0E897BF}"/>
              </a:ext>
            </a:extLst>
          </p:cNvPr>
          <p:cNvSpPr/>
          <p:nvPr/>
        </p:nvSpPr>
        <p:spPr>
          <a:xfrm>
            <a:off x="5443449" y="1751528"/>
            <a:ext cx="889461" cy="46477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Oval 238">
            <a:extLst>
              <a:ext uri="{FF2B5EF4-FFF2-40B4-BE49-F238E27FC236}">
                <a16:creationId xmlns:a16="http://schemas.microsoft.com/office/drawing/2014/main" id="{F5B8363C-A297-4B18-9867-00E0D983728E}"/>
              </a:ext>
            </a:extLst>
          </p:cNvPr>
          <p:cNvSpPr/>
          <p:nvPr/>
        </p:nvSpPr>
        <p:spPr>
          <a:xfrm rot="16200000">
            <a:off x="4183167" y="2843842"/>
            <a:ext cx="793172" cy="461053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Oval 239">
            <a:extLst>
              <a:ext uri="{FF2B5EF4-FFF2-40B4-BE49-F238E27FC236}">
                <a16:creationId xmlns:a16="http://schemas.microsoft.com/office/drawing/2014/main" id="{876B8BBD-AFD1-461E-BF75-18CECCB78BE6}"/>
              </a:ext>
            </a:extLst>
          </p:cNvPr>
          <p:cNvSpPr/>
          <p:nvPr/>
        </p:nvSpPr>
        <p:spPr>
          <a:xfrm rot="16200000">
            <a:off x="6672461" y="2839004"/>
            <a:ext cx="928861" cy="463627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Oval 240">
            <a:extLst>
              <a:ext uri="{FF2B5EF4-FFF2-40B4-BE49-F238E27FC236}">
                <a16:creationId xmlns:a16="http://schemas.microsoft.com/office/drawing/2014/main" id="{B8076107-A487-4277-8981-AAA5E9071D23}"/>
              </a:ext>
            </a:extLst>
          </p:cNvPr>
          <p:cNvSpPr/>
          <p:nvPr/>
        </p:nvSpPr>
        <p:spPr>
          <a:xfrm rot="18900000">
            <a:off x="4462591" y="2038449"/>
            <a:ext cx="889461" cy="46477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3" name="Picture 242" descr="Source: Intel Teraflops, IEEE Micro 2007">
            <a:extLst>
              <a:ext uri="{FF2B5EF4-FFF2-40B4-BE49-F238E27FC236}">
                <a16:creationId xmlns:a16="http://schemas.microsoft.com/office/drawing/2014/main" id="{54830568-04DE-4575-9302-9B46ED2C15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1864" y="1076353"/>
            <a:ext cx="5651460" cy="5253042"/>
          </a:xfrm>
          <a:prstGeom prst="rect">
            <a:avLst/>
          </a:prstGeom>
        </p:spPr>
      </p:pic>
      <p:sp>
        <p:nvSpPr>
          <p:cNvPr id="244" name="Rectangle 243">
            <a:extLst>
              <a:ext uri="{FF2B5EF4-FFF2-40B4-BE49-F238E27FC236}">
                <a16:creationId xmlns:a16="http://schemas.microsoft.com/office/drawing/2014/main" id="{AC5FF2CA-CF31-4F12-9ED0-9D424D5D8998}"/>
              </a:ext>
            </a:extLst>
          </p:cNvPr>
          <p:cNvSpPr/>
          <p:nvPr/>
        </p:nvSpPr>
        <p:spPr>
          <a:xfrm>
            <a:off x="4425992" y="1644708"/>
            <a:ext cx="1258622" cy="3648745"/>
          </a:xfrm>
          <a:prstGeom prst="rect">
            <a:avLst/>
          </a:prstGeom>
          <a:solidFill>
            <a:schemeClr val="accent1">
              <a:alpha val="1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BABE82DC-C737-4D56-BFE0-24044EB1431D}"/>
              </a:ext>
            </a:extLst>
          </p:cNvPr>
          <p:cNvSpPr/>
          <p:nvPr/>
        </p:nvSpPr>
        <p:spPr>
          <a:xfrm>
            <a:off x="6634138" y="1639648"/>
            <a:ext cx="1258622" cy="3648745"/>
          </a:xfrm>
          <a:prstGeom prst="rect">
            <a:avLst/>
          </a:prstGeom>
          <a:solidFill>
            <a:schemeClr val="accent1">
              <a:alpha val="1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3AA7E72B-53C9-49EA-B826-B85C5D3B54D5}"/>
              </a:ext>
            </a:extLst>
          </p:cNvPr>
          <p:cNvSpPr/>
          <p:nvPr/>
        </p:nvSpPr>
        <p:spPr>
          <a:xfrm>
            <a:off x="3177774" y="5574448"/>
            <a:ext cx="5999781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Source: Intel Teraflops, IEEE Micro 2007</a:t>
            </a:r>
          </a:p>
        </p:txBody>
      </p:sp>
    </p:spTree>
    <p:extLst>
      <p:ext uri="{BB962C8B-B14F-4D97-AF65-F5344CB8AC3E}">
        <p14:creationId xmlns:p14="http://schemas.microsoft.com/office/powerpoint/2010/main" val="365478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5" grpId="0" animBg="1"/>
      <p:bldP spid="232" grpId="0"/>
      <p:bldP spid="233" grpId="0"/>
      <p:bldP spid="234" grpId="0"/>
      <p:bldP spid="235" grpId="0"/>
      <p:bldP spid="236" grpId="0"/>
      <p:bldP spid="237" grpId="0"/>
      <p:bldP spid="14" grpId="0" animBg="1"/>
      <p:bldP spid="238" grpId="0" animBg="1"/>
      <p:bldP spid="239" grpId="0" animBg="1"/>
      <p:bldP spid="240" grpId="0" animBg="1"/>
      <p:bldP spid="241" grpId="0" animBg="1"/>
      <p:bldP spid="244" grpId="0" animBg="1"/>
      <p:bldP spid="245" grpId="0" animBg="1"/>
      <p:bldP spid="24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ACB64-42F4-45CE-B133-9BD7F26D1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B2E98-DDE1-4857-92F9-2DDC357D6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Motivation</a:t>
            </a:r>
          </a:p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Background</a:t>
            </a:r>
          </a:p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Enter </a:t>
            </a:r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SwapNoC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US" b="1" dirty="0" err="1"/>
              <a:t>SwapNoC</a:t>
            </a:r>
            <a:r>
              <a:rPr lang="en-US" b="1" dirty="0"/>
              <a:t> Policies</a:t>
            </a:r>
          </a:p>
          <a:p>
            <a:pPr lvl="1"/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Tail_Swap</a:t>
            </a:r>
          </a:p>
          <a:p>
            <a:pPr lvl="1"/>
            <a:r>
              <a:rPr lang="en-US" dirty="0">
                <a:solidFill>
                  <a:srgbClr val="CCCCCC"/>
                </a:solidFill>
              </a:rPr>
              <a:t>Credit_Swap</a:t>
            </a:r>
            <a:endParaRPr lang="en-US" dirty="0">
              <a:solidFill>
                <a:srgbClr val="CCCCCC"/>
              </a:solidFill>
              <a:cs typeface="Helvetica"/>
            </a:endParaRPr>
          </a:p>
          <a:p>
            <a:pPr lvl="1"/>
            <a:r>
              <a:rPr lang="en-US" b="1" dirty="0">
                <a:solidFill>
                  <a:srgbClr val="000000"/>
                </a:solidFill>
              </a:rPr>
              <a:t>Random_Swap</a:t>
            </a:r>
            <a:endParaRPr lang="en-US" b="1" dirty="0">
              <a:solidFill>
                <a:srgbClr val="000000"/>
              </a:solidFill>
              <a:cs typeface="Helvetica"/>
            </a:endParaRPr>
          </a:p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Comparison to VCs</a:t>
            </a:r>
          </a:p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Evaluation and Results</a:t>
            </a:r>
          </a:p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Conclusion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A6C2C0-112E-4B78-9BF4-2E3B8F3C9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15, 2017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0418D-B7D2-4426-98CA-1555869D7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Mayank Parasar, School of Electrical and Computer Engineering, Georgia Tech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2BFC6-5B75-45BA-B6B6-7AD753770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C6899-B7E0-724F-AFA7-9CBD82D6A34A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837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55294-5D14-451A-9644-B5AEEE780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1462"/>
            <a:ext cx="7760044" cy="913751"/>
          </a:xfrm>
        </p:spPr>
        <p:txBody>
          <a:bodyPr/>
          <a:lstStyle/>
          <a:p>
            <a:r>
              <a:rPr lang="en-US" dirty="0" err="1"/>
              <a:t>Random_Swap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0D51D-F8A0-41F3-A3C1-2E898E075C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49671" y="6356350"/>
            <a:ext cx="1313328" cy="365125"/>
          </a:xfrm>
        </p:spPr>
        <p:txBody>
          <a:bodyPr/>
          <a:lstStyle/>
          <a:p>
            <a:r>
              <a:rPr lang="en-US"/>
              <a:t>October 15, 2017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158B7-FEC1-4347-AFDC-6986021AA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Mayank Parasar, School of Electrical and Computer Engineering, Georgia Tech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0F82F-7C61-493F-AD22-A96692C1C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C6899-B7E0-724F-AFA7-9CBD82D6A34A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606B594-B7A2-41CD-81D2-F9B346EAA748}"/>
              </a:ext>
            </a:extLst>
          </p:cNvPr>
          <p:cNvGrpSpPr/>
          <p:nvPr/>
        </p:nvGrpSpPr>
        <p:grpSpPr>
          <a:xfrm>
            <a:off x="3184689" y="2581379"/>
            <a:ext cx="2091328" cy="1929679"/>
            <a:chOff x="5275729" y="1913324"/>
            <a:chExt cx="2395071" cy="220994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8E736A5-6728-4F65-AB66-586DCA21EB2E}"/>
                </a:ext>
              </a:extLst>
            </p:cNvPr>
            <p:cNvSpPr/>
            <p:nvPr/>
          </p:nvSpPr>
          <p:spPr>
            <a:xfrm>
              <a:off x="5275729" y="1913324"/>
              <a:ext cx="2395071" cy="2209944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D5C5E52-C606-44F9-9C38-9B871033D9FC}"/>
                </a:ext>
              </a:extLst>
            </p:cNvPr>
            <p:cNvSpPr/>
            <p:nvPr/>
          </p:nvSpPr>
          <p:spPr>
            <a:xfrm>
              <a:off x="6195942" y="2885344"/>
              <a:ext cx="687057" cy="633008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A489BFF-E9BC-4FD0-BC17-377C56812857}"/>
                </a:ext>
              </a:extLst>
            </p:cNvPr>
            <p:cNvSpPr/>
            <p:nvPr/>
          </p:nvSpPr>
          <p:spPr>
            <a:xfrm>
              <a:off x="5278050" y="2818546"/>
              <a:ext cx="343627" cy="76707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8D44364-C5CF-4A7C-B06B-520181999698}"/>
                </a:ext>
              </a:extLst>
            </p:cNvPr>
            <p:cNvSpPr/>
            <p:nvPr/>
          </p:nvSpPr>
          <p:spPr>
            <a:xfrm rot="16200000">
              <a:off x="6357533" y="1665905"/>
              <a:ext cx="343627" cy="857196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590A013-13F9-44C7-BA8E-AECBC1488AB1}"/>
                </a:ext>
              </a:extLst>
            </p:cNvPr>
            <p:cNvSpPr/>
            <p:nvPr/>
          </p:nvSpPr>
          <p:spPr>
            <a:xfrm rot="5400000">
              <a:off x="6371260" y="3522857"/>
              <a:ext cx="343627" cy="857196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ADDD246-0D17-4A51-BB00-334A13870F99}"/>
                </a:ext>
              </a:extLst>
            </p:cNvPr>
            <p:cNvSpPr/>
            <p:nvPr/>
          </p:nvSpPr>
          <p:spPr>
            <a:xfrm>
              <a:off x="7322835" y="2820690"/>
              <a:ext cx="343627" cy="785256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005029B-8505-4084-8673-AC27FC4FD095}"/>
                </a:ext>
              </a:extLst>
            </p:cNvPr>
            <p:cNvSpPr/>
            <p:nvPr/>
          </p:nvSpPr>
          <p:spPr>
            <a:xfrm rot="2354310">
              <a:off x="5482881" y="1956082"/>
              <a:ext cx="304484" cy="763507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2853FA4-8B4D-444F-9B26-91107BE22A58}"/>
                </a:ext>
              </a:extLst>
            </p:cNvPr>
            <p:cNvCxnSpPr>
              <a:cxnSpLocks/>
              <a:stCxn id="10" idx="3"/>
              <a:endCxn id="9" idx="1"/>
            </p:cNvCxnSpPr>
            <p:nvPr/>
          </p:nvCxnSpPr>
          <p:spPr>
            <a:xfrm flipV="1">
              <a:off x="5621677" y="3201847"/>
              <a:ext cx="574265" cy="23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A9DC9095-A933-413E-8CBB-3EC75D8D3154}"/>
                </a:ext>
              </a:extLst>
            </p:cNvPr>
            <p:cNvCxnSpPr>
              <a:cxnSpLocks/>
              <a:stCxn id="14" idx="3"/>
            </p:cNvCxnSpPr>
            <p:nvPr/>
          </p:nvCxnSpPr>
          <p:spPr>
            <a:xfrm>
              <a:off x="5753037" y="2434137"/>
              <a:ext cx="442905" cy="45120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0047BB7-EF92-4F0B-A707-C1CFE2AB21AD}"/>
                </a:ext>
              </a:extLst>
            </p:cNvPr>
            <p:cNvCxnSpPr>
              <a:cxnSpLocks/>
              <a:stCxn id="13" idx="1"/>
              <a:endCxn id="9" idx="3"/>
            </p:cNvCxnSpPr>
            <p:nvPr/>
          </p:nvCxnSpPr>
          <p:spPr>
            <a:xfrm flipH="1" flipV="1">
              <a:off x="6882999" y="3201847"/>
              <a:ext cx="439836" cy="1147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338E6A0-8A0B-4A9A-9C34-9050D92AD970}"/>
                </a:ext>
              </a:extLst>
            </p:cNvPr>
            <p:cNvCxnSpPr>
              <a:cxnSpLocks/>
              <a:stCxn id="11" idx="1"/>
              <a:endCxn id="9" idx="0"/>
            </p:cNvCxnSpPr>
            <p:nvPr/>
          </p:nvCxnSpPr>
          <p:spPr>
            <a:xfrm>
              <a:off x="6529347" y="2266317"/>
              <a:ext cx="10124" cy="61902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83F8554-DDD8-40A6-B481-128A9A8AFE02}"/>
                </a:ext>
              </a:extLst>
            </p:cNvPr>
            <p:cNvCxnSpPr>
              <a:cxnSpLocks/>
              <a:stCxn id="12" idx="1"/>
              <a:endCxn id="9" idx="2"/>
            </p:cNvCxnSpPr>
            <p:nvPr/>
          </p:nvCxnSpPr>
          <p:spPr>
            <a:xfrm flipH="1" flipV="1">
              <a:off x="6539471" y="3518352"/>
              <a:ext cx="3603" cy="26129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E68D1D1-D494-44DA-90F6-CBA0CB03E0A2}"/>
              </a:ext>
            </a:extLst>
          </p:cNvPr>
          <p:cNvSpPr txBox="1"/>
          <p:nvPr/>
        </p:nvSpPr>
        <p:spPr>
          <a:xfrm>
            <a:off x="4621069" y="4236514"/>
            <a:ext cx="776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4">
                    <a:lumMod val="50000"/>
                  </a:schemeClr>
                </a:solidFill>
              </a:rPr>
              <a:t>Router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2854C16-9987-491F-8C4E-CC4182EE2983}"/>
              </a:ext>
            </a:extLst>
          </p:cNvPr>
          <p:cNvSpPr txBox="1"/>
          <p:nvPr/>
        </p:nvSpPr>
        <p:spPr>
          <a:xfrm>
            <a:off x="3990587" y="3696343"/>
            <a:ext cx="6023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rgbClr val="6699FF"/>
                </a:solidFill>
              </a:rPr>
              <a:t>Xbar</a:t>
            </a:r>
            <a:endParaRPr lang="en-US" sz="1400" b="1" dirty="0">
              <a:solidFill>
                <a:srgbClr val="6699FF"/>
              </a:solidFill>
            </a:endParaRPr>
          </a:p>
        </p:txBody>
      </p:sp>
      <p:pic>
        <p:nvPicPr>
          <p:cNvPr id="22" name="Content Placeholder 58" descr="Close">
            <a:extLst>
              <a:ext uri="{FF2B5EF4-FFF2-40B4-BE49-F238E27FC236}">
                <a16:creationId xmlns:a16="http://schemas.microsoft.com/office/drawing/2014/main" id="{3C3F089B-3669-4D71-ACE1-820E863B6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83369" y="3390175"/>
            <a:ext cx="409588" cy="40958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4F73177-461D-4AD1-AF8E-109A3BF16C37}"/>
              </a:ext>
            </a:extLst>
          </p:cNvPr>
          <p:cNvGrpSpPr/>
          <p:nvPr/>
        </p:nvGrpSpPr>
        <p:grpSpPr>
          <a:xfrm rot="20956814">
            <a:off x="2772717" y="1871183"/>
            <a:ext cx="376322" cy="668077"/>
            <a:chOff x="3877235" y="1911284"/>
            <a:chExt cx="376322" cy="668077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BCA8593A-B487-4FF5-B384-8EBD9635FBFA}"/>
                </a:ext>
              </a:extLst>
            </p:cNvPr>
            <p:cNvCxnSpPr>
              <a:cxnSpLocks/>
            </p:cNvCxnSpPr>
            <p:nvPr/>
          </p:nvCxnSpPr>
          <p:spPr>
            <a:xfrm>
              <a:off x="3877235" y="2017059"/>
              <a:ext cx="319987" cy="562302"/>
            </a:xfrm>
            <a:prstGeom prst="straightConnector1">
              <a:avLst/>
            </a:prstGeom>
            <a:ln w="53975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B502FD2-2574-49FA-9E31-49F500EF81C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47753" y="1911284"/>
              <a:ext cx="305804" cy="517444"/>
            </a:xfrm>
            <a:prstGeom prst="straightConnector1">
              <a:avLst/>
            </a:prstGeom>
            <a:ln w="53975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6C5DE704-DDC9-4EB4-B0BD-1BE45F938676}"/>
              </a:ext>
            </a:extLst>
          </p:cNvPr>
          <p:cNvSpPr txBox="1"/>
          <p:nvPr/>
        </p:nvSpPr>
        <p:spPr>
          <a:xfrm>
            <a:off x="5246969" y="3139570"/>
            <a:ext cx="591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solidFill>
                  <a:srgbClr val="220076"/>
                </a:solidFill>
              </a:rPr>
              <a:t>W</a:t>
            </a:r>
            <a:r>
              <a:rPr lang="en-US" sz="1400" b="1" dirty="0">
                <a:solidFill>
                  <a:srgbClr val="220076"/>
                </a:solidFill>
              </a:rPr>
              <a:t>est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68FE8AB-5CBE-4EE2-A254-88AA6AA3D9BC}"/>
              </a:ext>
            </a:extLst>
          </p:cNvPr>
          <p:cNvSpPr txBox="1"/>
          <p:nvPr/>
        </p:nvSpPr>
        <p:spPr>
          <a:xfrm>
            <a:off x="2733542" y="4042028"/>
            <a:ext cx="5677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solidFill>
                  <a:srgbClr val="220076"/>
                </a:solidFill>
              </a:rPr>
              <a:t>E</a:t>
            </a:r>
            <a:r>
              <a:rPr lang="en-US" sz="1400" b="1" dirty="0">
                <a:solidFill>
                  <a:srgbClr val="220076"/>
                </a:solidFill>
              </a:rPr>
              <a:t>ast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2AE227E-6970-4868-BA6A-380D5212C5C1}"/>
              </a:ext>
            </a:extLst>
          </p:cNvPr>
          <p:cNvSpPr txBox="1"/>
          <p:nvPr/>
        </p:nvSpPr>
        <p:spPr>
          <a:xfrm>
            <a:off x="4635679" y="4451160"/>
            <a:ext cx="670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solidFill>
                  <a:srgbClr val="220076"/>
                </a:solidFill>
              </a:rPr>
              <a:t>S</a:t>
            </a:r>
            <a:r>
              <a:rPr lang="en-US" sz="1400" b="1" dirty="0">
                <a:solidFill>
                  <a:srgbClr val="220076"/>
                </a:solidFill>
              </a:rPr>
              <a:t>outh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B09F879-675E-4453-BE5E-59111DF332CF}"/>
              </a:ext>
            </a:extLst>
          </p:cNvPr>
          <p:cNvSpPr txBox="1"/>
          <p:nvPr/>
        </p:nvSpPr>
        <p:spPr>
          <a:xfrm>
            <a:off x="4563232" y="2317141"/>
            <a:ext cx="662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solidFill>
                  <a:srgbClr val="220076"/>
                </a:solidFill>
              </a:rPr>
              <a:t>N</a:t>
            </a:r>
            <a:r>
              <a:rPr lang="en-US" sz="1400" b="1" dirty="0">
                <a:solidFill>
                  <a:srgbClr val="220076"/>
                </a:solidFill>
              </a:rPr>
              <a:t>orth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71CFA07-D528-4CE4-9D81-CBA3E88AFB99}"/>
              </a:ext>
            </a:extLst>
          </p:cNvPr>
          <p:cNvSpPr txBox="1"/>
          <p:nvPr/>
        </p:nvSpPr>
        <p:spPr>
          <a:xfrm>
            <a:off x="2318170" y="2095550"/>
            <a:ext cx="6429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solidFill>
                  <a:srgbClr val="220076"/>
                </a:solidFill>
              </a:rPr>
              <a:t>C</a:t>
            </a:r>
            <a:r>
              <a:rPr lang="en-US" sz="1400" b="1" dirty="0">
                <a:solidFill>
                  <a:srgbClr val="220076"/>
                </a:solidFill>
              </a:rPr>
              <a:t>ore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C83AF-505A-4719-BABB-7C06EF3FC6CB}"/>
              </a:ext>
            </a:extLst>
          </p:cNvPr>
          <p:cNvSpPr/>
          <p:nvPr/>
        </p:nvSpPr>
        <p:spPr>
          <a:xfrm>
            <a:off x="2797524" y="3437646"/>
            <a:ext cx="182072" cy="49729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9AB49CA-9E12-47FF-931F-25C65995117D}"/>
              </a:ext>
            </a:extLst>
          </p:cNvPr>
          <p:cNvSpPr/>
          <p:nvPr/>
        </p:nvSpPr>
        <p:spPr>
          <a:xfrm>
            <a:off x="2613350" y="3437566"/>
            <a:ext cx="182072" cy="49729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63EAE59-6FFF-45F7-AD43-82E78B5DF8DC}"/>
              </a:ext>
            </a:extLst>
          </p:cNvPr>
          <p:cNvSpPr/>
          <p:nvPr/>
        </p:nvSpPr>
        <p:spPr>
          <a:xfrm>
            <a:off x="2428071" y="3437646"/>
            <a:ext cx="182072" cy="49729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9D78572-4B8C-42AB-A664-0916304E78F5}"/>
              </a:ext>
            </a:extLst>
          </p:cNvPr>
          <p:cNvSpPr/>
          <p:nvPr/>
        </p:nvSpPr>
        <p:spPr>
          <a:xfrm>
            <a:off x="2243346" y="3438646"/>
            <a:ext cx="182072" cy="49729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90AD3E5-ACDA-44D3-92DA-90698FAE2F64}"/>
              </a:ext>
            </a:extLst>
          </p:cNvPr>
          <p:cNvSpPr/>
          <p:nvPr/>
        </p:nvSpPr>
        <p:spPr>
          <a:xfrm rot="5400000">
            <a:off x="4203480" y="5017473"/>
            <a:ext cx="182072" cy="49729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E9D7FD1-AEC0-4FDF-A6ED-765CFF5E53CB}"/>
              </a:ext>
            </a:extLst>
          </p:cNvPr>
          <p:cNvSpPr/>
          <p:nvPr/>
        </p:nvSpPr>
        <p:spPr>
          <a:xfrm rot="5400000">
            <a:off x="4201534" y="4835359"/>
            <a:ext cx="182072" cy="49729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498B6A2-3BB7-4D03-A6D1-526F8E80F5C5}"/>
              </a:ext>
            </a:extLst>
          </p:cNvPr>
          <p:cNvSpPr/>
          <p:nvPr/>
        </p:nvSpPr>
        <p:spPr>
          <a:xfrm rot="5400000">
            <a:off x="4203956" y="4660779"/>
            <a:ext cx="182072" cy="49729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8A5E2B8-AF5F-48AE-9097-4F1CA8E7F598}"/>
              </a:ext>
            </a:extLst>
          </p:cNvPr>
          <p:cNvSpPr/>
          <p:nvPr/>
        </p:nvSpPr>
        <p:spPr>
          <a:xfrm rot="5400000">
            <a:off x="4203956" y="4471173"/>
            <a:ext cx="182072" cy="49729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802F29A-BE4C-47E4-B2E3-DE2986C20A53}"/>
              </a:ext>
            </a:extLst>
          </p:cNvPr>
          <p:cNvSpPr/>
          <p:nvPr/>
        </p:nvSpPr>
        <p:spPr>
          <a:xfrm rot="5400000">
            <a:off x="4186453" y="1569120"/>
            <a:ext cx="182072" cy="49729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3D79728-C411-46E4-91D1-7182B1D6F5F3}"/>
              </a:ext>
            </a:extLst>
          </p:cNvPr>
          <p:cNvSpPr/>
          <p:nvPr/>
        </p:nvSpPr>
        <p:spPr>
          <a:xfrm rot="5400000">
            <a:off x="4193156" y="1753999"/>
            <a:ext cx="182072" cy="49729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85D8782-1283-42E1-BA61-DC10431FCD73}"/>
              </a:ext>
            </a:extLst>
          </p:cNvPr>
          <p:cNvSpPr/>
          <p:nvPr/>
        </p:nvSpPr>
        <p:spPr>
          <a:xfrm rot="5400000">
            <a:off x="4191396" y="1941377"/>
            <a:ext cx="182072" cy="49729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67DDCF4-74F5-4054-B5B4-F241399643A0}"/>
              </a:ext>
            </a:extLst>
          </p:cNvPr>
          <p:cNvSpPr/>
          <p:nvPr/>
        </p:nvSpPr>
        <p:spPr>
          <a:xfrm rot="5400000">
            <a:off x="4191396" y="2122900"/>
            <a:ext cx="182072" cy="49729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438B9D3-B7C0-4510-BA2C-003F2F1BF064}"/>
              </a:ext>
            </a:extLst>
          </p:cNvPr>
          <p:cNvSpPr/>
          <p:nvPr/>
        </p:nvSpPr>
        <p:spPr>
          <a:xfrm>
            <a:off x="6057239" y="3466001"/>
            <a:ext cx="182072" cy="49729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44D7B55-C851-4881-84F4-6C14F9786ACD}"/>
              </a:ext>
            </a:extLst>
          </p:cNvPr>
          <p:cNvSpPr/>
          <p:nvPr/>
        </p:nvSpPr>
        <p:spPr>
          <a:xfrm>
            <a:off x="5866754" y="3464960"/>
            <a:ext cx="182072" cy="49729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6D2AB50-1E86-4102-9084-B202F42DD186}"/>
              </a:ext>
            </a:extLst>
          </p:cNvPr>
          <p:cNvSpPr/>
          <p:nvPr/>
        </p:nvSpPr>
        <p:spPr>
          <a:xfrm>
            <a:off x="5676269" y="3464960"/>
            <a:ext cx="182072" cy="49729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49FA415-DC1A-4041-90D7-C3E039812C71}"/>
              </a:ext>
            </a:extLst>
          </p:cNvPr>
          <p:cNvSpPr/>
          <p:nvPr/>
        </p:nvSpPr>
        <p:spPr>
          <a:xfrm>
            <a:off x="5492508" y="3465789"/>
            <a:ext cx="182072" cy="49729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5ED9A20A-FA64-4773-AD31-F5DAA3652EB1}"/>
              </a:ext>
            </a:extLst>
          </p:cNvPr>
          <p:cNvSpPr/>
          <p:nvPr/>
        </p:nvSpPr>
        <p:spPr>
          <a:xfrm>
            <a:off x="4178470" y="1392127"/>
            <a:ext cx="201706" cy="23223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4D44D0EC-5A6F-43FA-98F7-BB8FDE84819A}"/>
              </a:ext>
            </a:extLst>
          </p:cNvPr>
          <p:cNvSpPr/>
          <p:nvPr/>
        </p:nvSpPr>
        <p:spPr>
          <a:xfrm>
            <a:off x="6337356" y="3602178"/>
            <a:ext cx="201706" cy="23223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DB63FE57-6EFB-41C1-980D-9BA39EC9708B}"/>
              </a:ext>
            </a:extLst>
          </p:cNvPr>
          <p:cNvSpPr/>
          <p:nvPr/>
        </p:nvSpPr>
        <p:spPr>
          <a:xfrm>
            <a:off x="4187310" y="5822711"/>
            <a:ext cx="201706" cy="23223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250818E8-4943-4EDF-8344-595421E6F356}"/>
              </a:ext>
            </a:extLst>
          </p:cNvPr>
          <p:cNvSpPr/>
          <p:nvPr/>
        </p:nvSpPr>
        <p:spPr>
          <a:xfrm>
            <a:off x="4178470" y="5462190"/>
            <a:ext cx="201706" cy="23223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DCCFBED3-A8A3-4508-A5F3-1683955C6014}"/>
              </a:ext>
            </a:extLst>
          </p:cNvPr>
          <p:cNvSpPr/>
          <p:nvPr/>
        </p:nvSpPr>
        <p:spPr>
          <a:xfrm>
            <a:off x="1540624" y="3620081"/>
            <a:ext cx="201706" cy="23223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D600B093-806B-431C-B714-2F260A029A34}"/>
              </a:ext>
            </a:extLst>
          </p:cNvPr>
          <p:cNvSpPr/>
          <p:nvPr/>
        </p:nvSpPr>
        <p:spPr>
          <a:xfrm>
            <a:off x="1844876" y="3612579"/>
            <a:ext cx="201706" cy="23223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70" name="Explosion: 14 Points 69">
            <a:extLst>
              <a:ext uri="{FF2B5EF4-FFF2-40B4-BE49-F238E27FC236}">
                <a16:creationId xmlns:a16="http://schemas.microsoft.com/office/drawing/2014/main" id="{D7EC4221-792C-4DD2-9D4B-6CAB105DF154}"/>
              </a:ext>
            </a:extLst>
          </p:cNvPr>
          <p:cNvSpPr/>
          <p:nvPr/>
        </p:nvSpPr>
        <p:spPr>
          <a:xfrm>
            <a:off x="4592980" y="4497235"/>
            <a:ext cx="2790345" cy="1036270"/>
          </a:xfrm>
          <a:prstGeom prst="irregularSeal2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Random swap</a:t>
            </a:r>
          </a:p>
        </p:txBody>
      </p:sp>
    </p:spTree>
    <p:extLst>
      <p:ext uri="{BB962C8B-B14F-4D97-AF65-F5344CB8AC3E}">
        <p14:creationId xmlns:p14="http://schemas.microsoft.com/office/powerpoint/2010/main" val="394460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 L 0.10486 -0.0018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43" y="-9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L 0.00018 -0.1224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13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7 L -0.09427 -0.0032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2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99 -0.00347 L 0.25643 -0.00347 L 0.23646 -0.3662 " pathEditMode="relative" ptsTypes="AAA">
                                      <p:cBhvr>
                                        <p:cTn id="2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07407E-6 L 0.14114 -0.004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10" y="-30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0.00069 L 0.00052 0.12615 L 0.00052 0.12615 L 0.00052 0.12615 " pathEditMode="relative" ptsTypes="AAAA">
                                      <p:cBhvr>
                                        <p:cTn id="3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-0.00086 -0.1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1213 L -0.07604 -0.1213 L -0.07535 -0.09584 L 0.00122 -0.09584 " pathEditMode="relative" ptsTypes="AAAA">
                                      <p:cBhvr>
                                        <p:cTn id="4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-0.14953 L 0.05747 -0.14838 L 0.05747 -0.17014 L 0.05834 -0.17291 L 0.00157 -0.17384 " pathEditMode="relative" rAng="0" ptsTypes="AAAAA">
                                      <p:cBhvr>
                                        <p:cTn id="4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9" y="-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0.17685 L 0.00157 -0.32685 L -0.39531 -0.32407 " pathEditMode="relative" ptsTypes="AAA">
                                      <p:cBhvr>
                                        <p:cTn id="55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75 -0.00301 L -0.23489 -0.00301 L -0.25468 -0.36366 " pathEditMode="relative" ptsTypes="AAA">
                                      <p:cBhvr>
                                        <p:cTn id="5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12615 L 0.02101 0.66342 " pathEditMode="relative" ptsTypes="AA">
                                      <p:cBhvr>
                                        <p:cTn id="5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9537 L -0.00017 -0.12315 " pathEditMode="relative" ptsTypes="AA">
                                      <p:cBhvr>
                                        <p:cTn id="6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7" grpId="1" animBg="1"/>
      <p:bldP spid="57" grpId="2" animBg="1"/>
      <p:bldP spid="61" grpId="0" animBg="1"/>
      <p:bldP spid="61" grpId="1" animBg="1"/>
      <p:bldP spid="61" grpId="2" animBg="1"/>
      <p:bldP spid="62" grpId="0" animBg="1"/>
      <p:bldP spid="62" grpId="1" animBg="1"/>
      <p:bldP spid="62" grpId="2" animBg="1"/>
      <p:bldP spid="62" grpId="3" animBg="1"/>
      <p:bldP spid="63" grpId="0" animBg="1"/>
      <p:bldP spid="63" grpId="1" animBg="1"/>
      <p:bldP spid="63" grpId="2" animBg="1"/>
      <p:bldP spid="63" grpId="3" animBg="1"/>
      <p:bldP spid="66" grpId="0" animBg="1"/>
      <p:bldP spid="66" grpId="1" animBg="1"/>
      <p:bldP spid="67" grpId="0" animBg="1"/>
      <p:bldP spid="67" grpId="1" animBg="1"/>
      <p:bldP spid="67" grpId="2" animBg="1"/>
      <p:bldP spid="7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ACB64-42F4-45CE-B133-9BD7F26D1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B2E98-DDE1-4857-92F9-2DDC357D6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Motivation</a:t>
            </a:r>
          </a:p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Background</a:t>
            </a:r>
          </a:p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Enter </a:t>
            </a:r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SwapNoC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US">
                <a:solidFill>
                  <a:schemeClr val="accent6">
                    <a:lumMod val="40000"/>
                    <a:lumOff val="60000"/>
                  </a:schemeClr>
                </a:solidFill>
              </a:rPr>
              <a:t>SwapNoC 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Policies</a:t>
            </a:r>
          </a:p>
          <a:p>
            <a:pPr lvl="1"/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cs typeface="Helvetica"/>
              </a:rPr>
              <a:t>Tail_Swap</a:t>
            </a:r>
          </a:p>
          <a:p>
            <a:pPr lvl="1"/>
            <a:r>
              <a:rPr lang="en-US" sz="2800">
                <a:solidFill>
                  <a:schemeClr val="accent6">
                    <a:lumMod val="40000"/>
                    <a:lumOff val="60000"/>
                  </a:schemeClr>
                </a:solidFill>
              </a:rPr>
              <a:t>Credit_Swap</a:t>
            </a:r>
            <a:endParaRPr lang="en-US" sz="2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lvl="1"/>
            <a:r>
              <a:rPr lang="en-US" sz="2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Random_Swap</a:t>
            </a:r>
            <a:endParaRPr lang="en-US" sz="2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US" b="1" dirty="0" err="1"/>
              <a:t>Comparision</a:t>
            </a:r>
            <a:r>
              <a:rPr lang="en-US" b="1" dirty="0"/>
              <a:t> to VCs</a:t>
            </a:r>
          </a:p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Evaluation and Results</a:t>
            </a:r>
          </a:p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Conclusion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A6C2C0-112E-4B78-9BF4-2E3B8F3C9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15, 2017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0418D-B7D2-4426-98CA-1555869D7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Mayank Parasar, School of Electrical and Computer Engineering, Georgia Tech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2BFC6-5B75-45BA-B6B6-7AD753770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C6899-B7E0-724F-AFA7-9CBD82D6A34A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0777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55294-5D14-451A-9644-B5AEEE780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1462"/>
            <a:ext cx="7760044" cy="913751"/>
          </a:xfrm>
        </p:spPr>
        <p:txBody>
          <a:bodyPr/>
          <a:lstStyle/>
          <a:p>
            <a:r>
              <a:rPr lang="en-US" dirty="0"/>
              <a:t>Comparison to VCs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0D51D-F8A0-41F3-A3C1-2E898E075C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49671" y="6356350"/>
            <a:ext cx="1313328" cy="365125"/>
          </a:xfrm>
        </p:spPr>
        <p:txBody>
          <a:bodyPr/>
          <a:lstStyle/>
          <a:p>
            <a:r>
              <a:rPr lang="en-US"/>
              <a:t>October 15, 2017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158B7-FEC1-4347-AFDC-6986021AA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Mayank Parasar, School of Electrical and Computer Engineering, Georgia Tech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0F82F-7C61-493F-AD22-A96692C1C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C6899-B7E0-724F-AFA7-9CBD82D6A34A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F42575-8569-48E8-950D-D62F678F8091}"/>
              </a:ext>
            </a:extLst>
          </p:cNvPr>
          <p:cNvSpPr/>
          <p:nvPr/>
        </p:nvSpPr>
        <p:spPr>
          <a:xfrm>
            <a:off x="6514840" y="1569635"/>
            <a:ext cx="475043" cy="41642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7BF8DA-4A7B-4D92-9C9D-3DA4108B65C4}"/>
              </a:ext>
            </a:extLst>
          </p:cNvPr>
          <p:cNvSpPr/>
          <p:nvPr/>
        </p:nvSpPr>
        <p:spPr>
          <a:xfrm>
            <a:off x="6514842" y="2087231"/>
            <a:ext cx="475043" cy="41642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5B4783-09B0-4EDA-AE20-EF7F00344B06}"/>
              </a:ext>
            </a:extLst>
          </p:cNvPr>
          <p:cNvSpPr/>
          <p:nvPr/>
        </p:nvSpPr>
        <p:spPr>
          <a:xfrm>
            <a:off x="6514842" y="2586722"/>
            <a:ext cx="475043" cy="41642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C1C0D1-A059-4CB3-A2C9-9B5342BB7D92}"/>
              </a:ext>
            </a:extLst>
          </p:cNvPr>
          <p:cNvSpPr/>
          <p:nvPr/>
        </p:nvSpPr>
        <p:spPr>
          <a:xfrm>
            <a:off x="6514842" y="3095314"/>
            <a:ext cx="475043" cy="41642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B6A194B-BE0B-4CC0-A008-618016DFEB0C}"/>
              </a:ext>
            </a:extLst>
          </p:cNvPr>
          <p:cNvSpPr/>
          <p:nvPr/>
        </p:nvSpPr>
        <p:spPr>
          <a:xfrm>
            <a:off x="4332826" y="2206610"/>
            <a:ext cx="475043" cy="41642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54ED363-08E9-470C-91A5-BE5514650E61}"/>
              </a:ext>
            </a:extLst>
          </p:cNvPr>
          <p:cNvSpPr/>
          <p:nvPr/>
        </p:nvSpPr>
        <p:spPr>
          <a:xfrm>
            <a:off x="2916174" y="2206610"/>
            <a:ext cx="475043" cy="41642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FFBE739-9962-4FF9-9981-E41ECA3E5C56}"/>
              </a:ext>
            </a:extLst>
          </p:cNvPr>
          <p:cNvSpPr/>
          <p:nvPr/>
        </p:nvSpPr>
        <p:spPr>
          <a:xfrm>
            <a:off x="3378215" y="2206609"/>
            <a:ext cx="475043" cy="41642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88EF613-BA62-4B56-99CF-EB166972FEF7}"/>
              </a:ext>
            </a:extLst>
          </p:cNvPr>
          <p:cNvSpPr/>
          <p:nvPr/>
        </p:nvSpPr>
        <p:spPr>
          <a:xfrm>
            <a:off x="3853258" y="2206610"/>
            <a:ext cx="475043" cy="41642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569D836-4162-4DDE-9FEB-B857FCD809C4}"/>
              </a:ext>
            </a:extLst>
          </p:cNvPr>
          <p:cNvSpPr/>
          <p:nvPr/>
        </p:nvSpPr>
        <p:spPr>
          <a:xfrm>
            <a:off x="4332826" y="5050724"/>
            <a:ext cx="475043" cy="41642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7316C79-A96B-4747-A0BC-7438C8B8D7EF}"/>
              </a:ext>
            </a:extLst>
          </p:cNvPr>
          <p:cNvSpPr/>
          <p:nvPr/>
        </p:nvSpPr>
        <p:spPr>
          <a:xfrm>
            <a:off x="2916174" y="5050724"/>
            <a:ext cx="475043" cy="41642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02DCF26-2181-4960-902C-BC6E570A7840}"/>
              </a:ext>
            </a:extLst>
          </p:cNvPr>
          <p:cNvSpPr/>
          <p:nvPr/>
        </p:nvSpPr>
        <p:spPr>
          <a:xfrm>
            <a:off x="3378215" y="5050723"/>
            <a:ext cx="475043" cy="41642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2EE99DE-2949-4EC2-BF36-2A47A915381E}"/>
              </a:ext>
            </a:extLst>
          </p:cNvPr>
          <p:cNvSpPr/>
          <p:nvPr/>
        </p:nvSpPr>
        <p:spPr>
          <a:xfrm>
            <a:off x="3853258" y="5050724"/>
            <a:ext cx="475043" cy="41642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D5BDDE0-4A8F-4528-9E7E-3ED66C6293DB}"/>
              </a:ext>
            </a:extLst>
          </p:cNvPr>
          <p:cNvSpPr/>
          <p:nvPr/>
        </p:nvSpPr>
        <p:spPr>
          <a:xfrm>
            <a:off x="6396760" y="4758135"/>
            <a:ext cx="475043" cy="41642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501F183-A8B2-47DE-B41B-C93890A025F8}"/>
              </a:ext>
            </a:extLst>
          </p:cNvPr>
          <p:cNvSpPr/>
          <p:nvPr/>
        </p:nvSpPr>
        <p:spPr>
          <a:xfrm>
            <a:off x="6396762" y="5275731"/>
            <a:ext cx="475043" cy="41642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D7298DF-1B58-4AE0-A5C5-814DA2268E02}"/>
              </a:ext>
            </a:extLst>
          </p:cNvPr>
          <p:cNvSpPr/>
          <p:nvPr/>
        </p:nvSpPr>
        <p:spPr>
          <a:xfrm>
            <a:off x="6872120" y="4760625"/>
            <a:ext cx="475043" cy="41642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B393313-5F99-4F06-B07E-D919AB245C8B}"/>
              </a:ext>
            </a:extLst>
          </p:cNvPr>
          <p:cNvSpPr/>
          <p:nvPr/>
        </p:nvSpPr>
        <p:spPr>
          <a:xfrm>
            <a:off x="6872120" y="5279669"/>
            <a:ext cx="475043" cy="41642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8F143AF-80D3-4B06-AAC5-FF4D8B773184}"/>
              </a:ext>
            </a:extLst>
          </p:cNvPr>
          <p:cNvSpPr/>
          <p:nvPr/>
        </p:nvSpPr>
        <p:spPr>
          <a:xfrm>
            <a:off x="7552379" y="4775621"/>
            <a:ext cx="357282" cy="35532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ADF5984-C080-4F10-BFBB-1868F0B62ECF}"/>
              </a:ext>
            </a:extLst>
          </p:cNvPr>
          <p:cNvSpPr/>
          <p:nvPr/>
        </p:nvSpPr>
        <p:spPr>
          <a:xfrm>
            <a:off x="879076" y="2236879"/>
            <a:ext cx="357282" cy="35532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ED4ABE0-DB5D-4A0A-8904-20B25EFBAA27}"/>
              </a:ext>
            </a:extLst>
          </p:cNvPr>
          <p:cNvSpPr/>
          <p:nvPr/>
        </p:nvSpPr>
        <p:spPr>
          <a:xfrm>
            <a:off x="1345355" y="2236880"/>
            <a:ext cx="357282" cy="35532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1B85B82-9D52-4766-9F1B-0747071085C5}"/>
              </a:ext>
            </a:extLst>
          </p:cNvPr>
          <p:cNvSpPr/>
          <p:nvPr/>
        </p:nvSpPr>
        <p:spPr>
          <a:xfrm>
            <a:off x="7296045" y="3155269"/>
            <a:ext cx="357282" cy="35532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A96BC6B-DC3D-46F7-8295-622EA5BC9D06}"/>
              </a:ext>
            </a:extLst>
          </p:cNvPr>
          <p:cNvSpPr/>
          <p:nvPr/>
        </p:nvSpPr>
        <p:spPr>
          <a:xfrm>
            <a:off x="7290812" y="2615384"/>
            <a:ext cx="357282" cy="35532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E813A62-B899-47C4-851D-548A0FAE9CAB}"/>
              </a:ext>
            </a:extLst>
          </p:cNvPr>
          <p:cNvSpPr/>
          <p:nvPr/>
        </p:nvSpPr>
        <p:spPr>
          <a:xfrm>
            <a:off x="7290812" y="2112960"/>
            <a:ext cx="357282" cy="35532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F5CBDB8-D3C9-4C11-B666-436548A01190}"/>
              </a:ext>
            </a:extLst>
          </p:cNvPr>
          <p:cNvSpPr/>
          <p:nvPr/>
        </p:nvSpPr>
        <p:spPr>
          <a:xfrm>
            <a:off x="1828199" y="2240301"/>
            <a:ext cx="357282" cy="35532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3D6F598-5273-43CD-A235-8CA2E4354154}"/>
              </a:ext>
            </a:extLst>
          </p:cNvPr>
          <p:cNvSpPr/>
          <p:nvPr/>
        </p:nvSpPr>
        <p:spPr>
          <a:xfrm>
            <a:off x="7264757" y="1569635"/>
            <a:ext cx="357282" cy="35532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414D4B5-1AD9-4100-99A2-291DB7B0BC64}"/>
              </a:ext>
            </a:extLst>
          </p:cNvPr>
          <p:cNvSpPr/>
          <p:nvPr/>
        </p:nvSpPr>
        <p:spPr>
          <a:xfrm>
            <a:off x="2307767" y="2237162"/>
            <a:ext cx="357282" cy="35532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154EFAB-A00E-4E22-9323-6A8F61696891}"/>
              </a:ext>
            </a:extLst>
          </p:cNvPr>
          <p:cNvSpPr/>
          <p:nvPr/>
        </p:nvSpPr>
        <p:spPr>
          <a:xfrm>
            <a:off x="851923" y="5095952"/>
            <a:ext cx="357282" cy="35532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803659E-32D4-479E-9591-2B85CBE4C594}"/>
              </a:ext>
            </a:extLst>
          </p:cNvPr>
          <p:cNvSpPr/>
          <p:nvPr/>
        </p:nvSpPr>
        <p:spPr>
          <a:xfrm>
            <a:off x="1318202" y="5095953"/>
            <a:ext cx="357282" cy="35532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4B5A0EB4-4B91-4E62-AC77-F3F38004E5FE}"/>
              </a:ext>
            </a:extLst>
          </p:cNvPr>
          <p:cNvSpPr/>
          <p:nvPr/>
        </p:nvSpPr>
        <p:spPr>
          <a:xfrm>
            <a:off x="1801046" y="5099374"/>
            <a:ext cx="357282" cy="35532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F0D9A89-EA78-44AB-81D5-5B505373FF9D}"/>
              </a:ext>
            </a:extLst>
          </p:cNvPr>
          <p:cNvSpPr/>
          <p:nvPr/>
        </p:nvSpPr>
        <p:spPr>
          <a:xfrm>
            <a:off x="2280614" y="5096235"/>
            <a:ext cx="357282" cy="35532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77B0F0A-259B-43D2-8D3C-08B7DF407553}"/>
              </a:ext>
            </a:extLst>
          </p:cNvPr>
          <p:cNvSpPr/>
          <p:nvPr/>
        </p:nvSpPr>
        <p:spPr>
          <a:xfrm>
            <a:off x="7553388" y="5273612"/>
            <a:ext cx="357282" cy="35532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4DEF192-15D0-401F-B677-F04B57864AE6}"/>
              </a:ext>
            </a:extLst>
          </p:cNvPr>
          <p:cNvSpPr/>
          <p:nvPr/>
        </p:nvSpPr>
        <p:spPr>
          <a:xfrm>
            <a:off x="8090140" y="4781049"/>
            <a:ext cx="357282" cy="35532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0FA157CB-89CA-4248-820C-2CB5271F40B4}"/>
              </a:ext>
            </a:extLst>
          </p:cNvPr>
          <p:cNvSpPr/>
          <p:nvPr/>
        </p:nvSpPr>
        <p:spPr>
          <a:xfrm>
            <a:off x="8103412" y="5279669"/>
            <a:ext cx="357282" cy="35532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48" name="Explosion: 14 Points 47">
            <a:extLst>
              <a:ext uri="{FF2B5EF4-FFF2-40B4-BE49-F238E27FC236}">
                <a16:creationId xmlns:a16="http://schemas.microsoft.com/office/drawing/2014/main" id="{44E3241E-87D5-49C6-837E-53C62147583B}"/>
              </a:ext>
            </a:extLst>
          </p:cNvPr>
          <p:cNvSpPr/>
          <p:nvPr/>
        </p:nvSpPr>
        <p:spPr>
          <a:xfrm>
            <a:off x="1115657" y="3211722"/>
            <a:ext cx="2741501" cy="1030029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North blocked!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CCF1D65-0367-46F7-A767-47CCD69885AE}"/>
              </a:ext>
            </a:extLst>
          </p:cNvPr>
          <p:cNvSpPr/>
          <p:nvPr/>
        </p:nvSpPr>
        <p:spPr>
          <a:xfrm>
            <a:off x="3939950" y="1973327"/>
            <a:ext cx="309571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Frequent swaps</a:t>
            </a:r>
          </a:p>
          <a:p>
            <a:pPr algn="ctr"/>
            <a:r>
              <a:rPr lang="en-US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 emulate shallow VC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endParaRPr lang="en-US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7D29666-BC22-45F0-836B-28EC66AD2E9C}"/>
              </a:ext>
            </a:extLst>
          </p:cNvPr>
          <p:cNvSpPr/>
          <p:nvPr/>
        </p:nvSpPr>
        <p:spPr>
          <a:xfrm>
            <a:off x="4084550" y="4812872"/>
            <a:ext cx="28296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occasional swaps</a:t>
            </a:r>
          </a:p>
          <a:p>
            <a:pPr algn="ctr"/>
            <a:r>
              <a:rPr lang="en-US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 emulate deep VC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endParaRPr lang="en-US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801A21-2230-47C4-8BAC-EDFB8A6E7A94}"/>
              </a:ext>
            </a:extLst>
          </p:cNvPr>
          <p:cNvSpPr/>
          <p:nvPr/>
        </p:nvSpPr>
        <p:spPr>
          <a:xfrm>
            <a:off x="-78191" y="1173766"/>
            <a:ext cx="401814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to emulate shallow VCs with </a:t>
            </a:r>
            <a:r>
              <a:rPr lang="en-US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SwapNoC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7FD80AA-C5FC-4966-82A3-27ACF64FBA41}"/>
              </a:ext>
            </a:extLst>
          </p:cNvPr>
          <p:cNvSpPr/>
          <p:nvPr/>
        </p:nvSpPr>
        <p:spPr>
          <a:xfrm>
            <a:off x="-187217" y="4162072"/>
            <a:ext cx="401814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to emulate deep VCs with </a:t>
            </a:r>
            <a:r>
              <a:rPr lang="en-US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SwapNoC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75484" y="2680768"/>
            <a:ext cx="144142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SwapNoC</a:t>
            </a:r>
            <a:endParaRPr lang="en-US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266302" y="3604734"/>
            <a:ext cx="168668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Shallow VCs</a:t>
            </a:r>
            <a:endParaRPr lang="en-US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388932" y="5809315"/>
            <a:ext cx="144142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Deep VCs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675484" y="5622479"/>
            <a:ext cx="144142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SwapNoC</a:t>
            </a:r>
            <a:endParaRPr lang="en-US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689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22987 -0.0025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93" y="-13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L -0.07413 0.000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5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L 0.22796 -0.00209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89" y="-116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22222E-6 L -0.07708 2.22222E-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882 -0.00556 L 0.22882 -0.07662 L 0.28403 -0.07662 L 0.28316 -0.00209 " pathEditMode="relative" ptsTypes="AAAA">
                                      <p:cBhvr>
                                        <p:cTn id="7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987 -0.0037 L 0.23073 0.06505 L 0.17448 0.06505 L 0.17379 0.00301 " pathEditMode="relative" ptsTypes="AAAA">
                                      <p:cBhvr>
                                        <p:cTn id="7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49 -0.00417 L 0.34948 -0.00417 C 0.34966 0.04699 0.35 0.09838 0.35035 0.14976 " pathEditMode="relative" ptsTypes="AAA">
                                      <p:cBhvr>
                                        <p:cTn id="8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52 0.00046 L -0.15052 0.00254 L -0.14896 0.15903 " pathEditMode="relative" ptsTypes="AAA">
                                      <p:cBhvr>
                                        <p:cTn id="8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0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23246 -0.00162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-93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07407E-6 L -0.07708 4.07407E-6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22744 -0.00162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72" y="-93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7 L -0.0776 3.7037E-7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917 -0.00254 L 0.22917 -0.06713 L 0.33004 -0.06713 L 0.33004 -0.00602 " pathEditMode="relative" ptsTypes="AAAA">
                                      <p:cBhvr>
                                        <p:cTn id="11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553 -0.00162 L 0.17553 0.08357 L 0.07032 0.08357 L 0.07032 0.00047 " pathEditMode="relative" ptsTypes="AAAA">
                                      <p:cBhvr>
                                        <p:cTn id="11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091 -0.00046 L 0.45157 -0.00046 L 0.45417 0.15023 " pathEditMode="relative" ptsTypes="AAA">
                                      <p:cBhvr>
                                        <p:cTn id="1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44 -0.00324 L -0.14844 -0.00324 L -0.14844 0.05556 " pathEditMode="relative" rAng="0" ptsTypes="AAA">
                                      <p:cBhvr>
                                        <p:cTn id="12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0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48148E-6 L 0.23108 -1.48148E-6 " pathEditMode="relative" rAng="0" ptsTypes="AA">
                                      <p:cBhvr>
                                        <p:cTn id="18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45" y="0"/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-0.12031 -0.00046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2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44444E-6 L 0.23473 -0.00046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36" y="-23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59259E-6 L -0.11702 2.59259E-6 " pathEditMode="relative" rAng="0" ptsTypes="AA">
                                      <p:cBhvr>
                                        <p:cTn id="20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789 0.00046 L -0.18855 0.00046 C -0.18837 0.03217 -0.18802 0.06389 -0.18785 0.09583 " pathEditMode="relative" ptsTypes="AAA">
                                      <p:cBhvr>
                                        <p:cTn id="20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0.23524 -1.48148E-6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53" y="0"/>
                                    </p:animMotion>
                                  </p:childTnLst>
                                </p:cTn>
                              </p:par>
                              <p:par>
                                <p:cTn id="22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-0.1257 0.00208 " pathEditMode="relative" rAng="0" ptsTypes="AA">
                                      <p:cBhvr>
                                        <p:cTn id="22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85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48148E-6 L 0.23421 -1.48148E-6 " pathEditMode="relative" rAng="0" ptsTypes="AA">
                                      <p:cBhvr>
                                        <p:cTn id="23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1" y="0"/>
                                    </p:animMotion>
                                  </p:childTnLst>
                                </p:cTn>
                              </p:par>
                              <p:par>
                                <p:cTn id="23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-0.17813 -0.00047 " pathEditMode="relative" rAng="0" ptsTypes="AA">
                                      <p:cBhvr>
                                        <p:cTn id="23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80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473 -1.48148E-6 L 0.24584 -0.07245 L 0.35365 -0.07245 L 0.38473 -0.00116 " pathEditMode="relative" ptsTypes="AAAA">
                                      <p:cBhvr>
                                        <p:cTn id="2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282 0.00208 L 0.20434 0.07477 L 0.09653 0.07361 L 0.07327 -0.00231 " pathEditMode="relative" ptsTypes="AAAA">
                                      <p:cBhvr>
                                        <p:cTn id="24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16 -0.00046 L -0.24792 0.00047 C -0.24774 0.03241 -0.2474 0.06412 -0.24722 0.09607 " pathEditMode="relative" ptsTypes="AAA">
                                      <p:cBhvr>
                                        <p:cTn id="24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82 -0.00116 L 0.45018 -0.00116 L 0.45018 0.11829 L 0.45018 0.11829 " pathEditMode="relative" ptsTypes="AAAA">
                                      <p:cBhvr>
                                        <p:cTn id="25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525 -0.00162 L 0.34549 -0.00162 L 0.34809 0.11112 " pathEditMode="relative" ptsTypes="AAA">
                                      <p:cBhvr>
                                        <p:cTn id="26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8" grpId="1" animBg="1"/>
      <p:bldP spid="29" grpId="0" animBg="1"/>
      <p:bldP spid="29" grpId="1" animBg="1"/>
      <p:bldP spid="29" grpId="2" animBg="1"/>
      <p:bldP spid="29" grpId="3" animBg="1"/>
      <p:bldP spid="29" grpId="4" animBg="1"/>
      <p:bldP spid="30" grpId="0" animBg="1"/>
      <p:bldP spid="30" grpId="1" animBg="1"/>
      <p:bldP spid="31" grpId="0" animBg="1"/>
      <p:bldP spid="31" grpId="1" animBg="1"/>
      <p:bldP spid="31" grpId="2" animBg="1"/>
      <p:bldP spid="31" grpId="3" animBg="1"/>
      <p:bldP spid="32" grpId="0" animBg="1"/>
      <p:bldP spid="32" grpId="1" animBg="1"/>
      <p:bldP spid="33" grpId="0" animBg="1"/>
      <p:bldP spid="33" grpId="1" animBg="1"/>
      <p:bldP spid="33" grpId="2" animBg="1"/>
      <p:bldP spid="33" grpId="3" animBg="1"/>
      <p:bldP spid="34" grpId="0" animBg="1"/>
      <p:bldP spid="34" grpId="1" animBg="1"/>
      <p:bldP spid="34" grpId="2" animBg="1"/>
      <p:bldP spid="34" grpId="3" animBg="1"/>
      <p:bldP spid="34" grpId="4" animBg="1"/>
      <p:bldP spid="35" grpId="0" animBg="1"/>
      <p:bldP spid="35" grpId="1" animBg="1"/>
      <p:bldP spid="36" grpId="0" animBg="1"/>
      <p:bldP spid="36" grpId="1" animBg="1"/>
      <p:bldP spid="36" grpId="2" animBg="1"/>
      <p:bldP spid="36" grpId="3" animBg="1"/>
      <p:bldP spid="41" grpId="0" animBg="1"/>
      <p:bldP spid="41" grpId="1" animBg="1"/>
      <p:bldP spid="41" grpId="2" animBg="1"/>
      <p:bldP spid="41" grpId="3" animBg="1"/>
      <p:bldP spid="41" grpId="4" animBg="1"/>
      <p:bldP spid="42" grpId="0" animBg="1"/>
      <p:bldP spid="42" grpId="1" animBg="1"/>
      <p:bldP spid="43" grpId="0" animBg="1"/>
      <p:bldP spid="43" grpId="1" animBg="1"/>
      <p:bldP spid="43" grpId="2" animBg="1"/>
      <p:bldP spid="43" grpId="3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5" grpId="3" animBg="1"/>
      <p:bldP spid="46" grpId="0" animBg="1"/>
      <p:bldP spid="46" grpId="1" animBg="1"/>
      <p:bldP spid="47" grpId="0" animBg="1"/>
      <p:bldP spid="47" grpId="1" animBg="1"/>
      <p:bldP spid="47" grpId="2" animBg="1"/>
      <p:bldP spid="47" grpId="3" animBg="1"/>
      <p:bldP spid="48" grpId="0" animBg="1"/>
      <p:bldP spid="3" grpId="0"/>
      <p:bldP spid="51" grpId="0"/>
      <p:bldP spid="8" grpId="0"/>
      <p:bldP spid="52" grpId="0"/>
      <p:bldP spid="53" grpId="0"/>
      <p:bldP spid="5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ACB64-42F4-45CE-B133-9BD7F26D1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B2E98-DDE1-4857-92F9-2DDC357D6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Motivation</a:t>
            </a:r>
          </a:p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Background</a:t>
            </a:r>
          </a:p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Enter </a:t>
            </a:r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SwapNoC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US">
                <a:solidFill>
                  <a:schemeClr val="accent6">
                    <a:lumMod val="40000"/>
                    <a:lumOff val="60000"/>
                  </a:schemeClr>
                </a:solidFill>
              </a:rPr>
              <a:t>SwapNoC 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Policies</a:t>
            </a:r>
          </a:p>
          <a:p>
            <a:pPr lvl="1"/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cs typeface="Helvetica"/>
              </a:rPr>
              <a:t>Tail_Swap</a:t>
            </a:r>
          </a:p>
          <a:p>
            <a:pPr lvl="1"/>
            <a:r>
              <a:rPr lang="en-US" sz="2800">
                <a:solidFill>
                  <a:schemeClr val="accent6">
                    <a:lumMod val="40000"/>
                    <a:lumOff val="60000"/>
                  </a:schemeClr>
                </a:solidFill>
              </a:rPr>
              <a:t>Credit_Swap</a:t>
            </a:r>
            <a:endParaRPr lang="en-US" sz="2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lvl="1"/>
            <a:r>
              <a:rPr lang="en-US" sz="2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Random_Swap</a:t>
            </a:r>
            <a:endParaRPr lang="en-US" sz="2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Comparision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to VCs</a:t>
            </a:r>
          </a:p>
          <a:p>
            <a:r>
              <a:rPr lang="en-US" b="1" dirty="0"/>
              <a:t>Evaluation and Results</a:t>
            </a:r>
          </a:p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Conclusion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A6C2C0-112E-4B78-9BF4-2E3B8F3C9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15, 2017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0418D-B7D2-4426-98CA-1555869D7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Mayank Parasar, School of Electrical and Computer Engineering, Georgia Tech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2BFC6-5B75-45BA-B6B6-7AD753770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C6899-B7E0-724F-AFA7-9CBD82D6A34A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91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55294-5D14-451A-9644-B5AEEE780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1462"/>
            <a:ext cx="7760044" cy="913751"/>
          </a:xfrm>
        </p:spPr>
        <p:txBody>
          <a:bodyPr/>
          <a:lstStyle/>
          <a:p>
            <a:r>
              <a:rPr lang="en-US" dirty="0"/>
              <a:t>Area and 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0D51D-F8A0-41F3-A3C1-2E898E075C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49671" y="6356350"/>
            <a:ext cx="1313328" cy="365125"/>
          </a:xfrm>
        </p:spPr>
        <p:txBody>
          <a:bodyPr/>
          <a:lstStyle/>
          <a:p>
            <a:r>
              <a:rPr lang="en-US"/>
              <a:t>October 15, 2017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158B7-FEC1-4347-AFDC-6986021AA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Mayank Parasar, School of Electrical and Computer Engineering, Georgia Tech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0F82F-7C61-493F-AD22-A96692C1C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C6899-B7E0-724F-AFA7-9CBD82D6A34A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9661392"/>
              </p:ext>
            </p:extLst>
          </p:nvPr>
        </p:nvGraphicFramePr>
        <p:xfrm>
          <a:off x="402021" y="3649717"/>
          <a:ext cx="8229599" cy="2522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6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5006297"/>
              </p:ext>
            </p:extLst>
          </p:nvPr>
        </p:nvGraphicFramePr>
        <p:xfrm>
          <a:off x="236482" y="1143193"/>
          <a:ext cx="8395138" cy="2569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DD5F562F-2329-4D34-ACB1-86BB70C71F15}"/>
              </a:ext>
            </a:extLst>
          </p:cNvPr>
          <p:cNvSpPr/>
          <p:nvPr/>
        </p:nvSpPr>
        <p:spPr>
          <a:xfrm rot="21196664">
            <a:off x="726384" y="2993101"/>
            <a:ext cx="8165738" cy="193899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SwapNoC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is 2x smaller in area and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comsumes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2x lesser power compared to VC routers</a:t>
            </a:r>
          </a:p>
        </p:txBody>
      </p:sp>
    </p:spTree>
    <p:extLst>
      <p:ext uri="{BB962C8B-B14F-4D97-AF65-F5344CB8AC3E}">
        <p14:creationId xmlns:p14="http://schemas.microsoft.com/office/powerpoint/2010/main" val="204650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55294-5D14-451A-9644-B5AEEE780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Overhead over baseline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0D51D-F8A0-41F3-A3C1-2E898E075C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49671" y="6356350"/>
            <a:ext cx="1313328" cy="365125"/>
          </a:xfrm>
        </p:spPr>
        <p:txBody>
          <a:bodyPr/>
          <a:lstStyle/>
          <a:p>
            <a:r>
              <a:rPr lang="en-US"/>
              <a:t>October 15, 2017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158B7-FEC1-4347-AFDC-6986021AA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Mayank Parasar, School of Electrical and Computer Engineering, Georgia Tech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0F82F-7C61-493F-AD22-A96692C1C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C6899-B7E0-724F-AFA7-9CBD82D6A34A}" type="slidenum">
              <a:rPr lang="en-US" smtClean="0"/>
              <a:pPr/>
              <a:t>26</a:t>
            </a:fld>
            <a:endParaRPr lang="en-US"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883B724-B47F-4335-AB6F-6F07B7AFECF5}"/>
              </a:ext>
            </a:extLst>
          </p:cNvPr>
          <p:cNvGrpSpPr/>
          <p:nvPr/>
        </p:nvGrpSpPr>
        <p:grpSpPr>
          <a:xfrm>
            <a:off x="5976132" y="1950533"/>
            <a:ext cx="2395071" cy="2209944"/>
            <a:chOff x="5275729" y="1913324"/>
            <a:chExt cx="2395071" cy="2209944"/>
          </a:xfrm>
        </p:grpSpPr>
        <p:sp>
          <p:nvSpPr>
            <p:cNvPr id="7" name="Rectangle 6"/>
            <p:cNvSpPr/>
            <p:nvPr/>
          </p:nvSpPr>
          <p:spPr>
            <a:xfrm>
              <a:off x="5275729" y="1913324"/>
              <a:ext cx="2395071" cy="2209944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195942" y="2885344"/>
              <a:ext cx="687057" cy="633008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2038A6D-DD46-4C1E-A141-9879DEA8629E}"/>
                </a:ext>
              </a:extLst>
            </p:cNvPr>
            <p:cNvSpPr/>
            <p:nvPr/>
          </p:nvSpPr>
          <p:spPr>
            <a:xfrm>
              <a:off x="5278050" y="2775628"/>
              <a:ext cx="343627" cy="857196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4345C06-5441-48A5-8D1D-663F7D7D4007}"/>
                </a:ext>
              </a:extLst>
            </p:cNvPr>
            <p:cNvSpPr/>
            <p:nvPr/>
          </p:nvSpPr>
          <p:spPr>
            <a:xfrm rot="16200000">
              <a:off x="6357533" y="1665905"/>
              <a:ext cx="343627" cy="857196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7620D26-3F58-4DB3-9025-E85878A1ABB4}"/>
                </a:ext>
              </a:extLst>
            </p:cNvPr>
            <p:cNvSpPr/>
            <p:nvPr/>
          </p:nvSpPr>
          <p:spPr>
            <a:xfrm rot="5400000">
              <a:off x="6371260" y="3522857"/>
              <a:ext cx="343627" cy="857196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8526788-D1C7-42C4-BEA8-D5444E01AACF}"/>
                </a:ext>
              </a:extLst>
            </p:cNvPr>
            <p:cNvSpPr/>
            <p:nvPr/>
          </p:nvSpPr>
          <p:spPr>
            <a:xfrm>
              <a:off x="7322835" y="2777772"/>
              <a:ext cx="343627" cy="857196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8E3A388-A213-448D-B1F0-EE2735F08152}"/>
                </a:ext>
              </a:extLst>
            </p:cNvPr>
            <p:cNvSpPr/>
            <p:nvPr/>
          </p:nvSpPr>
          <p:spPr>
            <a:xfrm rot="2354310">
              <a:off x="5482881" y="1956082"/>
              <a:ext cx="304484" cy="763507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90BBD93-CC53-484E-B4A6-FE68D8C95062}"/>
                </a:ext>
              </a:extLst>
            </p:cNvPr>
            <p:cNvCxnSpPr>
              <a:stCxn id="13" idx="3"/>
              <a:endCxn id="8" idx="1"/>
            </p:cNvCxnSpPr>
            <p:nvPr/>
          </p:nvCxnSpPr>
          <p:spPr>
            <a:xfrm flipV="1">
              <a:off x="5621677" y="3201848"/>
              <a:ext cx="574265" cy="237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3D57463D-BE21-4917-AE24-8BE262BAF8CB}"/>
                </a:ext>
              </a:extLst>
            </p:cNvPr>
            <p:cNvCxnSpPr>
              <a:cxnSpLocks/>
              <a:stCxn id="17" idx="3"/>
            </p:cNvCxnSpPr>
            <p:nvPr/>
          </p:nvCxnSpPr>
          <p:spPr>
            <a:xfrm>
              <a:off x="5753037" y="2434137"/>
              <a:ext cx="442905" cy="45120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60BCA76-DED3-45A2-A5C9-7CB01F4B0ABC}"/>
                </a:ext>
              </a:extLst>
            </p:cNvPr>
            <p:cNvCxnSpPr>
              <a:cxnSpLocks/>
              <a:stCxn id="16" idx="1"/>
              <a:endCxn id="8" idx="3"/>
            </p:cNvCxnSpPr>
            <p:nvPr/>
          </p:nvCxnSpPr>
          <p:spPr>
            <a:xfrm flipH="1" flipV="1">
              <a:off x="6882999" y="3201848"/>
              <a:ext cx="439836" cy="452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A6C2748-B449-4A3B-8BC1-2A95376552C6}"/>
                </a:ext>
              </a:extLst>
            </p:cNvPr>
            <p:cNvCxnSpPr>
              <a:cxnSpLocks/>
              <a:stCxn id="14" idx="1"/>
              <a:endCxn id="8" idx="0"/>
            </p:cNvCxnSpPr>
            <p:nvPr/>
          </p:nvCxnSpPr>
          <p:spPr>
            <a:xfrm>
              <a:off x="6529347" y="2266317"/>
              <a:ext cx="10124" cy="61902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154DA4EC-4085-4DFE-B4AB-302CBC1D2418}"/>
                </a:ext>
              </a:extLst>
            </p:cNvPr>
            <p:cNvCxnSpPr>
              <a:cxnSpLocks/>
              <a:stCxn id="15" idx="1"/>
              <a:endCxn id="8" idx="2"/>
            </p:cNvCxnSpPr>
            <p:nvPr/>
          </p:nvCxnSpPr>
          <p:spPr>
            <a:xfrm flipH="1" flipV="1">
              <a:off x="6539471" y="3518352"/>
              <a:ext cx="3603" cy="26129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5DF3AEFB-D5AC-4536-9A58-E1C707B92665}"/>
              </a:ext>
            </a:extLst>
          </p:cNvPr>
          <p:cNvSpPr txBox="1"/>
          <p:nvPr/>
        </p:nvSpPr>
        <p:spPr>
          <a:xfrm>
            <a:off x="5978453" y="3829453"/>
            <a:ext cx="776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4">
                    <a:lumMod val="50000"/>
                  </a:schemeClr>
                </a:solidFill>
              </a:rPr>
              <a:t>Router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8E3AEE-BFB4-4E6B-B35D-D7F7AF0EC361}"/>
              </a:ext>
            </a:extLst>
          </p:cNvPr>
          <p:cNvSpPr txBox="1"/>
          <p:nvPr/>
        </p:nvSpPr>
        <p:spPr>
          <a:xfrm>
            <a:off x="6945267" y="3307111"/>
            <a:ext cx="6023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rgbClr val="6699FF"/>
                </a:solidFill>
              </a:rPr>
              <a:t>Xbar</a:t>
            </a:r>
            <a:endParaRPr lang="en-US" sz="1400" b="1" dirty="0">
              <a:solidFill>
                <a:srgbClr val="6699FF"/>
              </a:solidFill>
            </a:endParaRPr>
          </a:p>
        </p:txBody>
      </p:sp>
      <p:pic>
        <p:nvPicPr>
          <p:cNvPr id="59" name="Content Placeholder 58" descr="Close">
            <a:extLst>
              <a:ext uri="{FF2B5EF4-FFF2-40B4-BE49-F238E27FC236}">
                <a16:creationId xmlns:a16="http://schemas.microsoft.com/office/drawing/2014/main" id="{E6816F00-21F3-46D6-A025-2DAB53D0BF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40005" y="2866811"/>
            <a:ext cx="629013" cy="629013"/>
          </a:xfr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A8EA8605-D413-42B7-AAA5-0DC2AD7B7502}"/>
              </a:ext>
            </a:extLst>
          </p:cNvPr>
          <p:cNvGrpSpPr/>
          <p:nvPr/>
        </p:nvGrpSpPr>
        <p:grpSpPr>
          <a:xfrm rot="20956814">
            <a:off x="5540960" y="1405482"/>
            <a:ext cx="376322" cy="668077"/>
            <a:chOff x="3877235" y="1911284"/>
            <a:chExt cx="376322" cy="668077"/>
          </a:xfrm>
        </p:grpSpPr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4ED91498-6913-4243-82BE-6AF3419A3EA4}"/>
                </a:ext>
              </a:extLst>
            </p:cNvPr>
            <p:cNvCxnSpPr>
              <a:cxnSpLocks/>
            </p:cNvCxnSpPr>
            <p:nvPr/>
          </p:nvCxnSpPr>
          <p:spPr>
            <a:xfrm>
              <a:off x="3877235" y="2017059"/>
              <a:ext cx="319987" cy="562302"/>
            </a:xfrm>
            <a:prstGeom prst="straightConnector1">
              <a:avLst/>
            </a:prstGeom>
            <a:ln w="53975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5565B78A-BCD9-421B-8013-CB15E90ADA3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47753" y="1911284"/>
              <a:ext cx="305804" cy="517444"/>
            </a:xfrm>
            <a:prstGeom prst="straightConnector1">
              <a:avLst/>
            </a:prstGeom>
            <a:ln w="53975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B1BF2E4-7517-4AFB-B0A4-9F3CA79B88C1}"/>
              </a:ext>
            </a:extLst>
          </p:cNvPr>
          <p:cNvGrpSpPr/>
          <p:nvPr/>
        </p:nvGrpSpPr>
        <p:grpSpPr>
          <a:xfrm rot="18000000">
            <a:off x="5431456" y="2891524"/>
            <a:ext cx="376322" cy="668077"/>
            <a:chOff x="3877235" y="1911284"/>
            <a:chExt cx="376322" cy="668077"/>
          </a:xfrm>
        </p:grpSpPr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73C1A654-60E3-4C2E-B93E-59C992425E15}"/>
                </a:ext>
              </a:extLst>
            </p:cNvPr>
            <p:cNvCxnSpPr>
              <a:cxnSpLocks/>
            </p:cNvCxnSpPr>
            <p:nvPr/>
          </p:nvCxnSpPr>
          <p:spPr>
            <a:xfrm>
              <a:off x="3877235" y="2017059"/>
              <a:ext cx="319987" cy="562302"/>
            </a:xfrm>
            <a:prstGeom prst="straightConnector1">
              <a:avLst/>
            </a:prstGeom>
            <a:ln w="53975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01C184BC-BA49-437A-81F4-5A1E9F4CE84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47753" y="1911284"/>
              <a:ext cx="305804" cy="517444"/>
            </a:xfrm>
            <a:prstGeom prst="straightConnector1">
              <a:avLst/>
            </a:prstGeom>
            <a:ln w="53975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27ACF70-35C3-46E2-B5DA-96AC85386E78}"/>
              </a:ext>
            </a:extLst>
          </p:cNvPr>
          <p:cNvGrpSpPr/>
          <p:nvPr/>
        </p:nvGrpSpPr>
        <p:grpSpPr>
          <a:xfrm rot="1800000">
            <a:off x="7038467" y="1256660"/>
            <a:ext cx="376322" cy="668077"/>
            <a:chOff x="3877235" y="1911284"/>
            <a:chExt cx="376322" cy="668077"/>
          </a:xfrm>
        </p:grpSpPr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D4CAB250-ED97-4E22-B520-5D09141E77EF}"/>
                </a:ext>
              </a:extLst>
            </p:cNvPr>
            <p:cNvCxnSpPr>
              <a:cxnSpLocks/>
            </p:cNvCxnSpPr>
            <p:nvPr/>
          </p:nvCxnSpPr>
          <p:spPr>
            <a:xfrm>
              <a:off x="3877235" y="2017059"/>
              <a:ext cx="319987" cy="562302"/>
            </a:xfrm>
            <a:prstGeom prst="straightConnector1">
              <a:avLst/>
            </a:prstGeom>
            <a:ln w="53975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65454613-7E60-4B49-B32C-7FB80937A9F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47753" y="1911284"/>
              <a:ext cx="305804" cy="517444"/>
            </a:xfrm>
            <a:prstGeom prst="straightConnector1">
              <a:avLst/>
            </a:prstGeom>
            <a:ln w="53975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271D597-122D-4079-B791-2BFD2B35AD9A}"/>
              </a:ext>
            </a:extLst>
          </p:cNvPr>
          <p:cNvGrpSpPr/>
          <p:nvPr/>
        </p:nvGrpSpPr>
        <p:grpSpPr>
          <a:xfrm rot="18000000">
            <a:off x="8592700" y="2918487"/>
            <a:ext cx="376322" cy="668077"/>
            <a:chOff x="3877235" y="1911284"/>
            <a:chExt cx="376322" cy="668077"/>
          </a:xfrm>
        </p:grpSpPr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C22DAEA1-C762-4A68-AE9B-6D229FD94E24}"/>
                </a:ext>
              </a:extLst>
            </p:cNvPr>
            <p:cNvCxnSpPr>
              <a:cxnSpLocks/>
            </p:cNvCxnSpPr>
            <p:nvPr/>
          </p:nvCxnSpPr>
          <p:spPr>
            <a:xfrm>
              <a:off x="3877235" y="2017059"/>
              <a:ext cx="319987" cy="562302"/>
            </a:xfrm>
            <a:prstGeom prst="straightConnector1">
              <a:avLst/>
            </a:prstGeom>
            <a:ln w="53975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F1A7EFCA-33DB-4FA6-9AAD-54E8C694598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47753" y="1911284"/>
              <a:ext cx="305804" cy="517444"/>
            </a:xfrm>
            <a:prstGeom prst="straightConnector1">
              <a:avLst/>
            </a:prstGeom>
            <a:ln w="53975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B26C7B1A-83F8-4BB1-908D-A9AF53BB8914}"/>
              </a:ext>
            </a:extLst>
          </p:cNvPr>
          <p:cNvGrpSpPr/>
          <p:nvPr/>
        </p:nvGrpSpPr>
        <p:grpSpPr>
          <a:xfrm rot="1800000">
            <a:off x="7041588" y="4229267"/>
            <a:ext cx="376322" cy="668077"/>
            <a:chOff x="3877235" y="1911284"/>
            <a:chExt cx="376322" cy="668077"/>
          </a:xfrm>
        </p:grpSpPr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D6DE1D3B-758F-4255-8DB7-E9CCF1CCB6F7}"/>
                </a:ext>
              </a:extLst>
            </p:cNvPr>
            <p:cNvCxnSpPr>
              <a:cxnSpLocks/>
            </p:cNvCxnSpPr>
            <p:nvPr/>
          </p:nvCxnSpPr>
          <p:spPr>
            <a:xfrm>
              <a:off x="3877235" y="2017059"/>
              <a:ext cx="319987" cy="562302"/>
            </a:xfrm>
            <a:prstGeom prst="straightConnector1">
              <a:avLst/>
            </a:prstGeom>
            <a:ln w="53975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E9ED3F3F-3ACC-4C89-B2B4-C9A44FF6577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47753" y="1911284"/>
              <a:ext cx="305804" cy="517444"/>
            </a:xfrm>
            <a:prstGeom prst="straightConnector1">
              <a:avLst/>
            </a:prstGeom>
            <a:ln w="53975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68826899-3BBF-470B-B236-413C47284C22}"/>
              </a:ext>
            </a:extLst>
          </p:cNvPr>
          <p:cNvSpPr txBox="1"/>
          <p:nvPr/>
        </p:nvSpPr>
        <p:spPr>
          <a:xfrm>
            <a:off x="5329155" y="3246892"/>
            <a:ext cx="776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solidFill>
                  <a:srgbClr val="220076"/>
                </a:solidFill>
              </a:rPr>
              <a:t>W</a:t>
            </a:r>
            <a:r>
              <a:rPr lang="en-US" sz="1400" b="1" dirty="0">
                <a:solidFill>
                  <a:srgbClr val="220076"/>
                </a:solidFill>
              </a:rPr>
              <a:t>est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5D4C3BE-FD5C-43AD-BC38-A24D5F44BC12}"/>
              </a:ext>
            </a:extLst>
          </p:cNvPr>
          <p:cNvSpPr txBox="1"/>
          <p:nvPr/>
        </p:nvSpPr>
        <p:spPr>
          <a:xfrm>
            <a:off x="8414863" y="3276400"/>
            <a:ext cx="5677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solidFill>
                  <a:srgbClr val="220076"/>
                </a:solidFill>
              </a:rPr>
              <a:t>E</a:t>
            </a:r>
            <a:r>
              <a:rPr lang="en-US" sz="1400" b="1" dirty="0">
                <a:solidFill>
                  <a:srgbClr val="220076"/>
                </a:solidFill>
              </a:rPr>
              <a:t>ast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50CA367-0F35-431B-86BA-5EEF37D392B6}"/>
              </a:ext>
            </a:extLst>
          </p:cNvPr>
          <p:cNvSpPr txBox="1"/>
          <p:nvPr/>
        </p:nvSpPr>
        <p:spPr>
          <a:xfrm>
            <a:off x="7304556" y="4284267"/>
            <a:ext cx="776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solidFill>
                  <a:srgbClr val="220076"/>
                </a:solidFill>
              </a:rPr>
              <a:t>S</a:t>
            </a:r>
            <a:r>
              <a:rPr lang="en-US" sz="1400" b="1" dirty="0">
                <a:solidFill>
                  <a:srgbClr val="220076"/>
                </a:solidFill>
              </a:rPr>
              <a:t>outh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0A00211-B74E-4AEF-BEBB-DD3A89DFDB9B}"/>
              </a:ext>
            </a:extLst>
          </p:cNvPr>
          <p:cNvSpPr txBox="1"/>
          <p:nvPr/>
        </p:nvSpPr>
        <p:spPr>
          <a:xfrm>
            <a:off x="7304556" y="1509637"/>
            <a:ext cx="776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solidFill>
                  <a:srgbClr val="220076"/>
                </a:solidFill>
              </a:rPr>
              <a:t>N</a:t>
            </a:r>
            <a:r>
              <a:rPr lang="en-US" sz="1400" b="1" dirty="0">
                <a:solidFill>
                  <a:srgbClr val="220076"/>
                </a:solidFill>
              </a:rPr>
              <a:t>orth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23CA1B0-BBBD-438B-8649-ADF3F01B7EC0}"/>
              </a:ext>
            </a:extLst>
          </p:cNvPr>
          <p:cNvSpPr txBox="1"/>
          <p:nvPr/>
        </p:nvSpPr>
        <p:spPr>
          <a:xfrm>
            <a:off x="5832352" y="1547737"/>
            <a:ext cx="776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solidFill>
                  <a:srgbClr val="220076"/>
                </a:solidFill>
              </a:rPr>
              <a:t>C</a:t>
            </a:r>
            <a:r>
              <a:rPr lang="en-US" sz="1400" b="1" dirty="0">
                <a:solidFill>
                  <a:srgbClr val="220076"/>
                </a:solidFill>
              </a:rPr>
              <a:t>ore</a:t>
            </a:r>
          </a:p>
        </p:txBody>
      </p:sp>
      <p:sp>
        <p:nvSpPr>
          <p:cNvPr id="81" name="Double Bracket 80">
            <a:extLst>
              <a:ext uri="{FF2B5EF4-FFF2-40B4-BE49-F238E27FC236}">
                <a16:creationId xmlns:a16="http://schemas.microsoft.com/office/drawing/2014/main" id="{50B69446-BAF7-44F6-84DB-3776774EB3D8}"/>
              </a:ext>
            </a:extLst>
          </p:cNvPr>
          <p:cNvSpPr/>
          <p:nvPr/>
        </p:nvSpPr>
        <p:spPr>
          <a:xfrm>
            <a:off x="1865809" y="1765403"/>
            <a:ext cx="3368560" cy="2672752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550288B-6444-47AD-898D-BE73017299B1}"/>
              </a:ext>
            </a:extLst>
          </p:cNvPr>
          <p:cNvSpPr/>
          <p:nvPr/>
        </p:nvSpPr>
        <p:spPr>
          <a:xfrm>
            <a:off x="3038939" y="3332681"/>
            <a:ext cx="137160" cy="279708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85342FE-1F5B-4419-9BE3-0F2EC3C7E647}"/>
              </a:ext>
            </a:extLst>
          </p:cNvPr>
          <p:cNvSpPr/>
          <p:nvPr/>
        </p:nvSpPr>
        <p:spPr>
          <a:xfrm>
            <a:off x="3181754" y="3333238"/>
            <a:ext cx="137160" cy="27970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D15C594F-AC7E-4327-AAA7-D99CD59FD264}"/>
              </a:ext>
            </a:extLst>
          </p:cNvPr>
          <p:cNvSpPr/>
          <p:nvPr/>
        </p:nvSpPr>
        <p:spPr>
          <a:xfrm>
            <a:off x="3329239" y="3333238"/>
            <a:ext cx="137160" cy="27970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49C8FFFB-B1C0-47E5-B378-D3C37F392751}"/>
              </a:ext>
            </a:extLst>
          </p:cNvPr>
          <p:cNvSpPr/>
          <p:nvPr/>
        </p:nvSpPr>
        <p:spPr>
          <a:xfrm>
            <a:off x="3473279" y="3332681"/>
            <a:ext cx="137160" cy="27970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9AF0420F-C216-4B23-B19D-B4BA4F9FF942}"/>
              </a:ext>
            </a:extLst>
          </p:cNvPr>
          <p:cNvSpPr/>
          <p:nvPr/>
        </p:nvSpPr>
        <p:spPr>
          <a:xfrm>
            <a:off x="3618059" y="3332681"/>
            <a:ext cx="137160" cy="27970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5F2FB883-3D29-43F1-9A89-EDB526F0CC69}"/>
              </a:ext>
            </a:extLst>
          </p:cNvPr>
          <p:cNvSpPr/>
          <p:nvPr/>
        </p:nvSpPr>
        <p:spPr>
          <a:xfrm>
            <a:off x="4567351" y="2827343"/>
            <a:ext cx="160417" cy="604047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35000">
                <a:schemeClr val="accent4">
                  <a:shade val="100000"/>
                  <a:satMod val="150000"/>
                </a:schemeClr>
              </a:gs>
              <a:gs pos="70000">
                <a:schemeClr val="accent4">
                  <a:tint val="100000"/>
                  <a:shade val="100000"/>
                  <a:satMod val="200000"/>
                  <a:greenMod val="100000"/>
                </a:schemeClr>
              </a:gs>
              <a:gs pos="100000">
                <a:schemeClr val="accent4">
                  <a:tint val="100000"/>
                  <a:shade val="100000"/>
                  <a:satMod val="250000"/>
                  <a:greenMod val="100000"/>
                </a:schemeClr>
              </a:gs>
            </a:gsLst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rapezoid 91">
            <a:extLst>
              <a:ext uri="{FF2B5EF4-FFF2-40B4-BE49-F238E27FC236}">
                <a16:creationId xmlns:a16="http://schemas.microsoft.com/office/drawing/2014/main" id="{060B49FD-D6BB-46EC-86AC-DBEC2CBB16DF}"/>
              </a:ext>
            </a:extLst>
          </p:cNvPr>
          <p:cNvSpPr/>
          <p:nvPr/>
        </p:nvSpPr>
        <p:spPr>
          <a:xfrm rot="5400000">
            <a:off x="3498768" y="3008937"/>
            <a:ext cx="1181950" cy="260904"/>
          </a:xfrm>
          <a:prstGeom prst="trapezoid">
            <a:avLst>
              <a:gd name="adj" fmla="val 92174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rapezoid 92">
            <a:extLst>
              <a:ext uri="{FF2B5EF4-FFF2-40B4-BE49-F238E27FC236}">
                <a16:creationId xmlns:a16="http://schemas.microsoft.com/office/drawing/2014/main" id="{899A89B7-2BF1-435A-9450-CC8CA43E1987}"/>
              </a:ext>
            </a:extLst>
          </p:cNvPr>
          <p:cNvSpPr/>
          <p:nvPr/>
        </p:nvSpPr>
        <p:spPr>
          <a:xfrm rot="5400000">
            <a:off x="2337274" y="3400800"/>
            <a:ext cx="777278" cy="216438"/>
          </a:xfrm>
          <a:prstGeom prst="trapezoid">
            <a:avLst>
              <a:gd name="adj" fmla="val 92174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rapezoid 93">
            <a:extLst>
              <a:ext uri="{FF2B5EF4-FFF2-40B4-BE49-F238E27FC236}">
                <a16:creationId xmlns:a16="http://schemas.microsoft.com/office/drawing/2014/main" id="{939D2CD4-9A55-49CE-8F02-DE29D6386D32}"/>
              </a:ext>
            </a:extLst>
          </p:cNvPr>
          <p:cNvSpPr/>
          <p:nvPr/>
        </p:nvSpPr>
        <p:spPr>
          <a:xfrm rot="16200000" flipH="1">
            <a:off x="1810949" y="2924551"/>
            <a:ext cx="919237" cy="216429"/>
          </a:xfrm>
          <a:prstGeom prst="trapezoid">
            <a:avLst>
              <a:gd name="adj" fmla="val 92174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4EA47F54-7696-49A2-A99C-A6A79604F805}"/>
              </a:ext>
            </a:extLst>
          </p:cNvPr>
          <p:cNvCxnSpPr>
            <a:cxnSpLocks/>
          </p:cNvCxnSpPr>
          <p:nvPr/>
        </p:nvCxnSpPr>
        <p:spPr>
          <a:xfrm>
            <a:off x="2379946" y="2807759"/>
            <a:ext cx="157934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6ECA297A-AE38-4559-AAD0-D3CC762ECEC8}"/>
              </a:ext>
            </a:extLst>
          </p:cNvPr>
          <p:cNvGrpSpPr/>
          <p:nvPr/>
        </p:nvGrpSpPr>
        <p:grpSpPr>
          <a:xfrm>
            <a:off x="2453762" y="3134822"/>
            <a:ext cx="2278437" cy="832960"/>
            <a:chOff x="1079164" y="3015265"/>
            <a:chExt cx="2278437" cy="832960"/>
          </a:xfrm>
        </p:grpSpPr>
        <p:cxnSp>
          <p:nvCxnSpPr>
            <p:cNvPr id="127" name="Connector: Elbow 126">
              <a:extLst>
                <a:ext uri="{FF2B5EF4-FFF2-40B4-BE49-F238E27FC236}">
                  <a16:creationId xmlns:a16="http://schemas.microsoft.com/office/drawing/2014/main" id="{8CDF9DF2-7917-45F9-BE4B-F0C1CB3483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79164" y="3015265"/>
              <a:ext cx="2278437" cy="832960"/>
            </a:xfrm>
            <a:prstGeom prst="bentConnector3">
              <a:avLst>
                <a:gd name="adj1" fmla="val -5643"/>
              </a:avLst>
            </a:prstGeom>
            <a:ln>
              <a:solidFill>
                <a:srgbClr val="367BB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nector: Elbow 130">
              <a:extLst>
                <a:ext uri="{FF2B5EF4-FFF2-40B4-BE49-F238E27FC236}">
                  <a16:creationId xmlns:a16="http://schemas.microsoft.com/office/drawing/2014/main" id="{242723CE-963F-44B9-9775-01EB74CDF7C5}"/>
                </a:ext>
              </a:extLst>
            </p:cNvPr>
            <p:cNvCxnSpPr/>
            <p:nvPr/>
          </p:nvCxnSpPr>
          <p:spPr>
            <a:xfrm rot="5400000" flipH="1" flipV="1">
              <a:off x="1015246" y="3620008"/>
              <a:ext cx="298348" cy="149121"/>
            </a:xfrm>
            <a:prstGeom prst="bentConnector3">
              <a:avLst>
                <a:gd name="adj1" fmla="val 101081"/>
              </a:avLst>
            </a:prstGeom>
            <a:ln>
              <a:solidFill>
                <a:srgbClr val="367BBA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5FEBEA35-9282-45BF-993F-EDE0BC8E1DEC}"/>
              </a:ext>
            </a:extLst>
          </p:cNvPr>
          <p:cNvCxnSpPr/>
          <p:nvPr/>
        </p:nvCxnSpPr>
        <p:spPr>
          <a:xfrm>
            <a:off x="2379946" y="3280007"/>
            <a:ext cx="23363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8B1DF73E-68BA-4912-8D02-068DCD6EE1D5}"/>
              </a:ext>
            </a:extLst>
          </p:cNvPr>
          <p:cNvCxnSpPr>
            <a:cxnSpLocks/>
          </p:cNvCxnSpPr>
          <p:nvPr/>
        </p:nvCxnSpPr>
        <p:spPr>
          <a:xfrm>
            <a:off x="3755219" y="3492384"/>
            <a:ext cx="20407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354CCB2B-6288-4B5F-9613-2BB389FA4497}"/>
              </a:ext>
            </a:extLst>
          </p:cNvPr>
          <p:cNvCxnSpPr>
            <a:cxnSpLocks/>
          </p:cNvCxnSpPr>
          <p:nvPr/>
        </p:nvCxnSpPr>
        <p:spPr>
          <a:xfrm>
            <a:off x="2834132" y="3492384"/>
            <a:ext cx="20480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DCC501F7-BEE1-46E8-BB1B-E7D6B2C570FC}"/>
              </a:ext>
            </a:extLst>
          </p:cNvPr>
          <p:cNvCxnSpPr>
            <a:cxnSpLocks/>
          </p:cNvCxnSpPr>
          <p:nvPr/>
        </p:nvCxnSpPr>
        <p:spPr>
          <a:xfrm>
            <a:off x="4220195" y="3134822"/>
            <a:ext cx="34715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5F21ECB3-7EF5-4BA1-B342-38E4927ED360}"/>
              </a:ext>
            </a:extLst>
          </p:cNvPr>
          <p:cNvCxnSpPr>
            <a:cxnSpLocks/>
            <a:stCxn id="93" idx="3"/>
          </p:cNvCxnSpPr>
          <p:nvPr/>
        </p:nvCxnSpPr>
        <p:spPr>
          <a:xfrm>
            <a:off x="2725913" y="3797908"/>
            <a:ext cx="0" cy="3641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411A7FDE-AB8D-4629-A7E3-D9D551F59462}"/>
              </a:ext>
            </a:extLst>
          </p:cNvPr>
          <p:cNvCxnSpPr>
            <a:cxnSpLocks/>
          </p:cNvCxnSpPr>
          <p:nvPr/>
        </p:nvCxnSpPr>
        <p:spPr>
          <a:xfrm>
            <a:off x="2243559" y="3366262"/>
            <a:ext cx="0" cy="3641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938F17EE-3AA8-4EF9-88AE-FFA4A54936AD}"/>
              </a:ext>
            </a:extLst>
          </p:cNvPr>
          <p:cNvCxnSpPr>
            <a:cxnSpLocks/>
          </p:cNvCxnSpPr>
          <p:nvPr/>
        </p:nvCxnSpPr>
        <p:spPr>
          <a:xfrm>
            <a:off x="4098119" y="3594643"/>
            <a:ext cx="0" cy="5202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7" name="TextBox 156">
            <a:extLst>
              <a:ext uri="{FF2B5EF4-FFF2-40B4-BE49-F238E27FC236}">
                <a16:creationId xmlns:a16="http://schemas.microsoft.com/office/drawing/2014/main" id="{1B0BC241-A3B5-4071-93D0-A2ED30F9BA47}"/>
              </a:ext>
            </a:extLst>
          </p:cNvPr>
          <p:cNvSpPr txBox="1"/>
          <p:nvPr/>
        </p:nvSpPr>
        <p:spPr>
          <a:xfrm>
            <a:off x="3876240" y="4026259"/>
            <a:ext cx="52610" cy="2492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Swap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A0D862DD-CD0C-4D02-A77E-16352FDB6FEB}"/>
              </a:ext>
            </a:extLst>
          </p:cNvPr>
          <p:cNvSpPr txBox="1"/>
          <p:nvPr/>
        </p:nvSpPr>
        <p:spPr>
          <a:xfrm>
            <a:off x="2537228" y="4109818"/>
            <a:ext cx="52610" cy="2492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Swap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E8703D8D-56E9-49B9-A328-680DC376FF47}"/>
              </a:ext>
            </a:extLst>
          </p:cNvPr>
          <p:cNvSpPr txBox="1"/>
          <p:nvPr/>
        </p:nvSpPr>
        <p:spPr>
          <a:xfrm>
            <a:off x="1809804" y="3664951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!(Swap)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0287307A-9770-41E7-A0D6-E0DD43D99F2A}"/>
              </a:ext>
            </a:extLst>
          </p:cNvPr>
          <p:cNvSpPr txBox="1"/>
          <p:nvPr/>
        </p:nvSpPr>
        <p:spPr>
          <a:xfrm>
            <a:off x="4314962" y="3373812"/>
            <a:ext cx="590226" cy="276999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sz="1200" dirty="0" err="1"/>
              <a:t>Q</a:t>
            </a:r>
            <a:r>
              <a:rPr lang="en-US" sz="800" dirty="0" err="1"/>
              <a:t>head</a:t>
            </a:r>
            <a:endParaRPr lang="en-US" sz="1200" dirty="0"/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CA545362-5C38-4A0F-A47D-F247CB3764A5}"/>
              </a:ext>
            </a:extLst>
          </p:cNvPr>
          <p:cNvSpPr txBox="1"/>
          <p:nvPr/>
        </p:nvSpPr>
        <p:spPr>
          <a:xfrm>
            <a:off x="2835888" y="3559791"/>
            <a:ext cx="427460" cy="276999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sz="1200" dirty="0" err="1"/>
              <a:t>Q</a:t>
            </a:r>
            <a:r>
              <a:rPr lang="en-US" sz="800" dirty="0" err="1"/>
              <a:t>tail</a:t>
            </a:r>
            <a:endParaRPr lang="en-US" sz="1200" dirty="0"/>
          </a:p>
        </p:txBody>
      </p: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153FF02C-17DA-4E96-9A01-6FE427923BC4}"/>
              </a:ext>
            </a:extLst>
          </p:cNvPr>
          <p:cNvCxnSpPr>
            <a:cxnSpLocks/>
            <a:endCxn id="94" idx="0"/>
          </p:cNvCxnSpPr>
          <p:nvPr/>
        </p:nvCxnSpPr>
        <p:spPr>
          <a:xfrm>
            <a:off x="992554" y="3032766"/>
            <a:ext cx="1169799" cy="0"/>
          </a:xfrm>
          <a:prstGeom prst="line">
            <a:avLst/>
          </a:prstGeom>
          <a:ln w="1016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A7579F87-5FBD-43A2-A677-1B792A75B3BA}"/>
              </a:ext>
            </a:extLst>
          </p:cNvPr>
          <p:cNvCxnSpPr/>
          <p:nvPr/>
        </p:nvCxnSpPr>
        <p:spPr>
          <a:xfrm>
            <a:off x="1735015" y="1547737"/>
            <a:ext cx="0" cy="3268483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0" name="TextBox 169">
            <a:extLst>
              <a:ext uri="{FF2B5EF4-FFF2-40B4-BE49-F238E27FC236}">
                <a16:creationId xmlns:a16="http://schemas.microsoft.com/office/drawing/2014/main" id="{6A053A25-4D19-4C54-A7B8-ADDE028AA8AC}"/>
              </a:ext>
            </a:extLst>
          </p:cNvPr>
          <p:cNvSpPr txBox="1"/>
          <p:nvPr/>
        </p:nvSpPr>
        <p:spPr>
          <a:xfrm>
            <a:off x="654719" y="1509637"/>
            <a:ext cx="10999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Physical</a:t>
            </a:r>
          </a:p>
          <a:p>
            <a:pPr algn="ctr"/>
            <a:r>
              <a:rPr lang="en-US" b="1" dirty="0"/>
              <a:t>Link</a:t>
            </a:r>
          </a:p>
        </p:txBody>
      </p: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05523B88-5620-492F-968E-DB454578B17E}"/>
              </a:ext>
            </a:extLst>
          </p:cNvPr>
          <p:cNvCxnSpPr>
            <a:cxnSpLocks/>
          </p:cNvCxnSpPr>
          <p:nvPr/>
        </p:nvCxnSpPr>
        <p:spPr>
          <a:xfrm>
            <a:off x="5068870" y="1858074"/>
            <a:ext cx="909583" cy="9496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5FBD6C07-EE15-40CB-B942-C53F4D438699}"/>
              </a:ext>
            </a:extLst>
          </p:cNvPr>
          <p:cNvCxnSpPr>
            <a:cxnSpLocks/>
          </p:cNvCxnSpPr>
          <p:nvPr/>
        </p:nvCxnSpPr>
        <p:spPr>
          <a:xfrm flipV="1">
            <a:off x="5054009" y="3664951"/>
            <a:ext cx="894104" cy="6941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9" name="Oval 178">
            <a:extLst>
              <a:ext uri="{FF2B5EF4-FFF2-40B4-BE49-F238E27FC236}">
                <a16:creationId xmlns:a16="http://schemas.microsoft.com/office/drawing/2014/main" id="{4BE8257F-121F-4D1E-B8AE-A58CED4DA506}"/>
              </a:ext>
            </a:extLst>
          </p:cNvPr>
          <p:cNvSpPr/>
          <p:nvPr/>
        </p:nvSpPr>
        <p:spPr>
          <a:xfrm>
            <a:off x="1007846" y="2844732"/>
            <a:ext cx="89399" cy="101716"/>
          </a:xfrm>
          <a:prstGeom prst="ellipse">
            <a:avLst/>
          </a:prstGeom>
          <a:solidFill>
            <a:srgbClr val="367BB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D4C62968-F0E3-4AA5-8B5D-CB2B1A6BB61C}"/>
              </a:ext>
            </a:extLst>
          </p:cNvPr>
          <p:cNvSpPr/>
          <p:nvPr/>
        </p:nvSpPr>
        <p:spPr>
          <a:xfrm>
            <a:off x="3208349" y="3427983"/>
            <a:ext cx="89399" cy="101716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04C67492-3D24-44A1-AB9A-AB5AD3EAB5A2}"/>
              </a:ext>
            </a:extLst>
          </p:cNvPr>
          <p:cNvSpPr/>
          <p:nvPr/>
        </p:nvSpPr>
        <p:spPr>
          <a:xfrm>
            <a:off x="3351169" y="3427983"/>
            <a:ext cx="89399" cy="101716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055DB497-2C5E-4543-90AE-7453FC14335C}"/>
              </a:ext>
            </a:extLst>
          </p:cNvPr>
          <p:cNvSpPr/>
          <p:nvPr/>
        </p:nvSpPr>
        <p:spPr>
          <a:xfrm>
            <a:off x="3510707" y="3425084"/>
            <a:ext cx="89399" cy="101716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C909FA0D-E5ED-4CB7-B2DD-4DB1B47A8A3D}"/>
              </a:ext>
            </a:extLst>
          </p:cNvPr>
          <p:cNvSpPr/>
          <p:nvPr/>
        </p:nvSpPr>
        <p:spPr>
          <a:xfrm>
            <a:off x="3641120" y="3427983"/>
            <a:ext cx="89399" cy="101716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9980E7E4-948E-4425-A8CB-1CE2A094A29E}"/>
              </a:ext>
            </a:extLst>
          </p:cNvPr>
          <p:cNvSpPr txBox="1"/>
          <p:nvPr/>
        </p:nvSpPr>
        <p:spPr>
          <a:xfrm>
            <a:off x="2190548" y="2695121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0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6FC08046-D019-4EEA-9B24-F79C07599504}"/>
              </a:ext>
            </a:extLst>
          </p:cNvPr>
          <p:cNvSpPr txBox="1"/>
          <p:nvPr/>
        </p:nvSpPr>
        <p:spPr>
          <a:xfrm>
            <a:off x="3887650" y="2671791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1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D1AF8C86-D006-4BC3-AFBB-FB7D0CE32359}"/>
              </a:ext>
            </a:extLst>
          </p:cNvPr>
          <p:cNvSpPr txBox="1"/>
          <p:nvPr/>
        </p:nvSpPr>
        <p:spPr>
          <a:xfrm>
            <a:off x="2527186" y="3529704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1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A72538E-9F2A-4E38-8CF9-46E08C521B98}"/>
              </a:ext>
            </a:extLst>
          </p:cNvPr>
          <p:cNvSpPr/>
          <p:nvPr/>
        </p:nvSpPr>
        <p:spPr>
          <a:xfrm>
            <a:off x="3798069" y="2198704"/>
            <a:ext cx="593253" cy="239334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5F840AAA-68AE-4527-AA2F-F55A5908E22A}"/>
              </a:ext>
            </a:extLst>
          </p:cNvPr>
          <p:cNvSpPr/>
          <p:nvPr/>
        </p:nvSpPr>
        <p:spPr>
          <a:xfrm>
            <a:off x="2075763" y="2394717"/>
            <a:ext cx="409494" cy="12429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9B4987F3-5C20-464C-9D74-24316EBBCE53}"/>
              </a:ext>
            </a:extLst>
          </p:cNvPr>
          <p:cNvSpPr/>
          <p:nvPr/>
        </p:nvSpPr>
        <p:spPr>
          <a:xfrm>
            <a:off x="2504879" y="2990939"/>
            <a:ext cx="409494" cy="12429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4F083E-4B78-4ED4-AB45-0E99D12FDA97}"/>
              </a:ext>
            </a:extLst>
          </p:cNvPr>
          <p:cNvSpPr/>
          <p:nvPr/>
        </p:nvSpPr>
        <p:spPr>
          <a:xfrm>
            <a:off x="-131641" y="5048685"/>
            <a:ext cx="90925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SwapNoC</a:t>
            </a:r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increases critical path by 8.4-9.4%</a:t>
            </a:r>
          </a:p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Adds 8% area and 1% power overhead over baseline wormhole routers</a:t>
            </a:r>
          </a:p>
        </p:txBody>
      </p:sp>
    </p:spTree>
    <p:extLst>
      <p:ext uri="{BB962C8B-B14F-4D97-AF65-F5344CB8AC3E}">
        <p14:creationId xmlns:p14="http://schemas.microsoft.com/office/powerpoint/2010/main" val="337653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7" grpId="0" animBg="1"/>
      <p:bldP spid="98" grpId="0" animBg="1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55294-5D14-451A-9644-B5AEEE780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Revisiting comparison Metric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0D51D-F8A0-41F3-A3C1-2E898E075C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49671" y="6356350"/>
            <a:ext cx="1313328" cy="365125"/>
          </a:xfrm>
        </p:spPr>
        <p:txBody>
          <a:bodyPr/>
          <a:lstStyle/>
          <a:p>
            <a:r>
              <a:rPr lang="en-US"/>
              <a:t>October 15, 2017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158B7-FEC1-4347-AFDC-6986021AA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Mayank Parasar, School of Electrical and Computer Engineering, Georgia Tech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0F82F-7C61-493F-AD22-A96692C1C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C6899-B7E0-724F-AFA7-9CBD82D6A34A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21" name="Content Placeholder 20">
            <a:extLst>
              <a:ext uri="{FF2B5EF4-FFF2-40B4-BE49-F238E27FC236}">
                <a16:creationId xmlns:a16="http://schemas.microsoft.com/office/drawing/2014/main" id="{0914E1FF-3088-4977-9CEC-B415F396D8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6633628"/>
              </p:ext>
            </p:extLst>
          </p:nvPr>
        </p:nvGraphicFramePr>
        <p:xfrm>
          <a:off x="202630" y="2565119"/>
          <a:ext cx="8654651" cy="3212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3643">
                  <a:extLst>
                    <a:ext uri="{9D8B030D-6E8A-4147-A177-3AD203B41FA5}">
                      <a16:colId xmlns:a16="http://schemas.microsoft.com/office/drawing/2014/main" val="1371828893"/>
                    </a:ext>
                  </a:extLst>
                </a:gridCol>
                <a:gridCol w="1532440">
                  <a:extLst>
                    <a:ext uri="{9D8B030D-6E8A-4147-A177-3AD203B41FA5}">
                      <a16:colId xmlns:a16="http://schemas.microsoft.com/office/drawing/2014/main" val="3406486608"/>
                    </a:ext>
                  </a:extLst>
                </a:gridCol>
                <a:gridCol w="1329592">
                  <a:extLst>
                    <a:ext uri="{9D8B030D-6E8A-4147-A177-3AD203B41FA5}">
                      <a16:colId xmlns:a16="http://schemas.microsoft.com/office/drawing/2014/main" val="1107064944"/>
                    </a:ext>
                  </a:extLst>
                </a:gridCol>
                <a:gridCol w="1207530">
                  <a:extLst>
                    <a:ext uri="{9D8B030D-6E8A-4147-A177-3AD203B41FA5}">
                      <a16:colId xmlns:a16="http://schemas.microsoft.com/office/drawing/2014/main" val="462697085"/>
                    </a:ext>
                  </a:extLst>
                </a:gridCol>
                <a:gridCol w="1628660">
                  <a:extLst>
                    <a:ext uri="{9D8B030D-6E8A-4147-A177-3AD203B41FA5}">
                      <a16:colId xmlns:a16="http://schemas.microsoft.com/office/drawing/2014/main" val="852209784"/>
                    </a:ext>
                  </a:extLst>
                </a:gridCol>
                <a:gridCol w="991891">
                  <a:extLst>
                    <a:ext uri="{9D8B030D-6E8A-4147-A177-3AD203B41FA5}">
                      <a16:colId xmlns:a16="http://schemas.microsoft.com/office/drawing/2014/main" val="940280158"/>
                    </a:ext>
                  </a:extLst>
                </a:gridCol>
                <a:gridCol w="960895">
                  <a:extLst>
                    <a:ext uri="{9D8B030D-6E8A-4147-A177-3AD203B41FA5}">
                      <a16:colId xmlns:a16="http://schemas.microsoft.com/office/drawing/2014/main" val="3983372524"/>
                    </a:ext>
                  </a:extLst>
                </a:gridCol>
              </a:tblGrid>
              <a:tr h="6422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Wormhole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Shallow VC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Intermediate VC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Deep VC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Swap-</a:t>
                      </a:r>
                      <a:r>
                        <a:rPr lang="en-US" dirty="0" err="1"/>
                        <a:t>NoC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166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367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0344528"/>
                  </a:ext>
                </a:extLst>
              </a:tr>
              <a:tr h="350578">
                <a:tc rowSpan="2">
                  <a:txBody>
                    <a:bodyPr/>
                    <a:lstStyle/>
                    <a:p>
                      <a:r>
                        <a:rPr lang="en-US" dirty="0"/>
                        <a:t>Single flit Packet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Latency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639424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Throughput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39519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dirty="0"/>
                        <a:t>Multi flit Packet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Latency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875789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Throughput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840800"/>
                  </a:ext>
                </a:extLst>
              </a:tr>
            </a:tbl>
          </a:graphicData>
        </a:graphic>
      </p:graphicFrame>
      <p:sp>
        <p:nvSpPr>
          <p:cNvPr id="22" name="Rectangle 9">
            <a:extLst>
              <a:ext uri="{FF2B5EF4-FFF2-40B4-BE49-F238E27FC236}">
                <a16:creationId xmlns:a16="http://schemas.microsoft.com/office/drawing/2014/main" id="{ABD04D8E-62CF-45D6-A3C5-69D720187692}"/>
              </a:ext>
            </a:extLst>
          </p:cNvPr>
          <p:cNvSpPr/>
          <p:nvPr/>
        </p:nvSpPr>
        <p:spPr>
          <a:xfrm>
            <a:off x="2774932" y="2226012"/>
            <a:ext cx="175735" cy="2597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D9A9A741-149A-4E28-8109-169053B61182}"/>
              </a:ext>
            </a:extLst>
          </p:cNvPr>
          <p:cNvSpPr/>
          <p:nvPr/>
        </p:nvSpPr>
        <p:spPr>
          <a:xfrm>
            <a:off x="2958867" y="2226012"/>
            <a:ext cx="175735" cy="2597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4BAA8D6E-6B41-4B8D-9FF9-FBF368D0251C}"/>
              </a:ext>
            </a:extLst>
          </p:cNvPr>
          <p:cNvSpPr/>
          <p:nvPr/>
        </p:nvSpPr>
        <p:spPr>
          <a:xfrm>
            <a:off x="3139833" y="2224800"/>
            <a:ext cx="175735" cy="2597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592B443D-38C3-4966-BDDF-ACA2BB4B7ED4}"/>
              </a:ext>
            </a:extLst>
          </p:cNvPr>
          <p:cNvSpPr/>
          <p:nvPr/>
        </p:nvSpPr>
        <p:spPr>
          <a:xfrm>
            <a:off x="3321033" y="2222443"/>
            <a:ext cx="175735" cy="2609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3">
            <a:extLst>
              <a:ext uri="{FF2B5EF4-FFF2-40B4-BE49-F238E27FC236}">
                <a16:creationId xmlns:a16="http://schemas.microsoft.com/office/drawing/2014/main" id="{B9AC3103-2BEB-40EF-8E40-5E29D349CB68}"/>
              </a:ext>
            </a:extLst>
          </p:cNvPr>
          <p:cNvSpPr/>
          <p:nvPr/>
        </p:nvSpPr>
        <p:spPr>
          <a:xfrm>
            <a:off x="3502095" y="2222157"/>
            <a:ext cx="175735" cy="26121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4">
            <a:extLst>
              <a:ext uri="{FF2B5EF4-FFF2-40B4-BE49-F238E27FC236}">
                <a16:creationId xmlns:a16="http://schemas.microsoft.com/office/drawing/2014/main" id="{26F007FE-2435-4E60-8A72-7B2E5BBE0835}"/>
              </a:ext>
            </a:extLst>
          </p:cNvPr>
          <p:cNvSpPr/>
          <p:nvPr/>
        </p:nvSpPr>
        <p:spPr>
          <a:xfrm>
            <a:off x="3682103" y="2224515"/>
            <a:ext cx="175735" cy="2597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5">
            <a:extLst>
              <a:ext uri="{FF2B5EF4-FFF2-40B4-BE49-F238E27FC236}">
                <a16:creationId xmlns:a16="http://schemas.microsoft.com/office/drawing/2014/main" id="{332E2042-73C0-48B4-A703-6182AFC3C6DD}"/>
              </a:ext>
            </a:extLst>
          </p:cNvPr>
          <p:cNvSpPr/>
          <p:nvPr/>
        </p:nvSpPr>
        <p:spPr>
          <a:xfrm>
            <a:off x="4147339" y="2297294"/>
            <a:ext cx="175090" cy="18911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6">
            <a:extLst>
              <a:ext uri="{FF2B5EF4-FFF2-40B4-BE49-F238E27FC236}">
                <a16:creationId xmlns:a16="http://schemas.microsoft.com/office/drawing/2014/main" id="{E7816235-E523-497C-B2A1-2B411EB4BECC}"/>
              </a:ext>
            </a:extLst>
          </p:cNvPr>
          <p:cNvSpPr/>
          <p:nvPr/>
        </p:nvSpPr>
        <p:spPr>
          <a:xfrm>
            <a:off x="7048074" y="2164035"/>
            <a:ext cx="175735" cy="2597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17">
            <a:extLst>
              <a:ext uri="{FF2B5EF4-FFF2-40B4-BE49-F238E27FC236}">
                <a16:creationId xmlns:a16="http://schemas.microsoft.com/office/drawing/2014/main" id="{DF233A37-1947-4A84-B2F4-C2E7B79C2B46}"/>
              </a:ext>
            </a:extLst>
          </p:cNvPr>
          <p:cNvSpPr/>
          <p:nvPr/>
        </p:nvSpPr>
        <p:spPr>
          <a:xfrm>
            <a:off x="7226917" y="2165320"/>
            <a:ext cx="175735" cy="2597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18">
            <a:extLst>
              <a:ext uri="{FF2B5EF4-FFF2-40B4-BE49-F238E27FC236}">
                <a16:creationId xmlns:a16="http://schemas.microsoft.com/office/drawing/2014/main" id="{3479D151-6E44-4A1B-BF6A-BFEC8B62218B}"/>
              </a:ext>
            </a:extLst>
          </p:cNvPr>
          <p:cNvSpPr/>
          <p:nvPr/>
        </p:nvSpPr>
        <p:spPr>
          <a:xfrm>
            <a:off x="6872339" y="2163980"/>
            <a:ext cx="175735" cy="2597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15">
            <a:extLst>
              <a:ext uri="{FF2B5EF4-FFF2-40B4-BE49-F238E27FC236}">
                <a16:creationId xmlns:a16="http://schemas.microsoft.com/office/drawing/2014/main" id="{332E2042-73C0-48B4-A703-6182AFC3C6DD}"/>
              </a:ext>
            </a:extLst>
          </p:cNvPr>
          <p:cNvSpPr/>
          <p:nvPr/>
        </p:nvSpPr>
        <p:spPr>
          <a:xfrm>
            <a:off x="4148373" y="2108177"/>
            <a:ext cx="174056" cy="18911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15">
            <a:extLst>
              <a:ext uri="{FF2B5EF4-FFF2-40B4-BE49-F238E27FC236}">
                <a16:creationId xmlns:a16="http://schemas.microsoft.com/office/drawing/2014/main" id="{332E2042-73C0-48B4-A703-6182AFC3C6DD}"/>
              </a:ext>
            </a:extLst>
          </p:cNvPr>
          <p:cNvSpPr/>
          <p:nvPr/>
        </p:nvSpPr>
        <p:spPr>
          <a:xfrm>
            <a:off x="4147339" y="1919688"/>
            <a:ext cx="175090" cy="18911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15">
            <a:extLst>
              <a:ext uri="{FF2B5EF4-FFF2-40B4-BE49-F238E27FC236}">
                <a16:creationId xmlns:a16="http://schemas.microsoft.com/office/drawing/2014/main" id="{332E2042-73C0-48B4-A703-6182AFC3C6DD}"/>
              </a:ext>
            </a:extLst>
          </p:cNvPr>
          <p:cNvSpPr/>
          <p:nvPr/>
        </p:nvSpPr>
        <p:spPr>
          <a:xfrm>
            <a:off x="4147339" y="1728841"/>
            <a:ext cx="175090" cy="18911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15">
            <a:extLst>
              <a:ext uri="{FF2B5EF4-FFF2-40B4-BE49-F238E27FC236}">
                <a16:creationId xmlns:a16="http://schemas.microsoft.com/office/drawing/2014/main" id="{332E2042-73C0-48B4-A703-6182AFC3C6DD}"/>
              </a:ext>
            </a:extLst>
          </p:cNvPr>
          <p:cNvSpPr/>
          <p:nvPr/>
        </p:nvSpPr>
        <p:spPr>
          <a:xfrm>
            <a:off x="4147339" y="1538185"/>
            <a:ext cx="175090" cy="18911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15">
            <a:extLst>
              <a:ext uri="{FF2B5EF4-FFF2-40B4-BE49-F238E27FC236}">
                <a16:creationId xmlns:a16="http://schemas.microsoft.com/office/drawing/2014/main" id="{332E2042-73C0-48B4-A703-6182AFC3C6DD}"/>
              </a:ext>
            </a:extLst>
          </p:cNvPr>
          <p:cNvSpPr/>
          <p:nvPr/>
        </p:nvSpPr>
        <p:spPr>
          <a:xfrm>
            <a:off x="4153449" y="1347993"/>
            <a:ext cx="175090" cy="18911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16">
            <a:extLst>
              <a:ext uri="{FF2B5EF4-FFF2-40B4-BE49-F238E27FC236}">
                <a16:creationId xmlns:a16="http://schemas.microsoft.com/office/drawing/2014/main" id="{E7816235-E523-497C-B2A1-2B411EB4BECC}"/>
              </a:ext>
            </a:extLst>
          </p:cNvPr>
          <p:cNvSpPr/>
          <p:nvPr/>
        </p:nvSpPr>
        <p:spPr>
          <a:xfrm>
            <a:off x="7048074" y="1840119"/>
            <a:ext cx="175735" cy="25747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17">
            <a:extLst>
              <a:ext uri="{FF2B5EF4-FFF2-40B4-BE49-F238E27FC236}">
                <a16:creationId xmlns:a16="http://schemas.microsoft.com/office/drawing/2014/main" id="{DF233A37-1947-4A84-B2F4-C2E7B79C2B46}"/>
              </a:ext>
            </a:extLst>
          </p:cNvPr>
          <p:cNvSpPr/>
          <p:nvPr/>
        </p:nvSpPr>
        <p:spPr>
          <a:xfrm>
            <a:off x="7226917" y="1840805"/>
            <a:ext cx="175735" cy="2557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18">
            <a:extLst>
              <a:ext uri="{FF2B5EF4-FFF2-40B4-BE49-F238E27FC236}">
                <a16:creationId xmlns:a16="http://schemas.microsoft.com/office/drawing/2014/main" id="{3479D151-6E44-4A1B-BF6A-BFEC8B62218B}"/>
              </a:ext>
            </a:extLst>
          </p:cNvPr>
          <p:cNvSpPr/>
          <p:nvPr/>
        </p:nvSpPr>
        <p:spPr>
          <a:xfrm>
            <a:off x="6872339" y="1840119"/>
            <a:ext cx="175735" cy="2563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16">
            <a:extLst>
              <a:ext uri="{FF2B5EF4-FFF2-40B4-BE49-F238E27FC236}">
                <a16:creationId xmlns:a16="http://schemas.microsoft.com/office/drawing/2014/main" id="{E7816235-E523-497C-B2A1-2B411EB4BECC}"/>
              </a:ext>
            </a:extLst>
          </p:cNvPr>
          <p:cNvSpPr/>
          <p:nvPr/>
        </p:nvSpPr>
        <p:spPr>
          <a:xfrm>
            <a:off x="5418250" y="2230182"/>
            <a:ext cx="175735" cy="2597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18">
            <a:extLst>
              <a:ext uri="{FF2B5EF4-FFF2-40B4-BE49-F238E27FC236}">
                <a16:creationId xmlns:a16="http://schemas.microsoft.com/office/drawing/2014/main" id="{3479D151-6E44-4A1B-BF6A-BFEC8B62218B}"/>
              </a:ext>
            </a:extLst>
          </p:cNvPr>
          <p:cNvSpPr/>
          <p:nvPr/>
        </p:nvSpPr>
        <p:spPr>
          <a:xfrm>
            <a:off x="5242515" y="2230127"/>
            <a:ext cx="175735" cy="2597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16">
            <a:extLst>
              <a:ext uri="{FF2B5EF4-FFF2-40B4-BE49-F238E27FC236}">
                <a16:creationId xmlns:a16="http://schemas.microsoft.com/office/drawing/2014/main" id="{E7816235-E523-497C-B2A1-2B411EB4BECC}"/>
              </a:ext>
            </a:extLst>
          </p:cNvPr>
          <p:cNvSpPr/>
          <p:nvPr/>
        </p:nvSpPr>
        <p:spPr>
          <a:xfrm>
            <a:off x="5409286" y="1583446"/>
            <a:ext cx="175735" cy="2597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18">
            <a:extLst>
              <a:ext uri="{FF2B5EF4-FFF2-40B4-BE49-F238E27FC236}">
                <a16:creationId xmlns:a16="http://schemas.microsoft.com/office/drawing/2014/main" id="{3479D151-6E44-4A1B-BF6A-BFEC8B62218B}"/>
              </a:ext>
            </a:extLst>
          </p:cNvPr>
          <p:cNvSpPr/>
          <p:nvPr/>
        </p:nvSpPr>
        <p:spPr>
          <a:xfrm>
            <a:off x="5233551" y="1583391"/>
            <a:ext cx="175735" cy="2597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16">
            <a:extLst>
              <a:ext uri="{FF2B5EF4-FFF2-40B4-BE49-F238E27FC236}">
                <a16:creationId xmlns:a16="http://schemas.microsoft.com/office/drawing/2014/main" id="{E7816235-E523-497C-B2A1-2B411EB4BECC}"/>
              </a:ext>
            </a:extLst>
          </p:cNvPr>
          <p:cNvSpPr/>
          <p:nvPr/>
        </p:nvSpPr>
        <p:spPr>
          <a:xfrm>
            <a:off x="5415690" y="1913191"/>
            <a:ext cx="175735" cy="2597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18">
            <a:extLst>
              <a:ext uri="{FF2B5EF4-FFF2-40B4-BE49-F238E27FC236}">
                <a16:creationId xmlns:a16="http://schemas.microsoft.com/office/drawing/2014/main" id="{3479D151-6E44-4A1B-BF6A-BFEC8B62218B}"/>
              </a:ext>
            </a:extLst>
          </p:cNvPr>
          <p:cNvSpPr/>
          <p:nvPr/>
        </p:nvSpPr>
        <p:spPr>
          <a:xfrm>
            <a:off x="5239955" y="1913191"/>
            <a:ext cx="175735" cy="2591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D08D3D-21DD-4AC3-B284-8B805475E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394" y="3242224"/>
            <a:ext cx="336757" cy="326233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4A1C0D-872C-4CA0-96C3-13E76DA168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4182" y="3241379"/>
            <a:ext cx="349169" cy="33426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DD821DA-CACC-433D-9D3C-2B597713B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394" y="3626963"/>
            <a:ext cx="336757" cy="326233"/>
          </a:xfrm>
          <a:prstGeom prst="rect">
            <a:avLst/>
          </a:prstGeom>
          <a:noFill/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66EA2A8-281A-4692-BDEA-DC43F9E5D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390" y="3249412"/>
            <a:ext cx="336757" cy="326233"/>
          </a:xfrm>
          <a:prstGeom prst="rect">
            <a:avLst/>
          </a:prstGeom>
          <a:noFill/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C652028-9495-4F5B-9843-4AC368CA7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390" y="3626962"/>
            <a:ext cx="336757" cy="326233"/>
          </a:xfrm>
          <a:prstGeom prst="rect">
            <a:avLst/>
          </a:prstGeom>
          <a:noFill/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1E9AE30-25E2-4EAA-A619-B3F2436123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5182" y="3245395"/>
            <a:ext cx="349169" cy="334266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A8B2FF41-9F18-44E1-B5A4-0123A8CB87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3595" y="4412770"/>
            <a:ext cx="349169" cy="334266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ED2AC11D-6035-43DC-825C-4964EA277E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3596" y="3974760"/>
            <a:ext cx="349169" cy="334266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191451EF-7466-49C6-9AE9-28306831F7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4182" y="3613083"/>
            <a:ext cx="349169" cy="334266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A0860B03-E49F-4AB4-89E9-50DD221A7E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0178" y="3613083"/>
            <a:ext cx="349169" cy="334266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E08157B6-516D-40A3-9144-AD52EF37C6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5098" y="3234191"/>
            <a:ext cx="349169" cy="334266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F2B168BC-68CB-4622-80A1-D817A7837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3948" y="3595369"/>
            <a:ext cx="349169" cy="334266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5A899339-11CC-480E-9776-65D84B5D8B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7584" y="3970155"/>
            <a:ext cx="336757" cy="326233"/>
          </a:xfrm>
          <a:prstGeom prst="rect">
            <a:avLst/>
          </a:prstGeom>
          <a:noFill/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18586077-53F7-4B7F-A94F-76A542C60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4002" y="3978546"/>
            <a:ext cx="336757" cy="326233"/>
          </a:xfrm>
          <a:prstGeom prst="rect">
            <a:avLst/>
          </a:prstGeom>
          <a:noFill/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EF4E6F6C-38B3-40BC-9071-833463D0D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7584" y="4430413"/>
            <a:ext cx="336757" cy="326233"/>
          </a:xfrm>
          <a:prstGeom prst="rect">
            <a:avLst/>
          </a:prstGeom>
          <a:noFill/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7A558D3D-BF20-45EF-93A2-3BC5E8559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864" y="4436495"/>
            <a:ext cx="336757" cy="326233"/>
          </a:xfrm>
          <a:prstGeom prst="rect">
            <a:avLst/>
          </a:prstGeom>
          <a:noFill/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0C9EC407-C0BD-4759-B4B1-DE60237487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0704" y="4890428"/>
            <a:ext cx="349169" cy="334266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C4E5EA51-C9DC-4CA5-965B-36777D8BA1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5172" y="4890428"/>
            <a:ext cx="349169" cy="334266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EF21954D-EE93-4BAF-9BEF-75A175B165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2257" y="5325897"/>
            <a:ext cx="349169" cy="334266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B614AEC1-3750-48D7-89C2-5976D4C3AD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975" y="5324747"/>
            <a:ext cx="349169" cy="334266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2D6545B0-CAFB-4979-A7D6-569690210E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3948" y="4881511"/>
            <a:ext cx="349169" cy="334266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061C2F57-99A8-4663-A1F1-DF43ECD187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4156" y="3254677"/>
            <a:ext cx="349169" cy="334266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4F7DBD16-9F69-4D7A-B02C-921054E3CB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5156" y="3258693"/>
            <a:ext cx="349169" cy="334266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B694B6D4-1C34-469B-8B52-3D846E54F7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4156" y="3614349"/>
            <a:ext cx="349169" cy="334266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D7C09664-865B-4695-A9A6-A0212BBD61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5156" y="3618365"/>
            <a:ext cx="349169" cy="334266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4B83E810-9375-4125-A552-5AEE7D3C1C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7949" y="4887229"/>
            <a:ext cx="349169" cy="334266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1BE7EA39-32BE-4B68-8A0B-8B329B2FFD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4156" y="5348906"/>
            <a:ext cx="349169" cy="334266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42911B69-3459-41E3-B293-899D27956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0361" y="3974760"/>
            <a:ext cx="336757" cy="326233"/>
          </a:xfrm>
          <a:prstGeom prst="rect">
            <a:avLst/>
          </a:prstGeom>
          <a:noFill/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4660C263-D0CD-4DA3-8534-AF18E016B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964" y="4426911"/>
            <a:ext cx="336757" cy="326233"/>
          </a:xfrm>
          <a:prstGeom prst="rect">
            <a:avLst/>
          </a:prstGeom>
          <a:noFill/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B1367A0E-40A0-463F-B1D3-74B560569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1244" y="3960923"/>
            <a:ext cx="336757" cy="326233"/>
          </a:xfrm>
          <a:prstGeom prst="rect">
            <a:avLst/>
          </a:prstGeom>
          <a:noFill/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363F8C58-0581-4945-93C9-356C2B11E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1244" y="4468845"/>
            <a:ext cx="336757" cy="326233"/>
          </a:xfrm>
          <a:prstGeom prst="rect">
            <a:avLst/>
          </a:prstGeom>
          <a:noFill/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28D18296-F3F7-42E6-B498-B6466177E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6510" y="4887229"/>
            <a:ext cx="336757" cy="326233"/>
          </a:xfrm>
          <a:prstGeom prst="rect">
            <a:avLst/>
          </a:prstGeom>
          <a:noFill/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E8081D5F-0C18-4046-80B0-FFAD48B04C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4605" y="5316405"/>
            <a:ext cx="336757" cy="326233"/>
          </a:xfrm>
          <a:prstGeom prst="rect">
            <a:avLst/>
          </a:prstGeom>
          <a:noFill/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C02BFE30-3B54-4A90-85A5-06F499184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7394" y="5311265"/>
            <a:ext cx="349169" cy="334266"/>
          </a:xfrm>
          <a:prstGeom prst="rect">
            <a:avLst/>
          </a:prstGeom>
        </p:spPr>
      </p:pic>
      <p:sp>
        <p:nvSpPr>
          <p:cNvPr id="76" name="Rectangle 9">
            <a:extLst>
              <a:ext uri="{FF2B5EF4-FFF2-40B4-BE49-F238E27FC236}">
                <a16:creationId xmlns:a16="http://schemas.microsoft.com/office/drawing/2014/main" id="{C0765ECD-260B-4697-BB9E-39409B806173}"/>
              </a:ext>
            </a:extLst>
          </p:cNvPr>
          <p:cNvSpPr/>
          <p:nvPr/>
        </p:nvSpPr>
        <p:spPr>
          <a:xfrm>
            <a:off x="8019814" y="2166775"/>
            <a:ext cx="114922" cy="2672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10">
            <a:extLst>
              <a:ext uri="{FF2B5EF4-FFF2-40B4-BE49-F238E27FC236}">
                <a16:creationId xmlns:a16="http://schemas.microsoft.com/office/drawing/2014/main" id="{FF74DC00-6D4A-4A2B-BFAD-78B2BB62BC7E}"/>
              </a:ext>
            </a:extLst>
          </p:cNvPr>
          <p:cNvSpPr/>
          <p:nvPr/>
        </p:nvSpPr>
        <p:spPr>
          <a:xfrm>
            <a:off x="8122305" y="2166775"/>
            <a:ext cx="114922" cy="26633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11">
            <a:extLst>
              <a:ext uri="{FF2B5EF4-FFF2-40B4-BE49-F238E27FC236}">
                <a16:creationId xmlns:a16="http://schemas.microsoft.com/office/drawing/2014/main" id="{15E85A73-65DA-4533-8AA2-AE102AC6DE5F}"/>
              </a:ext>
            </a:extLst>
          </p:cNvPr>
          <p:cNvSpPr/>
          <p:nvPr/>
        </p:nvSpPr>
        <p:spPr>
          <a:xfrm>
            <a:off x="8217243" y="2165319"/>
            <a:ext cx="114922" cy="26782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12">
            <a:extLst>
              <a:ext uri="{FF2B5EF4-FFF2-40B4-BE49-F238E27FC236}">
                <a16:creationId xmlns:a16="http://schemas.microsoft.com/office/drawing/2014/main" id="{136F0E16-C644-4EBD-927B-874F5E2E12C7}"/>
              </a:ext>
            </a:extLst>
          </p:cNvPr>
          <p:cNvSpPr/>
          <p:nvPr/>
        </p:nvSpPr>
        <p:spPr>
          <a:xfrm>
            <a:off x="8313758" y="2166775"/>
            <a:ext cx="114922" cy="26608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13">
            <a:extLst>
              <a:ext uri="{FF2B5EF4-FFF2-40B4-BE49-F238E27FC236}">
                <a16:creationId xmlns:a16="http://schemas.microsoft.com/office/drawing/2014/main" id="{C55DD989-96BF-4C05-B057-BD9B43D0435E}"/>
              </a:ext>
            </a:extLst>
          </p:cNvPr>
          <p:cNvSpPr/>
          <p:nvPr/>
        </p:nvSpPr>
        <p:spPr>
          <a:xfrm>
            <a:off x="8409013" y="2165320"/>
            <a:ext cx="114922" cy="2689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14">
            <a:extLst>
              <a:ext uri="{FF2B5EF4-FFF2-40B4-BE49-F238E27FC236}">
                <a16:creationId xmlns:a16="http://schemas.microsoft.com/office/drawing/2014/main" id="{DD07D333-A705-4298-B813-3E302427065F}"/>
              </a:ext>
            </a:extLst>
          </p:cNvPr>
          <p:cNvSpPr/>
          <p:nvPr/>
        </p:nvSpPr>
        <p:spPr>
          <a:xfrm>
            <a:off x="8744341" y="2044373"/>
            <a:ext cx="94633" cy="2597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6DB64690-7FCC-4AF6-B207-531B0E955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847" y="3219623"/>
            <a:ext cx="336757" cy="326233"/>
          </a:xfrm>
          <a:prstGeom prst="rect">
            <a:avLst/>
          </a:prstGeom>
          <a:noFill/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645B54E4-1EDD-468F-9C4D-327C9BF03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827" y="3575645"/>
            <a:ext cx="336757" cy="326233"/>
          </a:xfrm>
          <a:prstGeom prst="rect">
            <a:avLst/>
          </a:prstGeom>
          <a:noFill/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997F8572-38D7-4182-BA58-69580CF89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2807" y="3960475"/>
            <a:ext cx="336757" cy="326233"/>
          </a:xfrm>
          <a:prstGeom prst="rect">
            <a:avLst/>
          </a:prstGeom>
          <a:noFill/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B42E76DC-6AF7-4FF6-B7DF-F76CF0E33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846" y="4412770"/>
            <a:ext cx="336757" cy="326233"/>
          </a:xfrm>
          <a:prstGeom prst="rect">
            <a:avLst/>
          </a:prstGeom>
          <a:noFill/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4493A063-2B64-4FC2-94B3-984682999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2806" y="4876055"/>
            <a:ext cx="336757" cy="326233"/>
          </a:xfrm>
          <a:prstGeom prst="rect">
            <a:avLst/>
          </a:prstGeom>
          <a:noFill/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5258F8CB-3361-4354-AC24-8C979E3DE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4901" y="5306154"/>
            <a:ext cx="336757" cy="326233"/>
          </a:xfrm>
          <a:prstGeom prst="rect">
            <a:avLst/>
          </a:prstGeom>
          <a:noFill/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259C2ADB-FD28-4103-B174-90CBE47D5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2807" y="5311265"/>
            <a:ext cx="336757" cy="326233"/>
          </a:xfrm>
          <a:prstGeom prst="rect">
            <a:avLst/>
          </a:prstGeom>
          <a:noFill/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4C09B8EC-118B-4CE8-9EDC-D9F472321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0833" y="3622382"/>
            <a:ext cx="336757" cy="326233"/>
          </a:xfrm>
          <a:prstGeom prst="rect">
            <a:avLst/>
          </a:prstGeom>
          <a:noFill/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2EFC9401-9780-4801-BDA3-1F775D69B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0050" y="3249412"/>
            <a:ext cx="336757" cy="326233"/>
          </a:xfrm>
          <a:prstGeom prst="rect">
            <a:avLst/>
          </a:prstGeom>
          <a:noFill/>
        </p:spPr>
      </p:pic>
      <p:sp>
        <p:nvSpPr>
          <p:cNvPr id="8" name="Trapezoid 7">
            <a:extLst>
              <a:ext uri="{FF2B5EF4-FFF2-40B4-BE49-F238E27FC236}">
                <a16:creationId xmlns:a16="http://schemas.microsoft.com/office/drawing/2014/main" id="{8D147F07-58BE-4762-BEC2-883CF248BEED}"/>
              </a:ext>
            </a:extLst>
          </p:cNvPr>
          <p:cNvSpPr/>
          <p:nvPr/>
        </p:nvSpPr>
        <p:spPr>
          <a:xfrm rot="16200000">
            <a:off x="7836862" y="2126586"/>
            <a:ext cx="180622" cy="74787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rapezoid 104">
            <a:extLst>
              <a:ext uri="{FF2B5EF4-FFF2-40B4-BE49-F238E27FC236}">
                <a16:creationId xmlns:a16="http://schemas.microsoft.com/office/drawing/2014/main" id="{D96E455A-E813-43B3-9393-9DDA4B7AB7C6}"/>
              </a:ext>
            </a:extLst>
          </p:cNvPr>
          <p:cNvSpPr/>
          <p:nvPr/>
        </p:nvSpPr>
        <p:spPr>
          <a:xfrm rot="5400000">
            <a:off x="8528879" y="2118927"/>
            <a:ext cx="180622" cy="87926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F4A1A79-9D22-4540-A75A-67999C597C4A}"/>
              </a:ext>
            </a:extLst>
          </p:cNvPr>
          <p:cNvCxnSpPr>
            <a:cxnSpLocks/>
          </p:cNvCxnSpPr>
          <p:nvPr/>
        </p:nvCxnSpPr>
        <p:spPr>
          <a:xfrm>
            <a:off x="7972031" y="2108177"/>
            <a:ext cx="602646" cy="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730ED76B-A2DE-4FE6-8454-FC5F624CFE09}"/>
              </a:ext>
            </a:extLst>
          </p:cNvPr>
          <p:cNvCxnSpPr>
            <a:cxnSpLocks/>
          </p:cNvCxnSpPr>
          <p:nvPr/>
        </p:nvCxnSpPr>
        <p:spPr>
          <a:xfrm>
            <a:off x="8523935" y="2211239"/>
            <a:ext cx="50742" cy="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A2B2611F-C614-4536-8414-BE3EF92687EF}"/>
              </a:ext>
            </a:extLst>
          </p:cNvPr>
          <p:cNvCxnSpPr>
            <a:cxnSpLocks/>
          </p:cNvCxnSpPr>
          <p:nvPr/>
        </p:nvCxnSpPr>
        <p:spPr>
          <a:xfrm>
            <a:off x="8657755" y="2158986"/>
            <a:ext cx="81735" cy="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A2095D7B-DC18-409F-8876-ADF84DB197B7}"/>
              </a:ext>
            </a:extLst>
          </p:cNvPr>
          <p:cNvCxnSpPr>
            <a:cxnSpLocks/>
          </p:cNvCxnSpPr>
          <p:nvPr/>
        </p:nvCxnSpPr>
        <p:spPr>
          <a:xfrm>
            <a:off x="7963196" y="2211220"/>
            <a:ext cx="52586" cy="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14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76" grpId="0" animBg="1"/>
      <p:bldP spid="82" grpId="0" animBg="1"/>
      <p:bldP spid="84" grpId="0" animBg="1"/>
      <p:bldP spid="89" grpId="0" animBg="1"/>
      <p:bldP spid="90" grpId="0" animBg="1"/>
      <p:bldP spid="91" grpId="0" animBg="1"/>
      <p:bldP spid="8" grpId="0" animBg="1"/>
      <p:bldP spid="10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55294-5D14-451A-9644-B5AEEE780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1462"/>
            <a:ext cx="7760044" cy="913751"/>
          </a:xfrm>
        </p:spPr>
        <p:txBody>
          <a:bodyPr/>
          <a:lstStyle/>
          <a:p>
            <a:r>
              <a:rPr lang="en-US" dirty="0"/>
              <a:t>Simulation Configuration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FE3D98E-3544-4484-B206-6F9A4D9436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3280644"/>
              </p:ext>
            </p:extLst>
          </p:nvPr>
        </p:nvGraphicFramePr>
        <p:xfrm>
          <a:off x="457200" y="1724025"/>
          <a:ext cx="8305800" cy="33375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885090">
                  <a:extLst>
                    <a:ext uri="{9D8B030D-6E8A-4147-A177-3AD203B41FA5}">
                      <a16:colId xmlns:a16="http://schemas.microsoft.com/office/drawing/2014/main" val="1289647296"/>
                    </a:ext>
                  </a:extLst>
                </a:gridCol>
                <a:gridCol w="5420710">
                  <a:extLst>
                    <a:ext uri="{9D8B030D-6E8A-4147-A177-3AD203B41FA5}">
                      <a16:colId xmlns:a16="http://schemas.microsoft.com/office/drawing/2014/main" val="3795155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Wormhole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Wormhole router with a N-flit deep queue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950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VC-Shallow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 1-flit VCs (max number of VCs)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6543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VC-deep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 N/2-flit deep and 4 N/4-flit deep VCs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3495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SwapNoC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N-flit deep queue with Swaps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659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Simulation Infrastructure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2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Network-topology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64 nodes in 8x8 Mesh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4281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Technology node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15nm PDK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Simulator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Garnet Network, gem5 simulator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7098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Memory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Ruby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1946357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0D51D-F8A0-41F3-A3C1-2E898E075C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49671" y="6356350"/>
            <a:ext cx="1313328" cy="365125"/>
          </a:xfrm>
        </p:spPr>
        <p:txBody>
          <a:bodyPr/>
          <a:lstStyle/>
          <a:p>
            <a:r>
              <a:rPr lang="en-US"/>
              <a:t>October 15, 2017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158B7-FEC1-4347-AFDC-6986021AA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Mayank Parasar, School of Electrical and Computer Engineering, Georgia Tech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0F82F-7C61-493F-AD22-A96692C1C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C6899-B7E0-724F-AFA7-9CBD82D6A34A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E0573B-009D-440D-9D66-44A8539F27E4}"/>
              </a:ext>
            </a:extLst>
          </p:cNvPr>
          <p:cNvSpPr/>
          <p:nvPr/>
        </p:nvSpPr>
        <p:spPr>
          <a:xfrm>
            <a:off x="2281862" y="1133475"/>
            <a:ext cx="41200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Network Configuration</a:t>
            </a:r>
          </a:p>
        </p:txBody>
      </p:sp>
    </p:spTree>
    <p:extLst>
      <p:ext uri="{BB962C8B-B14F-4D97-AF65-F5344CB8AC3E}">
        <p14:creationId xmlns:p14="http://schemas.microsoft.com/office/powerpoint/2010/main" val="20357902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55294-5D14-451A-9644-B5AEEE780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1462"/>
            <a:ext cx="7760044" cy="913751"/>
          </a:xfrm>
        </p:spPr>
        <p:txBody>
          <a:bodyPr/>
          <a:lstStyle/>
          <a:p>
            <a:r>
              <a:rPr lang="en-US" sz="3200" dirty="0"/>
              <a:t>Performance with Synthetic Traffic - I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9128"/>
            <a:ext cx="9153324" cy="5227221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0D51D-F8A0-41F3-A3C1-2E898E075C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49671" y="6356350"/>
            <a:ext cx="1313328" cy="365125"/>
          </a:xfrm>
        </p:spPr>
        <p:txBody>
          <a:bodyPr/>
          <a:lstStyle/>
          <a:p>
            <a:r>
              <a:rPr lang="en-US"/>
              <a:t>October 15, 2017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158B7-FEC1-4347-AFDC-6986021AA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Mayank Parasar, School of Electrical and Computer Engineering, Georgia Tech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0F82F-7C61-493F-AD22-A96692C1C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C6899-B7E0-724F-AFA7-9CBD82D6A34A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086907-F457-444A-97EB-6FC393BAA294}"/>
              </a:ext>
            </a:extLst>
          </p:cNvPr>
          <p:cNvSpPr/>
          <p:nvPr/>
        </p:nvSpPr>
        <p:spPr>
          <a:xfrm>
            <a:off x="933354" y="996645"/>
            <a:ext cx="74574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Multi-flit Packet (5 flit = 1 packet)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B8383B-40C7-4F96-881F-D63DE4C8F4B7}"/>
              </a:ext>
            </a:extLst>
          </p:cNvPr>
          <p:cNvSpPr/>
          <p:nvPr/>
        </p:nvSpPr>
        <p:spPr>
          <a:xfrm rot="21444042">
            <a:off x="1462697" y="2865575"/>
            <a:ext cx="6467357" cy="175432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SwapNoC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provides 80% improvement in throughput on average</a:t>
            </a:r>
          </a:p>
        </p:txBody>
      </p:sp>
    </p:spTree>
    <p:extLst>
      <p:ext uri="{BB962C8B-B14F-4D97-AF65-F5344CB8AC3E}">
        <p14:creationId xmlns:p14="http://schemas.microsoft.com/office/powerpoint/2010/main" val="427843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06C09-C908-43F6-88B0-2ED415963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514713"/>
            <a:ext cx="6693409" cy="442898"/>
          </a:xfrm>
        </p:spPr>
        <p:txBody>
          <a:bodyPr/>
          <a:lstStyle/>
          <a:p>
            <a:r>
              <a:rPr lang="en-US" dirty="0"/>
              <a:t>Flow Control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0C5E2F-AF32-47FA-8427-6649D9201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October 15, 2017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FA4023-2362-4A11-8922-00EDF704F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Mayank Parasar, School of Electrical and Computer Engineering, Georgia Tech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21EDB3-32CB-4E19-B7A2-EC32A5600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C6899-B7E0-724F-AFA7-9CBD82D6A34A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7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695BFEBD-62F4-44DF-A326-9E73EC655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246424"/>
            <a:ext cx="4602879" cy="4785775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B0F651E1-757C-4571-8CA4-9F6794586665}"/>
              </a:ext>
            </a:extLst>
          </p:cNvPr>
          <p:cNvSpPr/>
          <p:nvPr/>
        </p:nvSpPr>
        <p:spPr>
          <a:xfrm>
            <a:off x="1676400" y="1865871"/>
            <a:ext cx="481914" cy="205945"/>
          </a:xfrm>
          <a:prstGeom prst="ellipse">
            <a:avLst/>
          </a:prstGeom>
          <a:solidFill>
            <a:schemeClr val="accent1">
              <a:alpha val="5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297235F-BE33-4ADA-95F1-72A74D89F7BE}"/>
              </a:ext>
            </a:extLst>
          </p:cNvPr>
          <p:cNvSpPr/>
          <p:nvPr/>
        </p:nvSpPr>
        <p:spPr>
          <a:xfrm>
            <a:off x="2137719" y="1470110"/>
            <a:ext cx="481914" cy="205945"/>
          </a:xfrm>
          <a:prstGeom prst="ellipse">
            <a:avLst/>
          </a:prstGeom>
          <a:solidFill>
            <a:schemeClr val="accent1">
              <a:alpha val="5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2EDF29-A10C-4838-B156-784103ACAAFE}"/>
              </a:ext>
            </a:extLst>
          </p:cNvPr>
          <p:cNvSpPr/>
          <p:nvPr/>
        </p:nvSpPr>
        <p:spPr>
          <a:xfrm>
            <a:off x="5210987" y="1445623"/>
            <a:ext cx="37176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Flow Control options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B403BE5-347F-4B7E-9711-4A46D4AD3211}"/>
              </a:ext>
            </a:extLst>
          </p:cNvPr>
          <p:cNvSpPr/>
          <p:nvPr/>
        </p:nvSpPr>
        <p:spPr>
          <a:xfrm>
            <a:off x="5210987" y="2658856"/>
            <a:ext cx="37176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Packet-based Flow Control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E.g., Store and Forward, Virtual Cut-Through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C2FF50E-9103-412B-A5F7-C74208F16019}"/>
              </a:ext>
            </a:extLst>
          </p:cNvPr>
          <p:cNvSpPr/>
          <p:nvPr/>
        </p:nvSpPr>
        <p:spPr>
          <a:xfrm>
            <a:off x="5210987" y="1965857"/>
            <a:ext cx="37176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Message-based Flow Control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E.g., Circuit Switching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55C93A-655D-4E8C-8026-BA0C8058F6A5}"/>
              </a:ext>
            </a:extLst>
          </p:cNvPr>
          <p:cNvSpPr/>
          <p:nvPr/>
        </p:nvSpPr>
        <p:spPr>
          <a:xfrm>
            <a:off x="5301149" y="3591364"/>
            <a:ext cx="36275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Flit-based Flow Control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E.g., Wormhole, Virtual Channel</a:t>
            </a:r>
          </a:p>
        </p:txBody>
      </p:sp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A74A8707-C77C-40DB-9310-E87F39F41EDA}"/>
              </a:ext>
            </a:extLst>
          </p:cNvPr>
          <p:cNvSpPr/>
          <p:nvPr/>
        </p:nvSpPr>
        <p:spPr>
          <a:xfrm>
            <a:off x="5301148" y="4795520"/>
            <a:ext cx="2318851" cy="629920"/>
          </a:xfrm>
          <a:prstGeom prst="wedgeRectCallout">
            <a:avLst>
              <a:gd name="adj1" fmla="val -43776"/>
              <a:gd name="adj2" fmla="val -20524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Most popular for on-chip networks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C89B21-ED08-4D5C-B1E5-5A4692E8420E}"/>
              </a:ext>
            </a:extLst>
          </p:cNvPr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F03782C-AF3B-49AE-AE53-D4733C0322F6}"/>
              </a:ext>
            </a:extLst>
          </p:cNvPr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0E541EE-9423-445E-8E50-8C5A9CC28A05}"/>
              </a:ext>
            </a:extLst>
          </p:cNvPr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4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3" grpId="0"/>
      <p:bldP spid="17" grpId="0"/>
      <p:bldP spid="18" grpId="0"/>
      <p:bldP spid="1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55294-5D14-451A-9644-B5AEEE780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1462"/>
            <a:ext cx="7760044" cy="913751"/>
          </a:xfrm>
        </p:spPr>
        <p:txBody>
          <a:bodyPr/>
          <a:lstStyle/>
          <a:p>
            <a:r>
              <a:rPr lang="en-US" sz="3200" dirty="0"/>
              <a:t>Performance with Synthetic Traffic - II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0D51D-F8A0-41F3-A3C1-2E898E075C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49671" y="6356350"/>
            <a:ext cx="1313328" cy="365125"/>
          </a:xfrm>
        </p:spPr>
        <p:txBody>
          <a:bodyPr/>
          <a:lstStyle/>
          <a:p>
            <a:r>
              <a:rPr lang="en-US"/>
              <a:t>October 15, 2017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158B7-FEC1-4347-AFDC-6986021AA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Mayank Parasar, School of Electrical and Computer Engineering, Georgia Tech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0F82F-7C61-493F-AD22-A96692C1C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C6899-B7E0-724F-AFA7-9CBD82D6A34A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11" y="1882354"/>
            <a:ext cx="8903313" cy="220525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0687" y="3968935"/>
            <a:ext cx="8762999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SwapNoC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provides about 15% improvement in throughput over wormhole and provide 40-50% more throughput over deep-VCs in edge_50 and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bit_rotation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CAA242-567D-4788-B598-FB8EDB8CA905}"/>
              </a:ext>
            </a:extLst>
          </p:cNvPr>
          <p:cNvSpPr/>
          <p:nvPr/>
        </p:nvSpPr>
        <p:spPr>
          <a:xfrm>
            <a:off x="763603" y="1139023"/>
            <a:ext cx="77171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Single-flit Packet (1 flit = 1 packet)</a:t>
            </a:r>
          </a:p>
        </p:txBody>
      </p:sp>
    </p:spTree>
    <p:extLst>
      <p:ext uri="{BB962C8B-B14F-4D97-AF65-F5344CB8AC3E}">
        <p14:creationId xmlns:p14="http://schemas.microsoft.com/office/powerpoint/2010/main" val="246822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55294-5D14-451A-9644-B5AEEE780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1462"/>
            <a:ext cx="7760044" cy="913751"/>
          </a:xfrm>
        </p:spPr>
        <p:txBody>
          <a:bodyPr/>
          <a:lstStyle/>
          <a:p>
            <a:r>
              <a:rPr lang="en-US" dirty="0"/>
              <a:t>Full System simulation Result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7" y="1591446"/>
            <a:ext cx="8878957" cy="2888974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0D51D-F8A0-41F3-A3C1-2E898E075C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49671" y="6356350"/>
            <a:ext cx="1313328" cy="365125"/>
          </a:xfrm>
        </p:spPr>
        <p:txBody>
          <a:bodyPr/>
          <a:lstStyle/>
          <a:p>
            <a:r>
              <a:rPr lang="en-US"/>
              <a:t>October 15, 2017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158B7-FEC1-4347-AFDC-6986021AA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Mayank Parasar, School of Electrical and Computer Engineering, Georgia Tech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0F82F-7C61-493F-AD22-A96692C1C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C6899-B7E0-724F-AFA7-9CBD82D6A34A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20255" y="4655353"/>
            <a:ext cx="824274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36 % reduction in runtime over both VCs and wormhole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using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credit_swap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and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random_swap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099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ACB64-42F4-45CE-B133-9BD7F26D1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B2E98-DDE1-4857-92F9-2DDC357D6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Motivation</a:t>
            </a:r>
          </a:p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Background</a:t>
            </a:r>
          </a:p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Enter </a:t>
            </a:r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SwapNoC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US">
                <a:solidFill>
                  <a:schemeClr val="accent6">
                    <a:lumMod val="40000"/>
                    <a:lumOff val="60000"/>
                  </a:schemeClr>
                </a:solidFill>
              </a:rPr>
              <a:t>SwapNoC 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Policies</a:t>
            </a:r>
          </a:p>
          <a:p>
            <a:pPr lvl="1"/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cs typeface="Helvetica"/>
              </a:rPr>
              <a:t>Tail_Swap</a:t>
            </a:r>
          </a:p>
          <a:p>
            <a:pPr lvl="1"/>
            <a:r>
              <a:rPr lang="en-US" sz="2800">
                <a:solidFill>
                  <a:schemeClr val="accent6">
                    <a:lumMod val="40000"/>
                    <a:lumOff val="60000"/>
                  </a:schemeClr>
                </a:solidFill>
              </a:rPr>
              <a:t>Credit_Swap</a:t>
            </a:r>
            <a:endParaRPr lang="en-US" sz="2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lvl="1"/>
            <a:r>
              <a:rPr lang="en-US" sz="2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Random_Swap</a:t>
            </a:r>
            <a:endParaRPr lang="en-US" sz="2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Comparision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to VCs</a:t>
            </a:r>
          </a:p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Evaluation and Results</a:t>
            </a:r>
          </a:p>
          <a:p>
            <a:r>
              <a:rPr lang="en-US" b="1" dirty="0"/>
              <a:t>Conclusion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A6C2C0-112E-4B78-9BF4-2E3B8F3C9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15, 2017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0418D-B7D2-4426-98CA-1555869D7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Mayank Parasar, School of Electrical and Computer Engineering, Georgia Tech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2BFC6-5B75-45BA-B6B6-7AD753770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C6899-B7E0-724F-AFA7-9CBD82D6A34A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8009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55294-5D14-451A-9644-B5AEEE780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90365"/>
            <a:ext cx="7760044" cy="674848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89B82-1642-4183-BDA1-93BB4916E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Wormhole routers are area and power efficient but don’t give high performance</a:t>
            </a:r>
          </a:p>
          <a:p>
            <a:r>
              <a:rPr lang="en-US" dirty="0"/>
              <a:t>VCs are good for performance but comes with overhead of area and power</a:t>
            </a:r>
          </a:p>
          <a:p>
            <a:r>
              <a:rPr lang="en-US" dirty="0"/>
              <a:t>VC routers have more timing critical path than wormhole</a:t>
            </a:r>
          </a:p>
          <a:p>
            <a:r>
              <a:rPr lang="en-US" dirty="0" err="1"/>
              <a:t>SwapNoC</a:t>
            </a:r>
            <a:r>
              <a:rPr lang="en-US" dirty="0"/>
              <a:t> marries the benefit of wormhole router with performance of VCs at modest area and power cost.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0D51D-F8A0-41F3-A3C1-2E898E075C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49671" y="6356350"/>
            <a:ext cx="1313328" cy="365125"/>
          </a:xfrm>
        </p:spPr>
        <p:txBody>
          <a:bodyPr/>
          <a:lstStyle/>
          <a:p>
            <a:r>
              <a:rPr lang="en-US"/>
              <a:t>October 15, 2017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158B7-FEC1-4347-AFDC-6986021AA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Mayank Parasar, School of Electrical and Computer Engineering, Georgia Tech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0F82F-7C61-493F-AD22-A96692C1C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C6899-B7E0-724F-AFA7-9CBD82D6A34A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8C1769-D722-4046-AE78-59B2114D3533}"/>
              </a:ext>
            </a:extLst>
          </p:cNvPr>
          <p:cNvSpPr/>
          <p:nvPr/>
        </p:nvSpPr>
        <p:spPr>
          <a:xfrm>
            <a:off x="2755162" y="5355040"/>
            <a:ext cx="38138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Thank you!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A2E2CEA-1678-4594-A73D-5E96AE8D6257}"/>
              </a:ext>
            </a:extLst>
          </p:cNvPr>
          <p:cNvSpPr txBox="1">
            <a:spLocks/>
          </p:cNvSpPr>
          <p:nvPr/>
        </p:nvSpPr>
        <p:spPr>
          <a:xfrm>
            <a:off x="457200" y="353412"/>
            <a:ext cx="7760044" cy="6748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0041"/>
                </a:solidFill>
                <a:latin typeface="Helvetica" panose="020B0500000000000000" pitchFamily="34" charset="0"/>
                <a:ea typeface="+mj-ea"/>
                <a:cs typeface="Tahoma"/>
              </a:defRPr>
            </a:lvl1pPr>
          </a:lstStyle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52367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Wormhole Flow Control 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October 15,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Mayank Parasar, School of Electrical and Computer Engineering, Georgia Tech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C6899-B7E0-724F-AFA7-9CBD82D6A34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Rectangle 4" descr="Large checker board"/>
          <p:cNvSpPr>
            <a:spLocks noChangeArrowheads="1"/>
          </p:cNvSpPr>
          <p:nvPr/>
        </p:nvSpPr>
        <p:spPr bwMode="auto">
          <a:xfrm>
            <a:off x="475814" y="2816749"/>
            <a:ext cx="533400" cy="533400"/>
          </a:xfrm>
          <a:prstGeom prst="rect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8" name="Rectangle 5" descr="Large checker board"/>
          <p:cNvSpPr>
            <a:spLocks noChangeArrowheads="1"/>
          </p:cNvSpPr>
          <p:nvPr/>
        </p:nvSpPr>
        <p:spPr bwMode="auto">
          <a:xfrm>
            <a:off x="1923614" y="2816749"/>
            <a:ext cx="533400" cy="533400"/>
          </a:xfrm>
          <a:prstGeom prst="rect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9" name="Rectangle 6" descr="Large checker board"/>
          <p:cNvSpPr>
            <a:spLocks noChangeArrowheads="1"/>
          </p:cNvSpPr>
          <p:nvPr/>
        </p:nvSpPr>
        <p:spPr bwMode="auto">
          <a:xfrm>
            <a:off x="3371414" y="2816749"/>
            <a:ext cx="533400" cy="533400"/>
          </a:xfrm>
          <a:prstGeom prst="rect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10" name="Rectangle 7" descr="Large checker board"/>
          <p:cNvSpPr>
            <a:spLocks noChangeArrowheads="1"/>
          </p:cNvSpPr>
          <p:nvPr/>
        </p:nvSpPr>
        <p:spPr bwMode="auto">
          <a:xfrm>
            <a:off x="3371414" y="4035949"/>
            <a:ext cx="533400" cy="533400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11" name="Rectangle 8" descr="Large checker board"/>
          <p:cNvSpPr>
            <a:spLocks noChangeArrowheads="1"/>
          </p:cNvSpPr>
          <p:nvPr/>
        </p:nvSpPr>
        <p:spPr bwMode="auto">
          <a:xfrm>
            <a:off x="475814" y="4035949"/>
            <a:ext cx="533400" cy="533400"/>
          </a:xfrm>
          <a:prstGeom prst="rect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12" name="Rectangle 9" descr="Large checker board"/>
          <p:cNvSpPr>
            <a:spLocks noChangeArrowheads="1"/>
          </p:cNvSpPr>
          <p:nvPr/>
        </p:nvSpPr>
        <p:spPr bwMode="auto">
          <a:xfrm>
            <a:off x="4819214" y="2816749"/>
            <a:ext cx="533400" cy="533400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13" name="Rectangle 10" descr="Large checker board"/>
          <p:cNvSpPr>
            <a:spLocks noChangeArrowheads="1"/>
          </p:cNvSpPr>
          <p:nvPr/>
        </p:nvSpPr>
        <p:spPr bwMode="auto">
          <a:xfrm>
            <a:off x="3371414" y="5255149"/>
            <a:ext cx="533400" cy="533400"/>
          </a:xfrm>
          <a:prstGeom prst="rect">
            <a:avLst/>
          </a:prstGeom>
          <a:solidFill>
            <a:srgbClr val="3366FF"/>
          </a:solidFill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14" name="Rectangle 11" descr="Large checker board"/>
          <p:cNvSpPr>
            <a:spLocks noChangeArrowheads="1"/>
          </p:cNvSpPr>
          <p:nvPr/>
        </p:nvSpPr>
        <p:spPr bwMode="auto">
          <a:xfrm>
            <a:off x="475814" y="5255149"/>
            <a:ext cx="533400" cy="533400"/>
          </a:xfrm>
          <a:prstGeom prst="rect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15" name="Rectangle 12" descr="Large checker board"/>
          <p:cNvSpPr>
            <a:spLocks noChangeArrowheads="1"/>
          </p:cNvSpPr>
          <p:nvPr/>
        </p:nvSpPr>
        <p:spPr bwMode="auto">
          <a:xfrm>
            <a:off x="1923614" y="5255149"/>
            <a:ext cx="533400" cy="533400"/>
          </a:xfrm>
          <a:prstGeom prst="rect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1009214" y="3045349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2457014" y="3045349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1009214" y="4264549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2457014" y="4264549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1009214" y="5483749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2457014" y="5483749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704414" y="3350149"/>
            <a:ext cx="0" cy="6858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>
            <a:off x="704414" y="4569349"/>
            <a:ext cx="0" cy="6858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2152214" y="3350149"/>
            <a:ext cx="0" cy="6858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25" name="Line 22"/>
          <p:cNvSpPr>
            <a:spLocks noChangeShapeType="1"/>
          </p:cNvSpPr>
          <p:nvPr/>
        </p:nvSpPr>
        <p:spPr bwMode="auto">
          <a:xfrm>
            <a:off x="2152214" y="4569349"/>
            <a:ext cx="0" cy="6858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26" name="Line 23"/>
          <p:cNvSpPr>
            <a:spLocks noChangeShapeType="1"/>
          </p:cNvSpPr>
          <p:nvPr/>
        </p:nvSpPr>
        <p:spPr bwMode="auto">
          <a:xfrm>
            <a:off x="3600014" y="3350149"/>
            <a:ext cx="0" cy="6858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27" name="Line 24"/>
          <p:cNvSpPr>
            <a:spLocks noChangeShapeType="1"/>
          </p:cNvSpPr>
          <p:nvPr/>
        </p:nvSpPr>
        <p:spPr bwMode="auto">
          <a:xfrm>
            <a:off x="3600014" y="4569349"/>
            <a:ext cx="0" cy="6858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33014" y="2816749"/>
            <a:ext cx="76200" cy="533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56814" y="2816749"/>
            <a:ext cx="76200" cy="533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80614" y="2816749"/>
            <a:ext cx="76200" cy="533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04414" y="2816749"/>
            <a:ext cx="76200" cy="533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380814" y="2816749"/>
            <a:ext cx="76200" cy="533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304614" y="2816749"/>
            <a:ext cx="76200" cy="533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228414" y="2816749"/>
            <a:ext cx="76200" cy="533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152214" y="2816749"/>
            <a:ext cx="76200" cy="533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828614" y="2816749"/>
            <a:ext cx="76200" cy="533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752414" y="2816749"/>
            <a:ext cx="76200" cy="533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676214" y="2816749"/>
            <a:ext cx="76200" cy="533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600014" y="2816749"/>
            <a:ext cx="76200" cy="533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371414" y="4112149"/>
            <a:ext cx="533400" cy="762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41" name="Rectangle 7" descr="Large checker board"/>
          <p:cNvSpPr>
            <a:spLocks noChangeArrowheads="1"/>
          </p:cNvSpPr>
          <p:nvPr/>
        </p:nvSpPr>
        <p:spPr bwMode="auto">
          <a:xfrm>
            <a:off x="3371414" y="1597549"/>
            <a:ext cx="533400" cy="533400"/>
          </a:xfrm>
          <a:prstGeom prst="rect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42" name="Rectangle 8" descr="Large checker board"/>
          <p:cNvSpPr>
            <a:spLocks noChangeArrowheads="1"/>
          </p:cNvSpPr>
          <p:nvPr/>
        </p:nvSpPr>
        <p:spPr bwMode="auto">
          <a:xfrm>
            <a:off x="475814" y="1597549"/>
            <a:ext cx="533400" cy="533400"/>
          </a:xfrm>
          <a:prstGeom prst="rect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43" name="Rectangle 9" descr="Large checker board"/>
          <p:cNvSpPr>
            <a:spLocks noChangeArrowheads="1"/>
          </p:cNvSpPr>
          <p:nvPr/>
        </p:nvSpPr>
        <p:spPr bwMode="auto">
          <a:xfrm>
            <a:off x="1923614" y="1597549"/>
            <a:ext cx="533400" cy="533400"/>
          </a:xfrm>
          <a:prstGeom prst="rect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44" name="Line 15"/>
          <p:cNvSpPr>
            <a:spLocks noChangeShapeType="1"/>
          </p:cNvSpPr>
          <p:nvPr/>
        </p:nvSpPr>
        <p:spPr bwMode="auto">
          <a:xfrm>
            <a:off x="1009214" y="1826149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45" name="Line 16"/>
          <p:cNvSpPr>
            <a:spLocks noChangeShapeType="1"/>
          </p:cNvSpPr>
          <p:nvPr/>
        </p:nvSpPr>
        <p:spPr bwMode="auto">
          <a:xfrm>
            <a:off x="2457014" y="1826149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46" name="Line 20"/>
          <p:cNvSpPr>
            <a:spLocks noChangeShapeType="1"/>
          </p:cNvSpPr>
          <p:nvPr/>
        </p:nvSpPr>
        <p:spPr bwMode="auto">
          <a:xfrm>
            <a:off x="704414" y="2130949"/>
            <a:ext cx="0" cy="6858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47" name="Line 22"/>
          <p:cNvSpPr>
            <a:spLocks noChangeShapeType="1"/>
          </p:cNvSpPr>
          <p:nvPr/>
        </p:nvSpPr>
        <p:spPr bwMode="auto">
          <a:xfrm>
            <a:off x="2152214" y="2130949"/>
            <a:ext cx="0" cy="6858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48" name="Line 24"/>
          <p:cNvSpPr>
            <a:spLocks noChangeShapeType="1"/>
          </p:cNvSpPr>
          <p:nvPr/>
        </p:nvSpPr>
        <p:spPr bwMode="auto">
          <a:xfrm>
            <a:off x="3600014" y="2130949"/>
            <a:ext cx="0" cy="6858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49" name="Rectangle 7" descr="Large checker board"/>
          <p:cNvSpPr>
            <a:spLocks noChangeArrowheads="1"/>
          </p:cNvSpPr>
          <p:nvPr/>
        </p:nvSpPr>
        <p:spPr bwMode="auto">
          <a:xfrm>
            <a:off x="4819214" y="4035949"/>
            <a:ext cx="533400" cy="533400"/>
          </a:xfrm>
          <a:prstGeom prst="rect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50" name="Rectangle 10" descr="Large checker board"/>
          <p:cNvSpPr>
            <a:spLocks noChangeArrowheads="1"/>
          </p:cNvSpPr>
          <p:nvPr/>
        </p:nvSpPr>
        <p:spPr bwMode="auto">
          <a:xfrm>
            <a:off x="4819214" y="5255149"/>
            <a:ext cx="533400" cy="533400"/>
          </a:xfrm>
          <a:prstGeom prst="rect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51" name="Line 16"/>
          <p:cNvSpPr>
            <a:spLocks noChangeShapeType="1"/>
          </p:cNvSpPr>
          <p:nvPr/>
        </p:nvSpPr>
        <p:spPr bwMode="auto">
          <a:xfrm>
            <a:off x="3904814" y="4264549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52" name="Line 18"/>
          <p:cNvSpPr>
            <a:spLocks noChangeShapeType="1"/>
          </p:cNvSpPr>
          <p:nvPr/>
        </p:nvSpPr>
        <p:spPr bwMode="auto">
          <a:xfrm>
            <a:off x="3904814" y="5483749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53" name="Line 24"/>
          <p:cNvSpPr>
            <a:spLocks noChangeShapeType="1"/>
          </p:cNvSpPr>
          <p:nvPr/>
        </p:nvSpPr>
        <p:spPr bwMode="auto">
          <a:xfrm>
            <a:off x="5047814" y="4569349"/>
            <a:ext cx="0" cy="6858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54" name="Rectangle 7" descr="Large checker board"/>
          <p:cNvSpPr>
            <a:spLocks noChangeArrowheads="1"/>
          </p:cNvSpPr>
          <p:nvPr/>
        </p:nvSpPr>
        <p:spPr bwMode="auto">
          <a:xfrm>
            <a:off x="1923614" y="4035949"/>
            <a:ext cx="533400" cy="533400"/>
          </a:xfrm>
          <a:prstGeom prst="rect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55" name="Line 16"/>
          <p:cNvSpPr>
            <a:spLocks noChangeShapeType="1"/>
          </p:cNvSpPr>
          <p:nvPr/>
        </p:nvSpPr>
        <p:spPr bwMode="auto">
          <a:xfrm>
            <a:off x="3904814" y="3045349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56" name="Line 24"/>
          <p:cNvSpPr>
            <a:spLocks noChangeShapeType="1"/>
          </p:cNvSpPr>
          <p:nvPr/>
        </p:nvSpPr>
        <p:spPr bwMode="auto">
          <a:xfrm>
            <a:off x="5047814" y="3350149"/>
            <a:ext cx="0" cy="6858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57" name="Rectangle 7" descr="Large checker board"/>
          <p:cNvSpPr>
            <a:spLocks noChangeArrowheads="1"/>
          </p:cNvSpPr>
          <p:nvPr/>
        </p:nvSpPr>
        <p:spPr bwMode="auto">
          <a:xfrm>
            <a:off x="4819214" y="1597549"/>
            <a:ext cx="533400" cy="533400"/>
          </a:xfrm>
          <a:prstGeom prst="rect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58" name="Line 16"/>
          <p:cNvSpPr>
            <a:spLocks noChangeShapeType="1"/>
          </p:cNvSpPr>
          <p:nvPr/>
        </p:nvSpPr>
        <p:spPr bwMode="auto">
          <a:xfrm>
            <a:off x="3904814" y="1826149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59" name="Line 24"/>
          <p:cNvSpPr>
            <a:spLocks noChangeShapeType="1"/>
          </p:cNvSpPr>
          <p:nvPr/>
        </p:nvSpPr>
        <p:spPr bwMode="auto">
          <a:xfrm>
            <a:off x="5047814" y="2130949"/>
            <a:ext cx="0" cy="6858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28214" y="2816749"/>
            <a:ext cx="76200" cy="533400"/>
          </a:xfrm>
          <a:prstGeom prst="rect">
            <a:avLst/>
          </a:prstGeom>
          <a:solidFill>
            <a:srgbClr val="C0504D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52014" y="2816749"/>
            <a:ext cx="76200" cy="533400"/>
          </a:xfrm>
          <a:prstGeom prst="rect">
            <a:avLst/>
          </a:prstGeom>
          <a:solidFill>
            <a:srgbClr val="C0504D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75814" y="2816749"/>
            <a:ext cx="76200" cy="533400"/>
          </a:xfrm>
          <a:prstGeom prst="rect">
            <a:avLst/>
          </a:prstGeom>
          <a:solidFill>
            <a:srgbClr val="C0504D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99614" y="2816749"/>
            <a:ext cx="76200" cy="533400"/>
          </a:xfrm>
          <a:prstGeom prst="rect">
            <a:avLst/>
          </a:prstGeom>
          <a:solidFill>
            <a:srgbClr val="C0504D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371414" y="4493149"/>
            <a:ext cx="533400" cy="76200"/>
          </a:xfrm>
          <a:prstGeom prst="rect">
            <a:avLst/>
          </a:prstGeom>
          <a:solidFill>
            <a:srgbClr val="9BBB59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371414" y="4416949"/>
            <a:ext cx="533400" cy="76200"/>
          </a:xfrm>
          <a:prstGeom prst="rect">
            <a:avLst/>
          </a:prstGeom>
          <a:solidFill>
            <a:srgbClr val="8064A2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371414" y="4340749"/>
            <a:ext cx="533400" cy="76200"/>
          </a:xfrm>
          <a:prstGeom prst="rect">
            <a:avLst/>
          </a:prstGeom>
          <a:solidFill>
            <a:srgbClr val="8064A2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371414" y="4264549"/>
            <a:ext cx="533400" cy="76200"/>
          </a:xfrm>
          <a:prstGeom prst="rect">
            <a:avLst/>
          </a:prstGeom>
          <a:solidFill>
            <a:srgbClr val="8064A2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3371414" y="4188349"/>
            <a:ext cx="533400" cy="76200"/>
          </a:xfrm>
          <a:prstGeom prst="rect">
            <a:avLst/>
          </a:prstGeom>
          <a:solidFill>
            <a:srgbClr val="8064A2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076014" y="2816749"/>
            <a:ext cx="76200" cy="533400"/>
          </a:xfrm>
          <a:prstGeom prst="rect">
            <a:avLst/>
          </a:prstGeom>
          <a:solidFill>
            <a:srgbClr val="C0504D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999814" y="2816749"/>
            <a:ext cx="76200" cy="533400"/>
          </a:xfrm>
          <a:prstGeom prst="rect">
            <a:avLst/>
          </a:prstGeom>
          <a:solidFill>
            <a:srgbClr val="C0504D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923614" y="2816749"/>
            <a:ext cx="76200" cy="533400"/>
          </a:xfrm>
          <a:prstGeom prst="rect">
            <a:avLst/>
          </a:prstGeom>
          <a:solidFill>
            <a:srgbClr val="C0504D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847414" y="2816749"/>
            <a:ext cx="76200" cy="533400"/>
          </a:xfrm>
          <a:prstGeom prst="rect">
            <a:avLst/>
          </a:prstGeom>
          <a:solidFill>
            <a:srgbClr val="C0504D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3523814" y="2816749"/>
            <a:ext cx="76200" cy="533400"/>
          </a:xfrm>
          <a:prstGeom prst="rect">
            <a:avLst/>
          </a:prstGeom>
          <a:solidFill>
            <a:srgbClr val="C0504D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447614" y="2816749"/>
            <a:ext cx="76200" cy="533400"/>
          </a:xfrm>
          <a:prstGeom prst="rect">
            <a:avLst/>
          </a:prstGeom>
          <a:solidFill>
            <a:srgbClr val="C0504D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3371414" y="2816749"/>
            <a:ext cx="76200" cy="533400"/>
          </a:xfrm>
          <a:prstGeom prst="rect">
            <a:avLst/>
          </a:prstGeom>
          <a:solidFill>
            <a:srgbClr val="C0504D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76" name="Rounded Rectangular Callout 75"/>
          <p:cNvSpPr/>
          <p:nvPr/>
        </p:nvSpPr>
        <p:spPr>
          <a:xfrm>
            <a:off x="4321567" y="4982142"/>
            <a:ext cx="2133600" cy="1036637"/>
          </a:xfrm>
          <a:prstGeom prst="wedgeRoundRectCallout">
            <a:avLst>
              <a:gd name="adj1" fmla="val -78571"/>
              <a:gd name="adj2" fmla="val -64912"/>
              <a:gd name="adj3" fmla="val 16667"/>
            </a:avLst>
          </a:prstGeom>
          <a:ln>
            <a:solidFill>
              <a:srgbClr val="00009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Blocked by other packets</a:t>
            </a:r>
          </a:p>
        </p:txBody>
      </p:sp>
      <p:sp>
        <p:nvSpPr>
          <p:cNvPr id="77" name="Rounded Rectangular Callout 76"/>
          <p:cNvSpPr/>
          <p:nvPr/>
        </p:nvSpPr>
        <p:spPr>
          <a:xfrm>
            <a:off x="4819213" y="1291118"/>
            <a:ext cx="2649647" cy="1036637"/>
          </a:xfrm>
          <a:prstGeom prst="wedgeRoundRectCallout">
            <a:avLst>
              <a:gd name="adj1" fmla="val -75595"/>
              <a:gd name="adj2" fmla="val 115180"/>
              <a:gd name="adj3" fmla="val 16667"/>
            </a:avLst>
          </a:prstGeom>
          <a:ln>
            <a:solidFill>
              <a:srgbClr val="00009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Channel idle but red packet blocked behind blue</a:t>
            </a:r>
          </a:p>
        </p:txBody>
      </p:sp>
      <p:sp>
        <p:nvSpPr>
          <p:cNvPr id="78" name="Rounded Rectangular Callout 77"/>
          <p:cNvSpPr/>
          <p:nvPr/>
        </p:nvSpPr>
        <p:spPr>
          <a:xfrm>
            <a:off x="5047814" y="3593830"/>
            <a:ext cx="2133600" cy="1036637"/>
          </a:xfrm>
          <a:prstGeom prst="wedgeRoundRectCallout">
            <a:avLst>
              <a:gd name="adj1" fmla="val -117261"/>
              <a:gd name="adj2" fmla="val -53886"/>
              <a:gd name="adj3" fmla="val 16667"/>
            </a:avLst>
          </a:prstGeom>
          <a:ln>
            <a:solidFill>
              <a:srgbClr val="00009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Buffer full: blue cannot proceed</a:t>
            </a:r>
          </a:p>
        </p:txBody>
      </p:sp>
      <p:sp>
        <p:nvSpPr>
          <p:cNvPr id="79" name="Rounded Rectangular Callout 78"/>
          <p:cNvSpPr/>
          <p:nvPr/>
        </p:nvSpPr>
        <p:spPr>
          <a:xfrm>
            <a:off x="1390214" y="1160851"/>
            <a:ext cx="2438400" cy="1168535"/>
          </a:xfrm>
          <a:prstGeom prst="wedgeRoundRectCallout">
            <a:avLst>
              <a:gd name="adj1" fmla="val 10914"/>
              <a:gd name="adj2" fmla="val 116404"/>
              <a:gd name="adj3" fmla="val 16667"/>
            </a:avLst>
          </a:prstGeom>
          <a:ln>
            <a:solidFill>
              <a:srgbClr val="00009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Red holds this channel: channel remains idle until red proceeds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371658" y="2738697"/>
            <a:ext cx="1337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ahoma"/>
                <a:cs typeface="Tahoma"/>
              </a:rPr>
              <a:t>Dest</a:t>
            </a:r>
            <a:r>
              <a:rPr lang="en-US" dirty="0">
                <a:latin typeface="Tahoma"/>
                <a:cs typeface="Tahoma"/>
              </a:rPr>
              <a:t> for Red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235855" y="5734486"/>
            <a:ext cx="1337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ahoma"/>
                <a:cs typeface="Tahoma"/>
              </a:rPr>
              <a:t>Dest</a:t>
            </a:r>
            <a:r>
              <a:rPr lang="en-US" dirty="0">
                <a:latin typeface="Tahoma"/>
                <a:cs typeface="Tahoma"/>
              </a:rPr>
              <a:t> for Blue</a:t>
            </a:r>
          </a:p>
        </p:txBody>
      </p:sp>
      <p:sp>
        <p:nvSpPr>
          <p:cNvPr id="82" name="Rectangle 81"/>
          <p:cNvSpPr/>
          <p:nvPr/>
        </p:nvSpPr>
        <p:spPr>
          <a:xfrm>
            <a:off x="6392858" y="2451602"/>
            <a:ext cx="2681237" cy="36933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Tahoma"/>
                <a:cs typeface="Tahoma"/>
              </a:rPr>
              <a:t>6 flit buffers/input port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693414" y="4957522"/>
            <a:ext cx="2442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ahoma"/>
                <a:cs typeface="Tahoma"/>
              </a:rPr>
              <a:t>“Head-of-Line Blocking”</a:t>
            </a:r>
          </a:p>
        </p:txBody>
      </p:sp>
    </p:spTree>
    <p:extLst>
      <p:ext uri="{BB962C8B-B14F-4D97-AF65-F5344CB8AC3E}">
        <p14:creationId xmlns:p14="http://schemas.microsoft.com/office/powerpoint/2010/main" val="315672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8" grpId="0" animBg="1"/>
      <p:bldP spid="39" grpId="0" animBg="1"/>
      <p:bldP spid="40" grpId="0" animBg="1"/>
      <p:bldP spid="60" grpId="0" animBg="1"/>
      <p:bldP spid="61" grpId="0" animBg="1"/>
      <p:bldP spid="62" grpId="0" animBg="1"/>
      <p:bldP spid="63" grpId="0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3" grpId="0" animBg="1"/>
      <p:bldP spid="74" grpId="0" animBg="1"/>
      <p:bldP spid="75" grpId="0" animBg="1"/>
      <p:bldP spid="77" grpId="0" animBg="1"/>
      <p:bldP spid="78" grpId="0" animBg="1"/>
      <p:bldP spid="79" grpId="0" animBg="1"/>
      <p:bldP spid="8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Wormhole Flow Control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Pros</a:t>
            </a:r>
          </a:p>
          <a:p>
            <a:pPr lvl="1"/>
            <a:r>
              <a:rPr lang="en-US" dirty="0"/>
              <a:t>More efficient buffer utilization (good for on-chip)</a:t>
            </a:r>
          </a:p>
          <a:p>
            <a:pPr lvl="1"/>
            <a:r>
              <a:rPr lang="en-US" dirty="0"/>
              <a:t>Low latency</a:t>
            </a:r>
          </a:p>
          <a:p>
            <a:endParaRPr lang="en-US" dirty="0"/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Poor link utilization: if head flit becomes blocked, all links spanning length of packet are idle</a:t>
            </a:r>
          </a:p>
          <a:p>
            <a:pPr lvl="1"/>
            <a:r>
              <a:rPr lang="en-US" dirty="0"/>
              <a:t>Cannot be re-allocated to different packet</a:t>
            </a:r>
          </a:p>
          <a:p>
            <a:pPr lvl="1"/>
            <a:r>
              <a:rPr lang="en-US" dirty="0"/>
              <a:t>Suffers from head of line (HOL) blocking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October 15,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Mayank Parasar, School of Electrical and Computer Engineering, Georgia Tech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C6899-B7E0-724F-AFA7-9CBD82D6A34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699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1462"/>
            <a:ext cx="8085628" cy="913751"/>
          </a:xfrm>
        </p:spPr>
        <p:txBody>
          <a:bodyPr/>
          <a:lstStyle/>
          <a:p>
            <a:r>
              <a:rPr lang="en-US" dirty="0"/>
              <a:t>Virtual Channel Flow Control 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October 15,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Mayank Parasar, School of Electrical and Computer Engineering, Georgia Tech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C6899-B7E0-724F-AFA7-9CBD82D6A34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Rectangle 4" descr="Large checker board"/>
          <p:cNvSpPr>
            <a:spLocks noChangeArrowheads="1"/>
          </p:cNvSpPr>
          <p:nvPr/>
        </p:nvSpPr>
        <p:spPr bwMode="auto">
          <a:xfrm>
            <a:off x="473908" y="2661515"/>
            <a:ext cx="533400" cy="533400"/>
          </a:xfrm>
          <a:prstGeom prst="rect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8" name="Rectangle 5" descr="Large checker board"/>
          <p:cNvSpPr>
            <a:spLocks noChangeArrowheads="1"/>
          </p:cNvSpPr>
          <p:nvPr/>
        </p:nvSpPr>
        <p:spPr bwMode="auto">
          <a:xfrm>
            <a:off x="1921708" y="2661515"/>
            <a:ext cx="533400" cy="533400"/>
          </a:xfrm>
          <a:prstGeom prst="rect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9" name="Rectangle 6" descr="Large checker board"/>
          <p:cNvSpPr>
            <a:spLocks noChangeArrowheads="1"/>
          </p:cNvSpPr>
          <p:nvPr/>
        </p:nvSpPr>
        <p:spPr bwMode="auto">
          <a:xfrm>
            <a:off x="3369508" y="2661515"/>
            <a:ext cx="533400" cy="533400"/>
          </a:xfrm>
          <a:prstGeom prst="rect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10" name="Rectangle 7" descr="Large checker board"/>
          <p:cNvSpPr>
            <a:spLocks noChangeArrowheads="1"/>
          </p:cNvSpPr>
          <p:nvPr/>
        </p:nvSpPr>
        <p:spPr bwMode="auto">
          <a:xfrm>
            <a:off x="3369508" y="3880715"/>
            <a:ext cx="533400" cy="533400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11" name="Rectangle 8" descr="Large checker board"/>
          <p:cNvSpPr>
            <a:spLocks noChangeArrowheads="1"/>
          </p:cNvSpPr>
          <p:nvPr/>
        </p:nvSpPr>
        <p:spPr bwMode="auto">
          <a:xfrm>
            <a:off x="473908" y="3880715"/>
            <a:ext cx="533400" cy="533400"/>
          </a:xfrm>
          <a:prstGeom prst="rect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12" name="Rectangle 9" descr="Large checker board"/>
          <p:cNvSpPr>
            <a:spLocks noChangeArrowheads="1"/>
          </p:cNvSpPr>
          <p:nvPr/>
        </p:nvSpPr>
        <p:spPr bwMode="auto">
          <a:xfrm>
            <a:off x="4817308" y="2661515"/>
            <a:ext cx="533400" cy="533400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13" name="Rectangle 10" descr="Large checker board"/>
          <p:cNvSpPr>
            <a:spLocks noChangeArrowheads="1"/>
          </p:cNvSpPr>
          <p:nvPr/>
        </p:nvSpPr>
        <p:spPr bwMode="auto">
          <a:xfrm>
            <a:off x="3369508" y="5099915"/>
            <a:ext cx="533400" cy="533400"/>
          </a:xfrm>
          <a:prstGeom prst="rect">
            <a:avLst/>
          </a:prstGeom>
          <a:solidFill>
            <a:srgbClr val="3366FF"/>
          </a:solidFill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14" name="Rectangle 11" descr="Large checker board"/>
          <p:cNvSpPr>
            <a:spLocks noChangeArrowheads="1"/>
          </p:cNvSpPr>
          <p:nvPr/>
        </p:nvSpPr>
        <p:spPr bwMode="auto">
          <a:xfrm>
            <a:off x="473908" y="5099915"/>
            <a:ext cx="533400" cy="533400"/>
          </a:xfrm>
          <a:prstGeom prst="rect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15" name="Rectangle 12" descr="Large checker board"/>
          <p:cNvSpPr>
            <a:spLocks noChangeArrowheads="1"/>
          </p:cNvSpPr>
          <p:nvPr/>
        </p:nvSpPr>
        <p:spPr bwMode="auto">
          <a:xfrm>
            <a:off x="1921708" y="5099915"/>
            <a:ext cx="533400" cy="533400"/>
          </a:xfrm>
          <a:prstGeom prst="rect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1007308" y="2890115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2455108" y="2890115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1007308" y="4109315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2455108" y="4109315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1007308" y="5328515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2455108" y="5328515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702508" y="3194915"/>
            <a:ext cx="0" cy="6858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>
            <a:off x="702508" y="4414115"/>
            <a:ext cx="0" cy="6858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2150308" y="3194915"/>
            <a:ext cx="0" cy="6858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25" name="Line 22"/>
          <p:cNvSpPr>
            <a:spLocks noChangeShapeType="1"/>
          </p:cNvSpPr>
          <p:nvPr/>
        </p:nvSpPr>
        <p:spPr bwMode="auto">
          <a:xfrm>
            <a:off x="2150308" y="4414115"/>
            <a:ext cx="0" cy="6858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26" name="Line 23"/>
          <p:cNvSpPr>
            <a:spLocks noChangeShapeType="1"/>
          </p:cNvSpPr>
          <p:nvPr/>
        </p:nvSpPr>
        <p:spPr bwMode="auto">
          <a:xfrm>
            <a:off x="3598108" y="3194915"/>
            <a:ext cx="0" cy="6858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27" name="Line 24"/>
          <p:cNvSpPr>
            <a:spLocks noChangeShapeType="1"/>
          </p:cNvSpPr>
          <p:nvPr/>
        </p:nvSpPr>
        <p:spPr bwMode="auto">
          <a:xfrm>
            <a:off x="3598108" y="4414115"/>
            <a:ext cx="0" cy="6858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31108" y="2661515"/>
            <a:ext cx="76200" cy="2286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54908" y="2661515"/>
            <a:ext cx="76200" cy="2286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78708" y="2661515"/>
            <a:ext cx="76200" cy="2286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02508" y="2661515"/>
            <a:ext cx="76200" cy="2286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378908" y="2661515"/>
            <a:ext cx="76200" cy="2286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302708" y="2661515"/>
            <a:ext cx="76200" cy="2286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226508" y="2661515"/>
            <a:ext cx="76200" cy="2286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150308" y="2661515"/>
            <a:ext cx="76200" cy="2286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826708" y="2661515"/>
            <a:ext cx="76200" cy="2286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750508" y="2661515"/>
            <a:ext cx="76200" cy="2286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674308" y="2661515"/>
            <a:ext cx="76200" cy="2286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598108" y="2661515"/>
            <a:ext cx="76200" cy="2286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598108" y="4185515"/>
            <a:ext cx="304800" cy="762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41" name="Rectangle 7" descr="Large checker board"/>
          <p:cNvSpPr>
            <a:spLocks noChangeArrowheads="1"/>
          </p:cNvSpPr>
          <p:nvPr/>
        </p:nvSpPr>
        <p:spPr bwMode="auto">
          <a:xfrm>
            <a:off x="3369508" y="1442315"/>
            <a:ext cx="533400" cy="533400"/>
          </a:xfrm>
          <a:prstGeom prst="rect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42" name="Rectangle 8" descr="Large checker board"/>
          <p:cNvSpPr>
            <a:spLocks noChangeArrowheads="1"/>
          </p:cNvSpPr>
          <p:nvPr/>
        </p:nvSpPr>
        <p:spPr bwMode="auto">
          <a:xfrm>
            <a:off x="473908" y="1442315"/>
            <a:ext cx="533400" cy="533400"/>
          </a:xfrm>
          <a:prstGeom prst="rect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43" name="Rectangle 9" descr="Large checker board"/>
          <p:cNvSpPr>
            <a:spLocks noChangeArrowheads="1"/>
          </p:cNvSpPr>
          <p:nvPr/>
        </p:nvSpPr>
        <p:spPr bwMode="auto">
          <a:xfrm>
            <a:off x="1921708" y="1442315"/>
            <a:ext cx="533400" cy="533400"/>
          </a:xfrm>
          <a:prstGeom prst="rect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44" name="Line 15"/>
          <p:cNvSpPr>
            <a:spLocks noChangeShapeType="1"/>
          </p:cNvSpPr>
          <p:nvPr/>
        </p:nvSpPr>
        <p:spPr bwMode="auto">
          <a:xfrm>
            <a:off x="1007308" y="1670915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45" name="Line 16"/>
          <p:cNvSpPr>
            <a:spLocks noChangeShapeType="1"/>
          </p:cNvSpPr>
          <p:nvPr/>
        </p:nvSpPr>
        <p:spPr bwMode="auto">
          <a:xfrm>
            <a:off x="2455108" y="1670915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46" name="Line 20"/>
          <p:cNvSpPr>
            <a:spLocks noChangeShapeType="1"/>
          </p:cNvSpPr>
          <p:nvPr/>
        </p:nvSpPr>
        <p:spPr bwMode="auto">
          <a:xfrm>
            <a:off x="702508" y="1975715"/>
            <a:ext cx="0" cy="6858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47" name="Line 22"/>
          <p:cNvSpPr>
            <a:spLocks noChangeShapeType="1"/>
          </p:cNvSpPr>
          <p:nvPr/>
        </p:nvSpPr>
        <p:spPr bwMode="auto">
          <a:xfrm>
            <a:off x="2150308" y="1975715"/>
            <a:ext cx="0" cy="6858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48" name="Line 24"/>
          <p:cNvSpPr>
            <a:spLocks noChangeShapeType="1"/>
          </p:cNvSpPr>
          <p:nvPr/>
        </p:nvSpPr>
        <p:spPr bwMode="auto">
          <a:xfrm>
            <a:off x="3598108" y="1975715"/>
            <a:ext cx="0" cy="6858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49" name="Rectangle 7" descr="Large checker board"/>
          <p:cNvSpPr>
            <a:spLocks noChangeArrowheads="1"/>
          </p:cNvSpPr>
          <p:nvPr/>
        </p:nvSpPr>
        <p:spPr bwMode="auto">
          <a:xfrm>
            <a:off x="4817308" y="3880715"/>
            <a:ext cx="533400" cy="533400"/>
          </a:xfrm>
          <a:prstGeom prst="rect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50" name="Rectangle 10" descr="Large checker board"/>
          <p:cNvSpPr>
            <a:spLocks noChangeArrowheads="1"/>
          </p:cNvSpPr>
          <p:nvPr/>
        </p:nvSpPr>
        <p:spPr bwMode="auto">
          <a:xfrm>
            <a:off x="4817308" y="5099915"/>
            <a:ext cx="533400" cy="533400"/>
          </a:xfrm>
          <a:prstGeom prst="rect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51" name="Line 16"/>
          <p:cNvSpPr>
            <a:spLocks noChangeShapeType="1"/>
          </p:cNvSpPr>
          <p:nvPr/>
        </p:nvSpPr>
        <p:spPr bwMode="auto">
          <a:xfrm>
            <a:off x="3902908" y="4109315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52" name="Line 18"/>
          <p:cNvSpPr>
            <a:spLocks noChangeShapeType="1"/>
          </p:cNvSpPr>
          <p:nvPr/>
        </p:nvSpPr>
        <p:spPr bwMode="auto">
          <a:xfrm>
            <a:off x="3902908" y="5328515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53" name="Line 24"/>
          <p:cNvSpPr>
            <a:spLocks noChangeShapeType="1"/>
          </p:cNvSpPr>
          <p:nvPr/>
        </p:nvSpPr>
        <p:spPr bwMode="auto">
          <a:xfrm>
            <a:off x="5045908" y="4414115"/>
            <a:ext cx="0" cy="6858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54" name="Rectangle 7" descr="Large checker board"/>
          <p:cNvSpPr>
            <a:spLocks noChangeArrowheads="1"/>
          </p:cNvSpPr>
          <p:nvPr/>
        </p:nvSpPr>
        <p:spPr bwMode="auto">
          <a:xfrm>
            <a:off x="1921708" y="3880715"/>
            <a:ext cx="533400" cy="533400"/>
          </a:xfrm>
          <a:prstGeom prst="rect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55" name="Line 16"/>
          <p:cNvSpPr>
            <a:spLocks noChangeShapeType="1"/>
          </p:cNvSpPr>
          <p:nvPr/>
        </p:nvSpPr>
        <p:spPr bwMode="auto">
          <a:xfrm>
            <a:off x="3902908" y="2890115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56" name="Line 24"/>
          <p:cNvSpPr>
            <a:spLocks noChangeShapeType="1"/>
          </p:cNvSpPr>
          <p:nvPr/>
        </p:nvSpPr>
        <p:spPr bwMode="auto">
          <a:xfrm>
            <a:off x="5045908" y="3194915"/>
            <a:ext cx="0" cy="6858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57" name="Rectangle 7" descr="Large checker board"/>
          <p:cNvSpPr>
            <a:spLocks noChangeArrowheads="1"/>
          </p:cNvSpPr>
          <p:nvPr/>
        </p:nvSpPr>
        <p:spPr bwMode="auto">
          <a:xfrm>
            <a:off x="4817308" y="1442315"/>
            <a:ext cx="533400" cy="533400"/>
          </a:xfrm>
          <a:prstGeom prst="rect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58" name="Line 16"/>
          <p:cNvSpPr>
            <a:spLocks noChangeShapeType="1"/>
          </p:cNvSpPr>
          <p:nvPr/>
        </p:nvSpPr>
        <p:spPr bwMode="auto">
          <a:xfrm>
            <a:off x="3902908" y="1670915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59" name="Line 24"/>
          <p:cNvSpPr>
            <a:spLocks noChangeShapeType="1"/>
          </p:cNvSpPr>
          <p:nvPr/>
        </p:nvSpPr>
        <p:spPr bwMode="auto">
          <a:xfrm>
            <a:off x="5045908" y="1975715"/>
            <a:ext cx="0" cy="6858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931108" y="2890115"/>
            <a:ext cx="76200" cy="304800"/>
          </a:xfrm>
          <a:prstGeom prst="rect">
            <a:avLst/>
          </a:prstGeom>
          <a:solidFill>
            <a:srgbClr val="C0504D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854908" y="2890115"/>
            <a:ext cx="76200" cy="304800"/>
          </a:xfrm>
          <a:prstGeom prst="rect">
            <a:avLst/>
          </a:prstGeom>
          <a:solidFill>
            <a:srgbClr val="C0504D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78708" y="2890115"/>
            <a:ext cx="76200" cy="304800"/>
          </a:xfrm>
          <a:prstGeom prst="rect">
            <a:avLst/>
          </a:prstGeom>
          <a:solidFill>
            <a:srgbClr val="C0504D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02508" y="2890115"/>
            <a:ext cx="76200" cy="304800"/>
          </a:xfrm>
          <a:prstGeom prst="rect">
            <a:avLst/>
          </a:prstGeom>
          <a:solidFill>
            <a:srgbClr val="C0504D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598108" y="4337915"/>
            <a:ext cx="304800" cy="76200"/>
          </a:xfrm>
          <a:prstGeom prst="rect">
            <a:avLst/>
          </a:prstGeom>
          <a:solidFill>
            <a:srgbClr val="9BBB59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369508" y="4337915"/>
            <a:ext cx="228600" cy="76200"/>
          </a:xfrm>
          <a:prstGeom prst="rect">
            <a:avLst/>
          </a:prstGeom>
          <a:solidFill>
            <a:srgbClr val="8064A2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369508" y="4261715"/>
            <a:ext cx="228600" cy="76200"/>
          </a:xfrm>
          <a:prstGeom prst="rect">
            <a:avLst/>
          </a:prstGeom>
          <a:solidFill>
            <a:srgbClr val="8064A2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369508" y="4185515"/>
            <a:ext cx="228600" cy="76200"/>
          </a:xfrm>
          <a:prstGeom prst="rect">
            <a:avLst/>
          </a:prstGeom>
          <a:solidFill>
            <a:srgbClr val="8064A2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2378908" y="2890115"/>
            <a:ext cx="76200" cy="304800"/>
          </a:xfrm>
          <a:prstGeom prst="rect">
            <a:avLst/>
          </a:prstGeom>
          <a:solidFill>
            <a:srgbClr val="C0504D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302708" y="2890115"/>
            <a:ext cx="76200" cy="304800"/>
          </a:xfrm>
          <a:prstGeom prst="rect">
            <a:avLst/>
          </a:prstGeom>
          <a:solidFill>
            <a:srgbClr val="C0504D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2226508" y="2890115"/>
            <a:ext cx="76200" cy="304800"/>
          </a:xfrm>
          <a:prstGeom prst="rect">
            <a:avLst/>
          </a:prstGeom>
          <a:solidFill>
            <a:srgbClr val="C0504D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2150308" y="2890115"/>
            <a:ext cx="76200" cy="304800"/>
          </a:xfrm>
          <a:prstGeom prst="rect">
            <a:avLst/>
          </a:prstGeom>
          <a:solidFill>
            <a:srgbClr val="C0504D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3826708" y="2890115"/>
            <a:ext cx="76200" cy="304800"/>
          </a:xfrm>
          <a:prstGeom prst="rect">
            <a:avLst/>
          </a:prstGeom>
          <a:solidFill>
            <a:srgbClr val="C0504D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3750508" y="2890115"/>
            <a:ext cx="76200" cy="304800"/>
          </a:xfrm>
          <a:prstGeom prst="rect">
            <a:avLst/>
          </a:prstGeom>
          <a:solidFill>
            <a:srgbClr val="C0504D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674308" y="2890115"/>
            <a:ext cx="76200" cy="304800"/>
          </a:xfrm>
          <a:prstGeom prst="rect">
            <a:avLst/>
          </a:prstGeom>
          <a:solidFill>
            <a:srgbClr val="C0504D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75" name="Rounded Rectangular Callout 74"/>
          <p:cNvSpPr/>
          <p:nvPr/>
        </p:nvSpPr>
        <p:spPr>
          <a:xfrm>
            <a:off x="5045908" y="3438596"/>
            <a:ext cx="2133600" cy="1036637"/>
          </a:xfrm>
          <a:prstGeom prst="wedgeRoundRectCallout">
            <a:avLst>
              <a:gd name="adj1" fmla="val -117261"/>
              <a:gd name="adj2" fmla="val -53886"/>
              <a:gd name="adj3" fmla="val 16667"/>
            </a:avLst>
          </a:prstGeom>
          <a:ln>
            <a:solidFill>
              <a:srgbClr val="00009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Buffer full: blue cannot proceed</a:t>
            </a:r>
          </a:p>
        </p:txBody>
      </p:sp>
      <p:sp>
        <p:nvSpPr>
          <p:cNvPr id="76" name="Rectangle 75"/>
          <p:cNvSpPr/>
          <p:nvPr/>
        </p:nvSpPr>
        <p:spPr>
          <a:xfrm>
            <a:off x="3598108" y="4261715"/>
            <a:ext cx="304800" cy="76200"/>
          </a:xfrm>
          <a:prstGeom prst="rect">
            <a:avLst/>
          </a:prstGeom>
          <a:solidFill>
            <a:srgbClr val="9BBB59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5274508" y="2890115"/>
            <a:ext cx="76200" cy="304800"/>
          </a:xfrm>
          <a:prstGeom prst="rect">
            <a:avLst/>
          </a:prstGeom>
          <a:solidFill>
            <a:srgbClr val="C0504D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5198308" y="2890115"/>
            <a:ext cx="76200" cy="304800"/>
          </a:xfrm>
          <a:prstGeom prst="rect">
            <a:avLst/>
          </a:prstGeom>
          <a:solidFill>
            <a:srgbClr val="C0504D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5122108" y="2890115"/>
            <a:ext cx="76200" cy="304800"/>
          </a:xfrm>
          <a:prstGeom prst="rect">
            <a:avLst/>
          </a:prstGeom>
          <a:solidFill>
            <a:srgbClr val="C0504D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3598108" y="2890115"/>
            <a:ext cx="76200" cy="304800"/>
          </a:xfrm>
          <a:prstGeom prst="rect">
            <a:avLst/>
          </a:prstGeom>
          <a:solidFill>
            <a:srgbClr val="C0504D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81" name="Rounded Rectangular Callout 80"/>
          <p:cNvSpPr/>
          <p:nvPr/>
        </p:nvSpPr>
        <p:spPr>
          <a:xfrm>
            <a:off x="4321567" y="4826567"/>
            <a:ext cx="2133600" cy="1036637"/>
          </a:xfrm>
          <a:prstGeom prst="wedgeRoundRectCallout">
            <a:avLst>
              <a:gd name="adj1" fmla="val -78571"/>
              <a:gd name="adj2" fmla="val -64912"/>
              <a:gd name="adj3" fmla="val 16667"/>
            </a:avLst>
          </a:prstGeom>
          <a:ln>
            <a:solidFill>
              <a:srgbClr val="00009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Blocked by other packets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371658" y="2583122"/>
            <a:ext cx="1337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ahoma"/>
                <a:cs typeface="Tahoma"/>
              </a:rPr>
              <a:t>Dest</a:t>
            </a:r>
            <a:r>
              <a:rPr lang="en-US" dirty="0">
                <a:latin typeface="Tahoma"/>
                <a:cs typeface="Tahoma"/>
              </a:rPr>
              <a:t> for Red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235855" y="5578911"/>
            <a:ext cx="1337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ahoma"/>
                <a:cs typeface="Tahoma"/>
              </a:rPr>
              <a:t>Dest</a:t>
            </a:r>
            <a:r>
              <a:rPr lang="en-US" dirty="0">
                <a:latin typeface="Tahoma"/>
                <a:cs typeface="Tahoma"/>
              </a:rPr>
              <a:t> for Blue</a:t>
            </a:r>
          </a:p>
        </p:txBody>
      </p:sp>
      <p:sp>
        <p:nvSpPr>
          <p:cNvPr id="84" name="Rectangle 83"/>
          <p:cNvSpPr/>
          <p:nvPr/>
        </p:nvSpPr>
        <p:spPr>
          <a:xfrm>
            <a:off x="6392858" y="2296027"/>
            <a:ext cx="2681237" cy="646331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Tahoma"/>
                <a:cs typeface="Tahoma"/>
              </a:rPr>
              <a:t>6 flit buffers/input port</a:t>
            </a:r>
          </a:p>
          <a:p>
            <a:r>
              <a:rPr lang="en-US" dirty="0">
                <a:latin typeface="Tahoma"/>
                <a:cs typeface="Tahoma"/>
              </a:rPr>
              <a:t>3 flit buffers/VC</a:t>
            </a:r>
          </a:p>
        </p:txBody>
      </p:sp>
    </p:spTree>
    <p:extLst>
      <p:ext uri="{BB962C8B-B14F-4D97-AF65-F5344CB8AC3E}">
        <p14:creationId xmlns:p14="http://schemas.microsoft.com/office/powerpoint/2010/main" val="2629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8" grpId="0" animBg="1"/>
      <p:bldP spid="39" grpId="0" animBg="1"/>
      <p:bldP spid="40" grpId="0" animBg="1"/>
      <p:bldP spid="60" grpId="0" animBg="1"/>
      <p:bldP spid="61" grpId="0" animBg="1"/>
      <p:bldP spid="62" grpId="0" animBg="1"/>
      <p:bldP spid="63" grpId="0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7" grpId="0" animBg="1"/>
      <p:bldP spid="78" grpId="0" animBg="1"/>
      <p:bldP spid="79" grpId="0" animBg="1"/>
      <p:bldP spid="8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0C8EC-ADAB-4DD7-847D-EF6466213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VC - Shallow VC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3351DC-2AD0-4CD2-974B-D95A44962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15, 2017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2E3CC-3E1D-4061-8989-81B4F70D3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Mayank Parasar, School of Electrical and Computer Engineering, Georgia Tech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346D2A-7F64-4B54-BF79-F014CDCEE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C6899-B7E0-724F-AFA7-9CBD82D6A34A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549" name="Group 548">
            <a:extLst>
              <a:ext uri="{FF2B5EF4-FFF2-40B4-BE49-F238E27FC236}">
                <a16:creationId xmlns:a16="http://schemas.microsoft.com/office/drawing/2014/main" id="{671AA22E-A11E-46AB-9210-A7BDBC9F7ED2}"/>
              </a:ext>
            </a:extLst>
          </p:cNvPr>
          <p:cNvGrpSpPr/>
          <p:nvPr/>
        </p:nvGrpSpPr>
        <p:grpSpPr>
          <a:xfrm>
            <a:off x="577765" y="1847810"/>
            <a:ext cx="3045777" cy="2687016"/>
            <a:chOff x="577765" y="2297141"/>
            <a:chExt cx="3045777" cy="2687016"/>
          </a:xfrm>
        </p:grpSpPr>
        <p:grpSp>
          <p:nvGrpSpPr>
            <p:cNvPr id="330" name="Group 329">
              <a:extLst>
                <a:ext uri="{FF2B5EF4-FFF2-40B4-BE49-F238E27FC236}">
                  <a16:creationId xmlns:a16="http://schemas.microsoft.com/office/drawing/2014/main" id="{C51F9EA6-112B-49B4-8FB0-E618842A9BE5}"/>
                </a:ext>
              </a:extLst>
            </p:cNvPr>
            <p:cNvGrpSpPr/>
            <p:nvPr/>
          </p:nvGrpSpPr>
          <p:grpSpPr>
            <a:xfrm>
              <a:off x="577765" y="2297141"/>
              <a:ext cx="3045777" cy="2687016"/>
              <a:chOff x="5875523" y="1691617"/>
              <a:chExt cx="3045777" cy="2687016"/>
            </a:xfrm>
          </p:grpSpPr>
          <p:sp>
            <p:nvSpPr>
              <p:cNvPr id="325" name="Rectangle 324">
                <a:extLst>
                  <a:ext uri="{FF2B5EF4-FFF2-40B4-BE49-F238E27FC236}">
                    <a16:creationId xmlns:a16="http://schemas.microsoft.com/office/drawing/2014/main" id="{AAB02504-A475-4435-BB30-CE5152D3D5A6}"/>
                  </a:ext>
                </a:extLst>
              </p:cNvPr>
              <p:cNvSpPr/>
              <p:nvPr/>
            </p:nvSpPr>
            <p:spPr>
              <a:xfrm>
                <a:off x="5875523" y="3349150"/>
                <a:ext cx="667170" cy="27699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1200" dirty="0">
                    <a:ln w="0"/>
                    <a:solidFill>
                      <a:srgbClr val="0033CC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Buffers</a:t>
                </a:r>
                <a:endParaRPr lang="en-US" sz="1200" b="0" cap="none" spc="0" dirty="0">
                  <a:ln w="0"/>
                  <a:solidFill>
                    <a:srgbClr val="0033C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BFCE5970-0A04-4F8F-A082-8158C1B1C06E}"/>
                  </a:ext>
                </a:extLst>
              </p:cNvPr>
              <p:cNvGrpSpPr/>
              <p:nvPr/>
            </p:nvGrpSpPr>
            <p:grpSpPr>
              <a:xfrm>
                <a:off x="5953354" y="1691617"/>
                <a:ext cx="2967946" cy="2687016"/>
                <a:chOff x="5276298" y="1913321"/>
                <a:chExt cx="2395330" cy="2209940"/>
              </a:xfrm>
            </p:grpSpPr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3005F2A1-002C-4F49-8920-6709F80A8B4B}"/>
                    </a:ext>
                  </a:extLst>
                </p:cNvPr>
                <p:cNvSpPr/>
                <p:nvPr/>
              </p:nvSpPr>
              <p:spPr>
                <a:xfrm>
                  <a:off x="5276298" y="1913321"/>
                  <a:ext cx="2395330" cy="2209940"/>
                </a:xfrm>
                <a:prstGeom prst="rect">
                  <a:avLst/>
                </a:prstGeom>
                <a:solidFill>
                  <a:srgbClr val="92D05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2FFE0C6C-7E7A-47AF-B759-CC98CCD92BCF}"/>
                    </a:ext>
                  </a:extLst>
                </p:cNvPr>
                <p:cNvSpPr/>
                <p:nvPr/>
              </p:nvSpPr>
              <p:spPr>
                <a:xfrm>
                  <a:off x="6193432" y="2712723"/>
                  <a:ext cx="603023" cy="633007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5" name="Straight Arrow Connector 14">
                  <a:extLst>
                    <a:ext uri="{FF2B5EF4-FFF2-40B4-BE49-F238E27FC236}">
                      <a16:creationId xmlns:a16="http://schemas.microsoft.com/office/drawing/2014/main" id="{FFCDF8C4-00CD-4EA0-92E4-1811EB4F7457}"/>
                    </a:ext>
                  </a:extLst>
                </p:cNvPr>
                <p:cNvCxnSpPr>
                  <a:cxnSpLocks/>
                  <a:stCxn id="249" idx="2"/>
                  <a:endCxn id="9" idx="1"/>
                </p:cNvCxnSpPr>
                <p:nvPr/>
              </p:nvCxnSpPr>
              <p:spPr>
                <a:xfrm flipV="1">
                  <a:off x="5809937" y="3029227"/>
                  <a:ext cx="383496" cy="158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Arrow Connector 15">
                  <a:extLst>
                    <a:ext uri="{FF2B5EF4-FFF2-40B4-BE49-F238E27FC236}">
                      <a16:creationId xmlns:a16="http://schemas.microsoft.com/office/drawing/2014/main" id="{4A701012-CBE8-4CC2-B567-29442ACABEF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93396" y="2584120"/>
                  <a:ext cx="160752" cy="163748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>
                  <a:extLst>
                    <a:ext uri="{FF2B5EF4-FFF2-40B4-BE49-F238E27FC236}">
                      <a16:creationId xmlns:a16="http://schemas.microsoft.com/office/drawing/2014/main" id="{CD2E9199-E409-48C6-8CD9-3278D2FBB637}"/>
                    </a:ext>
                  </a:extLst>
                </p:cNvPr>
                <p:cNvCxnSpPr>
                  <a:cxnSpLocks/>
                  <a:stCxn id="250" idx="2"/>
                  <a:endCxn id="9" idx="3"/>
                </p:cNvCxnSpPr>
                <p:nvPr/>
              </p:nvCxnSpPr>
              <p:spPr>
                <a:xfrm flipH="1">
                  <a:off x="6796455" y="3026130"/>
                  <a:ext cx="349432" cy="309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Arrow Connector 17">
                  <a:extLst>
                    <a:ext uri="{FF2B5EF4-FFF2-40B4-BE49-F238E27FC236}">
                      <a16:creationId xmlns:a16="http://schemas.microsoft.com/office/drawing/2014/main" id="{4B74F5AF-08EC-46FF-9714-28E89B7242E3}"/>
                    </a:ext>
                  </a:extLst>
                </p:cNvPr>
                <p:cNvCxnSpPr>
                  <a:cxnSpLocks/>
                  <a:stCxn id="246" idx="2"/>
                  <a:endCxn id="9" idx="0"/>
                </p:cNvCxnSpPr>
                <p:nvPr/>
              </p:nvCxnSpPr>
              <p:spPr>
                <a:xfrm>
                  <a:off x="6493660" y="2448124"/>
                  <a:ext cx="865" cy="26460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Arrow Connector 18">
                  <a:extLst>
                    <a:ext uri="{FF2B5EF4-FFF2-40B4-BE49-F238E27FC236}">
                      <a16:creationId xmlns:a16="http://schemas.microsoft.com/office/drawing/2014/main" id="{998AEE58-2AA4-4405-961E-4FBDCB3C2BE8}"/>
                    </a:ext>
                  </a:extLst>
                </p:cNvPr>
                <p:cNvCxnSpPr>
                  <a:cxnSpLocks/>
                  <a:stCxn id="248" idx="2"/>
                  <a:endCxn id="9" idx="2"/>
                </p:cNvCxnSpPr>
                <p:nvPr/>
              </p:nvCxnSpPr>
              <p:spPr>
                <a:xfrm flipH="1" flipV="1">
                  <a:off x="6494243" y="3345736"/>
                  <a:ext cx="4625" cy="270798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6" name="Diagonal Stripe 245">
                <a:extLst>
                  <a:ext uri="{FF2B5EF4-FFF2-40B4-BE49-F238E27FC236}">
                    <a16:creationId xmlns:a16="http://schemas.microsoft.com/office/drawing/2014/main" id="{9B227E5B-FD97-40BE-A298-9EAEB611D74E}"/>
                  </a:ext>
                </a:extLst>
              </p:cNvPr>
              <p:cNvSpPr/>
              <p:nvPr/>
            </p:nvSpPr>
            <p:spPr>
              <a:xfrm rot="13535541">
                <a:off x="7272980" y="2006116"/>
                <a:ext cx="385096" cy="395560"/>
              </a:xfrm>
              <a:prstGeom prst="diagStrip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7" name="Diagonal Stripe 246">
                <a:extLst>
                  <a:ext uri="{FF2B5EF4-FFF2-40B4-BE49-F238E27FC236}">
                    <a16:creationId xmlns:a16="http://schemas.microsoft.com/office/drawing/2014/main" id="{739CD44B-0989-45A1-87CA-46D6AE6D2C76}"/>
                  </a:ext>
                </a:extLst>
              </p:cNvPr>
              <p:cNvSpPr/>
              <p:nvPr/>
            </p:nvSpPr>
            <p:spPr>
              <a:xfrm rot="10800000">
                <a:off x="6565629" y="2246663"/>
                <a:ext cx="385096" cy="395560"/>
              </a:xfrm>
              <a:prstGeom prst="diagStrip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8" name="Diagonal Stripe 247">
                <a:extLst>
                  <a:ext uri="{FF2B5EF4-FFF2-40B4-BE49-F238E27FC236}">
                    <a16:creationId xmlns:a16="http://schemas.microsoft.com/office/drawing/2014/main" id="{FD99117E-F873-405E-8D8F-6E3B0F2C66C5}"/>
                  </a:ext>
                </a:extLst>
              </p:cNvPr>
              <p:cNvSpPr/>
              <p:nvPr/>
            </p:nvSpPr>
            <p:spPr>
              <a:xfrm rot="2790891">
                <a:off x="7271010" y="3702631"/>
                <a:ext cx="385096" cy="395560"/>
              </a:xfrm>
              <a:prstGeom prst="diagStrip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9" name="Diagonal Stripe 248">
                <a:extLst>
                  <a:ext uri="{FF2B5EF4-FFF2-40B4-BE49-F238E27FC236}">
                    <a16:creationId xmlns:a16="http://schemas.microsoft.com/office/drawing/2014/main" id="{9145B5DC-D746-4A12-BF35-E00F4C7DA3D4}"/>
                  </a:ext>
                </a:extLst>
              </p:cNvPr>
              <p:cNvSpPr/>
              <p:nvPr/>
            </p:nvSpPr>
            <p:spPr>
              <a:xfrm rot="8102007">
                <a:off x="6284012" y="2850641"/>
                <a:ext cx="385096" cy="395560"/>
              </a:xfrm>
              <a:prstGeom prst="diagStrip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0" name="Diagonal Stripe 249">
                <a:extLst>
                  <a:ext uri="{FF2B5EF4-FFF2-40B4-BE49-F238E27FC236}">
                    <a16:creationId xmlns:a16="http://schemas.microsoft.com/office/drawing/2014/main" id="{15459FD0-1D99-422D-9360-82D7135D1681}"/>
                  </a:ext>
                </a:extLst>
              </p:cNvPr>
              <p:cNvSpPr/>
              <p:nvPr/>
            </p:nvSpPr>
            <p:spPr>
              <a:xfrm rot="18900000">
                <a:off x="8215332" y="2848725"/>
                <a:ext cx="385096" cy="395560"/>
              </a:xfrm>
              <a:prstGeom prst="diagStrip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22" name="Group 321">
                <a:extLst>
                  <a:ext uri="{FF2B5EF4-FFF2-40B4-BE49-F238E27FC236}">
                    <a16:creationId xmlns:a16="http://schemas.microsoft.com/office/drawing/2014/main" id="{91E29482-C721-4F3E-B645-9ED89D4D4A73}"/>
                  </a:ext>
                </a:extLst>
              </p:cNvPr>
              <p:cNvGrpSpPr/>
              <p:nvPr/>
            </p:nvGrpSpPr>
            <p:grpSpPr>
              <a:xfrm>
                <a:off x="7288225" y="2689181"/>
                <a:ext cx="363384" cy="492066"/>
                <a:chOff x="4238898" y="2343739"/>
                <a:chExt cx="363384" cy="492066"/>
              </a:xfrm>
            </p:grpSpPr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DF2BEB1F-F415-420D-9C8F-C475F7551D4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46044" y="2343739"/>
                  <a:ext cx="356238" cy="488699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" name="Straight Connector 297">
                  <a:extLst>
                    <a:ext uri="{FF2B5EF4-FFF2-40B4-BE49-F238E27FC236}">
                      <a16:creationId xmlns:a16="http://schemas.microsoft.com/office/drawing/2014/main" id="{583AC457-1194-455B-A1C3-3DA9FDF70E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238898" y="2345291"/>
                  <a:ext cx="354438" cy="490514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23" name="Rectangle 322">
                <a:extLst>
                  <a:ext uri="{FF2B5EF4-FFF2-40B4-BE49-F238E27FC236}">
                    <a16:creationId xmlns:a16="http://schemas.microsoft.com/office/drawing/2014/main" id="{030A67B5-0C47-4FE1-A55D-5DED004F5648}"/>
                  </a:ext>
                </a:extLst>
              </p:cNvPr>
              <p:cNvSpPr/>
              <p:nvPr/>
            </p:nvSpPr>
            <p:spPr>
              <a:xfrm>
                <a:off x="7985963" y="1863891"/>
                <a:ext cx="747179" cy="315143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rgbClr val="0033CC"/>
                    </a:solidFill>
                  </a:rPr>
                  <a:t>Control</a:t>
                </a:r>
              </a:p>
            </p:txBody>
          </p:sp>
          <p:sp>
            <p:nvSpPr>
              <p:cNvPr id="324" name="Rectangle 323">
                <a:extLst>
                  <a:ext uri="{FF2B5EF4-FFF2-40B4-BE49-F238E27FC236}">
                    <a16:creationId xmlns:a16="http://schemas.microsoft.com/office/drawing/2014/main" id="{D77CE025-35D2-4B44-8050-6DCC1D386329}"/>
                  </a:ext>
                </a:extLst>
              </p:cNvPr>
              <p:cNvSpPr/>
              <p:nvPr/>
            </p:nvSpPr>
            <p:spPr>
              <a:xfrm>
                <a:off x="7201994" y="3134287"/>
                <a:ext cx="534122" cy="27699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1200" b="0" cap="none" spc="0" dirty="0" err="1">
                    <a:ln w="0"/>
                    <a:solidFill>
                      <a:srgbClr val="0033CC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Xbar</a:t>
                </a:r>
                <a:endParaRPr lang="en-US" sz="1200" b="0" cap="none" spc="0" dirty="0">
                  <a:ln w="0"/>
                  <a:solidFill>
                    <a:srgbClr val="0033C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6" name="Rectangle 325">
                <a:extLst>
                  <a:ext uri="{FF2B5EF4-FFF2-40B4-BE49-F238E27FC236}">
                    <a16:creationId xmlns:a16="http://schemas.microsoft.com/office/drawing/2014/main" id="{1FCBD253-59E4-4D6D-8AF2-65B22D684D74}"/>
                  </a:ext>
                </a:extLst>
              </p:cNvPr>
              <p:cNvSpPr/>
              <p:nvPr/>
            </p:nvSpPr>
            <p:spPr>
              <a:xfrm>
                <a:off x="8128341" y="4073265"/>
                <a:ext cx="670376" cy="27699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1200" dirty="0">
                    <a:ln w="0"/>
                    <a:solidFill>
                      <a:srgbClr val="0033CC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Router</a:t>
                </a:r>
                <a:endParaRPr lang="en-US" sz="1200" b="0" cap="none" spc="0" dirty="0">
                  <a:ln w="0"/>
                  <a:solidFill>
                    <a:srgbClr val="0033C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329" name="Rectangle 328">
              <a:extLst>
                <a:ext uri="{FF2B5EF4-FFF2-40B4-BE49-F238E27FC236}">
                  <a16:creationId xmlns:a16="http://schemas.microsoft.com/office/drawing/2014/main" id="{102C7E2E-D0AE-40CE-B1DE-01AEA09D418A}"/>
                </a:ext>
              </a:extLst>
            </p:cNvPr>
            <p:cNvSpPr/>
            <p:nvPr/>
          </p:nvSpPr>
          <p:spPr>
            <a:xfrm>
              <a:off x="605577" y="3921316"/>
              <a:ext cx="667170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200" dirty="0">
                  <a:ln w="0"/>
                  <a:solidFill>
                    <a:srgbClr val="0033C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Buffers</a:t>
              </a:r>
              <a:endParaRPr lang="en-US" sz="1200" b="0" cap="none" spc="0" dirty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336" name="Group 335">
              <a:extLst>
                <a:ext uri="{FF2B5EF4-FFF2-40B4-BE49-F238E27FC236}">
                  <a16:creationId xmlns:a16="http://schemas.microsoft.com/office/drawing/2014/main" id="{5699CE8F-0F28-45F1-A54C-AB591AED751B}"/>
                </a:ext>
              </a:extLst>
            </p:cNvPr>
            <p:cNvGrpSpPr/>
            <p:nvPr/>
          </p:nvGrpSpPr>
          <p:grpSpPr>
            <a:xfrm>
              <a:off x="680743" y="3418687"/>
              <a:ext cx="478335" cy="187639"/>
              <a:chOff x="4295837" y="3717924"/>
              <a:chExt cx="478335" cy="187639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435D2EBD-32EC-48DC-B376-80DDBAD2DD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54531" y="3717924"/>
                <a:ext cx="0" cy="18437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8" name="Rectangle 307">
                <a:extLst>
                  <a:ext uri="{FF2B5EF4-FFF2-40B4-BE49-F238E27FC236}">
                    <a16:creationId xmlns:a16="http://schemas.microsoft.com/office/drawing/2014/main" id="{C1105192-32EF-4950-8C15-E8D26DC018CB}"/>
                  </a:ext>
                </a:extLst>
              </p:cNvPr>
              <p:cNvSpPr/>
              <p:nvPr/>
            </p:nvSpPr>
            <p:spPr>
              <a:xfrm rot="5400000">
                <a:off x="4443588" y="3574978"/>
                <a:ext cx="182834" cy="478335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32" name="Straight Connector 331">
                <a:extLst>
                  <a:ext uri="{FF2B5EF4-FFF2-40B4-BE49-F238E27FC236}">
                    <a16:creationId xmlns:a16="http://schemas.microsoft.com/office/drawing/2014/main" id="{DD07A0B8-8F75-4FE8-9840-558804969B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19397" y="3721158"/>
                <a:ext cx="0" cy="18437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>
                <a:extLst>
                  <a:ext uri="{FF2B5EF4-FFF2-40B4-BE49-F238E27FC236}">
                    <a16:creationId xmlns:a16="http://schemas.microsoft.com/office/drawing/2014/main" id="{18C1FA6E-86CB-416D-B1BD-5DEC57A328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27770" y="3721158"/>
                <a:ext cx="0" cy="18437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7" name="Group 336">
              <a:extLst>
                <a:ext uri="{FF2B5EF4-FFF2-40B4-BE49-F238E27FC236}">
                  <a16:creationId xmlns:a16="http://schemas.microsoft.com/office/drawing/2014/main" id="{CD186ABF-3D5B-4EBE-B250-73E3A5F8B191}"/>
                </a:ext>
              </a:extLst>
            </p:cNvPr>
            <p:cNvGrpSpPr/>
            <p:nvPr/>
          </p:nvGrpSpPr>
          <p:grpSpPr>
            <a:xfrm>
              <a:off x="679634" y="3688553"/>
              <a:ext cx="478335" cy="187639"/>
              <a:chOff x="4295837" y="3717924"/>
              <a:chExt cx="478335" cy="187639"/>
            </a:xfrm>
          </p:grpSpPr>
          <p:cxnSp>
            <p:nvCxnSpPr>
              <p:cNvPr id="338" name="Straight Connector 337">
                <a:extLst>
                  <a:ext uri="{FF2B5EF4-FFF2-40B4-BE49-F238E27FC236}">
                    <a16:creationId xmlns:a16="http://schemas.microsoft.com/office/drawing/2014/main" id="{8911CF25-A18E-446D-9A24-2988404896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54531" y="3717924"/>
                <a:ext cx="0" cy="18437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9" name="Rectangle 338">
                <a:extLst>
                  <a:ext uri="{FF2B5EF4-FFF2-40B4-BE49-F238E27FC236}">
                    <a16:creationId xmlns:a16="http://schemas.microsoft.com/office/drawing/2014/main" id="{2D311B46-5125-40C0-B3E2-45E607DF1F64}"/>
                  </a:ext>
                </a:extLst>
              </p:cNvPr>
              <p:cNvSpPr/>
              <p:nvPr/>
            </p:nvSpPr>
            <p:spPr>
              <a:xfrm rot="5400000">
                <a:off x="4443588" y="3574978"/>
                <a:ext cx="182834" cy="478335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40" name="Straight Connector 339">
                <a:extLst>
                  <a:ext uri="{FF2B5EF4-FFF2-40B4-BE49-F238E27FC236}">
                    <a16:creationId xmlns:a16="http://schemas.microsoft.com/office/drawing/2014/main" id="{2166854E-B432-4278-99FD-29B5B02E7D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19397" y="3721158"/>
                <a:ext cx="0" cy="18437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>
                <a:extLst>
                  <a:ext uri="{FF2B5EF4-FFF2-40B4-BE49-F238E27FC236}">
                    <a16:creationId xmlns:a16="http://schemas.microsoft.com/office/drawing/2014/main" id="{3B30E90B-D74D-4A7B-8F5B-229CEE1409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27770" y="3721158"/>
                <a:ext cx="0" cy="18437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2" name="Group 341">
              <a:extLst>
                <a:ext uri="{FF2B5EF4-FFF2-40B4-BE49-F238E27FC236}">
                  <a16:creationId xmlns:a16="http://schemas.microsoft.com/office/drawing/2014/main" id="{15166EB8-8C0D-4552-88E0-02C3D8278B46}"/>
                </a:ext>
              </a:extLst>
            </p:cNvPr>
            <p:cNvGrpSpPr/>
            <p:nvPr/>
          </p:nvGrpSpPr>
          <p:grpSpPr>
            <a:xfrm rot="16200000">
              <a:off x="2090659" y="2458025"/>
              <a:ext cx="441580" cy="187639"/>
              <a:chOff x="4295837" y="3717924"/>
              <a:chExt cx="478335" cy="187639"/>
            </a:xfrm>
          </p:grpSpPr>
          <p:cxnSp>
            <p:nvCxnSpPr>
              <p:cNvPr id="343" name="Straight Connector 342">
                <a:extLst>
                  <a:ext uri="{FF2B5EF4-FFF2-40B4-BE49-F238E27FC236}">
                    <a16:creationId xmlns:a16="http://schemas.microsoft.com/office/drawing/2014/main" id="{F7973B60-0EF9-4169-8E99-02DC2D84C1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54531" y="3717924"/>
                <a:ext cx="0" cy="18437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4" name="Rectangle 343">
                <a:extLst>
                  <a:ext uri="{FF2B5EF4-FFF2-40B4-BE49-F238E27FC236}">
                    <a16:creationId xmlns:a16="http://schemas.microsoft.com/office/drawing/2014/main" id="{69A74C5D-C8E1-4309-B54F-F89654F2889F}"/>
                  </a:ext>
                </a:extLst>
              </p:cNvPr>
              <p:cNvSpPr/>
              <p:nvPr/>
            </p:nvSpPr>
            <p:spPr>
              <a:xfrm rot="5400000">
                <a:off x="4443588" y="3574978"/>
                <a:ext cx="182834" cy="478335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45" name="Straight Connector 344">
                <a:extLst>
                  <a:ext uri="{FF2B5EF4-FFF2-40B4-BE49-F238E27FC236}">
                    <a16:creationId xmlns:a16="http://schemas.microsoft.com/office/drawing/2014/main" id="{46EDDDFA-A450-42D6-B9BF-0AEA62BC61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19397" y="3721158"/>
                <a:ext cx="0" cy="18437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>
                <a:extLst>
                  <a:ext uri="{FF2B5EF4-FFF2-40B4-BE49-F238E27FC236}">
                    <a16:creationId xmlns:a16="http://schemas.microsoft.com/office/drawing/2014/main" id="{9DD0A5F7-B496-47B9-B08A-D345D33309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27770" y="3721158"/>
                <a:ext cx="0" cy="18437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7" name="Group 346">
              <a:extLst>
                <a:ext uri="{FF2B5EF4-FFF2-40B4-BE49-F238E27FC236}">
                  <a16:creationId xmlns:a16="http://schemas.microsoft.com/office/drawing/2014/main" id="{04620660-32CB-4481-91FA-AFF58CD26678}"/>
                </a:ext>
              </a:extLst>
            </p:cNvPr>
            <p:cNvGrpSpPr/>
            <p:nvPr/>
          </p:nvGrpSpPr>
          <p:grpSpPr>
            <a:xfrm>
              <a:off x="3135018" y="3432106"/>
              <a:ext cx="478335" cy="187639"/>
              <a:chOff x="4295837" y="3717924"/>
              <a:chExt cx="478335" cy="187639"/>
            </a:xfrm>
          </p:grpSpPr>
          <p:cxnSp>
            <p:nvCxnSpPr>
              <p:cNvPr id="348" name="Straight Connector 347">
                <a:extLst>
                  <a:ext uri="{FF2B5EF4-FFF2-40B4-BE49-F238E27FC236}">
                    <a16:creationId xmlns:a16="http://schemas.microsoft.com/office/drawing/2014/main" id="{DCE7ED6A-1943-4817-8ECB-790F7E05F6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54531" y="3717924"/>
                <a:ext cx="0" cy="18437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9" name="Rectangle 348">
                <a:extLst>
                  <a:ext uri="{FF2B5EF4-FFF2-40B4-BE49-F238E27FC236}">
                    <a16:creationId xmlns:a16="http://schemas.microsoft.com/office/drawing/2014/main" id="{D208D006-46F5-4374-A02E-77EED214B575}"/>
                  </a:ext>
                </a:extLst>
              </p:cNvPr>
              <p:cNvSpPr/>
              <p:nvPr/>
            </p:nvSpPr>
            <p:spPr>
              <a:xfrm rot="5400000">
                <a:off x="4443588" y="3574978"/>
                <a:ext cx="182834" cy="478335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50" name="Straight Connector 349">
                <a:extLst>
                  <a:ext uri="{FF2B5EF4-FFF2-40B4-BE49-F238E27FC236}">
                    <a16:creationId xmlns:a16="http://schemas.microsoft.com/office/drawing/2014/main" id="{30995AC1-2B29-40F0-A09C-5272D1FA87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19397" y="3721158"/>
                <a:ext cx="0" cy="18437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Straight Connector 350">
                <a:extLst>
                  <a:ext uri="{FF2B5EF4-FFF2-40B4-BE49-F238E27FC236}">
                    <a16:creationId xmlns:a16="http://schemas.microsoft.com/office/drawing/2014/main" id="{335FF97C-9332-49A3-B165-D7A540E135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27770" y="3721158"/>
                <a:ext cx="0" cy="18437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2" name="Group 351">
              <a:extLst>
                <a:ext uri="{FF2B5EF4-FFF2-40B4-BE49-F238E27FC236}">
                  <a16:creationId xmlns:a16="http://schemas.microsoft.com/office/drawing/2014/main" id="{6F581940-5B5B-49A4-A962-57367EA8FA96}"/>
                </a:ext>
              </a:extLst>
            </p:cNvPr>
            <p:cNvGrpSpPr/>
            <p:nvPr/>
          </p:nvGrpSpPr>
          <p:grpSpPr>
            <a:xfrm>
              <a:off x="3142924" y="3700873"/>
              <a:ext cx="478335" cy="187639"/>
              <a:chOff x="4295837" y="3717924"/>
              <a:chExt cx="478335" cy="187639"/>
            </a:xfrm>
          </p:grpSpPr>
          <p:cxnSp>
            <p:nvCxnSpPr>
              <p:cNvPr id="353" name="Straight Connector 352">
                <a:extLst>
                  <a:ext uri="{FF2B5EF4-FFF2-40B4-BE49-F238E27FC236}">
                    <a16:creationId xmlns:a16="http://schemas.microsoft.com/office/drawing/2014/main" id="{0E83A941-F11D-4964-9785-4355AE5C3C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54531" y="3717924"/>
                <a:ext cx="0" cy="18437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4" name="Rectangle 353">
                <a:extLst>
                  <a:ext uri="{FF2B5EF4-FFF2-40B4-BE49-F238E27FC236}">
                    <a16:creationId xmlns:a16="http://schemas.microsoft.com/office/drawing/2014/main" id="{1BAACECE-9B5C-4385-8079-E37FA607599B}"/>
                  </a:ext>
                </a:extLst>
              </p:cNvPr>
              <p:cNvSpPr/>
              <p:nvPr/>
            </p:nvSpPr>
            <p:spPr>
              <a:xfrm rot="5400000">
                <a:off x="4443588" y="3574978"/>
                <a:ext cx="182834" cy="478335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55" name="Straight Connector 354">
                <a:extLst>
                  <a:ext uri="{FF2B5EF4-FFF2-40B4-BE49-F238E27FC236}">
                    <a16:creationId xmlns:a16="http://schemas.microsoft.com/office/drawing/2014/main" id="{8D318A34-609C-4167-B138-6EFAD25FA0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19397" y="3721158"/>
                <a:ext cx="0" cy="18437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Straight Connector 355">
                <a:extLst>
                  <a:ext uri="{FF2B5EF4-FFF2-40B4-BE49-F238E27FC236}">
                    <a16:creationId xmlns:a16="http://schemas.microsoft.com/office/drawing/2014/main" id="{ED063D54-7543-40D2-A760-D155E218BD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27770" y="3721158"/>
                <a:ext cx="0" cy="18437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7" name="Group 386">
              <a:extLst>
                <a:ext uri="{FF2B5EF4-FFF2-40B4-BE49-F238E27FC236}">
                  <a16:creationId xmlns:a16="http://schemas.microsoft.com/office/drawing/2014/main" id="{85484CBB-4CF6-4E5B-AC01-A48214EB2B40}"/>
                </a:ext>
              </a:extLst>
            </p:cNvPr>
            <p:cNvGrpSpPr/>
            <p:nvPr/>
          </p:nvGrpSpPr>
          <p:grpSpPr>
            <a:xfrm rot="2700000">
              <a:off x="1118280" y="2647390"/>
              <a:ext cx="478335" cy="187639"/>
              <a:chOff x="4295837" y="3717924"/>
              <a:chExt cx="478335" cy="187639"/>
            </a:xfrm>
          </p:grpSpPr>
          <p:cxnSp>
            <p:nvCxnSpPr>
              <p:cNvPr id="388" name="Straight Connector 387">
                <a:extLst>
                  <a:ext uri="{FF2B5EF4-FFF2-40B4-BE49-F238E27FC236}">
                    <a16:creationId xmlns:a16="http://schemas.microsoft.com/office/drawing/2014/main" id="{8F182482-E7F3-41D6-93B9-24F020F853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54531" y="3717924"/>
                <a:ext cx="0" cy="18437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9" name="Rectangle 388">
                <a:extLst>
                  <a:ext uri="{FF2B5EF4-FFF2-40B4-BE49-F238E27FC236}">
                    <a16:creationId xmlns:a16="http://schemas.microsoft.com/office/drawing/2014/main" id="{09E4890E-F690-472E-8C90-47F4FE6C855A}"/>
                  </a:ext>
                </a:extLst>
              </p:cNvPr>
              <p:cNvSpPr/>
              <p:nvPr/>
            </p:nvSpPr>
            <p:spPr>
              <a:xfrm rot="5400000">
                <a:off x="4443588" y="3574978"/>
                <a:ext cx="182834" cy="478335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90" name="Straight Connector 389">
                <a:extLst>
                  <a:ext uri="{FF2B5EF4-FFF2-40B4-BE49-F238E27FC236}">
                    <a16:creationId xmlns:a16="http://schemas.microsoft.com/office/drawing/2014/main" id="{401F0F70-7659-452E-944D-FB4F15524A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19397" y="3721158"/>
                <a:ext cx="0" cy="18437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Straight Connector 390">
                <a:extLst>
                  <a:ext uri="{FF2B5EF4-FFF2-40B4-BE49-F238E27FC236}">
                    <a16:creationId xmlns:a16="http://schemas.microsoft.com/office/drawing/2014/main" id="{01681E43-C1C4-476A-B54F-868C8D22F0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27770" y="3721158"/>
                <a:ext cx="0" cy="18437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2" name="Group 391">
              <a:extLst>
                <a:ext uri="{FF2B5EF4-FFF2-40B4-BE49-F238E27FC236}">
                  <a16:creationId xmlns:a16="http://schemas.microsoft.com/office/drawing/2014/main" id="{1EC359A3-38CC-40E0-999D-002E7B505187}"/>
                </a:ext>
              </a:extLst>
            </p:cNvPr>
            <p:cNvGrpSpPr/>
            <p:nvPr/>
          </p:nvGrpSpPr>
          <p:grpSpPr>
            <a:xfrm rot="16200000">
              <a:off x="1846316" y="2457990"/>
              <a:ext cx="441506" cy="187639"/>
              <a:chOff x="4295837" y="3717924"/>
              <a:chExt cx="478335" cy="187639"/>
            </a:xfrm>
          </p:grpSpPr>
          <p:cxnSp>
            <p:nvCxnSpPr>
              <p:cNvPr id="393" name="Straight Connector 392">
                <a:extLst>
                  <a:ext uri="{FF2B5EF4-FFF2-40B4-BE49-F238E27FC236}">
                    <a16:creationId xmlns:a16="http://schemas.microsoft.com/office/drawing/2014/main" id="{5812C41F-304C-4FF9-9A44-F8C0B4D7A5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54531" y="3717924"/>
                <a:ext cx="0" cy="18437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4" name="Rectangle 393">
                <a:extLst>
                  <a:ext uri="{FF2B5EF4-FFF2-40B4-BE49-F238E27FC236}">
                    <a16:creationId xmlns:a16="http://schemas.microsoft.com/office/drawing/2014/main" id="{A56730F6-0E1B-47A1-8CE5-F95984DA9E22}"/>
                  </a:ext>
                </a:extLst>
              </p:cNvPr>
              <p:cNvSpPr/>
              <p:nvPr/>
            </p:nvSpPr>
            <p:spPr>
              <a:xfrm rot="5400000">
                <a:off x="4443588" y="3574978"/>
                <a:ext cx="182834" cy="478335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95" name="Straight Connector 394">
                <a:extLst>
                  <a:ext uri="{FF2B5EF4-FFF2-40B4-BE49-F238E27FC236}">
                    <a16:creationId xmlns:a16="http://schemas.microsoft.com/office/drawing/2014/main" id="{6A5DFA8F-DB0A-4B40-9A6B-E362304C51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19397" y="3721158"/>
                <a:ext cx="0" cy="18437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6" name="Straight Connector 395">
                <a:extLst>
                  <a:ext uri="{FF2B5EF4-FFF2-40B4-BE49-F238E27FC236}">
                    <a16:creationId xmlns:a16="http://schemas.microsoft.com/office/drawing/2014/main" id="{91BD3A1E-967B-4A06-BFBF-ACBB5AD10B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27770" y="3721158"/>
                <a:ext cx="0" cy="18437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7" name="Group 406">
              <a:extLst>
                <a:ext uri="{FF2B5EF4-FFF2-40B4-BE49-F238E27FC236}">
                  <a16:creationId xmlns:a16="http://schemas.microsoft.com/office/drawing/2014/main" id="{318642C6-16E0-46D2-92B0-14478E3A3125}"/>
                </a:ext>
              </a:extLst>
            </p:cNvPr>
            <p:cNvGrpSpPr/>
            <p:nvPr/>
          </p:nvGrpSpPr>
          <p:grpSpPr>
            <a:xfrm rot="16200000">
              <a:off x="1820600" y="4648638"/>
              <a:ext cx="440249" cy="187639"/>
              <a:chOff x="4295837" y="3717924"/>
              <a:chExt cx="478335" cy="187639"/>
            </a:xfrm>
          </p:grpSpPr>
          <p:cxnSp>
            <p:nvCxnSpPr>
              <p:cNvPr id="408" name="Straight Connector 407">
                <a:extLst>
                  <a:ext uri="{FF2B5EF4-FFF2-40B4-BE49-F238E27FC236}">
                    <a16:creationId xmlns:a16="http://schemas.microsoft.com/office/drawing/2014/main" id="{2CE84EE4-5C03-42F6-ABAC-773ECD4047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54531" y="3717924"/>
                <a:ext cx="0" cy="18437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9" name="Rectangle 408">
                <a:extLst>
                  <a:ext uri="{FF2B5EF4-FFF2-40B4-BE49-F238E27FC236}">
                    <a16:creationId xmlns:a16="http://schemas.microsoft.com/office/drawing/2014/main" id="{6497F066-1512-44BE-944B-92A449FBF4C2}"/>
                  </a:ext>
                </a:extLst>
              </p:cNvPr>
              <p:cNvSpPr/>
              <p:nvPr/>
            </p:nvSpPr>
            <p:spPr>
              <a:xfrm rot="5400000">
                <a:off x="4443588" y="3574978"/>
                <a:ext cx="182834" cy="478335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410" name="Straight Connector 409">
                <a:extLst>
                  <a:ext uri="{FF2B5EF4-FFF2-40B4-BE49-F238E27FC236}">
                    <a16:creationId xmlns:a16="http://schemas.microsoft.com/office/drawing/2014/main" id="{0A188830-AD1A-4A9A-9892-81336BBED8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19397" y="3721158"/>
                <a:ext cx="0" cy="18437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410">
                <a:extLst>
                  <a:ext uri="{FF2B5EF4-FFF2-40B4-BE49-F238E27FC236}">
                    <a16:creationId xmlns:a16="http://schemas.microsoft.com/office/drawing/2014/main" id="{A5307F08-B70F-4299-BDD7-2751075E77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27770" y="3721158"/>
                <a:ext cx="0" cy="18437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2" name="Group 411">
              <a:extLst>
                <a:ext uri="{FF2B5EF4-FFF2-40B4-BE49-F238E27FC236}">
                  <a16:creationId xmlns:a16="http://schemas.microsoft.com/office/drawing/2014/main" id="{4F4EA86B-DC99-44BC-BAC0-33416C2A3213}"/>
                </a:ext>
              </a:extLst>
            </p:cNvPr>
            <p:cNvGrpSpPr/>
            <p:nvPr/>
          </p:nvGrpSpPr>
          <p:grpSpPr>
            <a:xfrm rot="16200000">
              <a:off x="2065824" y="4648501"/>
              <a:ext cx="440249" cy="187639"/>
              <a:chOff x="4295837" y="3717924"/>
              <a:chExt cx="478335" cy="187639"/>
            </a:xfrm>
          </p:grpSpPr>
          <p:cxnSp>
            <p:nvCxnSpPr>
              <p:cNvPr id="413" name="Straight Connector 412">
                <a:extLst>
                  <a:ext uri="{FF2B5EF4-FFF2-40B4-BE49-F238E27FC236}">
                    <a16:creationId xmlns:a16="http://schemas.microsoft.com/office/drawing/2014/main" id="{0E28E2C1-EA2B-4198-AF93-C4ADE0718B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54531" y="3717924"/>
                <a:ext cx="0" cy="18437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4" name="Rectangle 413">
                <a:extLst>
                  <a:ext uri="{FF2B5EF4-FFF2-40B4-BE49-F238E27FC236}">
                    <a16:creationId xmlns:a16="http://schemas.microsoft.com/office/drawing/2014/main" id="{BBACFA52-5298-4094-95DF-F2D6B2EC30A7}"/>
                  </a:ext>
                </a:extLst>
              </p:cNvPr>
              <p:cNvSpPr/>
              <p:nvPr/>
            </p:nvSpPr>
            <p:spPr>
              <a:xfrm rot="5400000">
                <a:off x="4443588" y="3574978"/>
                <a:ext cx="182834" cy="478335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415" name="Straight Connector 414">
                <a:extLst>
                  <a:ext uri="{FF2B5EF4-FFF2-40B4-BE49-F238E27FC236}">
                    <a16:creationId xmlns:a16="http://schemas.microsoft.com/office/drawing/2014/main" id="{0AC17138-0769-485E-8920-5EF37F7E0D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19397" y="3721158"/>
                <a:ext cx="0" cy="18437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Connector 415">
                <a:extLst>
                  <a:ext uri="{FF2B5EF4-FFF2-40B4-BE49-F238E27FC236}">
                    <a16:creationId xmlns:a16="http://schemas.microsoft.com/office/drawing/2014/main" id="{0F4191BB-D1E7-4BAF-B734-A202E27029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27770" y="3721158"/>
                <a:ext cx="0" cy="18437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7" name="Group 416">
              <a:extLst>
                <a:ext uri="{FF2B5EF4-FFF2-40B4-BE49-F238E27FC236}">
                  <a16:creationId xmlns:a16="http://schemas.microsoft.com/office/drawing/2014/main" id="{D3143664-49A1-4628-8523-7C255B79E120}"/>
                </a:ext>
              </a:extLst>
            </p:cNvPr>
            <p:cNvGrpSpPr/>
            <p:nvPr/>
          </p:nvGrpSpPr>
          <p:grpSpPr>
            <a:xfrm rot="2700000">
              <a:off x="944611" y="2812336"/>
              <a:ext cx="478335" cy="187639"/>
              <a:chOff x="4295837" y="3717924"/>
              <a:chExt cx="478335" cy="187639"/>
            </a:xfrm>
          </p:grpSpPr>
          <p:cxnSp>
            <p:nvCxnSpPr>
              <p:cNvPr id="418" name="Straight Connector 417">
                <a:extLst>
                  <a:ext uri="{FF2B5EF4-FFF2-40B4-BE49-F238E27FC236}">
                    <a16:creationId xmlns:a16="http://schemas.microsoft.com/office/drawing/2014/main" id="{1BAEB15A-9DCE-4F79-8BB1-5324102F8D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54531" y="3717924"/>
                <a:ext cx="0" cy="18437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9" name="Rectangle 418">
                <a:extLst>
                  <a:ext uri="{FF2B5EF4-FFF2-40B4-BE49-F238E27FC236}">
                    <a16:creationId xmlns:a16="http://schemas.microsoft.com/office/drawing/2014/main" id="{1F9083E6-BB56-47FE-A89A-FFA04774594D}"/>
                  </a:ext>
                </a:extLst>
              </p:cNvPr>
              <p:cNvSpPr/>
              <p:nvPr/>
            </p:nvSpPr>
            <p:spPr>
              <a:xfrm rot="5400000">
                <a:off x="4443588" y="3574978"/>
                <a:ext cx="182834" cy="478335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420" name="Straight Connector 419">
                <a:extLst>
                  <a:ext uri="{FF2B5EF4-FFF2-40B4-BE49-F238E27FC236}">
                    <a16:creationId xmlns:a16="http://schemas.microsoft.com/office/drawing/2014/main" id="{D39293F9-F1B9-46F4-8EA8-4F9468A26A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19397" y="3721158"/>
                <a:ext cx="0" cy="18437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Straight Connector 420">
                <a:extLst>
                  <a:ext uri="{FF2B5EF4-FFF2-40B4-BE49-F238E27FC236}">
                    <a16:creationId xmlns:a16="http://schemas.microsoft.com/office/drawing/2014/main" id="{CDDA31E6-0B80-4B13-AF51-AB7FDF3D83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27770" y="3721158"/>
                <a:ext cx="0" cy="184377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48" name="Group 547">
            <a:extLst>
              <a:ext uri="{FF2B5EF4-FFF2-40B4-BE49-F238E27FC236}">
                <a16:creationId xmlns:a16="http://schemas.microsoft.com/office/drawing/2014/main" id="{81BBA818-A6B9-444A-B828-8ADEC5C8A38B}"/>
              </a:ext>
            </a:extLst>
          </p:cNvPr>
          <p:cNvGrpSpPr/>
          <p:nvPr/>
        </p:nvGrpSpPr>
        <p:grpSpPr>
          <a:xfrm>
            <a:off x="5668830" y="1879083"/>
            <a:ext cx="3045777" cy="2687016"/>
            <a:chOff x="5668830" y="2328414"/>
            <a:chExt cx="3045777" cy="2687016"/>
          </a:xfrm>
        </p:grpSpPr>
        <p:grpSp>
          <p:nvGrpSpPr>
            <p:cNvPr id="422" name="Group 421">
              <a:extLst>
                <a:ext uri="{FF2B5EF4-FFF2-40B4-BE49-F238E27FC236}">
                  <a16:creationId xmlns:a16="http://schemas.microsoft.com/office/drawing/2014/main" id="{0E0BE0C3-D23C-4159-B1F9-6C6B1B35B401}"/>
                </a:ext>
              </a:extLst>
            </p:cNvPr>
            <p:cNvGrpSpPr/>
            <p:nvPr/>
          </p:nvGrpSpPr>
          <p:grpSpPr>
            <a:xfrm>
              <a:off x="5668830" y="2328414"/>
              <a:ext cx="3045777" cy="2687016"/>
              <a:chOff x="5875523" y="1691617"/>
              <a:chExt cx="3045777" cy="2687016"/>
            </a:xfrm>
          </p:grpSpPr>
          <p:sp>
            <p:nvSpPr>
              <p:cNvPr id="423" name="Rectangle 422">
                <a:extLst>
                  <a:ext uri="{FF2B5EF4-FFF2-40B4-BE49-F238E27FC236}">
                    <a16:creationId xmlns:a16="http://schemas.microsoft.com/office/drawing/2014/main" id="{DCB07D55-3CA1-4BB0-97A5-FB12B214000D}"/>
                  </a:ext>
                </a:extLst>
              </p:cNvPr>
              <p:cNvSpPr/>
              <p:nvPr/>
            </p:nvSpPr>
            <p:spPr>
              <a:xfrm>
                <a:off x="5875523" y="3349150"/>
                <a:ext cx="667170" cy="27699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1200" dirty="0">
                    <a:ln w="0"/>
                    <a:solidFill>
                      <a:srgbClr val="0033CC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Buffers</a:t>
                </a:r>
                <a:endParaRPr lang="en-US" sz="1200" b="0" cap="none" spc="0" dirty="0">
                  <a:ln w="0"/>
                  <a:solidFill>
                    <a:srgbClr val="0033C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grpSp>
            <p:nvGrpSpPr>
              <p:cNvPr id="424" name="Group 423">
                <a:extLst>
                  <a:ext uri="{FF2B5EF4-FFF2-40B4-BE49-F238E27FC236}">
                    <a16:creationId xmlns:a16="http://schemas.microsoft.com/office/drawing/2014/main" id="{3EA40578-954E-4B0D-BB9F-4461D2B720D1}"/>
                  </a:ext>
                </a:extLst>
              </p:cNvPr>
              <p:cNvGrpSpPr/>
              <p:nvPr/>
            </p:nvGrpSpPr>
            <p:grpSpPr>
              <a:xfrm>
                <a:off x="5953354" y="1691617"/>
                <a:ext cx="2967946" cy="2687016"/>
                <a:chOff x="5276298" y="1913321"/>
                <a:chExt cx="2395330" cy="2209940"/>
              </a:xfrm>
            </p:grpSpPr>
            <p:sp>
              <p:nvSpPr>
                <p:cNvPr id="436" name="Rectangle 435">
                  <a:extLst>
                    <a:ext uri="{FF2B5EF4-FFF2-40B4-BE49-F238E27FC236}">
                      <a16:creationId xmlns:a16="http://schemas.microsoft.com/office/drawing/2014/main" id="{4F834574-037A-49C3-A651-CC2F5E20E714}"/>
                    </a:ext>
                  </a:extLst>
                </p:cNvPr>
                <p:cNvSpPr/>
                <p:nvPr/>
              </p:nvSpPr>
              <p:spPr>
                <a:xfrm>
                  <a:off x="5276298" y="1913321"/>
                  <a:ext cx="2395330" cy="2209940"/>
                </a:xfrm>
                <a:prstGeom prst="rect">
                  <a:avLst/>
                </a:prstGeom>
                <a:solidFill>
                  <a:srgbClr val="92D05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7" name="Rectangle 436">
                  <a:extLst>
                    <a:ext uri="{FF2B5EF4-FFF2-40B4-BE49-F238E27FC236}">
                      <a16:creationId xmlns:a16="http://schemas.microsoft.com/office/drawing/2014/main" id="{347B4D8B-FA59-487E-B485-5ED963F4817B}"/>
                    </a:ext>
                  </a:extLst>
                </p:cNvPr>
                <p:cNvSpPr/>
                <p:nvPr/>
              </p:nvSpPr>
              <p:spPr>
                <a:xfrm>
                  <a:off x="6193432" y="2712723"/>
                  <a:ext cx="603023" cy="633007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438" name="Straight Arrow Connector 437">
                  <a:extLst>
                    <a:ext uri="{FF2B5EF4-FFF2-40B4-BE49-F238E27FC236}">
                      <a16:creationId xmlns:a16="http://schemas.microsoft.com/office/drawing/2014/main" id="{97D50B5B-01AC-4E90-98C1-D912CD648884}"/>
                    </a:ext>
                  </a:extLst>
                </p:cNvPr>
                <p:cNvCxnSpPr>
                  <a:cxnSpLocks/>
                  <a:stCxn id="428" idx="2"/>
                  <a:endCxn id="437" idx="1"/>
                </p:cNvCxnSpPr>
                <p:nvPr/>
              </p:nvCxnSpPr>
              <p:spPr>
                <a:xfrm flipV="1">
                  <a:off x="5809937" y="3029227"/>
                  <a:ext cx="383496" cy="158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39" name="Straight Arrow Connector 438">
                  <a:extLst>
                    <a:ext uri="{FF2B5EF4-FFF2-40B4-BE49-F238E27FC236}">
                      <a16:creationId xmlns:a16="http://schemas.microsoft.com/office/drawing/2014/main" id="{871B89AB-6B43-40CB-953E-A6E0C6DF54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93396" y="2584120"/>
                  <a:ext cx="160752" cy="163748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40" name="Straight Arrow Connector 439">
                  <a:extLst>
                    <a:ext uri="{FF2B5EF4-FFF2-40B4-BE49-F238E27FC236}">
                      <a16:creationId xmlns:a16="http://schemas.microsoft.com/office/drawing/2014/main" id="{C9CEB725-5CC1-4C99-8E78-B82135F98902}"/>
                    </a:ext>
                  </a:extLst>
                </p:cNvPr>
                <p:cNvCxnSpPr>
                  <a:cxnSpLocks/>
                  <a:stCxn id="429" idx="2"/>
                  <a:endCxn id="437" idx="3"/>
                </p:cNvCxnSpPr>
                <p:nvPr/>
              </p:nvCxnSpPr>
              <p:spPr>
                <a:xfrm flipH="1">
                  <a:off x="6796455" y="3026130"/>
                  <a:ext cx="349432" cy="309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41" name="Straight Arrow Connector 440">
                  <a:extLst>
                    <a:ext uri="{FF2B5EF4-FFF2-40B4-BE49-F238E27FC236}">
                      <a16:creationId xmlns:a16="http://schemas.microsoft.com/office/drawing/2014/main" id="{C129670A-DDFF-4B6C-8E8E-72895876CD89}"/>
                    </a:ext>
                  </a:extLst>
                </p:cNvPr>
                <p:cNvCxnSpPr>
                  <a:cxnSpLocks/>
                  <a:stCxn id="425" idx="2"/>
                  <a:endCxn id="437" idx="0"/>
                </p:cNvCxnSpPr>
                <p:nvPr/>
              </p:nvCxnSpPr>
              <p:spPr>
                <a:xfrm>
                  <a:off x="6493660" y="2448124"/>
                  <a:ext cx="865" cy="26460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42" name="Straight Arrow Connector 441">
                  <a:extLst>
                    <a:ext uri="{FF2B5EF4-FFF2-40B4-BE49-F238E27FC236}">
                      <a16:creationId xmlns:a16="http://schemas.microsoft.com/office/drawing/2014/main" id="{86EABFC2-3916-4C35-95D6-6D6DC8F51EB9}"/>
                    </a:ext>
                  </a:extLst>
                </p:cNvPr>
                <p:cNvCxnSpPr>
                  <a:cxnSpLocks/>
                  <a:stCxn id="427" idx="2"/>
                  <a:endCxn id="437" idx="2"/>
                </p:cNvCxnSpPr>
                <p:nvPr/>
              </p:nvCxnSpPr>
              <p:spPr>
                <a:xfrm flipH="1" flipV="1">
                  <a:off x="6494243" y="3345736"/>
                  <a:ext cx="4625" cy="270798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25" name="Diagonal Stripe 424">
                <a:extLst>
                  <a:ext uri="{FF2B5EF4-FFF2-40B4-BE49-F238E27FC236}">
                    <a16:creationId xmlns:a16="http://schemas.microsoft.com/office/drawing/2014/main" id="{1DD2E333-B2B0-400D-AF34-D4A993978AEB}"/>
                  </a:ext>
                </a:extLst>
              </p:cNvPr>
              <p:cNvSpPr/>
              <p:nvPr/>
            </p:nvSpPr>
            <p:spPr>
              <a:xfrm rot="13535541">
                <a:off x="7272980" y="2006116"/>
                <a:ext cx="385096" cy="395560"/>
              </a:xfrm>
              <a:prstGeom prst="diagStrip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26" name="Diagonal Stripe 425">
                <a:extLst>
                  <a:ext uri="{FF2B5EF4-FFF2-40B4-BE49-F238E27FC236}">
                    <a16:creationId xmlns:a16="http://schemas.microsoft.com/office/drawing/2014/main" id="{2A231997-F464-41FE-A2E4-ACAAEBB5453D}"/>
                  </a:ext>
                </a:extLst>
              </p:cNvPr>
              <p:cNvSpPr/>
              <p:nvPr/>
            </p:nvSpPr>
            <p:spPr>
              <a:xfrm rot="10800000">
                <a:off x="6565629" y="2246663"/>
                <a:ext cx="385096" cy="395560"/>
              </a:xfrm>
              <a:prstGeom prst="diagStrip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27" name="Diagonal Stripe 426">
                <a:extLst>
                  <a:ext uri="{FF2B5EF4-FFF2-40B4-BE49-F238E27FC236}">
                    <a16:creationId xmlns:a16="http://schemas.microsoft.com/office/drawing/2014/main" id="{627DC010-6796-4F89-804E-A539DFD42A8F}"/>
                  </a:ext>
                </a:extLst>
              </p:cNvPr>
              <p:cNvSpPr/>
              <p:nvPr/>
            </p:nvSpPr>
            <p:spPr>
              <a:xfrm rot="2790891">
                <a:off x="7271010" y="3702631"/>
                <a:ext cx="385096" cy="395560"/>
              </a:xfrm>
              <a:prstGeom prst="diagStrip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28" name="Diagonal Stripe 427">
                <a:extLst>
                  <a:ext uri="{FF2B5EF4-FFF2-40B4-BE49-F238E27FC236}">
                    <a16:creationId xmlns:a16="http://schemas.microsoft.com/office/drawing/2014/main" id="{E64AE13B-95BF-42AB-B343-D0713E80985B}"/>
                  </a:ext>
                </a:extLst>
              </p:cNvPr>
              <p:cNvSpPr/>
              <p:nvPr/>
            </p:nvSpPr>
            <p:spPr>
              <a:xfrm rot="8102007">
                <a:off x="6284012" y="2850641"/>
                <a:ext cx="385096" cy="395560"/>
              </a:xfrm>
              <a:prstGeom prst="diagStrip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29" name="Diagonal Stripe 428">
                <a:extLst>
                  <a:ext uri="{FF2B5EF4-FFF2-40B4-BE49-F238E27FC236}">
                    <a16:creationId xmlns:a16="http://schemas.microsoft.com/office/drawing/2014/main" id="{25FBAAA6-9EBC-4783-B93A-595A3EE58DA9}"/>
                  </a:ext>
                </a:extLst>
              </p:cNvPr>
              <p:cNvSpPr/>
              <p:nvPr/>
            </p:nvSpPr>
            <p:spPr>
              <a:xfrm rot="18900000">
                <a:off x="8215332" y="2848725"/>
                <a:ext cx="385096" cy="395560"/>
              </a:xfrm>
              <a:prstGeom prst="diagStrip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30" name="Group 429">
                <a:extLst>
                  <a:ext uri="{FF2B5EF4-FFF2-40B4-BE49-F238E27FC236}">
                    <a16:creationId xmlns:a16="http://schemas.microsoft.com/office/drawing/2014/main" id="{085AC07D-330F-4A21-9827-BAA6D155F654}"/>
                  </a:ext>
                </a:extLst>
              </p:cNvPr>
              <p:cNvGrpSpPr/>
              <p:nvPr/>
            </p:nvGrpSpPr>
            <p:grpSpPr>
              <a:xfrm>
                <a:off x="7288225" y="2689181"/>
                <a:ext cx="363384" cy="492066"/>
                <a:chOff x="4238898" y="2343739"/>
                <a:chExt cx="363384" cy="492066"/>
              </a:xfrm>
            </p:grpSpPr>
            <p:cxnSp>
              <p:nvCxnSpPr>
                <p:cNvPr id="434" name="Straight Connector 433">
                  <a:extLst>
                    <a:ext uri="{FF2B5EF4-FFF2-40B4-BE49-F238E27FC236}">
                      <a16:creationId xmlns:a16="http://schemas.microsoft.com/office/drawing/2014/main" id="{75A58683-EEBF-4DB0-A96B-772DB5CD42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46044" y="2343739"/>
                  <a:ext cx="356238" cy="488699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5" name="Straight Connector 434">
                  <a:extLst>
                    <a:ext uri="{FF2B5EF4-FFF2-40B4-BE49-F238E27FC236}">
                      <a16:creationId xmlns:a16="http://schemas.microsoft.com/office/drawing/2014/main" id="{0225005E-33E1-4446-9B6F-C1275DA9F5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238898" y="2345291"/>
                  <a:ext cx="354438" cy="490514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31" name="Rectangle 430">
                <a:extLst>
                  <a:ext uri="{FF2B5EF4-FFF2-40B4-BE49-F238E27FC236}">
                    <a16:creationId xmlns:a16="http://schemas.microsoft.com/office/drawing/2014/main" id="{A54241D7-41CE-4464-8EE6-35E7E02A131C}"/>
                  </a:ext>
                </a:extLst>
              </p:cNvPr>
              <p:cNvSpPr/>
              <p:nvPr/>
            </p:nvSpPr>
            <p:spPr>
              <a:xfrm>
                <a:off x="7985963" y="1863891"/>
                <a:ext cx="747179" cy="315143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rgbClr val="0033CC"/>
                    </a:solidFill>
                  </a:rPr>
                  <a:t>Control</a:t>
                </a:r>
              </a:p>
            </p:txBody>
          </p:sp>
          <p:sp>
            <p:nvSpPr>
              <p:cNvPr id="432" name="Rectangle 431">
                <a:extLst>
                  <a:ext uri="{FF2B5EF4-FFF2-40B4-BE49-F238E27FC236}">
                    <a16:creationId xmlns:a16="http://schemas.microsoft.com/office/drawing/2014/main" id="{4FE3B241-C80F-48AE-A02E-0B5AE2587B0D}"/>
                  </a:ext>
                </a:extLst>
              </p:cNvPr>
              <p:cNvSpPr/>
              <p:nvPr/>
            </p:nvSpPr>
            <p:spPr>
              <a:xfrm>
                <a:off x="7201994" y="3134287"/>
                <a:ext cx="534122" cy="27699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1200" b="0" cap="none" spc="0" dirty="0" err="1">
                    <a:ln w="0"/>
                    <a:solidFill>
                      <a:srgbClr val="0033CC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Xbar</a:t>
                </a:r>
                <a:endParaRPr lang="en-US" sz="1200" b="0" cap="none" spc="0" dirty="0">
                  <a:ln w="0"/>
                  <a:solidFill>
                    <a:srgbClr val="0033C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433" name="Rectangle 432">
                <a:extLst>
                  <a:ext uri="{FF2B5EF4-FFF2-40B4-BE49-F238E27FC236}">
                    <a16:creationId xmlns:a16="http://schemas.microsoft.com/office/drawing/2014/main" id="{0DD325AB-001D-4F41-AF43-C7BCE33898A9}"/>
                  </a:ext>
                </a:extLst>
              </p:cNvPr>
              <p:cNvSpPr/>
              <p:nvPr/>
            </p:nvSpPr>
            <p:spPr>
              <a:xfrm>
                <a:off x="8128341" y="4073265"/>
                <a:ext cx="670376" cy="27699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1200" dirty="0">
                    <a:ln w="0"/>
                    <a:solidFill>
                      <a:srgbClr val="0033CC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Router</a:t>
                </a:r>
                <a:endParaRPr lang="en-US" sz="1200" b="0" cap="none" spc="0" dirty="0">
                  <a:ln w="0"/>
                  <a:solidFill>
                    <a:srgbClr val="0033C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500" name="Rectangle 499">
              <a:extLst>
                <a:ext uri="{FF2B5EF4-FFF2-40B4-BE49-F238E27FC236}">
                  <a16:creationId xmlns:a16="http://schemas.microsoft.com/office/drawing/2014/main" id="{E789EDFE-19FC-4C88-9947-53C4129C0020}"/>
                </a:ext>
              </a:extLst>
            </p:cNvPr>
            <p:cNvSpPr/>
            <p:nvPr/>
          </p:nvSpPr>
          <p:spPr>
            <a:xfrm rot="5400000">
              <a:off x="6017868" y="3301258"/>
              <a:ext cx="66239" cy="35267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Rectangle 500">
              <a:extLst>
                <a:ext uri="{FF2B5EF4-FFF2-40B4-BE49-F238E27FC236}">
                  <a16:creationId xmlns:a16="http://schemas.microsoft.com/office/drawing/2014/main" id="{133E435A-6E6F-4B4C-ACBB-013F943C4E77}"/>
                </a:ext>
              </a:extLst>
            </p:cNvPr>
            <p:cNvSpPr/>
            <p:nvPr/>
          </p:nvSpPr>
          <p:spPr>
            <a:xfrm rot="5400000">
              <a:off x="6017101" y="3392182"/>
              <a:ext cx="66239" cy="35267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Rectangle 501">
              <a:extLst>
                <a:ext uri="{FF2B5EF4-FFF2-40B4-BE49-F238E27FC236}">
                  <a16:creationId xmlns:a16="http://schemas.microsoft.com/office/drawing/2014/main" id="{912BD89B-ABA9-4C10-BBA0-9BC6C4C3C772}"/>
                </a:ext>
              </a:extLst>
            </p:cNvPr>
            <p:cNvSpPr/>
            <p:nvPr/>
          </p:nvSpPr>
          <p:spPr>
            <a:xfrm rot="5400000">
              <a:off x="6018354" y="3487821"/>
              <a:ext cx="66239" cy="35267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Rectangle 502">
              <a:extLst>
                <a:ext uri="{FF2B5EF4-FFF2-40B4-BE49-F238E27FC236}">
                  <a16:creationId xmlns:a16="http://schemas.microsoft.com/office/drawing/2014/main" id="{74F3943A-9F48-4FA8-A745-B5139280EC96}"/>
                </a:ext>
              </a:extLst>
            </p:cNvPr>
            <p:cNvSpPr/>
            <p:nvPr/>
          </p:nvSpPr>
          <p:spPr>
            <a:xfrm rot="5400000">
              <a:off x="6020463" y="3578397"/>
              <a:ext cx="66239" cy="35267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Rectangle 503">
              <a:extLst>
                <a:ext uri="{FF2B5EF4-FFF2-40B4-BE49-F238E27FC236}">
                  <a16:creationId xmlns:a16="http://schemas.microsoft.com/office/drawing/2014/main" id="{8FC2EE85-BD35-4A46-B04C-79DCB3504DE9}"/>
                </a:ext>
              </a:extLst>
            </p:cNvPr>
            <p:cNvSpPr/>
            <p:nvPr/>
          </p:nvSpPr>
          <p:spPr>
            <a:xfrm rot="5400000">
              <a:off x="6018354" y="3667236"/>
              <a:ext cx="66239" cy="35267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Rectangle 504">
              <a:extLst>
                <a:ext uri="{FF2B5EF4-FFF2-40B4-BE49-F238E27FC236}">
                  <a16:creationId xmlns:a16="http://schemas.microsoft.com/office/drawing/2014/main" id="{8D7384AB-027E-4443-862D-EB00ADB815D0}"/>
                </a:ext>
              </a:extLst>
            </p:cNvPr>
            <p:cNvSpPr/>
            <p:nvPr/>
          </p:nvSpPr>
          <p:spPr>
            <a:xfrm rot="5400000">
              <a:off x="6011167" y="3757774"/>
              <a:ext cx="66239" cy="35267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Rectangle 505">
              <a:extLst>
                <a:ext uri="{FF2B5EF4-FFF2-40B4-BE49-F238E27FC236}">
                  <a16:creationId xmlns:a16="http://schemas.microsoft.com/office/drawing/2014/main" id="{FDD951EF-ACEF-417F-8E50-F892160B650C}"/>
                </a:ext>
              </a:extLst>
            </p:cNvPr>
            <p:cNvSpPr/>
            <p:nvPr/>
          </p:nvSpPr>
          <p:spPr>
            <a:xfrm rot="5400000">
              <a:off x="6018155" y="3852361"/>
              <a:ext cx="66239" cy="35267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Rectangle 506">
              <a:extLst>
                <a:ext uri="{FF2B5EF4-FFF2-40B4-BE49-F238E27FC236}">
                  <a16:creationId xmlns:a16="http://schemas.microsoft.com/office/drawing/2014/main" id="{3ECAAF35-2680-4E18-8B91-25A846F738DD}"/>
                </a:ext>
              </a:extLst>
            </p:cNvPr>
            <p:cNvSpPr/>
            <p:nvPr/>
          </p:nvSpPr>
          <p:spPr>
            <a:xfrm rot="5400000">
              <a:off x="6017101" y="3207776"/>
              <a:ext cx="66239" cy="35267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Rectangle 509">
              <a:extLst>
                <a:ext uri="{FF2B5EF4-FFF2-40B4-BE49-F238E27FC236}">
                  <a16:creationId xmlns:a16="http://schemas.microsoft.com/office/drawing/2014/main" id="{07439E9F-8A18-4686-8B95-22D735B53B89}"/>
                </a:ext>
              </a:extLst>
            </p:cNvPr>
            <p:cNvSpPr/>
            <p:nvPr/>
          </p:nvSpPr>
          <p:spPr>
            <a:xfrm rot="8094016">
              <a:off x="6549556" y="2565789"/>
              <a:ext cx="66239" cy="35267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Rectangle 510">
              <a:extLst>
                <a:ext uri="{FF2B5EF4-FFF2-40B4-BE49-F238E27FC236}">
                  <a16:creationId xmlns:a16="http://schemas.microsoft.com/office/drawing/2014/main" id="{5E6705EA-0F39-4BDA-9CBD-3EAB9DDE001D}"/>
                </a:ext>
              </a:extLst>
            </p:cNvPr>
            <p:cNvSpPr/>
            <p:nvPr/>
          </p:nvSpPr>
          <p:spPr>
            <a:xfrm rot="8094016">
              <a:off x="6484832" y="2629652"/>
              <a:ext cx="66239" cy="35267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Rectangle 511">
              <a:extLst>
                <a:ext uri="{FF2B5EF4-FFF2-40B4-BE49-F238E27FC236}">
                  <a16:creationId xmlns:a16="http://schemas.microsoft.com/office/drawing/2014/main" id="{A1E629A6-0CF4-4471-913D-FBC945549636}"/>
                </a:ext>
              </a:extLst>
            </p:cNvPr>
            <p:cNvSpPr/>
            <p:nvPr/>
          </p:nvSpPr>
          <p:spPr>
            <a:xfrm rot="8094016">
              <a:off x="6418210" y="2698281"/>
              <a:ext cx="66239" cy="35267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Rectangle 512">
              <a:extLst>
                <a:ext uri="{FF2B5EF4-FFF2-40B4-BE49-F238E27FC236}">
                  <a16:creationId xmlns:a16="http://schemas.microsoft.com/office/drawing/2014/main" id="{01E64E2E-0769-49A2-907B-B637BA303BEB}"/>
                </a:ext>
              </a:extLst>
            </p:cNvPr>
            <p:cNvSpPr/>
            <p:nvPr/>
          </p:nvSpPr>
          <p:spPr>
            <a:xfrm rot="8094016">
              <a:off x="6355769" y="2763928"/>
              <a:ext cx="66239" cy="35267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Rectangle 513">
              <a:extLst>
                <a:ext uri="{FF2B5EF4-FFF2-40B4-BE49-F238E27FC236}">
                  <a16:creationId xmlns:a16="http://schemas.microsoft.com/office/drawing/2014/main" id="{1399E9FE-C6BC-46B7-8B76-F32D639891E6}"/>
                </a:ext>
              </a:extLst>
            </p:cNvPr>
            <p:cNvSpPr/>
            <p:nvPr/>
          </p:nvSpPr>
          <p:spPr>
            <a:xfrm rot="8094016">
              <a:off x="6291566" y="2825367"/>
              <a:ext cx="66239" cy="35267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Rectangle 514">
              <a:extLst>
                <a:ext uri="{FF2B5EF4-FFF2-40B4-BE49-F238E27FC236}">
                  <a16:creationId xmlns:a16="http://schemas.microsoft.com/office/drawing/2014/main" id="{E94B4D8D-93FD-41D1-85AB-C526D3F06185}"/>
                </a:ext>
              </a:extLst>
            </p:cNvPr>
            <p:cNvSpPr/>
            <p:nvPr/>
          </p:nvSpPr>
          <p:spPr>
            <a:xfrm rot="8094016">
              <a:off x="6226218" y="2891442"/>
              <a:ext cx="66239" cy="35267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Rectangle 515">
              <a:extLst>
                <a:ext uri="{FF2B5EF4-FFF2-40B4-BE49-F238E27FC236}">
                  <a16:creationId xmlns:a16="http://schemas.microsoft.com/office/drawing/2014/main" id="{B6AB8352-FDB1-4896-B805-7E53E8502858}"/>
                </a:ext>
              </a:extLst>
            </p:cNvPr>
            <p:cNvSpPr/>
            <p:nvPr/>
          </p:nvSpPr>
          <p:spPr>
            <a:xfrm rot="8094016">
              <a:off x="6160750" y="2956358"/>
              <a:ext cx="66239" cy="35267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Rectangle 516">
              <a:extLst>
                <a:ext uri="{FF2B5EF4-FFF2-40B4-BE49-F238E27FC236}">
                  <a16:creationId xmlns:a16="http://schemas.microsoft.com/office/drawing/2014/main" id="{0D6FF79A-5A72-4117-A80D-C75C06370DE4}"/>
                </a:ext>
              </a:extLst>
            </p:cNvPr>
            <p:cNvSpPr/>
            <p:nvPr/>
          </p:nvSpPr>
          <p:spPr>
            <a:xfrm rot="8094016">
              <a:off x="6615000" y="2499031"/>
              <a:ext cx="66239" cy="35267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Rectangle 518">
              <a:extLst>
                <a:ext uri="{FF2B5EF4-FFF2-40B4-BE49-F238E27FC236}">
                  <a16:creationId xmlns:a16="http://schemas.microsoft.com/office/drawing/2014/main" id="{E870171C-4F2F-4EFF-86FF-8982485488EE}"/>
                </a:ext>
              </a:extLst>
            </p:cNvPr>
            <p:cNvSpPr/>
            <p:nvPr/>
          </p:nvSpPr>
          <p:spPr>
            <a:xfrm rot="16200000">
              <a:off x="8395287" y="3738715"/>
              <a:ext cx="66239" cy="35267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Rectangle 519">
              <a:extLst>
                <a:ext uri="{FF2B5EF4-FFF2-40B4-BE49-F238E27FC236}">
                  <a16:creationId xmlns:a16="http://schemas.microsoft.com/office/drawing/2014/main" id="{F0A4AF81-EEBE-44F6-B1B5-1AD9E1724679}"/>
                </a:ext>
              </a:extLst>
            </p:cNvPr>
            <p:cNvSpPr/>
            <p:nvPr/>
          </p:nvSpPr>
          <p:spPr>
            <a:xfrm rot="16200000">
              <a:off x="8396054" y="3648333"/>
              <a:ext cx="66239" cy="35267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Rectangle 520">
              <a:extLst>
                <a:ext uri="{FF2B5EF4-FFF2-40B4-BE49-F238E27FC236}">
                  <a16:creationId xmlns:a16="http://schemas.microsoft.com/office/drawing/2014/main" id="{5B8B6C04-6630-4661-9A03-47D4912C0B67}"/>
                </a:ext>
              </a:extLst>
            </p:cNvPr>
            <p:cNvSpPr/>
            <p:nvPr/>
          </p:nvSpPr>
          <p:spPr>
            <a:xfrm rot="16200000">
              <a:off x="8394801" y="3552152"/>
              <a:ext cx="66239" cy="35267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Rectangle 521">
              <a:extLst>
                <a:ext uri="{FF2B5EF4-FFF2-40B4-BE49-F238E27FC236}">
                  <a16:creationId xmlns:a16="http://schemas.microsoft.com/office/drawing/2014/main" id="{0F950383-57D1-4931-B18A-0AE5CD529781}"/>
                </a:ext>
              </a:extLst>
            </p:cNvPr>
            <p:cNvSpPr/>
            <p:nvPr/>
          </p:nvSpPr>
          <p:spPr>
            <a:xfrm rot="16200000">
              <a:off x="8392692" y="3462000"/>
              <a:ext cx="66239" cy="35267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Rectangle 522">
              <a:extLst>
                <a:ext uri="{FF2B5EF4-FFF2-40B4-BE49-F238E27FC236}">
                  <a16:creationId xmlns:a16="http://schemas.microsoft.com/office/drawing/2014/main" id="{C759EB84-BFD4-4F79-927B-A71602227A9B}"/>
                </a:ext>
              </a:extLst>
            </p:cNvPr>
            <p:cNvSpPr/>
            <p:nvPr/>
          </p:nvSpPr>
          <p:spPr>
            <a:xfrm rot="16200000">
              <a:off x="8390926" y="3368862"/>
              <a:ext cx="66239" cy="35267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Rectangle 523">
              <a:extLst>
                <a:ext uri="{FF2B5EF4-FFF2-40B4-BE49-F238E27FC236}">
                  <a16:creationId xmlns:a16="http://schemas.microsoft.com/office/drawing/2014/main" id="{8F0CCF34-8200-4DF6-A7F3-89C8EA3E2287}"/>
                </a:ext>
              </a:extLst>
            </p:cNvPr>
            <p:cNvSpPr/>
            <p:nvPr/>
          </p:nvSpPr>
          <p:spPr>
            <a:xfrm rot="16200000">
              <a:off x="8391714" y="3277062"/>
              <a:ext cx="66239" cy="35267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Rectangle 524">
              <a:extLst>
                <a:ext uri="{FF2B5EF4-FFF2-40B4-BE49-F238E27FC236}">
                  <a16:creationId xmlns:a16="http://schemas.microsoft.com/office/drawing/2014/main" id="{40B93442-FF41-4DD2-8A75-7EFBBBD02DAD}"/>
                </a:ext>
              </a:extLst>
            </p:cNvPr>
            <p:cNvSpPr/>
            <p:nvPr/>
          </p:nvSpPr>
          <p:spPr>
            <a:xfrm rot="16200000">
              <a:off x="8391007" y="3183619"/>
              <a:ext cx="66239" cy="35267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Rectangle 525">
              <a:extLst>
                <a:ext uri="{FF2B5EF4-FFF2-40B4-BE49-F238E27FC236}">
                  <a16:creationId xmlns:a16="http://schemas.microsoft.com/office/drawing/2014/main" id="{060CF1AA-EE1E-4C60-B061-319464FBC9E1}"/>
                </a:ext>
              </a:extLst>
            </p:cNvPr>
            <p:cNvSpPr/>
            <p:nvPr/>
          </p:nvSpPr>
          <p:spPr>
            <a:xfrm rot="16200000">
              <a:off x="8396054" y="3836614"/>
              <a:ext cx="66239" cy="35267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7" name="Group 526">
              <a:extLst>
                <a:ext uri="{FF2B5EF4-FFF2-40B4-BE49-F238E27FC236}">
                  <a16:creationId xmlns:a16="http://schemas.microsoft.com/office/drawing/2014/main" id="{4ED477F2-1B2D-496E-8797-FE1A2C2BE3A9}"/>
                </a:ext>
              </a:extLst>
            </p:cNvPr>
            <p:cNvGrpSpPr/>
            <p:nvPr/>
          </p:nvGrpSpPr>
          <p:grpSpPr>
            <a:xfrm>
              <a:off x="6912613" y="2437909"/>
              <a:ext cx="710824" cy="357015"/>
              <a:chOff x="5857984" y="4995175"/>
              <a:chExt cx="710824" cy="357015"/>
            </a:xfrm>
          </p:grpSpPr>
          <p:sp>
            <p:nvSpPr>
              <p:cNvPr id="528" name="Rectangle 527">
                <a:extLst>
                  <a:ext uri="{FF2B5EF4-FFF2-40B4-BE49-F238E27FC236}">
                    <a16:creationId xmlns:a16="http://schemas.microsoft.com/office/drawing/2014/main" id="{496BC7F4-2885-4DCD-B347-B5C015CA5952}"/>
                  </a:ext>
                </a:extLst>
              </p:cNvPr>
              <p:cNvSpPr/>
              <p:nvPr/>
            </p:nvSpPr>
            <p:spPr>
              <a:xfrm>
                <a:off x="5951466" y="4998748"/>
                <a:ext cx="66239" cy="352675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9" name="Rectangle 528">
                <a:extLst>
                  <a:ext uri="{FF2B5EF4-FFF2-40B4-BE49-F238E27FC236}">
                    <a16:creationId xmlns:a16="http://schemas.microsoft.com/office/drawing/2014/main" id="{13B4B515-8BA2-4EB9-9248-8AF249FEC2EC}"/>
                  </a:ext>
                </a:extLst>
              </p:cNvPr>
              <p:cNvSpPr/>
              <p:nvPr/>
            </p:nvSpPr>
            <p:spPr>
              <a:xfrm>
                <a:off x="6042390" y="4999515"/>
                <a:ext cx="66239" cy="352675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0" name="Rectangle 529">
                <a:extLst>
                  <a:ext uri="{FF2B5EF4-FFF2-40B4-BE49-F238E27FC236}">
                    <a16:creationId xmlns:a16="http://schemas.microsoft.com/office/drawing/2014/main" id="{3C7BE14B-49B6-4CCB-8D2A-A79ACC03C072}"/>
                  </a:ext>
                </a:extLst>
              </p:cNvPr>
              <p:cNvSpPr/>
              <p:nvPr/>
            </p:nvSpPr>
            <p:spPr>
              <a:xfrm>
                <a:off x="6138029" y="4998262"/>
                <a:ext cx="66239" cy="352675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1" name="Rectangle 530">
                <a:extLst>
                  <a:ext uri="{FF2B5EF4-FFF2-40B4-BE49-F238E27FC236}">
                    <a16:creationId xmlns:a16="http://schemas.microsoft.com/office/drawing/2014/main" id="{AA50CF3B-63C3-42AF-B70D-E34AD024CF16}"/>
                  </a:ext>
                </a:extLst>
              </p:cNvPr>
              <p:cNvSpPr/>
              <p:nvPr/>
            </p:nvSpPr>
            <p:spPr>
              <a:xfrm>
                <a:off x="6228605" y="4996153"/>
                <a:ext cx="66239" cy="352675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2" name="Rectangle 531">
                <a:extLst>
                  <a:ext uri="{FF2B5EF4-FFF2-40B4-BE49-F238E27FC236}">
                    <a16:creationId xmlns:a16="http://schemas.microsoft.com/office/drawing/2014/main" id="{E0BCF33F-1863-4228-AC6E-C37B86255698}"/>
                  </a:ext>
                </a:extLst>
              </p:cNvPr>
              <p:cNvSpPr/>
              <p:nvPr/>
            </p:nvSpPr>
            <p:spPr>
              <a:xfrm>
                <a:off x="6317444" y="4998262"/>
                <a:ext cx="66239" cy="352675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3" name="Rectangle 532">
                <a:extLst>
                  <a:ext uri="{FF2B5EF4-FFF2-40B4-BE49-F238E27FC236}">
                    <a16:creationId xmlns:a16="http://schemas.microsoft.com/office/drawing/2014/main" id="{F698526C-0AE3-42D1-970F-91FC6FB7B0FD}"/>
                  </a:ext>
                </a:extLst>
              </p:cNvPr>
              <p:cNvSpPr/>
              <p:nvPr/>
            </p:nvSpPr>
            <p:spPr>
              <a:xfrm>
                <a:off x="6413119" y="4995175"/>
                <a:ext cx="66239" cy="352675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4" name="Rectangle 533">
                <a:extLst>
                  <a:ext uri="{FF2B5EF4-FFF2-40B4-BE49-F238E27FC236}">
                    <a16:creationId xmlns:a16="http://schemas.microsoft.com/office/drawing/2014/main" id="{906A6672-4FA8-4DD0-9D3D-38D03250B392}"/>
                  </a:ext>
                </a:extLst>
              </p:cNvPr>
              <p:cNvSpPr/>
              <p:nvPr/>
            </p:nvSpPr>
            <p:spPr>
              <a:xfrm>
                <a:off x="6502569" y="4998461"/>
                <a:ext cx="66239" cy="352675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5" name="Rectangle 534">
                <a:extLst>
                  <a:ext uri="{FF2B5EF4-FFF2-40B4-BE49-F238E27FC236}">
                    <a16:creationId xmlns:a16="http://schemas.microsoft.com/office/drawing/2014/main" id="{1DCCCCD0-20DB-43D1-8B7C-469093978F87}"/>
                  </a:ext>
                </a:extLst>
              </p:cNvPr>
              <p:cNvSpPr/>
              <p:nvPr/>
            </p:nvSpPr>
            <p:spPr>
              <a:xfrm>
                <a:off x="5857984" y="4999515"/>
                <a:ext cx="66239" cy="352675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37" name="Rectangle 536">
              <a:extLst>
                <a:ext uri="{FF2B5EF4-FFF2-40B4-BE49-F238E27FC236}">
                  <a16:creationId xmlns:a16="http://schemas.microsoft.com/office/drawing/2014/main" id="{80D9F6F2-FF7D-4E5A-B16C-B097E6B72AD2}"/>
                </a:ext>
              </a:extLst>
            </p:cNvPr>
            <p:cNvSpPr/>
            <p:nvPr/>
          </p:nvSpPr>
          <p:spPr>
            <a:xfrm>
              <a:off x="6995887" y="4589794"/>
              <a:ext cx="66239" cy="35267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Rectangle 537">
              <a:extLst>
                <a:ext uri="{FF2B5EF4-FFF2-40B4-BE49-F238E27FC236}">
                  <a16:creationId xmlns:a16="http://schemas.microsoft.com/office/drawing/2014/main" id="{42AD22AF-AA86-4307-81E7-04C578794E7B}"/>
                </a:ext>
              </a:extLst>
            </p:cNvPr>
            <p:cNvSpPr/>
            <p:nvPr/>
          </p:nvSpPr>
          <p:spPr>
            <a:xfrm>
              <a:off x="7086811" y="4590561"/>
              <a:ext cx="66239" cy="35267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Rectangle 538">
              <a:extLst>
                <a:ext uri="{FF2B5EF4-FFF2-40B4-BE49-F238E27FC236}">
                  <a16:creationId xmlns:a16="http://schemas.microsoft.com/office/drawing/2014/main" id="{AA186EEE-4448-4475-91D7-D6D0A6A5D27D}"/>
                </a:ext>
              </a:extLst>
            </p:cNvPr>
            <p:cNvSpPr/>
            <p:nvPr/>
          </p:nvSpPr>
          <p:spPr>
            <a:xfrm>
              <a:off x="7178575" y="4589308"/>
              <a:ext cx="66239" cy="35267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Rectangle 539">
              <a:extLst>
                <a:ext uri="{FF2B5EF4-FFF2-40B4-BE49-F238E27FC236}">
                  <a16:creationId xmlns:a16="http://schemas.microsoft.com/office/drawing/2014/main" id="{EFBEAF23-7313-4F27-9BA4-2A929A1CC493}"/>
                </a:ext>
              </a:extLst>
            </p:cNvPr>
            <p:cNvSpPr/>
            <p:nvPr/>
          </p:nvSpPr>
          <p:spPr>
            <a:xfrm>
              <a:off x="7269151" y="4587199"/>
              <a:ext cx="66239" cy="35267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Rectangle 540">
              <a:extLst>
                <a:ext uri="{FF2B5EF4-FFF2-40B4-BE49-F238E27FC236}">
                  <a16:creationId xmlns:a16="http://schemas.microsoft.com/office/drawing/2014/main" id="{1DD9E169-2FE9-454E-B64B-10523D8FC754}"/>
                </a:ext>
              </a:extLst>
            </p:cNvPr>
            <p:cNvSpPr/>
            <p:nvPr/>
          </p:nvSpPr>
          <p:spPr>
            <a:xfrm>
              <a:off x="7357990" y="4589308"/>
              <a:ext cx="66239" cy="35267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Rectangle 541">
              <a:extLst>
                <a:ext uri="{FF2B5EF4-FFF2-40B4-BE49-F238E27FC236}">
                  <a16:creationId xmlns:a16="http://schemas.microsoft.com/office/drawing/2014/main" id="{7D715735-BCDC-438A-962C-1C4D15B6839E}"/>
                </a:ext>
              </a:extLst>
            </p:cNvPr>
            <p:cNvSpPr/>
            <p:nvPr/>
          </p:nvSpPr>
          <p:spPr>
            <a:xfrm>
              <a:off x="7453665" y="4586221"/>
              <a:ext cx="66239" cy="35267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Rectangle 542">
              <a:extLst>
                <a:ext uri="{FF2B5EF4-FFF2-40B4-BE49-F238E27FC236}">
                  <a16:creationId xmlns:a16="http://schemas.microsoft.com/office/drawing/2014/main" id="{8B44F210-8FDA-456D-A82C-179B84902A94}"/>
                </a:ext>
              </a:extLst>
            </p:cNvPr>
            <p:cNvSpPr/>
            <p:nvPr/>
          </p:nvSpPr>
          <p:spPr>
            <a:xfrm>
              <a:off x="7543115" y="4589507"/>
              <a:ext cx="66239" cy="35267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Rectangle 543">
              <a:extLst>
                <a:ext uri="{FF2B5EF4-FFF2-40B4-BE49-F238E27FC236}">
                  <a16:creationId xmlns:a16="http://schemas.microsoft.com/office/drawing/2014/main" id="{9F62F860-974C-4B17-A931-C273B55715F3}"/>
                </a:ext>
              </a:extLst>
            </p:cNvPr>
            <p:cNvSpPr/>
            <p:nvPr/>
          </p:nvSpPr>
          <p:spPr>
            <a:xfrm>
              <a:off x="6898530" y="4590561"/>
              <a:ext cx="66239" cy="35267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Rectangle 544">
              <a:extLst>
                <a:ext uri="{FF2B5EF4-FFF2-40B4-BE49-F238E27FC236}">
                  <a16:creationId xmlns:a16="http://schemas.microsoft.com/office/drawing/2014/main" id="{A48B2953-AB9F-411B-82C2-9D8115C61338}"/>
                </a:ext>
              </a:extLst>
            </p:cNvPr>
            <p:cNvSpPr/>
            <p:nvPr/>
          </p:nvSpPr>
          <p:spPr>
            <a:xfrm>
              <a:off x="5724454" y="4089395"/>
              <a:ext cx="667170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200" dirty="0">
                  <a:ln w="0"/>
                  <a:solidFill>
                    <a:srgbClr val="0033C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Buffers</a:t>
              </a:r>
              <a:endParaRPr lang="en-US" sz="1200" b="0" cap="none" spc="0" dirty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546" name="Rectangle 545">
            <a:extLst>
              <a:ext uri="{FF2B5EF4-FFF2-40B4-BE49-F238E27FC236}">
                <a16:creationId xmlns:a16="http://schemas.microsoft.com/office/drawing/2014/main" id="{E9398421-D886-4F5F-A134-A940B4C41F38}"/>
              </a:ext>
            </a:extLst>
          </p:cNvPr>
          <p:cNvSpPr/>
          <p:nvPr/>
        </p:nvSpPr>
        <p:spPr>
          <a:xfrm>
            <a:off x="299570" y="1241482"/>
            <a:ext cx="35317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Deep Virtual Channels</a:t>
            </a:r>
          </a:p>
        </p:txBody>
      </p:sp>
      <p:sp>
        <p:nvSpPr>
          <p:cNvPr id="547" name="Rectangle 546">
            <a:extLst>
              <a:ext uri="{FF2B5EF4-FFF2-40B4-BE49-F238E27FC236}">
                <a16:creationId xmlns:a16="http://schemas.microsoft.com/office/drawing/2014/main" id="{D469F099-4C4A-4F4E-AD62-0D380A93D3A4}"/>
              </a:ext>
            </a:extLst>
          </p:cNvPr>
          <p:cNvSpPr/>
          <p:nvPr/>
        </p:nvSpPr>
        <p:spPr>
          <a:xfrm>
            <a:off x="5113390" y="1264874"/>
            <a:ext cx="38234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Shallow Virtual Channels</a:t>
            </a:r>
          </a:p>
        </p:txBody>
      </p:sp>
      <p:sp>
        <p:nvSpPr>
          <p:cNvPr id="550" name="Oval 549">
            <a:extLst>
              <a:ext uri="{FF2B5EF4-FFF2-40B4-BE49-F238E27FC236}">
                <a16:creationId xmlns:a16="http://schemas.microsoft.com/office/drawing/2014/main" id="{ACCA4B99-2DE1-4A90-A609-A3099F5BFE52}"/>
              </a:ext>
            </a:extLst>
          </p:cNvPr>
          <p:cNvSpPr/>
          <p:nvPr/>
        </p:nvSpPr>
        <p:spPr>
          <a:xfrm>
            <a:off x="3130650" y="2852705"/>
            <a:ext cx="502225" cy="73674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1" name="Oval 550">
            <a:extLst>
              <a:ext uri="{FF2B5EF4-FFF2-40B4-BE49-F238E27FC236}">
                <a16:creationId xmlns:a16="http://schemas.microsoft.com/office/drawing/2014/main" id="{9F6DD2E3-F8ED-4996-B5FA-6EE29134E06F}"/>
              </a:ext>
            </a:extLst>
          </p:cNvPr>
          <p:cNvSpPr/>
          <p:nvPr/>
        </p:nvSpPr>
        <p:spPr>
          <a:xfrm>
            <a:off x="5816088" y="2802768"/>
            <a:ext cx="432499" cy="88406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2" name="Callout: Line 551">
            <a:extLst>
              <a:ext uri="{FF2B5EF4-FFF2-40B4-BE49-F238E27FC236}">
                <a16:creationId xmlns:a16="http://schemas.microsoft.com/office/drawing/2014/main" id="{282389A0-B86D-4D42-8F67-989A17374C8F}"/>
              </a:ext>
            </a:extLst>
          </p:cNvPr>
          <p:cNvSpPr/>
          <p:nvPr/>
        </p:nvSpPr>
        <p:spPr>
          <a:xfrm>
            <a:off x="4294825" y="2134655"/>
            <a:ext cx="715464" cy="671721"/>
          </a:xfrm>
          <a:prstGeom prst="borderCallout1">
            <a:avLst>
              <a:gd name="adj1" fmla="val 18750"/>
              <a:gd name="adj2" fmla="val -8333"/>
              <a:gd name="adj3" fmla="val 119857"/>
              <a:gd name="adj4" fmla="val -9923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aseline="30000" dirty="0"/>
              <a:t>Equal buffers</a:t>
            </a:r>
          </a:p>
        </p:txBody>
      </p:sp>
      <p:cxnSp>
        <p:nvCxnSpPr>
          <p:cNvPr id="555" name="Straight Connector 554">
            <a:extLst>
              <a:ext uri="{FF2B5EF4-FFF2-40B4-BE49-F238E27FC236}">
                <a16:creationId xmlns:a16="http://schemas.microsoft.com/office/drawing/2014/main" id="{3395A8B3-9AC9-4009-A7F6-B9B2E3DBC6A8}"/>
              </a:ext>
            </a:extLst>
          </p:cNvPr>
          <p:cNvCxnSpPr>
            <a:cxnSpLocks/>
          </p:cNvCxnSpPr>
          <p:nvPr/>
        </p:nvCxnSpPr>
        <p:spPr>
          <a:xfrm>
            <a:off x="5066181" y="2277355"/>
            <a:ext cx="749907" cy="616434"/>
          </a:xfrm>
          <a:prstGeom prst="line">
            <a:avLst/>
          </a:prstGeom>
          <a:ln w="1524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1" name="Arrow: Quad 560">
            <a:extLst>
              <a:ext uri="{FF2B5EF4-FFF2-40B4-BE49-F238E27FC236}">
                <a16:creationId xmlns:a16="http://schemas.microsoft.com/office/drawing/2014/main" id="{03D13EEC-DC11-41F8-BAB0-1EA729B0FC58}"/>
              </a:ext>
            </a:extLst>
          </p:cNvPr>
          <p:cNvSpPr/>
          <p:nvPr/>
        </p:nvSpPr>
        <p:spPr>
          <a:xfrm>
            <a:off x="7855309" y="5047743"/>
            <a:ext cx="996847" cy="886065"/>
          </a:xfrm>
          <a:prstGeom prst="quadArrow">
            <a:avLst>
              <a:gd name="adj1" fmla="val 9167"/>
              <a:gd name="adj2" fmla="val 18056"/>
              <a:gd name="adj3" fmla="val 1435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2" name="Rectangle 561">
            <a:extLst>
              <a:ext uri="{FF2B5EF4-FFF2-40B4-BE49-F238E27FC236}">
                <a16:creationId xmlns:a16="http://schemas.microsoft.com/office/drawing/2014/main" id="{C5DBF0E8-C049-4791-A991-5C8FC917957B}"/>
              </a:ext>
            </a:extLst>
          </p:cNvPr>
          <p:cNvSpPr/>
          <p:nvPr/>
        </p:nvSpPr>
        <p:spPr>
          <a:xfrm>
            <a:off x="8178414" y="5891387"/>
            <a:ext cx="33855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</a:p>
        </p:txBody>
      </p:sp>
      <p:sp>
        <p:nvSpPr>
          <p:cNvPr id="563" name="Rectangle 562">
            <a:extLst>
              <a:ext uri="{FF2B5EF4-FFF2-40B4-BE49-F238E27FC236}">
                <a16:creationId xmlns:a16="http://schemas.microsoft.com/office/drawing/2014/main" id="{3636334A-B9C1-4A0B-AA39-E8D81DB14B19}"/>
              </a:ext>
            </a:extLst>
          </p:cNvPr>
          <p:cNvSpPr/>
          <p:nvPr/>
        </p:nvSpPr>
        <p:spPr>
          <a:xfrm>
            <a:off x="7503084" y="5236638"/>
            <a:ext cx="3497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</a:p>
        </p:txBody>
      </p:sp>
      <p:sp>
        <p:nvSpPr>
          <p:cNvPr id="564" name="Rectangle 563">
            <a:extLst>
              <a:ext uri="{FF2B5EF4-FFF2-40B4-BE49-F238E27FC236}">
                <a16:creationId xmlns:a16="http://schemas.microsoft.com/office/drawing/2014/main" id="{BCF3B1C1-7B7B-4138-ABCD-9897963DCD56}"/>
              </a:ext>
            </a:extLst>
          </p:cNvPr>
          <p:cNvSpPr/>
          <p:nvPr/>
        </p:nvSpPr>
        <p:spPr>
          <a:xfrm>
            <a:off x="8736606" y="5236638"/>
            <a:ext cx="4796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</a:t>
            </a:r>
          </a:p>
        </p:txBody>
      </p:sp>
      <p:sp>
        <p:nvSpPr>
          <p:cNvPr id="565" name="Rectangle 564">
            <a:extLst>
              <a:ext uri="{FF2B5EF4-FFF2-40B4-BE49-F238E27FC236}">
                <a16:creationId xmlns:a16="http://schemas.microsoft.com/office/drawing/2014/main" id="{65CFFCDB-A392-4599-A09D-BA808018450A}"/>
              </a:ext>
            </a:extLst>
          </p:cNvPr>
          <p:cNvSpPr/>
          <p:nvPr/>
        </p:nvSpPr>
        <p:spPr>
          <a:xfrm>
            <a:off x="8130535" y="4587526"/>
            <a:ext cx="41229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</a:p>
        </p:txBody>
      </p:sp>
      <p:sp>
        <p:nvSpPr>
          <p:cNvPr id="566" name="Rectangle 565">
            <a:extLst>
              <a:ext uri="{FF2B5EF4-FFF2-40B4-BE49-F238E27FC236}">
                <a16:creationId xmlns:a16="http://schemas.microsoft.com/office/drawing/2014/main" id="{82EC3354-3166-462A-936B-D46A0D59B6D0}"/>
              </a:ext>
            </a:extLst>
          </p:cNvPr>
          <p:cNvSpPr/>
          <p:nvPr/>
        </p:nvSpPr>
        <p:spPr>
          <a:xfrm>
            <a:off x="1377931" y="4960046"/>
            <a:ext cx="4773334" cy="9510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Are Virtual Channels always better?</a:t>
            </a:r>
          </a:p>
        </p:txBody>
      </p:sp>
    </p:spTree>
    <p:extLst>
      <p:ext uri="{BB962C8B-B14F-4D97-AF65-F5344CB8AC3E}">
        <p14:creationId xmlns:p14="http://schemas.microsoft.com/office/powerpoint/2010/main" val="278410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" grpId="0" animBg="1"/>
      <p:bldP spid="551" grpId="0" animBg="1"/>
      <p:bldP spid="552" grpId="0" animBg="1"/>
      <p:bldP spid="56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55294-5D14-451A-9644-B5AEEE780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Motivation: Pros and Cons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0D51D-F8A0-41F3-A3C1-2E898E075C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49671" y="6356350"/>
            <a:ext cx="1313328" cy="365125"/>
          </a:xfrm>
        </p:spPr>
        <p:txBody>
          <a:bodyPr/>
          <a:lstStyle/>
          <a:p>
            <a:r>
              <a:rPr lang="en-US"/>
              <a:t>October 15, 2017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158B7-FEC1-4347-AFDC-6986021AA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Mayank Parasar, School of Electrical and Computer Engineering, Georgia Tech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0F82F-7C61-493F-AD22-A96692C1C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C6899-B7E0-724F-AFA7-9CBD82D6A34A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6987" y="3550281"/>
            <a:ext cx="8893627" cy="25334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52" y="1228825"/>
            <a:ext cx="4751143" cy="20629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7193" y="1221142"/>
            <a:ext cx="4237329" cy="2070654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919992" y="2168268"/>
            <a:ext cx="131999" cy="36435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225388" y="1464538"/>
            <a:ext cx="215153" cy="820651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776234" y="1650798"/>
            <a:ext cx="215153" cy="678191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835228" y="1990894"/>
            <a:ext cx="215153" cy="508427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385786" y="2143294"/>
            <a:ext cx="167768" cy="407253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702432" y="1295490"/>
            <a:ext cx="215153" cy="91888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436193" y="2033156"/>
            <a:ext cx="135677" cy="442307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915016" y="1802634"/>
            <a:ext cx="198216" cy="616881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296344" y="1841054"/>
            <a:ext cx="215153" cy="568619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435823" y="1649614"/>
            <a:ext cx="208608" cy="71779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938765" y="1526010"/>
            <a:ext cx="210117" cy="766681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456225" y="1347678"/>
            <a:ext cx="215153" cy="86669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01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55294-5D14-451A-9644-B5AEEE780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 and Cons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0D51D-F8A0-41F3-A3C1-2E898E075C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49671" y="6356350"/>
            <a:ext cx="1313328" cy="365125"/>
          </a:xfrm>
        </p:spPr>
        <p:txBody>
          <a:bodyPr/>
          <a:lstStyle/>
          <a:p>
            <a:r>
              <a:rPr lang="en-US"/>
              <a:t>October 15, 2017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158B7-FEC1-4347-AFDC-6986021AA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Mayank Parasar, School of Electrical and Computer Engineering, Georgia Tech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0F82F-7C61-493F-AD22-A96692C1C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C6899-B7E0-724F-AFA7-9CBD82D6A34A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21" name="Content Placeholder 20">
            <a:extLst>
              <a:ext uri="{FF2B5EF4-FFF2-40B4-BE49-F238E27FC236}">
                <a16:creationId xmlns:a16="http://schemas.microsoft.com/office/drawing/2014/main" id="{0914E1FF-3088-4977-9CEC-B415F396D8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3995379"/>
              </p:ext>
            </p:extLst>
          </p:nvPr>
        </p:nvGraphicFramePr>
        <p:xfrm>
          <a:off x="997527" y="2568171"/>
          <a:ext cx="7471066" cy="3212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6355">
                  <a:extLst>
                    <a:ext uri="{9D8B030D-6E8A-4147-A177-3AD203B41FA5}">
                      <a16:colId xmlns:a16="http://schemas.microsoft.com/office/drawing/2014/main" val="1371828893"/>
                    </a:ext>
                  </a:extLst>
                </a:gridCol>
                <a:gridCol w="1475509">
                  <a:extLst>
                    <a:ext uri="{9D8B030D-6E8A-4147-A177-3AD203B41FA5}">
                      <a16:colId xmlns:a16="http://schemas.microsoft.com/office/drawing/2014/main" val="3406486608"/>
                    </a:ext>
                  </a:extLst>
                </a:gridCol>
                <a:gridCol w="1346861">
                  <a:extLst>
                    <a:ext uri="{9D8B030D-6E8A-4147-A177-3AD203B41FA5}">
                      <a16:colId xmlns:a16="http://schemas.microsoft.com/office/drawing/2014/main" val="1107064944"/>
                    </a:ext>
                  </a:extLst>
                </a:gridCol>
                <a:gridCol w="1072410">
                  <a:extLst>
                    <a:ext uri="{9D8B030D-6E8A-4147-A177-3AD203B41FA5}">
                      <a16:colId xmlns:a16="http://schemas.microsoft.com/office/drawing/2014/main" val="462697085"/>
                    </a:ext>
                  </a:extLst>
                </a:gridCol>
                <a:gridCol w="1747880">
                  <a:extLst>
                    <a:ext uri="{9D8B030D-6E8A-4147-A177-3AD203B41FA5}">
                      <a16:colId xmlns:a16="http://schemas.microsoft.com/office/drawing/2014/main" val="852209784"/>
                    </a:ext>
                  </a:extLst>
                </a:gridCol>
                <a:gridCol w="862051">
                  <a:extLst>
                    <a:ext uri="{9D8B030D-6E8A-4147-A177-3AD203B41FA5}">
                      <a16:colId xmlns:a16="http://schemas.microsoft.com/office/drawing/2014/main" val="940280158"/>
                    </a:ext>
                  </a:extLst>
                </a:gridCol>
              </a:tblGrid>
              <a:tr h="6422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Wormhole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Shallow VC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Intermediate VC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Deep VC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166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367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0344528"/>
                  </a:ext>
                </a:extLst>
              </a:tr>
              <a:tr h="350578">
                <a:tc rowSpan="2">
                  <a:txBody>
                    <a:bodyPr/>
                    <a:lstStyle/>
                    <a:p>
                      <a:r>
                        <a:rPr lang="en-US" dirty="0"/>
                        <a:t>Single flit Packet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Latency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639424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Throughput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39519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dirty="0"/>
                        <a:t>Multi flit Packet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Latency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875789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Throughput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840800"/>
                  </a:ext>
                </a:extLst>
              </a:tr>
            </a:tbl>
          </a:graphicData>
        </a:graphic>
      </p:graphicFrame>
      <p:sp>
        <p:nvSpPr>
          <p:cNvPr id="22" name="Rectangle 9">
            <a:extLst>
              <a:ext uri="{FF2B5EF4-FFF2-40B4-BE49-F238E27FC236}">
                <a16:creationId xmlns:a16="http://schemas.microsoft.com/office/drawing/2014/main" id="{ABD04D8E-62CF-45D6-A3C5-69D720187692}"/>
              </a:ext>
            </a:extLst>
          </p:cNvPr>
          <p:cNvSpPr/>
          <p:nvPr/>
        </p:nvSpPr>
        <p:spPr>
          <a:xfrm>
            <a:off x="3449781" y="2223655"/>
            <a:ext cx="175735" cy="2597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D9A9A741-149A-4E28-8109-169053B61182}"/>
              </a:ext>
            </a:extLst>
          </p:cNvPr>
          <p:cNvSpPr/>
          <p:nvPr/>
        </p:nvSpPr>
        <p:spPr>
          <a:xfrm>
            <a:off x="3638430" y="2223655"/>
            <a:ext cx="175735" cy="2597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4BAA8D6E-6B41-4B8D-9FF9-FBF368D0251C}"/>
              </a:ext>
            </a:extLst>
          </p:cNvPr>
          <p:cNvSpPr/>
          <p:nvPr/>
        </p:nvSpPr>
        <p:spPr>
          <a:xfrm>
            <a:off x="3819396" y="2222443"/>
            <a:ext cx="175735" cy="2597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592B443D-38C3-4966-BDDF-ACA2BB4B7ED4}"/>
              </a:ext>
            </a:extLst>
          </p:cNvPr>
          <p:cNvSpPr/>
          <p:nvPr/>
        </p:nvSpPr>
        <p:spPr>
          <a:xfrm>
            <a:off x="4005310" y="2225958"/>
            <a:ext cx="175735" cy="2597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3">
            <a:extLst>
              <a:ext uri="{FF2B5EF4-FFF2-40B4-BE49-F238E27FC236}">
                <a16:creationId xmlns:a16="http://schemas.microsoft.com/office/drawing/2014/main" id="{B9AC3103-2BEB-40EF-8E40-5E29D349CB68}"/>
              </a:ext>
            </a:extLst>
          </p:cNvPr>
          <p:cNvSpPr/>
          <p:nvPr/>
        </p:nvSpPr>
        <p:spPr>
          <a:xfrm>
            <a:off x="4188729" y="2224515"/>
            <a:ext cx="175735" cy="2597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4">
            <a:extLst>
              <a:ext uri="{FF2B5EF4-FFF2-40B4-BE49-F238E27FC236}">
                <a16:creationId xmlns:a16="http://schemas.microsoft.com/office/drawing/2014/main" id="{26F007FE-2435-4E60-8A72-7B2E5BBE0835}"/>
              </a:ext>
            </a:extLst>
          </p:cNvPr>
          <p:cNvSpPr/>
          <p:nvPr/>
        </p:nvSpPr>
        <p:spPr>
          <a:xfrm>
            <a:off x="4368737" y="2224515"/>
            <a:ext cx="175735" cy="2597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5">
            <a:extLst>
              <a:ext uri="{FF2B5EF4-FFF2-40B4-BE49-F238E27FC236}">
                <a16:creationId xmlns:a16="http://schemas.microsoft.com/office/drawing/2014/main" id="{332E2042-73C0-48B4-A703-6182AFC3C6DD}"/>
              </a:ext>
            </a:extLst>
          </p:cNvPr>
          <p:cNvSpPr/>
          <p:nvPr/>
        </p:nvSpPr>
        <p:spPr>
          <a:xfrm>
            <a:off x="4829259" y="2297294"/>
            <a:ext cx="175090" cy="18911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6">
            <a:extLst>
              <a:ext uri="{FF2B5EF4-FFF2-40B4-BE49-F238E27FC236}">
                <a16:creationId xmlns:a16="http://schemas.microsoft.com/office/drawing/2014/main" id="{E7816235-E523-497C-B2A1-2B411EB4BECC}"/>
              </a:ext>
            </a:extLst>
          </p:cNvPr>
          <p:cNvSpPr/>
          <p:nvPr/>
        </p:nvSpPr>
        <p:spPr>
          <a:xfrm>
            <a:off x="7831603" y="2223655"/>
            <a:ext cx="175735" cy="2597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17">
            <a:extLst>
              <a:ext uri="{FF2B5EF4-FFF2-40B4-BE49-F238E27FC236}">
                <a16:creationId xmlns:a16="http://schemas.microsoft.com/office/drawing/2014/main" id="{DF233A37-1947-4A84-B2F4-C2E7B79C2B46}"/>
              </a:ext>
            </a:extLst>
          </p:cNvPr>
          <p:cNvSpPr/>
          <p:nvPr/>
        </p:nvSpPr>
        <p:spPr>
          <a:xfrm>
            <a:off x="8017517" y="2224940"/>
            <a:ext cx="175735" cy="2597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18">
            <a:extLst>
              <a:ext uri="{FF2B5EF4-FFF2-40B4-BE49-F238E27FC236}">
                <a16:creationId xmlns:a16="http://schemas.microsoft.com/office/drawing/2014/main" id="{3479D151-6E44-4A1B-BF6A-BFEC8B62218B}"/>
              </a:ext>
            </a:extLst>
          </p:cNvPr>
          <p:cNvSpPr/>
          <p:nvPr/>
        </p:nvSpPr>
        <p:spPr>
          <a:xfrm>
            <a:off x="7655868" y="2225957"/>
            <a:ext cx="175735" cy="2597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15">
            <a:extLst>
              <a:ext uri="{FF2B5EF4-FFF2-40B4-BE49-F238E27FC236}">
                <a16:creationId xmlns:a16="http://schemas.microsoft.com/office/drawing/2014/main" id="{332E2042-73C0-48B4-A703-6182AFC3C6DD}"/>
              </a:ext>
            </a:extLst>
          </p:cNvPr>
          <p:cNvSpPr/>
          <p:nvPr/>
        </p:nvSpPr>
        <p:spPr>
          <a:xfrm>
            <a:off x="4830293" y="2108177"/>
            <a:ext cx="175090" cy="18911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15">
            <a:extLst>
              <a:ext uri="{FF2B5EF4-FFF2-40B4-BE49-F238E27FC236}">
                <a16:creationId xmlns:a16="http://schemas.microsoft.com/office/drawing/2014/main" id="{332E2042-73C0-48B4-A703-6182AFC3C6DD}"/>
              </a:ext>
            </a:extLst>
          </p:cNvPr>
          <p:cNvSpPr/>
          <p:nvPr/>
        </p:nvSpPr>
        <p:spPr>
          <a:xfrm>
            <a:off x="4829259" y="1907903"/>
            <a:ext cx="175090" cy="18911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15">
            <a:extLst>
              <a:ext uri="{FF2B5EF4-FFF2-40B4-BE49-F238E27FC236}">
                <a16:creationId xmlns:a16="http://schemas.microsoft.com/office/drawing/2014/main" id="{332E2042-73C0-48B4-A703-6182AFC3C6DD}"/>
              </a:ext>
            </a:extLst>
          </p:cNvPr>
          <p:cNvSpPr/>
          <p:nvPr/>
        </p:nvSpPr>
        <p:spPr>
          <a:xfrm>
            <a:off x="4829259" y="1707628"/>
            <a:ext cx="175090" cy="18911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15">
            <a:extLst>
              <a:ext uri="{FF2B5EF4-FFF2-40B4-BE49-F238E27FC236}">
                <a16:creationId xmlns:a16="http://schemas.microsoft.com/office/drawing/2014/main" id="{332E2042-73C0-48B4-A703-6182AFC3C6DD}"/>
              </a:ext>
            </a:extLst>
          </p:cNvPr>
          <p:cNvSpPr/>
          <p:nvPr/>
        </p:nvSpPr>
        <p:spPr>
          <a:xfrm>
            <a:off x="4829259" y="1509902"/>
            <a:ext cx="175090" cy="18911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15">
            <a:extLst>
              <a:ext uri="{FF2B5EF4-FFF2-40B4-BE49-F238E27FC236}">
                <a16:creationId xmlns:a16="http://schemas.microsoft.com/office/drawing/2014/main" id="{332E2042-73C0-48B4-A703-6182AFC3C6DD}"/>
              </a:ext>
            </a:extLst>
          </p:cNvPr>
          <p:cNvSpPr/>
          <p:nvPr/>
        </p:nvSpPr>
        <p:spPr>
          <a:xfrm>
            <a:off x="4829259" y="1312638"/>
            <a:ext cx="175090" cy="18911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16">
            <a:extLst>
              <a:ext uri="{FF2B5EF4-FFF2-40B4-BE49-F238E27FC236}">
                <a16:creationId xmlns:a16="http://schemas.microsoft.com/office/drawing/2014/main" id="{E7816235-E523-497C-B2A1-2B411EB4BECC}"/>
              </a:ext>
            </a:extLst>
          </p:cNvPr>
          <p:cNvSpPr/>
          <p:nvPr/>
        </p:nvSpPr>
        <p:spPr>
          <a:xfrm>
            <a:off x="7831603" y="1899794"/>
            <a:ext cx="175735" cy="2597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17">
            <a:extLst>
              <a:ext uri="{FF2B5EF4-FFF2-40B4-BE49-F238E27FC236}">
                <a16:creationId xmlns:a16="http://schemas.microsoft.com/office/drawing/2014/main" id="{DF233A37-1947-4A84-B2F4-C2E7B79C2B46}"/>
              </a:ext>
            </a:extLst>
          </p:cNvPr>
          <p:cNvSpPr/>
          <p:nvPr/>
        </p:nvSpPr>
        <p:spPr>
          <a:xfrm>
            <a:off x="8017517" y="1901079"/>
            <a:ext cx="175735" cy="2597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18">
            <a:extLst>
              <a:ext uri="{FF2B5EF4-FFF2-40B4-BE49-F238E27FC236}">
                <a16:creationId xmlns:a16="http://schemas.microsoft.com/office/drawing/2014/main" id="{3479D151-6E44-4A1B-BF6A-BFEC8B62218B}"/>
              </a:ext>
            </a:extLst>
          </p:cNvPr>
          <p:cNvSpPr/>
          <p:nvPr/>
        </p:nvSpPr>
        <p:spPr>
          <a:xfrm>
            <a:off x="7655868" y="1902096"/>
            <a:ext cx="175735" cy="2597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16">
            <a:extLst>
              <a:ext uri="{FF2B5EF4-FFF2-40B4-BE49-F238E27FC236}">
                <a16:creationId xmlns:a16="http://schemas.microsoft.com/office/drawing/2014/main" id="{E7816235-E523-497C-B2A1-2B411EB4BECC}"/>
              </a:ext>
            </a:extLst>
          </p:cNvPr>
          <p:cNvSpPr/>
          <p:nvPr/>
        </p:nvSpPr>
        <p:spPr>
          <a:xfrm>
            <a:off x="6100170" y="2227825"/>
            <a:ext cx="175735" cy="2597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18">
            <a:extLst>
              <a:ext uri="{FF2B5EF4-FFF2-40B4-BE49-F238E27FC236}">
                <a16:creationId xmlns:a16="http://schemas.microsoft.com/office/drawing/2014/main" id="{3479D151-6E44-4A1B-BF6A-BFEC8B62218B}"/>
              </a:ext>
            </a:extLst>
          </p:cNvPr>
          <p:cNvSpPr/>
          <p:nvPr/>
        </p:nvSpPr>
        <p:spPr>
          <a:xfrm>
            <a:off x="5924435" y="2230127"/>
            <a:ext cx="175735" cy="2597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16">
            <a:extLst>
              <a:ext uri="{FF2B5EF4-FFF2-40B4-BE49-F238E27FC236}">
                <a16:creationId xmlns:a16="http://schemas.microsoft.com/office/drawing/2014/main" id="{E7816235-E523-497C-B2A1-2B411EB4BECC}"/>
              </a:ext>
            </a:extLst>
          </p:cNvPr>
          <p:cNvSpPr/>
          <p:nvPr/>
        </p:nvSpPr>
        <p:spPr>
          <a:xfrm>
            <a:off x="6091206" y="1581089"/>
            <a:ext cx="175735" cy="2597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18">
            <a:extLst>
              <a:ext uri="{FF2B5EF4-FFF2-40B4-BE49-F238E27FC236}">
                <a16:creationId xmlns:a16="http://schemas.microsoft.com/office/drawing/2014/main" id="{3479D151-6E44-4A1B-BF6A-BFEC8B62218B}"/>
              </a:ext>
            </a:extLst>
          </p:cNvPr>
          <p:cNvSpPr/>
          <p:nvPr/>
        </p:nvSpPr>
        <p:spPr>
          <a:xfrm>
            <a:off x="5915471" y="1583391"/>
            <a:ext cx="175735" cy="2597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16">
            <a:extLst>
              <a:ext uri="{FF2B5EF4-FFF2-40B4-BE49-F238E27FC236}">
                <a16:creationId xmlns:a16="http://schemas.microsoft.com/office/drawing/2014/main" id="{E7816235-E523-497C-B2A1-2B411EB4BECC}"/>
              </a:ext>
            </a:extLst>
          </p:cNvPr>
          <p:cNvSpPr/>
          <p:nvPr/>
        </p:nvSpPr>
        <p:spPr>
          <a:xfrm>
            <a:off x="6097610" y="1917905"/>
            <a:ext cx="175735" cy="2597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18">
            <a:extLst>
              <a:ext uri="{FF2B5EF4-FFF2-40B4-BE49-F238E27FC236}">
                <a16:creationId xmlns:a16="http://schemas.microsoft.com/office/drawing/2014/main" id="{3479D151-6E44-4A1B-BF6A-BFEC8B62218B}"/>
              </a:ext>
            </a:extLst>
          </p:cNvPr>
          <p:cNvSpPr/>
          <p:nvPr/>
        </p:nvSpPr>
        <p:spPr>
          <a:xfrm>
            <a:off x="5921875" y="1912523"/>
            <a:ext cx="175735" cy="2597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D08D3D-21DD-4AC3-B284-8B805475E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314" y="3242224"/>
            <a:ext cx="336757" cy="326233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4A1C0D-872C-4CA0-96C3-13E76DA168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102" y="3241379"/>
            <a:ext cx="349169" cy="33426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DD821DA-CACC-433D-9D3C-2B597713B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314" y="3626963"/>
            <a:ext cx="336757" cy="326233"/>
          </a:xfrm>
          <a:prstGeom prst="rect">
            <a:avLst/>
          </a:prstGeom>
          <a:noFill/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66EA2A8-281A-4692-BDEA-DC43F9E5D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5310" y="3249412"/>
            <a:ext cx="336757" cy="326233"/>
          </a:xfrm>
          <a:prstGeom prst="rect">
            <a:avLst/>
          </a:prstGeom>
          <a:noFill/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C652028-9495-4F5B-9843-4AC368CA7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5310" y="3626962"/>
            <a:ext cx="336757" cy="326233"/>
          </a:xfrm>
          <a:prstGeom prst="rect">
            <a:avLst/>
          </a:prstGeom>
          <a:noFill/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1E9AE30-25E2-4EAA-A619-B3F2436123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7102" y="3245395"/>
            <a:ext cx="349169" cy="334266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A8B2FF41-9F18-44E1-B5A4-0123A8CB87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5515" y="4412770"/>
            <a:ext cx="349169" cy="334266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ED2AC11D-6035-43DC-825C-4964EA277E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5516" y="3974760"/>
            <a:ext cx="349169" cy="334266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191451EF-7466-49C6-9AE9-28306831F7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102" y="3613083"/>
            <a:ext cx="349169" cy="334266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A0860B03-E49F-4AB4-89E9-50DD221A7E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2098" y="3613083"/>
            <a:ext cx="349169" cy="334266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E08157B6-516D-40A3-9144-AD52EF37C6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7018" y="3234191"/>
            <a:ext cx="349169" cy="334266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F2B168BC-68CB-4622-80A1-D817A7837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4113" y="3626657"/>
            <a:ext cx="349169" cy="334266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5A899339-11CC-480E-9776-65D84B5D8B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9504" y="3970155"/>
            <a:ext cx="336757" cy="326233"/>
          </a:xfrm>
          <a:prstGeom prst="rect">
            <a:avLst/>
          </a:prstGeom>
          <a:noFill/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18586077-53F7-4B7F-A94F-76A542C60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922" y="3978546"/>
            <a:ext cx="336757" cy="326233"/>
          </a:xfrm>
          <a:prstGeom prst="rect">
            <a:avLst/>
          </a:prstGeom>
          <a:noFill/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EF4E6F6C-38B3-40BC-9071-833463D0D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9504" y="4430413"/>
            <a:ext cx="336757" cy="326233"/>
          </a:xfrm>
          <a:prstGeom prst="rect">
            <a:avLst/>
          </a:prstGeom>
          <a:noFill/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7A558D3D-BF20-45EF-93A2-3BC5E8559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3784" y="4436495"/>
            <a:ext cx="336757" cy="326233"/>
          </a:xfrm>
          <a:prstGeom prst="rect">
            <a:avLst/>
          </a:prstGeom>
          <a:noFill/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0C9EC407-C0BD-4759-B4B1-DE60237487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2624" y="4890428"/>
            <a:ext cx="349169" cy="334266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C4E5EA51-C9DC-4CA5-965B-36777D8BA1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7092" y="4890428"/>
            <a:ext cx="349169" cy="334266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EF21954D-EE93-4BAF-9BEF-75A175B165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4177" y="5325897"/>
            <a:ext cx="349169" cy="334266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B614AEC1-3750-48D7-89C2-5976D4C3AD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5895" y="5324747"/>
            <a:ext cx="349169" cy="334266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2D6545B0-CAFB-4979-A7D6-569690210E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5868" y="4881511"/>
            <a:ext cx="349169" cy="334266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061C2F57-99A8-4663-A1F1-DF43ECD187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5471" y="3246335"/>
            <a:ext cx="349169" cy="334266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4F7DBD16-9F69-4D7A-B02C-921054E3CB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6471" y="3250351"/>
            <a:ext cx="349169" cy="334266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B694B6D4-1C34-469B-8B52-3D846E54F7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5471" y="3606007"/>
            <a:ext cx="349169" cy="334266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D7C09664-865B-4695-A9A6-A0212BBD61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6471" y="3610023"/>
            <a:ext cx="349169" cy="334266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4B83E810-9375-4125-A552-5AEE7D3C1C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8301" y="4886412"/>
            <a:ext cx="349169" cy="334266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1BE7EA39-32BE-4B68-8A0B-8B329B2FFD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6470" y="5316405"/>
            <a:ext cx="349169" cy="334266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42911B69-3459-41E3-B293-899D27956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1890" y="3988885"/>
            <a:ext cx="336757" cy="326233"/>
          </a:xfrm>
          <a:prstGeom prst="rect">
            <a:avLst/>
          </a:prstGeom>
          <a:noFill/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4660C263-D0CD-4DA3-8534-AF18E016B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1890" y="4449143"/>
            <a:ext cx="336757" cy="326233"/>
          </a:xfrm>
          <a:prstGeom prst="rect">
            <a:avLst/>
          </a:prstGeom>
          <a:noFill/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B1367A0E-40A0-463F-B1D3-74B560569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3164" y="4008587"/>
            <a:ext cx="336757" cy="326233"/>
          </a:xfrm>
          <a:prstGeom prst="rect">
            <a:avLst/>
          </a:prstGeom>
          <a:noFill/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363F8C58-0581-4945-93C9-356C2B11E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3164" y="4468845"/>
            <a:ext cx="336757" cy="326233"/>
          </a:xfrm>
          <a:prstGeom prst="rect">
            <a:avLst/>
          </a:prstGeom>
          <a:noFill/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28D18296-F3F7-42E6-B498-B6466177E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8430" y="4887229"/>
            <a:ext cx="336757" cy="326233"/>
          </a:xfrm>
          <a:prstGeom prst="rect">
            <a:avLst/>
          </a:prstGeom>
          <a:noFill/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E8081D5F-0C18-4046-80B0-FFAD48B04C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6525" y="5316405"/>
            <a:ext cx="336757" cy="326233"/>
          </a:xfrm>
          <a:prstGeom prst="rect">
            <a:avLst/>
          </a:prstGeom>
          <a:noFill/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C02BFE30-3B54-4A90-85A5-06F499184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9314" y="5311265"/>
            <a:ext cx="349169" cy="33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3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theme/theme1.xml><?xml version="1.0" encoding="utf-8"?>
<a:theme xmlns:a="http://schemas.openxmlformats.org/drawingml/2006/main" name="1_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57063</TotalTime>
  <Words>1796</Words>
  <Application>Microsoft Macintosh PowerPoint</Application>
  <PresentationFormat>On-screen Show (4:3)</PresentationFormat>
  <Paragraphs>530</Paragraphs>
  <Slides>33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Calibri</vt:lpstr>
      <vt:lpstr>Century Gothic</vt:lpstr>
      <vt:lpstr>Helvetica</vt:lpstr>
      <vt:lpstr>Helvetica Neue</vt:lpstr>
      <vt:lpstr>Tahoma</vt:lpstr>
      <vt:lpstr>Times New Roman</vt:lpstr>
      <vt:lpstr>Wingdings 2</vt:lpstr>
      <vt:lpstr>1_Plaza</vt:lpstr>
      <vt:lpstr>Plaza</vt:lpstr>
      <vt:lpstr>Lightweight Emulation of Virtual Channels using Swaps</vt:lpstr>
      <vt:lpstr>Motivation: Buffer Management</vt:lpstr>
      <vt:lpstr>Flow Control</vt:lpstr>
      <vt:lpstr>Wormhole Flow Control Example</vt:lpstr>
      <vt:lpstr>Wormhole Flow Control </vt:lpstr>
      <vt:lpstr>Virtual Channel Flow Control Example</vt:lpstr>
      <vt:lpstr>Deep VC - Shallow VC</vt:lpstr>
      <vt:lpstr>Motivation: Pros and Cons</vt:lpstr>
      <vt:lpstr>Pros and Cons</vt:lpstr>
      <vt:lpstr>Big Question</vt:lpstr>
      <vt:lpstr>Outline</vt:lpstr>
      <vt:lpstr>Highlevel Idea</vt:lpstr>
      <vt:lpstr>Swaps</vt:lpstr>
      <vt:lpstr>MicroArc</vt:lpstr>
      <vt:lpstr>Quick Recap </vt:lpstr>
      <vt:lpstr>Outline</vt:lpstr>
      <vt:lpstr>Tail_Swap</vt:lpstr>
      <vt:lpstr>Outline</vt:lpstr>
      <vt:lpstr>Credit_Swap</vt:lpstr>
      <vt:lpstr>Outline</vt:lpstr>
      <vt:lpstr>Random_Swap</vt:lpstr>
      <vt:lpstr>Outline</vt:lpstr>
      <vt:lpstr>Comparison to VCs</vt:lpstr>
      <vt:lpstr>Outline</vt:lpstr>
      <vt:lpstr>Area and Power</vt:lpstr>
      <vt:lpstr>Overhead over baseline</vt:lpstr>
      <vt:lpstr>Revisiting comparison Metric </vt:lpstr>
      <vt:lpstr>Simulation Configuration</vt:lpstr>
      <vt:lpstr>Performance with Synthetic Traffic - I</vt:lpstr>
      <vt:lpstr>Performance with Synthetic Traffic - II</vt:lpstr>
      <vt:lpstr>Full System simulation Result</vt:lpstr>
      <vt:lpstr>Outline</vt:lpstr>
      <vt:lpstr>Conclusion</vt:lpstr>
    </vt:vector>
  </TitlesOfParts>
  <Company>MIT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Tushar Krishna;mparasar3@gatech.edu</dc:creator>
  <cp:lastModifiedBy>Mayank Parasar</cp:lastModifiedBy>
  <cp:revision>3535</cp:revision>
  <cp:lastPrinted>2015-09-15T20:25:11Z</cp:lastPrinted>
  <dcterms:created xsi:type="dcterms:W3CDTF">2015-01-11T02:17:33Z</dcterms:created>
  <dcterms:modified xsi:type="dcterms:W3CDTF">2020-01-31T02:45:19Z</dcterms:modified>
</cp:coreProperties>
</file>